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6" r:id="rId2"/>
    <p:sldId id="404" r:id="rId3"/>
    <p:sldId id="264" r:id="rId4"/>
    <p:sldId id="392" r:id="rId5"/>
    <p:sldId id="397" r:id="rId6"/>
    <p:sldId id="267" r:id="rId7"/>
    <p:sldId id="368" r:id="rId8"/>
    <p:sldId id="369" r:id="rId9"/>
    <p:sldId id="373" r:id="rId10"/>
    <p:sldId id="401" r:id="rId11"/>
    <p:sldId id="370" r:id="rId12"/>
    <p:sldId id="371" r:id="rId13"/>
    <p:sldId id="268" r:id="rId14"/>
    <p:sldId id="265" r:id="rId15"/>
    <p:sldId id="266" r:id="rId16"/>
    <p:sldId id="269" r:id="rId17"/>
    <p:sldId id="257" r:id="rId18"/>
    <p:sldId id="258" r:id="rId19"/>
    <p:sldId id="259" r:id="rId20"/>
    <p:sldId id="263" r:id="rId21"/>
    <p:sldId id="260" r:id="rId22"/>
    <p:sldId id="40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AB7206-7CB5-44B8-BBC4-F0A66A751BCF}" v="7" dt="2023-11-01T15:26:08.8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22" autoAdjust="0"/>
    <p:restoredTop sz="78229" autoAdjust="0"/>
  </p:normalViewPr>
  <p:slideViewPr>
    <p:cSldViewPr snapToGrid="0">
      <p:cViewPr varScale="1">
        <p:scale>
          <a:sx n="78" d="100"/>
          <a:sy n="78" d="100"/>
        </p:scale>
        <p:origin x="54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B0971A-BB8A-475A-A547-85EB0418ECBC}" type="datetimeFigureOut">
              <a:rPr lang="en-GB" smtClean="0"/>
              <a:t>01/11/2023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A152CE-7DD7-41E3-B89F-D3ABC165316B}" type="slidenum">
              <a:rPr lang="en-GB" smtClean="0"/>
              <a:t>‹#›</a:t>
            </a:fld>
            <a:endParaRPr lang="en-GB"/>
          </a:p>
        </p:txBody>
      </p:sp>
    </p:spTree>
    <p:extLst>
      <p:ext uri="{BB962C8B-B14F-4D97-AF65-F5344CB8AC3E}">
        <p14:creationId xmlns:p14="http://schemas.microsoft.com/office/powerpoint/2010/main" val="32806338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A152CE-7DD7-41E3-B89F-D3ABC165316B}" type="slidenum">
              <a:rPr lang="en-GB" smtClean="0"/>
              <a:t>3</a:t>
            </a:fld>
            <a:endParaRPr lang="en-GB"/>
          </a:p>
        </p:txBody>
      </p:sp>
    </p:spTree>
    <p:extLst>
      <p:ext uri="{BB962C8B-B14F-4D97-AF65-F5344CB8AC3E}">
        <p14:creationId xmlns:p14="http://schemas.microsoft.com/office/powerpoint/2010/main" val="20965847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A152CE-7DD7-41E3-B89F-D3ABC165316B}" type="slidenum">
              <a:rPr lang="en-GB" smtClean="0"/>
              <a:t>12</a:t>
            </a:fld>
            <a:endParaRPr lang="en-GB"/>
          </a:p>
        </p:txBody>
      </p:sp>
    </p:spTree>
    <p:extLst>
      <p:ext uri="{BB962C8B-B14F-4D97-AF65-F5344CB8AC3E}">
        <p14:creationId xmlns:p14="http://schemas.microsoft.com/office/powerpoint/2010/main" val="8059941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A152CE-7DD7-41E3-B89F-D3ABC165316B}" type="slidenum">
              <a:rPr lang="en-GB" smtClean="0"/>
              <a:t>13</a:t>
            </a:fld>
            <a:endParaRPr lang="en-GB"/>
          </a:p>
        </p:txBody>
      </p:sp>
    </p:spTree>
    <p:extLst>
      <p:ext uri="{BB962C8B-B14F-4D97-AF65-F5344CB8AC3E}">
        <p14:creationId xmlns:p14="http://schemas.microsoft.com/office/powerpoint/2010/main" val="34428698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8595B"/>
                </a:solidFill>
                <a:effectLst/>
                <a:latin typeface="Arial" panose="020B0604020202020204" pitchFamily="34" charset="0"/>
              </a:rPr>
              <a:t>mong job seekers, the whitepaper showed LinkedIn as the key platform when it comes to job hunting, with 85% of survey respondents holding a LinkedIn profile, more than Facebook (74%) and Twitter (39%).</a:t>
            </a:r>
            <a:endParaRPr lang="en-GB" dirty="0"/>
          </a:p>
        </p:txBody>
      </p:sp>
      <p:sp>
        <p:nvSpPr>
          <p:cNvPr id="4" name="Slide Number Placeholder 3"/>
          <p:cNvSpPr>
            <a:spLocks noGrp="1"/>
          </p:cNvSpPr>
          <p:nvPr>
            <p:ph type="sldNum" sz="quarter" idx="5"/>
          </p:nvPr>
        </p:nvSpPr>
        <p:spPr/>
        <p:txBody>
          <a:bodyPr/>
          <a:lstStyle/>
          <a:p>
            <a:fld id="{0EA152CE-7DD7-41E3-B89F-D3ABC165316B}" type="slidenum">
              <a:rPr lang="en-GB" smtClean="0"/>
              <a:t>14</a:t>
            </a:fld>
            <a:endParaRPr lang="en-GB"/>
          </a:p>
        </p:txBody>
      </p:sp>
    </p:spTree>
    <p:extLst>
      <p:ext uri="{BB962C8B-B14F-4D97-AF65-F5344CB8AC3E}">
        <p14:creationId xmlns:p14="http://schemas.microsoft.com/office/powerpoint/2010/main" val="12480437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auto"/>
            <a:r>
              <a:rPr lang="en-GB" b="0" i="0" dirty="0">
                <a:effectLst/>
                <a:latin typeface="-apple-system"/>
              </a:rPr>
              <a:t>Some tips to help you get better results on </a:t>
            </a:r>
            <a:r>
              <a:rPr lang="en-GB" b="0" i="0" dirty="0" err="1">
                <a:effectLst/>
                <a:latin typeface="-apple-system"/>
              </a:rPr>
              <a:t>Linkedin</a:t>
            </a:r>
            <a:r>
              <a:rPr lang="en-GB" b="0" i="0" dirty="0">
                <a:effectLst/>
                <a:latin typeface="-apple-system"/>
              </a:rPr>
              <a:t>:</a:t>
            </a:r>
          </a:p>
          <a:p>
            <a:pPr fontAlgn="auto">
              <a:buFont typeface="+mj-lt"/>
              <a:buAutoNum type="arabicPeriod"/>
            </a:pPr>
            <a:r>
              <a:rPr lang="en-GB" dirty="0">
                <a:effectLst/>
              </a:rPr>
              <a:t>Optimize your LinkedIn profile: Your LinkedIn profile is your digital resume, so make sure it's complete, up-to-date, and tailored to your target job. Use keywords that match your desired job description, highlight your skills and achievements, and add a professional profile picture.</a:t>
            </a:r>
          </a:p>
          <a:p>
            <a:pPr fontAlgn="auto">
              <a:buFont typeface="+mj-lt"/>
              <a:buAutoNum type="arabicPeriod"/>
            </a:pPr>
            <a:r>
              <a:rPr lang="en-GB" dirty="0">
                <a:effectLst/>
              </a:rPr>
              <a:t>Build your network: Connect with people in your industry, past and current colleagues, and other professionals who can help you with your job search. Engage with their posts and share relevant content to build relationships.</a:t>
            </a:r>
          </a:p>
          <a:p>
            <a:pPr fontAlgn="auto">
              <a:buFont typeface="+mj-lt"/>
              <a:buAutoNum type="arabicPeriod"/>
            </a:pPr>
            <a:r>
              <a:rPr lang="en-GB" dirty="0">
                <a:effectLst/>
              </a:rPr>
              <a:t>Search and apply for jobs: Use LinkedIn's job search feature to find job postings that match your skills and interests. You can also set up job alerts to get notifications when new jobs are posted.</a:t>
            </a:r>
          </a:p>
          <a:p>
            <a:pPr fontAlgn="auto">
              <a:buFont typeface="+mj-lt"/>
              <a:buAutoNum type="arabicPeriod"/>
            </a:pPr>
            <a:r>
              <a:rPr lang="en-GB" dirty="0">
                <a:effectLst/>
              </a:rPr>
              <a:t>Reach out to recruiters: Many companies use LinkedIn to find candidates, so reach out to recruiters in your industry and express your interest in working with their company. Make sure your message is professional and tailored to the recruiter's needs.</a:t>
            </a:r>
          </a:p>
          <a:p>
            <a:pPr fontAlgn="auto">
              <a:buFont typeface="+mj-lt"/>
              <a:buAutoNum type="arabicPeriod"/>
            </a:pPr>
            <a:r>
              <a:rPr lang="en-GB" dirty="0">
                <a:effectLst/>
              </a:rPr>
              <a:t>Leverage LinkedIn groups: Join LinkedIn groups that are relevant to your industry and engage in discussions with other members. This can help you build relationships and increase your visibility to potential employers.</a:t>
            </a:r>
          </a:p>
          <a:p>
            <a:pPr fontAlgn="auto">
              <a:buFont typeface="+mj-lt"/>
              <a:buAutoNum type="arabicPeriod"/>
            </a:pPr>
            <a:r>
              <a:rPr lang="en-GB" dirty="0">
                <a:effectLst/>
              </a:rPr>
              <a:t>Share your work: Showcase your skills and experience by sharing your work on LinkedIn. This can include articles, presentations, or projects you've completed. This can help demonstrate your expertise and increase your chances of being noticed by potential employers.</a:t>
            </a:r>
          </a:p>
          <a:p>
            <a:pPr fontAlgn="auto">
              <a:buFont typeface="+mj-lt"/>
              <a:buAutoNum type="arabicPeriod"/>
            </a:pPr>
            <a:r>
              <a:rPr lang="en-GB" dirty="0">
                <a:effectLst/>
              </a:rPr>
              <a:t>Stay active: Stay active on LinkedIn by posting updates, engaging with other users' content, and sharing relevant industry news. This can help keep you top of mind with potential employers and increase your chances of being noticed.</a:t>
            </a:r>
          </a:p>
          <a:p>
            <a:endParaRPr lang="en-GB" dirty="0"/>
          </a:p>
        </p:txBody>
      </p:sp>
      <p:sp>
        <p:nvSpPr>
          <p:cNvPr id="4" name="Slide Number Placeholder 3"/>
          <p:cNvSpPr>
            <a:spLocks noGrp="1"/>
          </p:cNvSpPr>
          <p:nvPr>
            <p:ph type="sldNum" sz="quarter" idx="5"/>
          </p:nvPr>
        </p:nvSpPr>
        <p:spPr/>
        <p:txBody>
          <a:bodyPr/>
          <a:lstStyle/>
          <a:p>
            <a:fld id="{0EA152CE-7DD7-41E3-B89F-D3ABC165316B}" type="slidenum">
              <a:rPr lang="en-GB" smtClean="0"/>
              <a:t>20</a:t>
            </a:fld>
            <a:endParaRPr lang="en-GB"/>
          </a:p>
        </p:txBody>
      </p:sp>
    </p:spTree>
    <p:extLst>
      <p:ext uri="{BB962C8B-B14F-4D97-AF65-F5344CB8AC3E}">
        <p14:creationId xmlns:p14="http://schemas.microsoft.com/office/powerpoint/2010/main" val="1689623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D9FD59B-69A4-4F5B-BEE6-624C9DA8F355}" type="datetimeFigureOut">
              <a:rPr lang="en-GB" smtClean="0"/>
              <a:t>01/11/2023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605C90FA-2749-476A-A0B2-505806694040}" type="slidenum">
              <a:rPr lang="en-GB" smtClean="0"/>
              <a:t>‹#›</a:t>
            </a:fld>
            <a:endParaRPr lang="en-GB"/>
          </a:p>
        </p:txBody>
      </p:sp>
    </p:spTree>
    <p:extLst>
      <p:ext uri="{BB962C8B-B14F-4D97-AF65-F5344CB8AC3E}">
        <p14:creationId xmlns:p14="http://schemas.microsoft.com/office/powerpoint/2010/main" val="34688675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D9FD59B-69A4-4F5B-BEE6-624C9DA8F355}" type="datetimeFigureOut">
              <a:rPr lang="en-GB" smtClean="0"/>
              <a:t>01/11/2023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605C90FA-2749-476A-A0B2-505806694040}" type="slidenum">
              <a:rPr lang="en-GB" smtClean="0"/>
              <a:t>‹#›</a:t>
            </a:fld>
            <a:endParaRPr lang="en-GB"/>
          </a:p>
        </p:txBody>
      </p:sp>
    </p:spTree>
    <p:extLst>
      <p:ext uri="{BB962C8B-B14F-4D97-AF65-F5344CB8AC3E}">
        <p14:creationId xmlns:p14="http://schemas.microsoft.com/office/powerpoint/2010/main" val="1973998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D9FD59B-69A4-4F5B-BEE6-624C9DA8F355}" type="datetimeFigureOut">
              <a:rPr lang="en-GB" smtClean="0"/>
              <a:t>01/11/2023</a:t>
            </a:fld>
            <a:endParaRPr lang="en-GB"/>
          </a:p>
        </p:txBody>
      </p:sp>
      <p:sp>
        <p:nvSpPr>
          <p:cNvPr id="6" name="Slide Number Placeholder 5"/>
          <p:cNvSpPr>
            <a:spLocks noGrp="1"/>
          </p:cNvSpPr>
          <p:nvPr>
            <p:ph type="sldNum" sz="quarter" idx="12"/>
          </p:nvPr>
        </p:nvSpPr>
        <p:spPr/>
        <p:txBody>
          <a:bodyPr/>
          <a:lstStyle/>
          <a:p>
            <a:fld id="{605C90FA-2749-476A-A0B2-505806694040}" type="slidenum">
              <a:rPr lang="en-GB" smtClean="0"/>
              <a:t>‹#›</a:t>
            </a:fld>
            <a:endParaRPr lang="en-GB"/>
          </a:p>
        </p:txBody>
      </p:sp>
    </p:spTree>
    <p:extLst>
      <p:ext uri="{BB962C8B-B14F-4D97-AF65-F5344CB8AC3E}">
        <p14:creationId xmlns:p14="http://schemas.microsoft.com/office/powerpoint/2010/main" val="3446346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D9FD59B-69A4-4F5B-BEE6-624C9DA8F355}" type="datetimeFigureOut">
              <a:rPr lang="en-GB" smtClean="0"/>
              <a:t>01/11/2023</a:t>
            </a:fld>
            <a:endParaRPr lang="en-GB"/>
          </a:p>
        </p:txBody>
      </p:sp>
      <p:sp>
        <p:nvSpPr>
          <p:cNvPr id="7" name="Slide Number Placeholder 6"/>
          <p:cNvSpPr>
            <a:spLocks noGrp="1"/>
          </p:cNvSpPr>
          <p:nvPr>
            <p:ph type="sldNum" sz="quarter" idx="12"/>
          </p:nvPr>
        </p:nvSpPr>
        <p:spPr/>
        <p:txBody>
          <a:bodyPr/>
          <a:lstStyle/>
          <a:p>
            <a:fld id="{605C90FA-2749-476A-A0B2-505806694040}" type="slidenum">
              <a:rPr lang="en-GB" smtClean="0"/>
              <a:t>‹#›</a:t>
            </a:fld>
            <a:endParaRPr lang="en-GB"/>
          </a:p>
        </p:txBody>
      </p:sp>
    </p:spTree>
    <p:extLst>
      <p:ext uri="{BB962C8B-B14F-4D97-AF65-F5344CB8AC3E}">
        <p14:creationId xmlns:p14="http://schemas.microsoft.com/office/powerpoint/2010/main" val="23167280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D9FD59B-69A4-4F5B-BEE6-624C9DA8F355}" type="datetimeFigureOut">
              <a:rPr lang="en-GB" smtClean="0"/>
              <a:t>01/11/2023</a:t>
            </a:fld>
            <a:endParaRPr lang="en-GB"/>
          </a:p>
        </p:txBody>
      </p:sp>
      <p:sp>
        <p:nvSpPr>
          <p:cNvPr id="9" name="Slide Number Placeholder 8"/>
          <p:cNvSpPr>
            <a:spLocks noGrp="1"/>
          </p:cNvSpPr>
          <p:nvPr>
            <p:ph type="sldNum" sz="quarter" idx="12"/>
          </p:nvPr>
        </p:nvSpPr>
        <p:spPr/>
        <p:txBody>
          <a:bodyPr/>
          <a:lstStyle/>
          <a:p>
            <a:fld id="{605C90FA-2749-476A-A0B2-505806694040}" type="slidenum">
              <a:rPr lang="en-GB" smtClean="0"/>
              <a:t>‹#›</a:t>
            </a:fld>
            <a:endParaRPr lang="en-GB"/>
          </a:p>
        </p:txBody>
      </p:sp>
    </p:spTree>
    <p:extLst>
      <p:ext uri="{BB962C8B-B14F-4D97-AF65-F5344CB8AC3E}">
        <p14:creationId xmlns:p14="http://schemas.microsoft.com/office/powerpoint/2010/main" val="14552035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D9FD59B-69A4-4F5B-BEE6-624C9DA8F355}" type="datetimeFigureOut">
              <a:rPr lang="en-GB" smtClean="0"/>
              <a:t>01/11/2023</a:t>
            </a:fld>
            <a:endParaRPr lang="en-GB"/>
          </a:p>
        </p:txBody>
      </p:sp>
      <p:sp>
        <p:nvSpPr>
          <p:cNvPr id="5" name="Slide Number Placeholder 4"/>
          <p:cNvSpPr>
            <a:spLocks noGrp="1"/>
          </p:cNvSpPr>
          <p:nvPr>
            <p:ph type="sldNum" sz="quarter" idx="12"/>
          </p:nvPr>
        </p:nvSpPr>
        <p:spPr/>
        <p:txBody>
          <a:bodyPr/>
          <a:lstStyle/>
          <a:p>
            <a:fld id="{605C90FA-2749-476A-A0B2-505806694040}" type="slidenum">
              <a:rPr lang="en-GB" smtClean="0"/>
              <a:t>‹#›</a:t>
            </a:fld>
            <a:endParaRPr lang="en-GB"/>
          </a:p>
        </p:txBody>
      </p:sp>
    </p:spTree>
    <p:extLst>
      <p:ext uri="{BB962C8B-B14F-4D97-AF65-F5344CB8AC3E}">
        <p14:creationId xmlns:p14="http://schemas.microsoft.com/office/powerpoint/2010/main" val="38474193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9FD59B-69A4-4F5B-BEE6-624C9DA8F355}" type="datetimeFigureOut">
              <a:rPr lang="en-GB" smtClean="0"/>
              <a:t>01/11/2023</a:t>
            </a:fld>
            <a:endParaRPr lang="en-GB"/>
          </a:p>
        </p:txBody>
      </p:sp>
      <p:sp>
        <p:nvSpPr>
          <p:cNvPr id="4" name="Slide Number Placeholder 3"/>
          <p:cNvSpPr>
            <a:spLocks noGrp="1"/>
          </p:cNvSpPr>
          <p:nvPr>
            <p:ph type="sldNum" sz="quarter" idx="12"/>
          </p:nvPr>
        </p:nvSpPr>
        <p:spPr/>
        <p:txBody>
          <a:bodyPr/>
          <a:lstStyle/>
          <a:p>
            <a:fld id="{605C90FA-2749-476A-A0B2-505806694040}" type="slidenum">
              <a:rPr lang="en-GB" smtClean="0"/>
              <a:t>‹#›</a:t>
            </a:fld>
            <a:endParaRPr lang="en-GB"/>
          </a:p>
        </p:txBody>
      </p:sp>
    </p:spTree>
    <p:extLst>
      <p:ext uri="{BB962C8B-B14F-4D97-AF65-F5344CB8AC3E}">
        <p14:creationId xmlns:p14="http://schemas.microsoft.com/office/powerpoint/2010/main" val="31441573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9FD59B-69A4-4F5B-BEE6-624C9DA8F355}" type="datetimeFigureOut">
              <a:rPr lang="en-GB" smtClean="0"/>
              <a:t>01/11/2023</a:t>
            </a:fld>
            <a:endParaRPr lang="en-GB"/>
          </a:p>
        </p:txBody>
      </p:sp>
      <p:sp>
        <p:nvSpPr>
          <p:cNvPr id="7" name="Slide Number Placeholder 6"/>
          <p:cNvSpPr>
            <a:spLocks noGrp="1"/>
          </p:cNvSpPr>
          <p:nvPr>
            <p:ph type="sldNum" sz="quarter" idx="12"/>
          </p:nvPr>
        </p:nvSpPr>
        <p:spPr/>
        <p:txBody>
          <a:bodyPr/>
          <a:lstStyle/>
          <a:p>
            <a:fld id="{605C90FA-2749-476A-A0B2-505806694040}" type="slidenum">
              <a:rPr lang="en-GB" smtClean="0"/>
              <a:t>‹#›</a:t>
            </a:fld>
            <a:endParaRPr lang="en-GB"/>
          </a:p>
        </p:txBody>
      </p:sp>
    </p:spTree>
    <p:extLst>
      <p:ext uri="{BB962C8B-B14F-4D97-AF65-F5344CB8AC3E}">
        <p14:creationId xmlns:p14="http://schemas.microsoft.com/office/powerpoint/2010/main" val="4071068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9FD59B-69A4-4F5B-BEE6-624C9DA8F355}" type="datetimeFigureOut">
              <a:rPr lang="en-GB" smtClean="0"/>
              <a:t>01/11/2023</a:t>
            </a:fld>
            <a:endParaRPr lang="en-GB"/>
          </a:p>
        </p:txBody>
      </p:sp>
      <p:sp>
        <p:nvSpPr>
          <p:cNvPr id="7" name="Slide Number Placeholder 6"/>
          <p:cNvSpPr>
            <a:spLocks noGrp="1"/>
          </p:cNvSpPr>
          <p:nvPr>
            <p:ph type="sldNum" sz="quarter" idx="12"/>
          </p:nvPr>
        </p:nvSpPr>
        <p:spPr/>
        <p:txBody>
          <a:bodyPr/>
          <a:lstStyle/>
          <a:p>
            <a:fld id="{605C90FA-2749-476A-A0B2-505806694040}" type="slidenum">
              <a:rPr lang="en-GB" smtClean="0"/>
              <a:t>‹#›</a:t>
            </a:fld>
            <a:endParaRPr lang="en-GB"/>
          </a:p>
        </p:txBody>
      </p:sp>
    </p:spTree>
    <p:extLst>
      <p:ext uri="{BB962C8B-B14F-4D97-AF65-F5344CB8AC3E}">
        <p14:creationId xmlns:p14="http://schemas.microsoft.com/office/powerpoint/2010/main" val="14215605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D9FD59B-69A4-4F5B-BEE6-624C9DA8F355}" type="datetimeFigureOut">
              <a:rPr lang="en-GB" smtClean="0"/>
              <a:t>01/11/2023</a:t>
            </a:fld>
            <a:endParaRPr lang="en-GB"/>
          </a:p>
        </p:txBody>
      </p:sp>
      <p:sp>
        <p:nvSpPr>
          <p:cNvPr id="6" name="Slide Number Placeholder 5"/>
          <p:cNvSpPr>
            <a:spLocks noGrp="1"/>
          </p:cNvSpPr>
          <p:nvPr>
            <p:ph type="sldNum" sz="quarter" idx="12"/>
          </p:nvPr>
        </p:nvSpPr>
        <p:spPr/>
        <p:txBody>
          <a:bodyPr/>
          <a:lstStyle/>
          <a:p>
            <a:fld id="{605C90FA-2749-476A-A0B2-505806694040}" type="slidenum">
              <a:rPr lang="en-GB" smtClean="0"/>
              <a:t>‹#›</a:t>
            </a:fld>
            <a:endParaRPr lang="en-GB"/>
          </a:p>
        </p:txBody>
      </p:sp>
    </p:spTree>
    <p:extLst>
      <p:ext uri="{BB962C8B-B14F-4D97-AF65-F5344CB8AC3E}">
        <p14:creationId xmlns:p14="http://schemas.microsoft.com/office/powerpoint/2010/main" val="10272602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D9FD59B-69A4-4F5B-BEE6-624C9DA8F355}" type="datetimeFigureOut">
              <a:rPr lang="en-GB" smtClean="0"/>
              <a:t>01/11/2023</a:t>
            </a:fld>
            <a:endParaRPr lang="en-GB"/>
          </a:p>
        </p:txBody>
      </p:sp>
      <p:sp>
        <p:nvSpPr>
          <p:cNvPr id="6" name="Slide Number Placeholder 5"/>
          <p:cNvSpPr>
            <a:spLocks noGrp="1"/>
          </p:cNvSpPr>
          <p:nvPr>
            <p:ph type="sldNum" sz="quarter" idx="12"/>
          </p:nvPr>
        </p:nvSpPr>
        <p:spPr/>
        <p:txBody>
          <a:bodyPr/>
          <a:lstStyle/>
          <a:p>
            <a:fld id="{605C90FA-2749-476A-A0B2-505806694040}" type="slidenum">
              <a:rPr lang="en-GB" smtClean="0"/>
              <a:t>‹#›</a:t>
            </a:fld>
            <a:endParaRPr lang="en-GB"/>
          </a:p>
        </p:txBody>
      </p:sp>
    </p:spTree>
    <p:extLst>
      <p:ext uri="{BB962C8B-B14F-4D97-AF65-F5344CB8AC3E}">
        <p14:creationId xmlns:p14="http://schemas.microsoft.com/office/powerpoint/2010/main" val="3302869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D9FD59B-69A4-4F5B-BEE6-624C9DA8F355}" type="datetimeFigureOut">
              <a:rPr lang="en-GB" smtClean="0"/>
              <a:t>01/11/2023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605C90FA-2749-476A-A0B2-505806694040}" type="slidenum">
              <a:rPr lang="en-GB" smtClean="0"/>
              <a:t>‹#›</a:t>
            </a:fld>
            <a:endParaRPr lang="en-GB"/>
          </a:p>
        </p:txBody>
      </p:sp>
    </p:spTree>
    <p:extLst>
      <p:ext uri="{BB962C8B-B14F-4D97-AF65-F5344CB8AC3E}">
        <p14:creationId xmlns:p14="http://schemas.microsoft.com/office/powerpoint/2010/main" val="15388921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7.xml"/><Relationship Id="rId1" Type="http://schemas.openxmlformats.org/officeDocument/2006/relationships/video" Target="https://www.youtube.com/embed/YfY7_0OJ8jw?feature=oembed"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1E18E-7C58-4423-9481-A660D0E6045D}"/>
              </a:ext>
            </a:extLst>
          </p:cNvPr>
          <p:cNvSpPr>
            <a:spLocks noGrp="1"/>
          </p:cNvSpPr>
          <p:nvPr>
            <p:ph type="ctrTitle"/>
          </p:nvPr>
        </p:nvSpPr>
        <p:spPr/>
        <p:txBody>
          <a:bodyPr/>
          <a:lstStyle/>
          <a:p>
            <a:r>
              <a:rPr lang="en-GB" dirty="0"/>
              <a:t>Personal Branding </a:t>
            </a:r>
          </a:p>
        </p:txBody>
      </p:sp>
      <p:sp>
        <p:nvSpPr>
          <p:cNvPr id="3" name="Subtitle 2">
            <a:extLst>
              <a:ext uri="{FF2B5EF4-FFF2-40B4-BE49-F238E27FC236}">
                <a16:creationId xmlns:a16="http://schemas.microsoft.com/office/drawing/2014/main" id="{E1F08239-EABB-427A-8104-9DA47F772913}"/>
              </a:ext>
            </a:extLst>
          </p:cNvPr>
          <p:cNvSpPr>
            <a:spLocks noGrp="1"/>
          </p:cNvSpPr>
          <p:nvPr>
            <p:ph type="subTitle" idx="1"/>
          </p:nvPr>
        </p:nvSpPr>
        <p:spPr/>
        <p:txBody>
          <a:bodyPr/>
          <a:lstStyle/>
          <a:p>
            <a:r>
              <a:rPr lang="en-GB"/>
              <a:t>Future you, Social </a:t>
            </a:r>
            <a:r>
              <a:rPr lang="en-GB" dirty="0"/>
              <a:t>Media and Employability </a:t>
            </a:r>
          </a:p>
        </p:txBody>
      </p:sp>
    </p:spTree>
    <p:extLst>
      <p:ext uri="{BB962C8B-B14F-4D97-AF65-F5344CB8AC3E}">
        <p14:creationId xmlns:p14="http://schemas.microsoft.com/office/powerpoint/2010/main" val="3061617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1B0A8-EDC9-4A4F-97E8-3A21DD85A3B7}"/>
              </a:ext>
            </a:extLst>
          </p:cNvPr>
          <p:cNvSpPr>
            <a:spLocks noGrp="1"/>
          </p:cNvSpPr>
          <p:nvPr>
            <p:ph type="title"/>
          </p:nvPr>
        </p:nvSpPr>
        <p:spPr/>
        <p:txBody>
          <a:bodyPr/>
          <a:lstStyle/>
          <a:p>
            <a:r>
              <a:rPr lang="en-GB" dirty="0"/>
              <a:t>Session objectives </a:t>
            </a:r>
          </a:p>
        </p:txBody>
      </p:sp>
      <p:sp>
        <p:nvSpPr>
          <p:cNvPr id="3" name="Content Placeholder 2">
            <a:extLst>
              <a:ext uri="{FF2B5EF4-FFF2-40B4-BE49-F238E27FC236}">
                <a16:creationId xmlns:a16="http://schemas.microsoft.com/office/drawing/2014/main" id="{AEA8DE46-6185-4FCF-8057-0B5FA9A58207}"/>
              </a:ext>
            </a:extLst>
          </p:cNvPr>
          <p:cNvSpPr>
            <a:spLocks noGrp="1"/>
          </p:cNvSpPr>
          <p:nvPr>
            <p:ph idx="1"/>
          </p:nvPr>
        </p:nvSpPr>
        <p:spPr/>
        <p:txBody>
          <a:bodyPr/>
          <a:lstStyle/>
          <a:p>
            <a:r>
              <a:rPr lang="en-GB" dirty="0"/>
              <a:t>Brand you </a:t>
            </a:r>
          </a:p>
          <a:p>
            <a:r>
              <a:rPr lang="en-GB" dirty="0"/>
              <a:t>Future of work </a:t>
            </a:r>
          </a:p>
          <a:p>
            <a:r>
              <a:rPr lang="en-GB" dirty="0"/>
              <a:t>LinkedIn </a:t>
            </a:r>
          </a:p>
          <a:p>
            <a:endParaRPr lang="en-GB" dirty="0"/>
          </a:p>
        </p:txBody>
      </p:sp>
    </p:spTree>
    <p:extLst>
      <p:ext uri="{BB962C8B-B14F-4D97-AF65-F5344CB8AC3E}">
        <p14:creationId xmlns:p14="http://schemas.microsoft.com/office/powerpoint/2010/main" val="1937583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08AB2C1-D1E9-4E56-8DD7-01DF2B9F15F3}"/>
              </a:ext>
            </a:extLst>
          </p:cNvPr>
          <p:cNvSpPr>
            <a:spLocks noGrp="1"/>
          </p:cNvSpPr>
          <p:nvPr>
            <p:ph type="title"/>
          </p:nvPr>
        </p:nvSpPr>
        <p:spPr>
          <a:xfrm>
            <a:off x="609600" y="274638"/>
            <a:ext cx="10972800" cy="1143000"/>
          </a:xfrm>
        </p:spPr>
        <p:txBody>
          <a:bodyPr anchor="ctr">
            <a:normAutofit/>
          </a:bodyPr>
          <a:lstStyle/>
          <a:p>
            <a:r>
              <a:rPr lang="en-GB" dirty="0"/>
              <a:t>What is personal Branding ?</a:t>
            </a:r>
          </a:p>
        </p:txBody>
      </p:sp>
      <p:sp>
        <p:nvSpPr>
          <p:cNvPr id="11" name="Content Placeholder 2">
            <a:extLst>
              <a:ext uri="{FF2B5EF4-FFF2-40B4-BE49-F238E27FC236}">
                <a16:creationId xmlns:a16="http://schemas.microsoft.com/office/drawing/2014/main" id="{4E1B79B6-D50D-9DD9-F051-542A0ADB6E43}"/>
              </a:ext>
            </a:extLst>
          </p:cNvPr>
          <p:cNvSpPr>
            <a:spLocks noGrp="1"/>
          </p:cNvSpPr>
          <p:nvPr>
            <p:ph sz="half" idx="1"/>
          </p:nvPr>
        </p:nvSpPr>
        <p:spPr>
          <a:xfrm>
            <a:off x="609600" y="1600201"/>
            <a:ext cx="5384800" cy="3989040"/>
          </a:xfrm>
        </p:spPr>
        <p:txBody>
          <a:bodyPr/>
          <a:lstStyle/>
          <a:p>
            <a:r>
              <a:rPr lang="en-US" dirty="0"/>
              <a:t>Not reputation </a:t>
            </a:r>
          </a:p>
          <a:p>
            <a:r>
              <a:rPr lang="en-GB" dirty="0">
                <a:solidFill>
                  <a:srgbClr val="282828"/>
                </a:solidFill>
                <a:latin typeface="Tiempos Text"/>
              </a:rPr>
              <a:t>R</a:t>
            </a:r>
            <a:r>
              <a:rPr lang="en-GB" b="0" i="0" u="none" strike="noStrike" dirty="0">
                <a:solidFill>
                  <a:srgbClr val="282828"/>
                </a:solidFill>
                <a:effectLst/>
                <a:latin typeface="Tiempos Text"/>
              </a:rPr>
              <a:t>eputation is about credibility;</a:t>
            </a:r>
            <a:r>
              <a:rPr lang="en-GB" b="0" i="0" dirty="0">
                <a:solidFill>
                  <a:srgbClr val="282828"/>
                </a:solidFill>
                <a:effectLst/>
                <a:latin typeface="Tiempos Text"/>
              </a:rPr>
              <a:t> your personal brand is about visibility and the values that you outwardly represent.</a:t>
            </a:r>
          </a:p>
          <a:p>
            <a:endParaRPr lang="en-US" dirty="0"/>
          </a:p>
        </p:txBody>
      </p:sp>
      <p:pic>
        <p:nvPicPr>
          <p:cNvPr id="10" name="Content Placeholder 9">
            <a:extLst>
              <a:ext uri="{FF2B5EF4-FFF2-40B4-BE49-F238E27FC236}">
                <a16:creationId xmlns:a16="http://schemas.microsoft.com/office/drawing/2014/main" id="{7AD7CD08-A5F3-4169-99EC-9309FE1F0029}"/>
              </a:ext>
            </a:extLst>
          </p:cNvPr>
          <p:cNvPicPr>
            <a:picLocks noGrp="1" noChangeAspect="1"/>
          </p:cNvPicPr>
          <p:nvPr>
            <p:ph sz="half" idx="2"/>
          </p:nvPr>
        </p:nvPicPr>
        <p:blipFill>
          <a:blip r:embed="rId3"/>
          <a:stretch>
            <a:fillRect/>
          </a:stretch>
        </p:blipFill>
        <p:spPr>
          <a:xfrm>
            <a:off x="6861175" y="1985169"/>
            <a:ext cx="4057650" cy="3219450"/>
          </a:xfrm>
        </p:spPr>
      </p:pic>
    </p:spTree>
    <p:extLst>
      <p:ext uri="{BB962C8B-B14F-4D97-AF65-F5344CB8AC3E}">
        <p14:creationId xmlns:p14="http://schemas.microsoft.com/office/powerpoint/2010/main" val="1708854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2EC29-AB7B-DA4C-CD5D-F3C5DED66682}"/>
              </a:ext>
            </a:extLst>
          </p:cNvPr>
          <p:cNvSpPr>
            <a:spLocks noGrp="1"/>
          </p:cNvSpPr>
          <p:nvPr>
            <p:ph type="title"/>
          </p:nvPr>
        </p:nvSpPr>
        <p:spPr/>
        <p:txBody>
          <a:bodyPr/>
          <a:lstStyle/>
          <a:p>
            <a:r>
              <a:rPr lang="en-GB" sz="4000" b="1" dirty="0"/>
              <a:t>In the workplace </a:t>
            </a:r>
          </a:p>
        </p:txBody>
      </p:sp>
      <p:sp>
        <p:nvSpPr>
          <p:cNvPr id="3" name="Content Placeholder 2">
            <a:extLst>
              <a:ext uri="{FF2B5EF4-FFF2-40B4-BE49-F238E27FC236}">
                <a16:creationId xmlns:a16="http://schemas.microsoft.com/office/drawing/2014/main" id="{4C0550FF-7E7D-B758-BBFB-8430A043EB38}"/>
              </a:ext>
            </a:extLst>
          </p:cNvPr>
          <p:cNvSpPr>
            <a:spLocks noGrp="1"/>
          </p:cNvSpPr>
          <p:nvPr>
            <p:ph idx="1"/>
          </p:nvPr>
        </p:nvSpPr>
        <p:spPr>
          <a:xfrm>
            <a:off x="838200" y="1253331"/>
            <a:ext cx="10515600" cy="4351338"/>
          </a:xfrm>
        </p:spPr>
        <p:txBody>
          <a:bodyPr/>
          <a:lstStyle/>
          <a:p>
            <a:pPr marL="0" indent="0">
              <a:buNone/>
            </a:pPr>
            <a:r>
              <a:rPr lang="en-GB" dirty="0"/>
              <a:t>How do you visualise yourself on practical placement? For example…</a:t>
            </a:r>
          </a:p>
          <a:p>
            <a:r>
              <a:rPr lang="en-GB" sz="2400" dirty="0"/>
              <a:t>Creative</a:t>
            </a:r>
          </a:p>
          <a:p>
            <a:r>
              <a:rPr lang="en-GB" sz="2400" dirty="0"/>
              <a:t>Ambitious</a:t>
            </a:r>
          </a:p>
          <a:p>
            <a:r>
              <a:rPr lang="en-GB" sz="2400" dirty="0"/>
              <a:t>Curious</a:t>
            </a:r>
          </a:p>
          <a:p>
            <a:r>
              <a:rPr lang="en-GB" sz="2400" dirty="0"/>
              <a:t>Reserved</a:t>
            </a:r>
          </a:p>
          <a:p>
            <a:r>
              <a:rPr lang="en-GB" sz="2400" dirty="0"/>
              <a:t>Waiting for instructions</a:t>
            </a:r>
          </a:p>
          <a:p>
            <a:r>
              <a:rPr lang="en-GB" sz="2400" dirty="0"/>
              <a:t>I’m only on placement – it’s not going to lead anywhere</a:t>
            </a:r>
          </a:p>
          <a:p>
            <a:pPr marL="0" indent="0">
              <a:buNone/>
            </a:pPr>
            <a:endParaRPr lang="en-GB" sz="2400" dirty="0"/>
          </a:p>
          <a:p>
            <a:pPr marL="0" indent="0">
              <a:buNone/>
            </a:pPr>
            <a:endParaRPr lang="en-GB" sz="2400" dirty="0"/>
          </a:p>
          <a:p>
            <a:endParaRPr lang="en-GB" sz="2400" dirty="0"/>
          </a:p>
          <a:p>
            <a:endParaRPr lang="en-GB" dirty="0"/>
          </a:p>
          <a:p>
            <a:pPr marL="0" indent="0">
              <a:buNone/>
            </a:pPr>
            <a:endParaRPr lang="en-GB" dirty="0"/>
          </a:p>
        </p:txBody>
      </p:sp>
    </p:spTree>
    <p:extLst>
      <p:ext uri="{BB962C8B-B14F-4D97-AF65-F5344CB8AC3E}">
        <p14:creationId xmlns:p14="http://schemas.microsoft.com/office/powerpoint/2010/main" val="18061841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9DF42-516C-DC12-FC8C-5CC5D7FAA433}"/>
              </a:ext>
            </a:extLst>
          </p:cNvPr>
          <p:cNvSpPr>
            <a:spLocks noGrp="1"/>
          </p:cNvSpPr>
          <p:nvPr>
            <p:ph type="title"/>
          </p:nvPr>
        </p:nvSpPr>
        <p:spPr/>
        <p:txBody>
          <a:bodyPr/>
          <a:lstStyle/>
          <a:p>
            <a:r>
              <a:rPr lang="en-GB" sz="4000" b="1" dirty="0"/>
              <a:t>The Future of Work - Promote Brand You!</a:t>
            </a:r>
          </a:p>
        </p:txBody>
      </p:sp>
      <p:sp>
        <p:nvSpPr>
          <p:cNvPr id="3" name="Content Placeholder 2">
            <a:extLst>
              <a:ext uri="{FF2B5EF4-FFF2-40B4-BE49-F238E27FC236}">
                <a16:creationId xmlns:a16="http://schemas.microsoft.com/office/drawing/2014/main" id="{0A16B4EB-EC33-DDA2-ECB8-63C938DB8CAF}"/>
              </a:ext>
            </a:extLst>
          </p:cNvPr>
          <p:cNvSpPr>
            <a:spLocks noGrp="1"/>
          </p:cNvSpPr>
          <p:nvPr>
            <p:ph idx="1"/>
          </p:nvPr>
        </p:nvSpPr>
        <p:spPr>
          <a:xfrm>
            <a:off x="838200" y="1488001"/>
            <a:ext cx="10515600" cy="4351338"/>
          </a:xfrm>
        </p:spPr>
        <p:txBody>
          <a:bodyPr/>
          <a:lstStyle/>
          <a:p>
            <a:r>
              <a:rPr lang="en-GB" sz="2400" dirty="0"/>
              <a:t>The future of work is changing. Employers are seeking candidates with diverse skills sets, this along with the rise of automation makes it more important than ever to stay relevant (Basset, 2016).</a:t>
            </a:r>
          </a:p>
          <a:p>
            <a:r>
              <a:rPr lang="en-GB" sz="2400" dirty="0"/>
              <a:t>Put simply, to survive and thrive in different and ever-changing environments, we need to embrace variety and a wider range of experiences and more importantly – stay relevant. </a:t>
            </a:r>
          </a:p>
          <a:p>
            <a:endParaRPr lang="en-GB" dirty="0"/>
          </a:p>
        </p:txBody>
      </p:sp>
    </p:spTree>
    <p:extLst>
      <p:ext uri="{BB962C8B-B14F-4D97-AF65-F5344CB8AC3E}">
        <p14:creationId xmlns:p14="http://schemas.microsoft.com/office/powerpoint/2010/main" val="18529041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272D225-2BED-4CF5-A638-D58D84B54BE0}"/>
              </a:ext>
            </a:extLst>
          </p:cNvPr>
          <p:cNvSpPr>
            <a:spLocks noGrp="1"/>
          </p:cNvSpPr>
          <p:nvPr>
            <p:ph type="title"/>
          </p:nvPr>
        </p:nvSpPr>
        <p:spPr/>
        <p:txBody>
          <a:bodyPr/>
          <a:lstStyle/>
          <a:p>
            <a:r>
              <a:rPr lang="en-GB" dirty="0">
                <a:solidFill>
                  <a:srgbClr val="282828"/>
                </a:solidFill>
                <a:latin typeface="Tiempos Text"/>
              </a:rPr>
              <a:t>Building a personal brand </a:t>
            </a:r>
            <a:endParaRPr lang="en-GB" dirty="0"/>
          </a:p>
        </p:txBody>
      </p:sp>
      <p:sp>
        <p:nvSpPr>
          <p:cNvPr id="7" name="Content Placeholder 6">
            <a:extLst>
              <a:ext uri="{FF2B5EF4-FFF2-40B4-BE49-F238E27FC236}">
                <a16:creationId xmlns:a16="http://schemas.microsoft.com/office/drawing/2014/main" id="{92D11F71-2737-481E-8011-D1F26F62E0E4}"/>
              </a:ext>
            </a:extLst>
          </p:cNvPr>
          <p:cNvSpPr>
            <a:spLocks noGrp="1"/>
          </p:cNvSpPr>
          <p:nvPr>
            <p:ph idx="1"/>
          </p:nvPr>
        </p:nvSpPr>
        <p:spPr/>
        <p:txBody>
          <a:bodyPr>
            <a:normAutofit lnSpcReduction="10000"/>
          </a:bodyPr>
          <a:lstStyle/>
          <a:p>
            <a:r>
              <a:rPr lang="en-GB" b="0" i="0" dirty="0">
                <a:solidFill>
                  <a:srgbClr val="282828"/>
                </a:solidFill>
                <a:effectLst/>
                <a:latin typeface="Tiempos Text"/>
              </a:rPr>
              <a:t>May seem promotional at first glance</a:t>
            </a:r>
          </a:p>
          <a:p>
            <a:r>
              <a:rPr lang="en-GB" b="0" i="0" dirty="0">
                <a:solidFill>
                  <a:srgbClr val="282828"/>
                </a:solidFill>
                <a:effectLst/>
                <a:latin typeface="Tiempos Text"/>
              </a:rPr>
              <a:t>Your personal brand is how </a:t>
            </a:r>
            <a:r>
              <a:rPr lang="en-GB" b="0" i="1" dirty="0">
                <a:solidFill>
                  <a:srgbClr val="282828"/>
                </a:solidFill>
                <a:effectLst/>
                <a:latin typeface="Tiempos Text"/>
              </a:rPr>
              <a:t>you</a:t>
            </a:r>
            <a:r>
              <a:rPr lang="en-GB" b="0" i="0" dirty="0">
                <a:solidFill>
                  <a:srgbClr val="282828"/>
                </a:solidFill>
                <a:effectLst/>
                <a:latin typeface="Tiempos Text"/>
              </a:rPr>
              <a:t> define the distinctive value that you bring to your career. </a:t>
            </a:r>
          </a:p>
          <a:p>
            <a:r>
              <a:rPr lang="en-GB" b="0" i="0" dirty="0">
                <a:solidFill>
                  <a:srgbClr val="282828"/>
                </a:solidFill>
                <a:effectLst/>
                <a:latin typeface="Tiempos Text"/>
              </a:rPr>
              <a:t>It has the potential to strengthen your connections (and engage more deeply with colleagues.) </a:t>
            </a:r>
          </a:p>
          <a:p>
            <a:r>
              <a:rPr lang="en-GB" b="0" i="0" dirty="0">
                <a:solidFill>
                  <a:srgbClr val="282828"/>
                </a:solidFill>
                <a:effectLst/>
                <a:latin typeface="Tiempos Text"/>
              </a:rPr>
              <a:t>Being able to articulate your brand will help others understand who you really are, what you stand for, build authentic relationships, and ultimately, realise your goals.</a:t>
            </a:r>
            <a:endParaRPr lang="en-GB" dirty="0"/>
          </a:p>
        </p:txBody>
      </p:sp>
    </p:spTree>
    <p:extLst>
      <p:ext uri="{BB962C8B-B14F-4D97-AF65-F5344CB8AC3E}">
        <p14:creationId xmlns:p14="http://schemas.microsoft.com/office/powerpoint/2010/main" val="25104164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Educate yourself to be relevant. YUVAL NOAH HARARI.">
            <a:hlinkClick r:id="" action="ppaction://media"/>
            <a:extLst>
              <a:ext uri="{FF2B5EF4-FFF2-40B4-BE49-F238E27FC236}">
                <a16:creationId xmlns:a16="http://schemas.microsoft.com/office/drawing/2014/main" id="{E4BE0D5C-859E-49CE-B848-7A14BD83BB6E}"/>
              </a:ext>
            </a:extLst>
          </p:cNvPr>
          <p:cNvPicPr>
            <a:picLocks noRot="1" noChangeAspect="1"/>
          </p:cNvPicPr>
          <p:nvPr>
            <a:videoFile r:link="rId1"/>
          </p:nvPr>
        </p:nvPicPr>
        <p:blipFill>
          <a:blip r:embed="rId3"/>
          <a:stretch>
            <a:fillRect/>
          </a:stretch>
        </p:blipFill>
        <p:spPr>
          <a:xfrm>
            <a:off x="0" y="-15240"/>
            <a:ext cx="12192000" cy="6888480"/>
          </a:xfrm>
          <a:prstGeom prst="rect">
            <a:avLst/>
          </a:prstGeom>
        </p:spPr>
      </p:pic>
    </p:spTree>
    <p:extLst>
      <p:ext uri="{BB962C8B-B14F-4D97-AF65-F5344CB8AC3E}">
        <p14:creationId xmlns:p14="http://schemas.microsoft.com/office/powerpoint/2010/main" val="1458162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30E60-B868-4F77-ABF6-70627ABFDDF4}"/>
              </a:ext>
            </a:extLst>
          </p:cNvPr>
          <p:cNvSpPr>
            <a:spLocks noGrp="1"/>
          </p:cNvSpPr>
          <p:nvPr>
            <p:ph type="title"/>
          </p:nvPr>
        </p:nvSpPr>
        <p:spPr/>
        <p:txBody>
          <a:bodyPr>
            <a:normAutofit fontScale="90000"/>
          </a:bodyPr>
          <a:lstStyle/>
          <a:p>
            <a:r>
              <a:rPr lang="en-GB" sz="4000" b="1" dirty="0"/>
              <a:t>Discussion Time: Avoiding the Useless Class – Stay Relevant!</a:t>
            </a:r>
          </a:p>
        </p:txBody>
      </p:sp>
      <p:sp>
        <p:nvSpPr>
          <p:cNvPr id="3" name="Content Placeholder 2">
            <a:extLst>
              <a:ext uri="{FF2B5EF4-FFF2-40B4-BE49-F238E27FC236}">
                <a16:creationId xmlns:a16="http://schemas.microsoft.com/office/drawing/2014/main" id="{2C958893-A9A8-4A7E-B09D-6CDC88AC8C55}"/>
              </a:ext>
            </a:extLst>
          </p:cNvPr>
          <p:cNvSpPr>
            <a:spLocks noGrp="1"/>
          </p:cNvSpPr>
          <p:nvPr>
            <p:ph idx="1"/>
          </p:nvPr>
        </p:nvSpPr>
        <p:spPr>
          <a:xfrm>
            <a:off x="838200" y="1544879"/>
            <a:ext cx="10515600" cy="4351338"/>
          </a:xfrm>
        </p:spPr>
        <p:txBody>
          <a:bodyPr/>
          <a:lstStyle/>
          <a:p>
            <a:pPr marL="0" indent="0">
              <a:buNone/>
            </a:pPr>
            <a:r>
              <a:rPr lang="en-GB" sz="2400" dirty="0"/>
              <a:t>According to Harari (2021), to stay “relevant” we will need to reinvent ourselves every 10 years to avoid becoming part of the useless class.</a:t>
            </a:r>
          </a:p>
          <a:p>
            <a:pPr marL="0" indent="0">
              <a:buNone/>
            </a:pPr>
            <a:r>
              <a:rPr lang="en-GB" sz="2400" dirty="0"/>
              <a:t>Although we cannot predict the future of work, the future of work is changing. We may not all want to be, get to be (</a:t>
            </a:r>
            <a:r>
              <a:rPr lang="en-GB" sz="2400" b="1" i="1" dirty="0"/>
              <a:t>or need to be</a:t>
            </a:r>
            <a:r>
              <a:rPr lang="en-GB" sz="2400" dirty="0"/>
              <a:t>) software engineers, but have you considered upskilling to become more relevant to potential/current employers in the hospitality industry?</a:t>
            </a:r>
          </a:p>
          <a:p>
            <a:pPr marL="0" indent="0">
              <a:buNone/>
            </a:pPr>
            <a:r>
              <a:rPr lang="en-GB" sz="2400" dirty="0"/>
              <a:t>What could you do?</a:t>
            </a:r>
          </a:p>
          <a:p>
            <a:pPr marL="0" indent="0">
              <a:buNone/>
            </a:pPr>
            <a:r>
              <a:rPr lang="en-GB" sz="2400" dirty="0"/>
              <a:t>What does the future of working in the hospitality industry look like?</a:t>
            </a:r>
          </a:p>
          <a:p>
            <a:pPr marL="0" indent="0">
              <a:buNone/>
            </a:pPr>
            <a:endParaRPr lang="en-GB" sz="2400" dirty="0"/>
          </a:p>
          <a:p>
            <a:endParaRPr lang="en-GB" dirty="0"/>
          </a:p>
        </p:txBody>
      </p:sp>
    </p:spTree>
    <p:extLst>
      <p:ext uri="{BB962C8B-B14F-4D97-AF65-F5344CB8AC3E}">
        <p14:creationId xmlns:p14="http://schemas.microsoft.com/office/powerpoint/2010/main" val="30004354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oman in panic">
            <a:extLst>
              <a:ext uri="{FF2B5EF4-FFF2-40B4-BE49-F238E27FC236}">
                <a16:creationId xmlns:a16="http://schemas.microsoft.com/office/drawing/2014/main" id="{08571B26-CEE1-4829-8BA5-D7C6E555906D}"/>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8418" t="9091" r="14055"/>
          <a:stretch/>
        </p:blipFill>
        <p:spPr>
          <a:xfrm>
            <a:off x="1524000" y="10"/>
            <a:ext cx="6501383" cy="6857990"/>
          </a:xfrm>
          <a:prstGeom prst="rect">
            <a:avLst/>
          </a:prstGeom>
        </p:spPr>
      </p:pic>
      <p:sp>
        <p:nvSpPr>
          <p:cNvPr id="15" name="TextBox 14">
            <a:extLst>
              <a:ext uri="{FF2B5EF4-FFF2-40B4-BE49-F238E27FC236}">
                <a16:creationId xmlns:a16="http://schemas.microsoft.com/office/drawing/2014/main" id="{B0C41C29-4688-4CB4-929F-0C5CABF7EAE4}"/>
              </a:ext>
            </a:extLst>
          </p:cNvPr>
          <p:cNvSpPr txBox="1"/>
          <p:nvPr/>
        </p:nvSpPr>
        <p:spPr>
          <a:xfrm>
            <a:off x="8254093" y="705984"/>
            <a:ext cx="3341370" cy="3204134"/>
          </a:xfrm>
          <a:prstGeom prst="rect">
            <a:avLst/>
          </a:prstGeom>
        </p:spPr>
        <p:txBody>
          <a:bodyPr vert="horz" lIns="91440" tIns="45720" rIns="91440" bIns="45720" rtlCol="0" anchor="b">
            <a:normAutofit/>
          </a:bodyPr>
          <a:lstStyle/>
          <a:p>
            <a:pPr marL="0" indent="0">
              <a:lnSpc>
                <a:spcPct val="90000"/>
              </a:lnSpc>
              <a:spcBef>
                <a:spcPct val="0"/>
              </a:spcBef>
              <a:spcAft>
                <a:spcPts val="600"/>
              </a:spcAft>
            </a:pPr>
            <a:r>
              <a:rPr lang="en-US" sz="2900" dirty="0">
                <a:latin typeface="+mj-lt"/>
                <a:ea typeface="+mj-ea"/>
                <a:cs typeface="+mj-cs"/>
              </a:rPr>
              <a:t>Everything you’ve ever wanted is on the other side of fear.”</a:t>
            </a:r>
          </a:p>
          <a:p>
            <a:pPr marL="0" indent="0">
              <a:lnSpc>
                <a:spcPct val="90000"/>
              </a:lnSpc>
              <a:spcBef>
                <a:spcPct val="0"/>
              </a:spcBef>
              <a:spcAft>
                <a:spcPts val="600"/>
              </a:spcAft>
            </a:pPr>
            <a:br>
              <a:rPr lang="en-US" sz="2900" dirty="0">
                <a:latin typeface="+mj-lt"/>
                <a:ea typeface="+mj-ea"/>
                <a:cs typeface="+mj-cs"/>
              </a:rPr>
            </a:br>
            <a:r>
              <a:rPr lang="en-US" sz="2900" dirty="0">
                <a:latin typeface="+mj-lt"/>
                <a:ea typeface="+mj-ea"/>
                <a:cs typeface="+mj-cs"/>
              </a:rPr>
              <a:t>― George </a:t>
            </a:r>
            <a:r>
              <a:rPr lang="en-US" sz="2900" dirty="0" err="1">
                <a:latin typeface="+mj-lt"/>
                <a:ea typeface="+mj-ea"/>
                <a:cs typeface="+mj-cs"/>
              </a:rPr>
              <a:t>Addair</a:t>
            </a:r>
            <a:endParaRPr lang="en-US" sz="2900" dirty="0">
              <a:latin typeface="+mj-lt"/>
              <a:ea typeface="+mj-ea"/>
              <a:cs typeface="+mj-cs"/>
            </a:endParaRPr>
          </a:p>
        </p:txBody>
      </p:sp>
    </p:spTree>
    <p:extLst>
      <p:ext uri="{BB962C8B-B14F-4D97-AF65-F5344CB8AC3E}">
        <p14:creationId xmlns:p14="http://schemas.microsoft.com/office/powerpoint/2010/main" val="16385295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0B151-8692-7C58-2342-22DBA0CDC58A}"/>
              </a:ext>
            </a:extLst>
          </p:cNvPr>
          <p:cNvSpPr>
            <a:spLocks noGrp="1"/>
          </p:cNvSpPr>
          <p:nvPr>
            <p:ph type="title"/>
          </p:nvPr>
        </p:nvSpPr>
        <p:spPr/>
        <p:txBody>
          <a:bodyPr/>
          <a:lstStyle/>
          <a:p>
            <a:r>
              <a:rPr lang="en-GB" sz="4000" b="1" dirty="0"/>
              <a:t>The Comfort Zone…</a:t>
            </a:r>
          </a:p>
        </p:txBody>
      </p:sp>
      <p:sp>
        <p:nvSpPr>
          <p:cNvPr id="3" name="Content Placeholder 2">
            <a:extLst>
              <a:ext uri="{FF2B5EF4-FFF2-40B4-BE49-F238E27FC236}">
                <a16:creationId xmlns:a16="http://schemas.microsoft.com/office/drawing/2014/main" id="{C5DB0D1A-E738-7911-7FBF-B620952DE07A}"/>
              </a:ext>
            </a:extLst>
          </p:cNvPr>
          <p:cNvSpPr>
            <a:spLocks noGrp="1"/>
          </p:cNvSpPr>
          <p:nvPr>
            <p:ph idx="1"/>
          </p:nvPr>
        </p:nvSpPr>
        <p:spPr/>
        <p:txBody>
          <a:bodyPr/>
          <a:lstStyle/>
          <a:p>
            <a:r>
              <a:rPr lang="en-GB" sz="2400" dirty="0">
                <a:effectLst/>
                <a:ea typeface="Calibri" panose="020F0502020204030204" pitchFamily="34" charset="0"/>
                <a:cs typeface="Times New Roman" panose="02020603050405020304" pitchFamily="18" charset="0"/>
              </a:rPr>
              <a:t>Living outside our comfort zone is where learning is most actively achieved. </a:t>
            </a:r>
            <a:r>
              <a:rPr lang="en-GB" sz="2400" dirty="0">
                <a:effectLst/>
                <a:latin typeface="Calibri" panose="020F0502020204030204" pitchFamily="34" charset="0"/>
                <a:ea typeface="Calibri" panose="020F0502020204030204" pitchFamily="34" charset="0"/>
                <a:cs typeface="Times New Roman" panose="02020603050405020304" pitchFamily="18" charset="0"/>
              </a:rPr>
              <a:t>How often do you challenge yourselves? </a:t>
            </a:r>
            <a:r>
              <a:rPr lang="en-GB" sz="2400" dirty="0">
                <a:latin typeface="Calibri" panose="020F0502020204030204" pitchFamily="34" charset="0"/>
                <a:ea typeface="Calibri" panose="020F0502020204030204" pitchFamily="34" charset="0"/>
                <a:cs typeface="Times New Roman" panose="02020603050405020304" pitchFamily="18" charset="0"/>
              </a:rPr>
              <a:t>How often do you feel</a:t>
            </a:r>
            <a:r>
              <a:rPr lang="en-GB" sz="2400" dirty="0">
                <a:effectLst/>
                <a:latin typeface="Calibri" panose="020F0502020204030204" pitchFamily="34" charset="0"/>
                <a:ea typeface="Calibri" panose="020F0502020204030204" pitchFamily="34" charset="0"/>
                <a:cs typeface="Times New Roman" panose="02020603050405020304" pitchFamily="18" charset="0"/>
              </a:rPr>
              <a:t> positive energy pushing you out of your comfort zone and into the unknown?</a:t>
            </a:r>
          </a:p>
          <a:p>
            <a:pPr marL="0" indent="0">
              <a:lnSpc>
                <a:spcPct val="100000"/>
              </a:lnSpc>
              <a:buNone/>
            </a:pPr>
            <a:r>
              <a:rPr lang="en-GB" sz="2400" dirty="0">
                <a:effectLst/>
                <a:ea typeface="Calibri" panose="020F0502020204030204" pitchFamily="34" charset="0"/>
                <a:cs typeface="Times New Roman" panose="02020603050405020304" pitchFamily="18" charset="0"/>
              </a:rPr>
              <a:t>The next slide shows a map demonstrating how comfort zones work, as well as setting out opportunities to learn and grow. </a:t>
            </a:r>
          </a:p>
          <a:p>
            <a:pPr marL="0" indent="0">
              <a:lnSpc>
                <a:spcPct val="100000"/>
              </a:lnSpc>
              <a:buNone/>
            </a:pPr>
            <a:r>
              <a:rPr lang="en-GB" sz="2400" dirty="0">
                <a:effectLst/>
                <a:ea typeface="Calibri" panose="020F0502020204030204" pitchFamily="34" charset="0"/>
                <a:cs typeface="Times New Roman" panose="02020603050405020304" pitchFamily="18" charset="0"/>
              </a:rPr>
              <a:t>Note how the further from the comfort zone you are, the more rewarding the opportunities are.</a:t>
            </a:r>
          </a:p>
          <a:p>
            <a:endParaRPr lang="en-GB" dirty="0"/>
          </a:p>
        </p:txBody>
      </p:sp>
    </p:spTree>
    <p:extLst>
      <p:ext uri="{BB962C8B-B14F-4D97-AF65-F5344CB8AC3E}">
        <p14:creationId xmlns:p14="http://schemas.microsoft.com/office/powerpoint/2010/main" val="10288913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Diagram&#10;&#10;Description automatically generated">
            <a:extLst>
              <a:ext uri="{FF2B5EF4-FFF2-40B4-BE49-F238E27FC236}">
                <a16:creationId xmlns:a16="http://schemas.microsoft.com/office/drawing/2014/main" id="{83F83DBF-09BB-4342-B4E3-F8DA4AF04CEA}"/>
              </a:ext>
            </a:extLst>
          </p:cNvPr>
          <p:cNvPicPr>
            <a:picLocks noChangeAspect="1"/>
          </p:cNvPicPr>
          <p:nvPr/>
        </p:nvPicPr>
        <p:blipFill rotWithShape="1">
          <a:blip r:embed="rId2">
            <a:extLst>
              <a:ext uri="{28A0092B-C50C-407E-A947-70E740481C1C}">
                <a14:useLocalDpi xmlns:a14="http://schemas.microsoft.com/office/drawing/2010/main" val="0"/>
              </a:ext>
            </a:extLst>
          </a:blip>
          <a:srcRect l="5019" t="6758" b="16889"/>
          <a:stretch/>
        </p:blipFill>
        <p:spPr bwMode="auto">
          <a:xfrm>
            <a:off x="2435911" y="457200"/>
            <a:ext cx="7320178" cy="5943600"/>
          </a:xfrm>
          <a:prstGeom prst="rect">
            <a:avLst/>
          </a:prstGeom>
          <a:extLst>
            <a:ext uri="{53640926-AAD7-44D8-BBD7-CCE9431645EC}">
              <a14:shadowObscured xmlns:a14="http://schemas.microsoft.com/office/drawing/2010/main"/>
            </a:ext>
          </a:extLst>
        </p:spPr>
      </p:pic>
      <p:sp>
        <p:nvSpPr>
          <p:cNvPr id="8" name="TextBox 7">
            <a:extLst>
              <a:ext uri="{FF2B5EF4-FFF2-40B4-BE49-F238E27FC236}">
                <a16:creationId xmlns:a16="http://schemas.microsoft.com/office/drawing/2014/main" id="{3275BA44-D7AB-4A71-BE53-BEAC456B902F}"/>
              </a:ext>
            </a:extLst>
          </p:cNvPr>
          <p:cNvSpPr txBox="1"/>
          <p:nvPr/>
        </p:nvSpPr>
        <p:spPr>
          <a:xfrm>
            <a:off x="7925758" y="5846909"/>
            <a:ext cx="4572000" cy="369332"/>
          </a:xfrm>
          <a:prstGeom prst="rect">
            <a:avLst/>
          </a:prstGeom>
          <a:noFill/>
        </p:spPr>
        <p:txBody>
          <a:bodyPr wrap="square">
            <a:spAutoFit/>
          </a:bodyPr>
          <a:lstStyle/>
          <a:p>
            <a:pPr marL="0" indent="0" algn="l">
              <a:buNone/>
            </a:pPr>
            <a:r>
              <a:rPr lang="en-GB" sz="1800" dirty="0"/>
              <a:t>(Page, 2020)</a:t>
            </a:r>
          </a:p>
        </p:txBody>
      </p:sp>
    </p:spTree>
    <p:extLst>
      <p:ext uri="{BB962C8B-B14F-4D97-AF65-F5344CB8AC3E}">
        <p14:creationId xmlns:p14="http://schemas.microsoft.com/office/powerpoint/2010/main" val="29391080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332BA-A7EC-413A-9103-569F0114B6B4}"/>
              </a:ext>
            </a:extLst>
          </p:cNvPr>
          <p:cNvSpPr>
            <a:spLocks noGrp="1"/>
          </p:cNvSpPr>
          <p:nvPr>
            <p:ph type="title"/>
          </p:nvPr>
        </p:nvSpPr>
        <p:spPr/>
        <p:txBody>
          <a:bodyPr>
            <a:normAutofit fontScale="90000"/>
          </a:bodyPr>
          <a:lstStyle/>
          <a:p>
            <a:r>
              <a:rPr lang="en-GB" sz="4000" b="1" dirty="0"/>
              <a:t>Come out of your Comfort Zone - Reinvent Yourself!</a:t>
            </a:r>
          </a:p>
        </p:txBody>
      </p:sp>
      <p:sp>
        <p:nvSpPr>
          <p:cNvPr id="3" name="Content Placeholder 2">
            <a:extLst>
              <a:ext uri="{FF2B5EF4-FFF2-40B4-BE49-F238E27FC236}">
                <a16:creationId xmlns:a16="http://schemas.microsoft.com/office/drawing/2014/main" id="{4011418A-DA71-4730-81C6-7182ACCD99EF}"/>
              </a:ext>
            </a:extLst>
          </p:cNvPr>
          <p:cNvSpPr>
            <a:spLocks noGrp="1"/>
          </p:cNvSpPr>
          <p:nvPr>
            <p:ph idx="1"/>
          </p:nvPr>
        </p:nvSpPr>
        <p:spPr>
          <a:xfrm>
            <a:off x="481694" y="1690689"/>
            <a:ext cx="10367120" cy="4359087"/>
          </a:xfrm>
        </p:spPr>
        <p:txBody>
          <a:bodyPr>
            <a:normAutofit/>
          </a:bodyPr>
          <a:lstStyle/>
          <a:p>
            <a:pPr marL="0" indent="0">
              <a:buNone/>
            </a:pPr>
            <a:r>
              <a:rPr lang="en-GB" sz="2400" dirty="0"/>
              <a:t>When it comes to reinventing yourself, are you in the…</a:t>
            </a:r>
          </a:p>
          <a:p>
            <a:r>
              <a:rPr lang="en-GB" sz="2400" dirty="0"/>
              <a:t>comfort zone – I’m fine as I am thanks - I don’t want to reinvent myself</a:t>
            </a:r>
          </a:p>
          <a:p>
            <a:r>
              <a:rPr lang="en-GB" sz="2400" dirty="0"/>
              <a:t>fear zone – I’m not confident, I can’t do it, I’m afraid of what others will think of me</a:t>
            </a:r>
          </a:p>
          <a:p>
            <a:r>
              <a:rPr lang="en-GB" sz="2400" dirty="0"/>
              <a:t>learning zone – I’d like something more challenging where I can solve complex problems and show that future robot who’s boss!</a:t>
            </a:r>
          </a:p>
          <a:p>
            <a:r>
              <a:rPr lang="en-GB" sz="2400" dirty="0"/>
              <a:t>growth zone  - I’m ready to live the dream, embrace creativity and build my own robot!</a:t>
            </a:r>
          </a:p>
        </p:txBody>
      </p:sp>
    </p:spTree>
    <p:extLst>
      <p:ext uri="{BB962C8B-B14F-4D97-AF65-F5344CB8AC3E}">
        <p14:creationId xmlns:p14="http://schemas.microsoft.com/office/powerpoint/2010/main" val="23050236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AB4ED-FD38-473A-A14F-12A70E8C3C61}"/>
              </a:ext>
            </a:extLst>
          </p:cNvPr>
          <p:cNvSpPr>
            <a:spLocks noGrp="1"/>
          </p:cNvSpPr>
          <p:nvPr>
            <p:ph type="title"/>
          </p:nvPr>
        </p:nvSpPr>
        <p:spPr/>
        <p:txBody>
          <a:bodyPr/>
          <a:lstStyle/>
          <a:p>
            <a:r>
              <a:rPr lang="en-GB" dirty="0"/>
              <a:t>Key points regarding social media</a:t>
            </a:r>
          </a:p>
        </p:txBody>
      </p:sp>
      <p:sp>
        <p:nvSpPr>
          <p:cNvPr id="3" name="Content Placeholder 2">
            <a:extLst>
              <a:ext uri="{FF2B5EF4-FFF2-40B4-BE49-F238E27FC236}">
                <a16:creationId xmlns:a16="http://schemas.microsoft.com/office/drawing/2014/main" id="{197EBED8-1C65-4408-BA69-3D1FF921EC33}"/>
              </a:ext>
            </a:extLst>
          </p:cNvPr>
          <p:cNvSpPr>
            <a:spLocks noGrp="1"/>
          </p:cNvSpPr>
          <p:nvPr>
            <p:ph idx="1"/>
          </p:nvPr>
        </p:nvSpPr>
        <p:spPr/>
        <p:txBody>
          <a:bodyPr>
            <a:normAutofit fontScale="85000" lnSpcReduction="10000"/>
          </a:bodyPr>
          <a:lstStyle/>
          <a:p>
            <a:r>
              <a:rPr lang="en-GB" dirty="0"/>
              <a:t>Blur the boundary between an individual’s public and professional life. </a:t>
            </a:r>
          </a:p>
          <a:p>
            <a:r>
              <a:rPr lang="en-GB" dirty="0"/>
              <a:t>It can be an effective tool for professionals to network and share good practice. </a:t>
            </a:r>
          </a:p>
          <a:p>
            <a:r>
              <a:rPr lang="en-GB" dirty="0"/>
              <a:t>Individuals should consider adopting conservative privacy settings. </a:t>
            </a:r>
          </a:p>
          <a:p>
            <a:r>
              <a:rPr lang="en-GB" dirty="0"/>
              <a:t>Individuals should be conscious of their online image and how it may impact on them, their profession, and their employer. </a:t>
            </a:r>
          </a:p>
          <a:p>
            <a:r>
              <a:rPr lang="en-GB" dirty="0"/>
              <a:t>Any information placed on social media can be shared publicly and it may not be possible to delete/remove it.</a:t>
            </a:r>
          </a:p>
        </p:txBody>
      </p:sp>
    </p:spTree>
    <p:extLst>
      <p:ext uri="{BB962C8B-B14F-4D97-AF65-F5344CB8AC3E}">
        <p14:creationId xmlns:p14="http://schemas.microsoft.com/office/powerpoint/2010/main" val="15663283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3D1BA7C-83A4-47D6-8324-C9A7ABAAB55C}"/>
              </a:ext>
            </a:extLst>
          </p:cNvPr>
          <p:cNvSpPr>
            <a:spLocks noGrp="1"/>
          </p:cNvSpPr>
          <p:nvPr>
            <p:ph type="title"/>
          </p:nvPr>
        </p:nvSpPr>
        <p:spPr/>
        <p:txBody>
          <a:bodyPr/>
          <a:lstStyle/>
          <a:p>
            <a:r>
              <a:rPr lang="en-GB" dirty="0">
                <a:latin typeface="Arial" panose="020B0604020202020204" pitchFamily="34" charset="0"/>
              </a:rPr>
              <a:t> Social Media in the Recruitment Process</a:t>
            </a:r>
            <a:endParaRPr lang="en-GB" dirty="0"/>
          </a:p>
        </p:txBody>
      </p:sp>
      <p:sp>
        <p:nvSpPr>
          <p:cNvPr id="6" name="Content Placeholder 5">
            <a:extLst>
              <a:ext uri="{FF2B5EF4-FFF2-40B4-BE49-F238E27FC236}">
                <a16:creationId xmlns:a16="http://schemas.microsoft.com/office/drawing/2014/main" id="{2A49F650-E42F-4FCD-8148-A84FC223DF8F}"/>
              </a:ext>
            </a:extLst>
          </p:cNvPr>
          <p:cNvSpPr>
            <a:spLocks noGrp="1"/>
          </p:cNvSpPr>
          <p:nvPr>
            <p:ph idx="1"/>
          </p:nvPr>
        </p:nvSpPr>
        <p:spPr/>
        <p:txBody>
          <a:bodyPr>
            <a:normAutofit/>
          </a:bodyPr>
          <a:lstStyle/>
          <a:p>
            <a:r>
              <a:rPr lang="en-GB" b="0" i="0" dirty="0">
                <a:effectLst/>
                <a:latin typeface="Arial" panose="020B0604020202020204" pitchFamily="34" charset="0"/>
              </a:rPr>
              <a:t>‘Over 50% of hiring managers would research prospective employees on social media sites before making a hire. </a:t>
            </a:r>
            <a:r>
              <a:rPr lang="en-GB" sz="2400" b="0" i="0" dirty="0">
                <a:effectLst/>
                <a:latin typeface="Arial" panose="020B0604020202020204" pitchFamily="34" charset="0"/>
              </a:rPr>
              <a:t>Robert Walters whitepaper (2022)</a:t>
            </a:r>
          </a:p>
          <a:p>
            <a:r>
              <a:rPr lang="en-GB" b="0" i="0" dirty="0">
                <a:solidFill>
                  <a:srgbClr val="58595B"/>
                </a:solidFill>
                <a:effectLst/>
                <a:latin typeface="Arial" panose="020B0604020202020204" pitchFamily="34" charset="0"/>
              </a:rPr>
              <a:t> </a:t>
            </a:r>
          </a:p>
          <a:p>
            <a:r>
              <a:rPr lang="en-GB" dirty="0"/>
              <a:t>74% check LinkedIn</a:t>
            </a:r>
          </a:p>
        </p:txBody>
      </p:sp>
      <p:pic>
        <p:nvPicPr>
          <p:cNvPr id="8" name="Picture 7">
            <a:extLst>
              <a:ext uri="{FF2B5EF4-FFF2-40B4-BE49-F238E27FC236}">
                <a16:creationId xmlns:a16="http://schemas.microsoft.com/office/drawing/2014/main" id="{52F30FFB-910F-4ADA-9E67-0D7000894507}"/>
              </a:ext>
            </a:extLst>
          </p:cNvPr>
          <p:cNvPicPr>
            <a:picLocks noChangeAspect="1"/>
          </p:cNvPicPr>
          <p:nvPr/>
        </p:nvPicPr>
        <p:blipFill>
          <a:blip r:embed="rId3"/>
          <a:stretch>
            <a:fillRect/>
          </a:stretch>
        </p:blipFill>
        <p:spPr>
          <a:xfrm>
            <a:off x="7697392" y="3906738"/>
            <a:ext cx="4103481" cy="1793058"/>
          </a:xfrm>
          <a:prstGeom prst="rect">
            <a:avLst/>
          </a:prstGeom>
        </p:spPr>
      </p:pic>
    </p:spTree>
    <p:extLst>
      <p:ext uri="{BB962C8B-B14F-4D97-AF65-F5344CB8AC3E}">
        <p14:creationId xmlns:p14="http://schemas.microsoft.com/office/powerpoint/2010/main" val="24208278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E34D6-A09A-43FC-879D-5E2862CC8B4E}"/>
              </a:ext>
            </a:extLst>
          </p:cNvPr>
          <p:cNvSpPr>
            <a:spLocks noGrp="1"/>
          </p:cNvSpPr>
          <p:nvPr>
            <p:ph type="title"/>
          </p:nvPr>
        </p:nvSpPr>
        <p:spPr/>
        <p:txBody>
          <a:bodyPr/>
          <a:lstStyle/>
          <a:p>
            <a:r>
              <a:rPr lang="en-GB" dirty="0"/>
              <a:t>Employers Using social media</a:t>
            </a:r>
          </a:p>
        </p:txBody>
      </p:sp>
      <p:sp>
        <p:nvSpPr>
          <p:cNvPr id="3" name="Content Placeholder 2">
            <a:extLst>
              <a:ext uri="{FF2B5EF4-FFF2-40B4-BE49-F238E27FC236}">
                <a16:creationId xmlns:a16="http://schemas.microsoft.com/office/drawing/2014/main" id="{533A3466-132B-4B2C-ACA2-DF4DB66E7CA3}"/>
              </a:ext>
            </a:extLst>
          </p:cNvPr>
          <p:cNvSpPr>
            <a:spLocks noGrp="1"/>
          </p:cNvSpPr>
          <p:nvPr>
            <p:ph idx="1"/>
          </p:nvPr>
        </p:nvSpPr>
        <p:spPr/>
        <p:txBody>
          <a:bodyPr/>
          <a:lstStyle/>
          <a:p>
            <a:r>
              <a:rPr lang="en-GB" dirty="0"/>
              <a:t>According to a 2020 CareerBuilder survey, </a:t>
            </a:r>
          </a:p>
          <a:p>
            <a:r>
              <a:rPr lang="en-GB" dirty="0"/>
              <a:t>70% of employers use social media to screen candidates during the hiring process, </a:t>
            </a:r>
          </a:p>
          <a:p>
            <a:r>
              <a:rPr lang="en-GB" dirty="0"/>
              <a:t>43% of employers use social media to check on current employees. </a:t>
            </a:r>
          </a:p>
          <a:p>
            <a:r>
              <a:rPr lang="en-GB" dirty="0"/>
              <a:t>Another reason personal branding is valuable is that the gig economy is not going away anytime soon.</a:t>
            </a:r>
          </a:p>
        </p:txBody>
      </p:sp>
    </p:spTree>
    <p:extLst>
      <p:ext uri="{BB962C8B-B14F-4D97-AF65-F5344CB8AC3E}">
        <p14:creationId xmlns:p14="http://schemas.microsoft.com/office/powerpoint/2010/main" val="28039255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E8637-EC78-4B3C-A75E-21EDCDBA728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089A6D3-A7E2-4912-9302-6370E2D4377B}"/>
              </a:ext>
            </a:extLst>
          </p:cNvPr>
          <p:cNvSpPr>
            <a:spLocks noGrp="1"/>
          </p:cNvSpPr>
          <p:nvPr>
            <p:ph idx="1"/>
          </p:nvPr>
        </p:nvSpPr>
        <p:spPr/>
        <p:txBody>
          <a:bodyPr/>
          <a:lstStyle/>
          <a:p>
            <a:r>
              <a:rPr lang="en-GB" dirty="0"/>
              <a:t>Professionally the LinkedIn profile page is the foundation for your personal branding. </a:t>
            </a:r>
          </a:p>
          <a:p>
            <a:r>
              <a:rPr lang="en-GB" dirty="0"/>
              <a:t>A personal marketing platform to illustrate your skills and motivations</a:t>
            </a:r>
          </a:p>
        </p:txBody>
      </p:sp>
    </p:spTree>
    <p:extLst>
      <p:ext uri="{BB962C8B-B14F-4D97-AF65-F5344CB8AC3E}">
        <p14:creationId xmlns:p14="http://schemas.microsoft.com/office/powerpoint/2010/main" val="13183307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04232-D05B-4E99-9797-276C81713F87}"/>
              </a:ext>
            </a:extLst>
          </p:cNvPr>
          <p:cNvSpPr>
            <a:spLocks noGrp="1"/>
          </p:cNvSpPr>
          <p:nvPr>
            <p:ph type="title"/>
          </p:nvPr>
        </p:nvSpPr>
        <p:spPr/>
        <p:txBody>
          <a:bodyPr/>
          <a:lstStyle/>
          <a:p>
            <a:r>
              <a:rPr lang="en-GB" dirty="0"/>
              <a:t>LinkedIn </a:t>
            </a:r>
          </a:p>
        </p:txBody>
      </p:sp>
      <p:sp>
        <p:nvSpPr>
          <p:cNvPr id="3" name="Content Placeholder 2">
            <a:extLst>
              <a:ext uri="{FF2B5EF4-FFF2-40B4-BE49-F238E27FC236}">
                <a16:creationId xmlns:a16="http://schemas.microsoft.com/office/drawing/2014/main" id="{B0F625A9-1376-4E51-B3AA-E51FEAA30590}"/>
              </a:ext>
            </a:extLst>
          </p:cNvPr>
          <p:cNvSpPr>
            <a:spLocks noGrp="1"/>
          </p:cNvSpPr>
          <p:nvPr>
            <p:ph idx="1"/>
          </p:nvPr>
        </p:nvSpPr>
        <p:spPr/>
        <p:txBody>
          <a:bodyPr/>
          <a:lstStyle/>
          <a:p>
            <a:r>
              <a:rPr lang="en-GB" dirty="0"/>
              <a:t>Now you have your CV it is time to build a LinkedIn Profile to build your Personal Brand</a:t>
            </a:r>
          </a:p>
          <a:p>
            <a:r>
              <a:rPr lang="en-GB" dirty="0"/>
              <a:t>Build networks</a:t>
            </a:r>
          </a:p>
          <a:p>
            <a:r>
              <a:rPr lang="en-GB" dirty="0"/>
              <a:t>Develop Industry Knowledge</a:t>
            </a:r>
          </a:p>
          <a:p>
            <a:r>
              <a:rPr lang="en-GB" dirty="0"/>
              <a:t>Create opportunities!</a:t>
            </a:r>
          </a:p>
        </p:txBody>
      </p:sp>
    </p:spTree>
    <p:extLst>
      <p:ext uri="{BB962C8B-B14F-4D97-AF65-F5344CB8AC3E}">
        <p14:creationId xmlns:p14="http://schemas.microsoft.com/office/powerpoint/2010/main" val="21800743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81421-A9ED-463C-9853-B42AE944B05F}"/>
              </a:ext>
            </a:extLst>
          </p:cNvPr>
          <p:cNvSpPr>
            <a:spLocks noGrp="1"/>
          </p:cNvSpPr>
          <p:nvPr>
            <p:ph type="title"/>
          </p:nvPr>
        </p:nvSpPr>
        <p:spPr/>
        <p:txBody>
          <a:bodyPr/>
          <a:lstStyle/>
          <a:p>
            <a:r>
              <a:rPr lang="en-GB" dirty="0"/>
              <a:t>LinkedIn</a:t>
            </a:r>
          </a:p>
        </p:txBody>
      </p:sp>
      <p:sp>
        <p:nvSpPr>
          <p:cNvPr id="3" name="Content Placeholder 2">
            <a:extLst>
              <a:ext uri="{FF2B5EF4-FFF2-40B4-BE49-F238E27FC236}">
                <a16:creationId xmlns:a16="http://schemas.microsoft.com/office/drawing/2014/main" id="{C55F2ADF-8077-4E35-8419-20F903BE2125}"/>
              </a:ext>
            </a:extLst>
          </p:cNvPr>
          <p:cNvSpPr>
            <a:spLocks noGrp="1"/>
          </p:cNvSpPr>
          <p:nvPr>
            <p:ph idx="1"/>
          </p:nvPr>
        </p:nvSpPr>
        <p:spPr/>
        <p:txBody>
          <a:bodyPr/>
          <a:lstStyle/>
          <a:p>
            <a:r>
              <a:rPr lang="en-GB" dirty="0"/>
              <a:t>Make sure your LinkedIn profile picture is up to date (within the past few years) and reflects how you look on a daily basis</a:t>
            </a:r>
          </a:p>
          <a:p>
            <a:r>
              <a:rPr lang="en-GB" dirty="0"/>
              <a:t>A potential employer may </a:t>
            </a:r>
          </a:p>
          <a:p>
            <a:pPr marL="0" indent="0">
              <a:buNone/>
            </a:pPr>
            <a:r>
              <a:rPr lang="en-GB" dirty="0"/>
              <a:t>find you on here !</a:t>
            </a:r>
          </a:p>
          <a:p>
            <a:endParaRPr lang="en-GB" dirty="0"/>
          </a:p>
        </p:txBody>
      </p:sp>
      <p:pic>
        <p:nvPicPr>
          <p:cNvPr id="5" name="Picture 4">
            <a:extLst>
              <a:ext uri="{FF2B5EF4-FFF2-40B4-BE49-F238E27FC236}">
                <a16:creationId xmlns:a16="http://schemas.microsoft.com/office/drawing/2014/main" id="{A86624B6-712E-46AA-ADB3-5CB94256697B}"/>
              </a:ext>
            </a:extLst>
          </p:cNvPr>
          <p:cNvPicPr>
            <a:picLocks noChangeAspect="1"/>
          </p:cNvPicPr>
          <p:nvPr/>
        </p:nvPicPr>
        <p:blipFill>
          <a:blip r:embed="rId2"/>
          <a:stretch>
            <a:fillRect/>
          </a:stretch>
        </p:blipFill>
        <p:spPr>
          <a:xfrm>
            <a:off x="6596512" y="3051495"/>
            <a:ext cx="5213177" cy="2270796"/>
          </a:xfrm>
          <a:prstGeom prst="rect">
            <a:avLst/>
          </a:prstGeom>
        </p:spPr>
      </p:pic>
    </p:spTree>
    <p:extLst>
      <p:ext uri="{BB962C8B-B14F-4D97-AF65-F5344CB8AC3E}">
        <p14:creationId xmlns:p14="http://schemas.microsoft.com/office/powerpoint/2010/main" val="29372608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A20BD-7BD8-45AD-A1AF-BC8836D5C770}"/>
              </a:ext>
            </a:extLst>
          </p:cNvPr>
          <p:cNvSpPr>
            <a:spLocks noGrp="1"/>
          </p:cNvSpPr>
          <p:nvPr>
            <p:ph type="title"/>
          </p:nvPr>
        </p:nvSpPr>
        <p:spPr/>
        <p:txBody>
          <a:bodyPr/>
          <a:lstStyle/>
          <a:p>
            <a:r>
              <a:rPr lang="en-GB" dirty="0"/>
              <a:t>Turn your summary into your story.</a:t>
            </a:r>
          </a:p>
        </p:txBody>
      </p:sp>
      <p:sp>
        <p:nvSpPr>
          <p:cNvPr id="3" name="Content Placeholder 2">
            <a:extLst>
              <a:ext uri="{FF2B5EF4-FFF2-40B4-BE49-F238E27FC236}">
                <a16:creationId xmlns:a16="http://schemas.microsoft.com/office/drawing/2014/main" id="{0AA5523D-A5EA-4664-8209-320AA2FC1F63}"/>
              </a:ext>
            </a:extLst>
          </p:cNvPr>
          <p:cNvSpPr>
            <a:spLocks noGrp="1"/>
          </p:cNvSpPr>
          <p:nvPr>
            <p:ph idx="1"/>
          </p:nvPr>
        </p:nvSpPr>
        <p:spPr/>
        <p:txBody>
          <a:bodyPr>
            <a:normAutofit fontScale="92500" lnSpcReduction="10000"/>
          </a:bodyPr>
          <a:lstStyle/>
          <a:p>
            <a:r>
              <a:rPr lang="en-GB" dirty="0"/>
              <a:t>The summary is your chance to tell your own story – so do not just use it to list your skills or the job titles you’ve had. </a:t>
            </a:r>
          </a:p>
          <a:p>
            <a:r>
              <a:rPr lang="en-GB" dirty="0"/>
              <a:t>Bring to life with the skills you have and the difference they can make to the people you work with. </a:t>
            </a:r>
          </a:p>
          <a:p>
            <a:r>
              <a:rPr lang="en-GB" dirty="0"/>
              <a:t>Take your time try a few drafts </a:t>
            </a:r>
          </a:p>
          <a:p>
            <a:r>
              <a:rPr lang="en-GB" dirty="0"/>
              <a:t>Use the LinkedIn AI tool. </a:t>
            </a:r>
          </a:p>
          <a:p>
            <a:r>
              <a:rPr lang="en-GB" dirty="0"/>
              <a:t>This is your most personal piece of content marketing – and it’s worth the effort.</a:t>
            </a:r>
          </a:p>
        </p:txBody>
      </p:sp>
    </p:spTree>
    <p:extLst>
      <p:ext uri="{BB962C8B-B14F-4D97-AF65-F5344CB8AC3E}">
        <p14:creationId xmlns:p14="http://schemas.microsoft.com/office/powerpoint/2010/main" val="10432734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68142-66DF-4117-883E-7E84CC68045E}"/>
              </a:ext>
            </a:extLst>
          </p:cNvPr>
          <p:cNvSpPr>
            <a:spLocks noGrp="1"/>
          </p:cNvSpPr>
          <p:nvPr>
            <p:ph type="title"/>
          </p:nvPr>
        </p:nvSpPr>
        <p:spPr/>
        <p:txBody>
          <a:bodyPr/>
          <a:lstStyle/>
          <a:p>
            <a:r>
              <a:rPr lang="en-GB" dirty="0"/>
              <a:t>Getting noticed for that job on LinkedIn!</a:t>
            </a:r>
          </a:p>
        </p:txBody>
      </p:sp>
      <p:sp>
        <p:nvSpPr>
          <p:cNvPr id="3" name="Content Placeholder 2">
            <a:extLst>
              <a:ext uri="{FF2B5EF4-FFF2-40B4-BE49-F238E27FC236}">
                <a16:creationId xmlns:a16="http://schemas.microsoft.com/office/drawing/2014/main" id="{2B03C739-78C6-4C27-95BF-36D5BD2C1863}"/>
              </a:ext>
            </a:extLst>
          </p:cNvPr>
          <p:cNvSpPr>
            <a:spLocks noGrp="1"/>
          </p:cNvSpPr>
          <p:nvPr>
            <p:ph idx="1"/>
          </p:nvPr>
        </p:nvSpPr>
        <p:spPr/>
        <p:txBody>
          <a:bodyPr>
            <a:normAutofit lnSpcReduction="10000"/>
          </a:bodyPr>
          <a:lstStyle/>
          <a:p>
            <a:pPr marL="514350" indent="-514350" fontAlgn="auto">
              <a:buAutoNum type="arabicPeriod"/>
            </a:pPr>
            <a:r>
              <a:rPr lang="en-GB" dirty="0">
                <a:effectLst/>
              </a:rPr>
              <a:t>Optimize your LinkedIn profile</a:t>
            </a:r>
          </a:p>
          <a:p>
            <a:pPr marL="514350" indent="-514350" fontAlgn="auto">
              <a:buAutoNum type="arabicPeriod"/>
            </a:pPr>
            <a:r>
              <a:rPr lang="en-GB" dirty="0">
                <a:effectLst/>
              </a:rPr>
              <a:t>Build your network</a:t>
            </a:r>
          </a:p>
          <a:p>
            <a:pPr marL="514350" indent="-514350" fontAlgn="auto">
              <a:buAutoNum type="arabicPeriod"/>
            </a:pPr>
            <a:r>
              <a:rPr lang="en-GB" dirty="0">
                <a:effectLst/>
              </a:rPr>
              <a:t>Search and apply for jobs</a:t>
            </a:r>
          </a:p>
          <a:p>
            <a:pPr marL="514350" indent="-514350" fontAlgn="auto">
              <a:buAutoNum type="arabicPeriod"/>
            </a:pPr>
            <a:r>
              <a:rPr lang="en-GB" dirty="0">
                <a:effectLst/>
              </a:rPr>
              <a:t>Reach out to recruiters</a:t>
            </a:r>
          </a:p>
          <a:p>
            <a:pPr fontAlgn="auto">
              <a:buFont typeface="+mj-lt"/>
              <a:buAutoNum type="arabicPeriod"/>
            </a:pPr>
            <a:r>
              <a:rPr lang="en-GB" dirty="0">
                <a:effectLst/>
              </a:rPr>
              <a:t> Leverage LinkedIn groups</a:t>
            </a:r>
          </a:p>
          <a:p>
            <a:pPr fontAlgn="auto">
              <a:buFont typeface="+mj-lt"/>
              <a:buAutoNum type="arabicPeriod"/>
            </a:pPr>
            <a:r>
              <a:rPr lang="en-GB" dirty="0">
                <a:effectLst/>
              </a:rPr>
              <a:t> Share your work</a:t>
            </a:r>
          </a:p>
          <a:p>
            <a:pPr fontAlgn="auto">
              <a:buFont typeface="+mj-lt"/>
              <a:buAutoNum type="arabicPeriod"/>
            </a:pPr>
            <a:r>
              <a:rPr lang="en-GB" dirty="0">
                <a:effectLst/>
              </a:rPr>
              <a:t> Stay active</a:t>
            </a:r>
            <a:endParaRPr lang="en-GB" dirty="0"/>
          </a:p>
        </p:txBody>
      </p:sp>
    </p:spTree>
    <p:extLst>
      <p:ext uri="{BB962C8B-B14F-4D97-AF65-F5344CB8AC3E}">
        <p14:creationId xmlns:p14="http://schemas.microsoft.com/office/powerpoint/2010/main" val="28872217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7BD64-0F11-459D-9E20-7BF1BF37580C}"/>
              </a:ext>
            </a:extLst>
          </p:cNvPr>
          <p:cNvSpPr>
            <a:spLocks noGrp="1"/>
          </p:cNvSpPr>
          <p:nvPr>
            <p:ph type="title"/>
          </p:nvPr>
        </p:nvSpPr>
        <p:spPr/>
        <p:txBody>
          <a:bodyPr/>
          <a:lstStyle/>
          <a:p>
            <a:r>
              <a:rPr lang="en-GB" dirty="0"/>
              <a:t>Grow your network.</a:t>
            </a:r>
          </a:p>
        </p:txBody>
      </p:sp>
      <p:sp>
        <p:nvSpPr>
          <p:cNvPr id="3" name="Content Placeholder 2">
            <a:extLst>
              <a:ext uri="{FF2B5EF4-FFF2-40B4-BE49-F238E27FC236}">
                <a16:creationId xmlns:a16="http://schemas.microsoft.com/office/drawing/2014/main" id="{089CC7EA-07FC-4AF3-A5A8-DAE888960442}"/>
              </a:ext>
            </a:extLst>
          </p:cNvPr>
          <p:cNvSpPr>
            <a:spLocks noGrp="1"/>
          </p:cNvSpPr>
          <p:nvPr>
            <p:ph idx="1"/>
          </p:nvPr>
        </p:nvSpPr>
        <p:spPr/>
        <p:txBody>
          <a:bodyPr>
            <a:normAutofit lnSpcReduction="10000"/>
          </a:bodyPr>
          <a:lstStyle/>
          <a:p>
            <a:r>
              <a:rPr lang="en-GB" i="0" dirty="0">
                <a:effectLst/>
                <a:latin typeface="-apple-system"/>
              </a:rPr>
              <a:t>Don’t be afraid to connect or follow </a:t>
            </a:r>
          </a:p>
          <a:p>
            <a:r>
              <a:rPr lang="en-GB" dirty="0"/>
              <a:t>Be confident</a:t>
            </a:r>
          </a:p>
          <a:p>
            <a:r>
              <a:rPr lang="en-GB" dirty="0"/>
              <a:t>Use your encounter with industry to build connections</a:t>
            </a:r>
          </a:p>
          <a:p>
            <a:r>
              <a:rPr lang="en-GB" dirty="0"/>
              <a:t>Guest speakers or volunteering/ working with industry connect!</a:t>
            </a:r>
          </a:p>
          <a:p>
            <a:r>
              <a:rPr lang="en-GB" dirty="0"/>
              <a:t>Follow @UWTSDHospitality and grow your contacts there. </a:t>
            </a:r>
          </a:p>
          <a:p>
            <a:r>
              <a:rPr lang="en-GB" dirty="0"/>
              <a:t>Use every opportunity – WHY?? </a:t>
            </a:r>
          </a:p>
        </p:txBody>
      </p:sp>
    </p:spTree>
    <p:extLst>
      <p:ext uri="{BB962C8B-B14F-4D97-AF65-F5344CB8AC3E}">
        <p14:creationId xmlns:p14="http://schemas.microsoft.com/office/powerpoint/2010/main" val="20631492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ADE59-DDFB-4F4D-A109-AD7E74CD0A1E}"/>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EDBC98B3-EBDE-46F0-A2E6-A666A0B5647C}"/>
              </a:ext>
            </a:extLst>
          </p:cNvPr>
          <p:cNvSpPr>
            <a:spLocks noGrp="1"/>
          </p:cNvSpPr>
          <p:nvPr>
            <p:ph idx="1"/>
          </p:nvPr>
        </p:nvSpPr>
        <p:spPr/>
        <p:txBody>
          <a:bodyPr/>
          <a:lstStyle/>
          <a:p>
            <a:r>
              <a:rPr lang="en-GB" dirty="0"/>
              <a:t>Building your LinkedIn profile course </a:t>
            </a:r>
          </a:p>
          <a:p>
            <a:r>
              <a:rPr lang="en-GB" dirty="0"/>
              <a:t>(1 hour)</a:t>
            </a:r>
          </a:p>
        </p:txBody>
      </p:sp>
    </p:spTree>
    <p:extLst>
      <p:ext uri="{BB962C8B-B14F-4D97-AF65-F5344CB8AC3E}">
        <p14:creationId xmlns:p14="http://schemas.microsoft.com/office/powerpoint/2010/main" val="1503227490"/>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1337</Words>
  <Application>Microsoft Office PowerPoint</Application>
  <PresentationFormat>Widescreen</PresentationFormat>
  <Paragraphs>110</Paragraphs>
  <Slides>22</Slides>
  <Notes>5</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-apple-system</vt:lpstr>
      <vt:lpstr>Myriad Pro</vt:lpstr>
      <vt:lpstr>Tiempos Text</vt:lpstr>
      <vt:lpstr>Arial</vt:lpstr>
      <vt:lpstr>Calibri</vt:lpstr>
      <vt:lpstr>UWTSD</vt:lpstr>
      <vt:lpstr>Personal Branding </vt:lpstr>
      <vt:lpstr>Session objectives </vt:lpstr>
      <vt:lpstr>What is personal Branding ?</vt:lpstr>
      <vt:lpstr>In the workplace </vt:lpstr>
      <vt:lpstr>The Future of Work - Promote Brand You!</vt:lpstr>
      <vt:lpstr>Building a personal brand </vt:lpstr>
      <vt:lpstr>PowerPoint Presentation</vt:lpstr>
      <vt:lpstr>Discussion Time: Avoiding the Useless Class – Stay Relevant!</vt:lpstr>
      <vt:lpstr>PowerPoint Presentation</vt:lpstr>
      <vt:lpstr>The Comfort Zone…</vt:lpstr>
      <vt:lpstr>PowerPoint Presentation</vt:lpstr>
      <vt:lpstr>Come out of your Comfort Zone - Reinvent Yourself!</vt:lpstr>
      <vt:lpstr>Key points regarding social media</vt:lpstr>
      <vt:lpstr> Social Media in the Recruitment Process</vt:lpstr>
      <vt:lpstr>Employers Using social media</vt:lpstr>
      <vt:lpstr>PowerPoint Presentation</vt:lpstr>
      <vt:lpstr>LinkedIn </vt:lpstr>
      <vt:lpstr>LinkedIn</vt:lpstr>
      <vt:lpstr>Turn your summary into your story.</vt:lpstr>
      <vt:lpstr>Getting noticed for that job on LinkedIn!</vt:lpstr>
      <vt:lpstr>Grow your network.</vt:lpstr>
      <vt:lpstr>Activity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Branding </dc:title>
  <dc:creator>Helen Evans (Institute of Management and Health)</dc:creator>
  <cp:lastModifiedBy>Helen Evans (Institute of Management and Health)</cp:lastModifiedBy>
  <cp:revision>1</cp:revision>
  <dcterms:created xsi:type="dcterms:W3CDTF">2023-11-01T14:18:34Z</dcterms:created>
  <dcterms:modified xsi:type="dcterms:W3CDTF">2023-11-01T15:28:05Z</dcterms:modified>
</cp:coreProperties>
</file>