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4" r:id="rId3"/>
    <p:sldId id="258" r:id="rId4"/>
    <p:sldId id="259" r:id="rId5"/>
    <p:sldId id="260" r:id="rId6"/>
    <p:sldId id="273" r:id="rId7"/>
    <p:sldId id="261" r:id="rId8"/>
    <p:sldId id="269" r:id="rId9"/>
    <p:sldId id="268" r:id="rId10"/>
    <p:sldId id="270" r:id="rId11"/>
    <p:sldId id="265" r:id="rId12"/>
    <p:sldId id="266" r:id="rId13"/>
    <p:sldId id="271" r:id="rId14"/>
    <p:sldId id="272"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80D0"/>
    <a:srgbClr val="2A8B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85" autoAdjust="0"/>
    <p:restoredTop sz="94660"/>
  </p:normalViewPr>
  <p:slideViewPr>
    <p:cSldViewPr snapToGrid="0">
      <p:cViewPr varScale="1">
        <p:scale>
          <a:sx n="101" d="100"/>
          <a:sy n="101" d="100"/>
        </p:scale>
        <p:origin x="108"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63D492-AC54-4575-8F0C-F9F1B22BC1C7}"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4083094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3D492-AC54-4575-8F0C-F9F1B22BC1C7}"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1489146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C63D492-AC54-4575-8F0C-F9F1B22BC1C7}"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959299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63D492-AC54-4575-8F0C-F9F1B22BC1C7}"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1723735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63D492-AC54-4575-8F0C-F9F1B22BC1C7}" type="datetimeFigureOut">
              <a:rPr lang="en-GB" smtClean="0"/>
              <a:t>26/02/2024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338967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63D492-AC54-4575-8F0C-F9F1B22BC1C7}" type="datetimeFigureOut">
              <a:rPr lang="en-GB" smtClean="0"/>
              <a:t>26/02/2024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29252474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63D492-AC54-4575-8F0C-F9F1B22BC1C7}" type="datetimeFigureOut">
              <a:rPr lang="en-GB" smtClean="0"/>
              <a:t>26/02/2024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2364206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C63D492-AC54-4575-8F0C-F9F1B22BC1C7}"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3113241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C63D492-AC54-4575-8F0C-F9F1B22BC1C7}" type="datetimeFigureOut">
              <a:rPr lang="en-GB" smtClean="0"/>
              <a:t>26/02/2024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75223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3D492-AC54-4575-8F0C-F9F1B22BC1C7}"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2818313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63D492-AC54-4575-8F0C-F9F1B22BC1C7}" type="datetimeFigureOut">
              <a:rPr lang="en-GB" smtClean="0"/>
              <a:t>26/02/2024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788B99-69D2-47D0-BC09-35FBFD41DED7}" type="slidenum">
              <a:rPr lang="en-GB" smtClean="0"/>
              <a:t>‹#›</a:t>
            </a:fld>
            <a:endParaRPr lang="en-GB"/>
          </a:p>
        </p:txBody>
      </p:sp>
    </p:spTree>
    <p:extLst>
      <p:ext uri="{BB962C8B-B14F-4D97-AF65-F5344CB8AC3E}">
        <p14:creationId xmlns:p14="http://schemas.microsoft.com/office/powerpoint/2010/main" val="34003885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63D492-AC54-4575-8F0C-F9F1B22BC1C7}" type="datetimeFigureOut">
              <a:rPr lang="en-GB" smtClean="0"/>
              <a:t>26/02/2024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788B99-69D2-47D0-BC09-35FBFD41DED7}" type="slidenum">
              <a:rPr lang="en-GB" smtClean="0"/>
              <a:t>‹#›</a:t>
            </a:fld>
            <a:endParaRPr lang="en-GB"/>
          </a:p>
        </p:txBody>
      </p:sp>
    </p:spTree>
    <p:extLst>
      <p:ext uri="{BB962C8B-B14F-4D97-AF65-F5344CB8AC3E}">
        <p14:creationId xmlns:p14="http://schemas.microsoft.com/office/powerpoint/2010/main" val="23036482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hyperlink" Target="https://www.bing.com/videos/search?q=Great+Thunberg+fairytales+of+eternal+economic+growth&amp;&amp;view=detail&amp;mid=4531CE4912584F0D43954531CE4912584F0D4395&amp;&amp;FORM=VRDGA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ing.com/videos/search?q=greening+of+cities&amp;&amp;view=detail&amp;mid=CA1B71F260BC233A4366CA1B71F260BC233A4366&amp;&amp;FORM=VRDGAR" TargetMode="External"/><Relationship Id="rId2" Type="http://schemas.openxmlformats.org/officeDocument/2006/relationships/hyperlink" Target="https://www.bing.com/videos/search?q=The+greening+of+cities&amp;&amp;view=detail&amp;mid=FEAA7BA93BB88DE3392BFEAA7BA93BB88DE3392B&amp;&amp;FORM=VRDGAR" TargetMode="External"/><Relationship Id="rId1" Type="http://schemas.openxmlformats.org/officeDocument/2006/relationships/slideLayout" Target="../slideLayouts/slideLayout2.xml"/><Relationship Id="rId4" Type="http://schemas.openxmlformats.org/officeDocument/2006/relationships/hyperlink" Target="https://www.youtube.com/watch?v=NmEEAgQJPCY"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b="1" dirty="0">
                <a:latin typeface="+mn-lt"/>
              </a:rPr>
              <a:t>HPAN5023/6023</a:t>
            </a:r>
            <a:r>
              <a:rPr lang="en-GB" sz="9600" b="1" dirty="0">
                <a:latin typeface="+mn-lt"/>
              </a:rPr>
              <a:t> </a:t>
            </a:r>
            <a:br>
              <a:rPr lang="en-GB" sz="9600" b="1" dirty="0">
                <a:latin typeface="+mn-lt"/>
              </a:rPr>
            </a:br>
            <a:r>
              <a:rPr lang="en-GB" sz="3100" b="1" dirty="0">
                <a:latin typeface="+mn-lt"/>
              </a:rPr>
              <a:t>Population Growth, Urbanisation and </a:t>
            </a:r>
            <a:r>
              <a:rPr lang="en-GB" sz="3100" b="1" dirty="0">
                <a:solidFill>
                  <a:srgbClr val="FF0000"/>
                </a:solidFill>
                <a:latin typeface="+mn-lt"/>
              </a:rPr>
              <a:t>Sustainability</a:t>
            </a:r>
            <a:endParaRPr lang="en-GB" sz="3100" dirty="0">
              <a:solidFill>
                <a:srgbClr val="FF0000"/>
              </a:solidFill>
              <a:latin typeface="+mn-lt"/>
            </a:endParaRPr>
          </a:p>
        </p:txBody>
      </p:sp>
      <p:sp>
        <p:nvSpPr>
          <p:cNvPr id="3" name="Content Placeholder 2"/>
          <p:cNvSpPr>
            <a:spLocks noGrp="1"/>
          </p:cNvSpPr>
          <p:nvPr>
            <p:ph idx="1"/>
          </p:nvPr>
        </p:nvSpPr>
        <p:spPr/>
        <p:txBody>
          <a:bodyPr/>
          <a:lstStyle/>
          <a:p>
            <a:pPr marL="0" indent="0">
              <a:buNone/>
            </a:pPr>
            <a:r>
              <a:rPr lang="en-GB" b="1" dirty="0"/>
              <a:t>Section 4: The Greening of Cities; Post-development, equality and distributive justice</a:t>
            </a:r>
          </a:p>
          <a:p>
            <a:pPr marL="0" indent="0">
              <a:buNone/>
            </a:pPr>
            <a:endParaRPr lang="en-GB" b="1" dirty="0"/>
          </a:p>
          <a:p>
            <a:pPr marL="0" indent="0">
              <a:buNone/>
            </a:pPr>
            <a:endParaRPr lang="en-GB" b="1"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686" y="2947330"/>
            <a:ext cx="8001000" cy="2981325"/>
          </a:xfrm>
          <a:prstGeom prst="rect">
            <a:avLst/>
          </a:prstGeom>
        </p:spPr>
      </p:pic>
    </p:spTree>
    <p:extLst>
      <p:ext uri="{BB962C8B-B14F-4D97-AF65-F5344CB8AC3E}">
        <p14:creationId xmlns:p14="http://schemas.microsoft.com/office/powerpoint/2010/main" val="971016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Sustainable Cities </a:t>
            </a:r>
          </a:p>
        </p:txBody>
      </p:sp>
      <p:sp>
        <p:nvSpPr>
          <p:cNvPr id="3" name="Content Placeholder 2"/>
          <p:cNvSpPr>
            <a:spLocks noGrp="1"/>
          </p:cNvSpPr>
          <p:nvPr>
            <p:ph idx="1"/>
          </p:nvPr>
        </p:nvSpPr>
        <p:spPr/>
        <p:txBody>
          <a:bodyPr/>
          <a:lstStyle/>
          <a:p>
            <a:r>
              <a:rPr lang="en-GB" dirty="0"/>
              <a:t>A new sub-discipline in urban planning</a:t>
            </a:r>
          </a:p>
          <a:p>
            <a:r>
              <a:rPr lang="en-GB" dirty="0"/>
              <a:t>Innovators, new </a:t>
            </a:r>
            <a:r>
              <a:rPr lang="en-GB" dirty="0" err="1"/>
              <a:t>startups</a:t>
            </a:r>
            <a:r>
              <a:rPr lang="en-GB" dirty="0"/>
              <a:t>, niche developers etc.</a:t>
            </a:r>
          </a:p>
          <a:p>
            <a:r>
              <a:rPr lang="en-GB" dirty="0"/>
              <a:t>An example of a private sector actor in this relatively new area: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81600" y="157164"/>
            <a:ext cx="2324100" cy="15335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8118" y="3805237"/>
            <a:ext cx="2105025" cy="15621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9638" y="3833812"/>
            <a:ext cx="2781300" cy="1533525"/>
          </a:xfrm>
          <a:prstGeom prst="rect">
            <a:avLst/>
          </a:prstGeom>
        </p:spPr>
      </p:pic>
      <p:pic>
        <p:nvPicPr>
          <p:cNvPr id="8" name="Picture 7"/>
          <p:cNvPicPr>
            <a:picLocks noChangeAspect="1"/>
          </p:cNvPicPr>
          <p:nvPr/>
        </p:nvPicPr>
        <p:blipFill>
          <a:blip r:embed="rId5"/>
          <a:stretch>
            <a:fillRect/>
          </a:stretch>
        </p:blipFill>
        <p:spPr>
          <a:xfrm>
            <a:off x="6343650" y="3805237"/>
            <a:ext cx="1843088" cy="1562100"/>
          </a:xfrm>
          <a:prstGeom prst="rect">
            <a:avLst/>
          </a:prstGeom>
        </p:spPr>
      </p:pic>
    </p:spTree>
    <p:extLst>
      <p:ext uri="{BB962C8B-B14F-4D97-AF65-F5344CB8AC3E}">
        <p14:creationId xmlns:p14="http://schemas.microsoft.com/office/powerpoint/2010/main" val="1289041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49" y="365125"/>
            <a:ext cx="7243763" cy="5157245"/>
          </a:xfrm>
          <a:prstGeom prst="rect">
            <a:avLst/>
          </a:prstGeom>
        </p:spPr>
      </p:pic>
    </p:spTree>
    <p:extLst>
      <p:ext uri="{BB962C8B-B14F-4D97-AF65-F5344CB8AC3E}">
        <p14:creationId xmlns:p14="http://schemas.microsoft.com/office/powerpoint/2010/main" val="480156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rgbClr val="2A8BC6"/>
                </a:solidFill>
                <a:latin typeface="+mn-lt"/>
              </a:rPr>
              <a:t>Arcadis</a:t>
            </a:r>
            <a:r>
              <a:rPr lang="en-GB" b="1" dirty="0">
                <a:solidFill>
                  <a:srgbClr val="2A8BC6"/>
                </a:solidFill>
                <a:latin typeface="+mn-lt"/>
              </a:rPr>
              <a:t> Sustainable Cities Index</a:t>
            </a:r>
          </a:p>
        </p:txBody>
      </p:sp>
      <p:sp>
        <p:nvSpPr>
          <p:cNvPr id="3" name="Content Placeholder 2"/>
          <p:cNvSpPr>
            <a:spLocks noGrp="1"/>
          </p:cNvSpPr>
          <p:nvPr>
            <p:ph idx="1"/>
          </p:nvPr>
        </p:nvSpPr>
        <p:spPr>
          <a:xfrm>
            <a:off x="628650" y="1514475"/>
            <a:ext cx="7886700" cy="4662488"/>
          </a:xfrm>
        </p:spPr>
        <p:txBody>
          <a:bodyPr>
            <a:normAutofit fontScale="25000" lnSpcReduction="20000"/>
          </a:bodyPr>
          <a:lstStyle/>
          <a:p>
            <a:pPr marL="0" indent="0">
              <a:buNone/>
            </a:pPr>
            <a:r>
              <a:rPr lang="en-GB" sz="8000" b="1" dirty="0"/>
              <a:t>European and Asian cities lead in </a:t>
            </a:r>
            <a:r>
              <a:rPr lang="en-GB" sz="8000" b="1" dirty="0" err="1"/>
              <a:t>Arcadis</a:t>
            </a:r>
            <a:r>
              <a:rPr lang="en-GB" sz="8000" b="1" dirty="0"/>
              <a:t> Sustainable Cities Index</a:t>
            </a:r>
          </a:p>
          <a:p>
            <a:pPr marL="0" indent="0">
              <a:buNone/>
            </a:pPr>
            <a:r>
              <a:rPr lang="en-GB" sz="8000" b="1" dirty="0"/>
              <a:t>October 30, 2018 02:00 ET | Source: </a:t>
            </a:r>
            <a:r>
              <a:rPr lang="en-GB" sz="8000" b="1" dirty="0" err="1"/>
              <a:t>Arcadis</a:t>
            </a:r>
            <a:r>
              <a:rPr lang="en-GB" sz="8000" b="1" dirty="0"/>
              <a:t> N.V. </a:t>
            </a:r>
          </a:p>
          <a:p>
            <a:r>
              <a:rPr lang="en-GB" sz="8000" b="1" i="1" dirty="0"/>
              <a:t>London identified as the world's most sustainable city</a:t>
            </a:r>
            <a:endParaRPr lang="en-GB" sz="8000" b="1" dirty="0"/>
          </a:p>
          <a:p>
            <a:r>
              <a:rPr lang="en-GB" sz="8000" b="1" i="1" dirty="0"/>
              <a:t>Only three North American cities recognized in Top 20</a:t>
            </a:r>
            <a:endParaRPr lang="en-GB" sz="8000" b="1" dirty="0"/>
          </a:p>
          <a:p>
            <a:r>
              <a:rPr lang="en-GB" sz="8000" b="1" i="1" dirty="0"/>
              <a:t>Several African and Asia cities lag due to economic sustainability</a:t>
            </a:r>
            <a:endParaRPr lang="en-GB" sz="8000" b="1" dirty="0"/>
          </a:p>
          <a:p>
            <a:r>
              <a:rPr lang="en-GB" sz="8000" b="1" i="1" dirty="0"/>
              <a:t>Focus on citizens' needs is secret of cities' sustainable success</a:t>
            </a:r>
            <a:endParaRPr lang="en-GB" sz="8000" b="1" dirty="0"/>
          </a:p>
          <a:p>
            <a:pPr marL="0" indent="0">
              <a:buNone/>
            </a:pPr>
            <a:endParaRPr lang="en-GB" sz="8000" b="1" dirty="0"/>
          </a:p>
          <a:p>
            <a:pPr marL="0" indent="0">
              <a:buNone/>
            </a:pPr>
            <a:r>
              <a:rPr lang="en-GB" sz="8000" b="1" dirty="0"/>
              <a:t>Media Release, Amsterdam, Oct. 30, 2018 - </a:t>
            </a:r>
            <a:r>
              <a:rPr lang="en-GB" sz="8000" b="1" dirty="0" err="1"/>
              <a:t>Arcadis</a:t>
            </a:r>
            <a:r>
              <a:rPr lang="en-GB" sz="8000" b="1" dirty="0"/>
              <a:t> (EURONEXT: ARCAD): </a:t>
            </a:r>
          </a:p>
          <a:p>
            <a:pPr marL="0" indent="0">
              <a:buNone/>
            </a:pPr>
            <a:r>
              <a:rPr lang="en-GB" sz="8000" b="1" dirty="0"/>
              <a:t>London is the most sustainable city according to the 2018 </a:t>
            </a:r>
            <a:r>
              <a:rPr lang="en-GB" sz="8000" b="1" i="1" dirty="0"/>
              <a:t>Sustainable Cities Index</a:t>
            </a:r>
            <a:r>
              <a:rPr lang="en-GB" sz="8000" b="1" dirty="0"/>
              <a:t> from </a:t>
            </a:r>
            <a:r>
              <a:rPr lang="en-GB" sz="8000" b="1" dirty="0" err="1"/>
              <a:t>Arcadis</a:t>
            </a:r>
            <a:r>
              <a:rPr lang="en-GB" sz="8000" b="1" dirty="0"/>
              <a:t>, the leading global Design &amp; Consultancy for natural and built assets. European cities dominate the top of the overall Index, occupying eight of the top ten spots, with Singapore and Hong Kong complementing the top ten as Asian representatives. New York, San Francisco and Seattle are the only U.S. cities in the top 20. Due to low scores on economic sustainability, some major cities across Africa and Asia are in the lower end of the rankings</a:t>
            </a:r>
            <a:r>
              <a:rPr lang="en-GB" b="1" dirty="0"/>
              <a:t>. </a:t>
            </a:r>
          </a:p>
          <a:p>
            <a:pPr marL="0" indent="0">
              <a:buNone/>
            </a:pPr>
            <a:r>
              <a:rPr lang="en-GB" b="1"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874258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rgbClr val="2080D0"/>
                </a:solidFill>
                <a:latin typeface="+mn-lt"/>
              </a:rPr>
              <a:t>Arcadis</a:t>
            </a:r>
            <a:r>
              <a:rPr lang="en-GB" b="1" dirty="0">
                <a:solidFill>
                  <a:srgbClr val="2080D0"/>
                </a:solidFill>
                <a:latin typeface="+mn-lt"/>
              </a:rPr>
              <a:t> Sustainable Cities Index</a:t>
            </a:r>
            <a:br>
              <a:rPr lang="en-GB" b="1" dirty="0">
                <a:solidFill>
                  <a:srgbClr val="2080D0"/>
                </a:solidFill>
                <a:latin typeface="+mn-lt"/>
              </a:rPr>
            </a:br>
            <a:r>
              <a:rPr lang="en-GB" sz="2000" b="1" dirty="0">
                <a:solidFill>
                  <a:srgbClr val="2080D0"/>
                </a:solidFill>
                <a:latin typeface="+mn-lt"/>
              </a:rPr>
              <a:t>(Continued)</a:t>
            </a:r>
          </a:p>
        </p:txBody>
      </p:sp>
      <p:sp>
        <p:nvSpPr>
          <p:cNvPr id="3" name="Content Placeholder 2"/>
          <p:cNvSpPr>
            <a:spLocks noGrp="1"/>
          </p:cNvSpPr>
          <p:nvPr>
            <p:ph idx="1"/>
          </p:nvPr>
        </p:nvSpPr>
        <p:spPr>
          <a:xfrm>
            <a:off x="628650" y="1571625"/>
            <a:ext cx="7886700" cy="4605338"/>
          </a:xfrm>
        </p:spPr>
        <p:txBody>
          <a:bodyPr>
            <a:normAutofit fontScale="70000" lnSpcReduction="20000"/>
          </a:bodyPr>
          <a:lstStyle/>
          <a:p>
            <a:r>
              <a:rPr lang="en-GB" sz="2900" b="1" dirty="0"/>
              <a:t>The Sustainable Cities Index ranks 100 global cities on three pillars of sustainability: People, </a:t>
            </a:r>
            <a:br>
              <a:rPr lang="en-GB" sz="2900" b="1" dirty="0"/>
            </a:br>
            <a:r>
              <a:rPr lang="en-GB" sz="2900" b="1" dirty="0"/>
              <a:t>Planet and Profit. The three pillars are closely aligned to the UN Sustainable Development Goals (SDGs).  The research also features new work on city archetypes and clusters aimed at explaining the implications of a citizen experience showing a close correlation to the SCI rankings. The four city clusters used are based on an analysis of the citizen experiences of city living combined with the Index data. </a:t>
            </a:r>
          </a:p>
          <a:p>
            <a:endParaRPr lang="en-GB" sz="2900" b="1" dirty="0"/>
          </a:p>
          <a:p>
            <a:r>
              <a:rPr lang="en-GB" sz="2900" b="1" dirty="0"/>
              <a:t>The 2018 version of Arcadis' Sustainable Cities Index highlights the impact the rapid roll-out of digital technologies has on citizens' experience of the city, and on the relationship between the city and its people. Resiliency data for floods or super storms, digitized utility bills, personalized mobility applications for Mobility as a Service (</a:t>
            </a:r>
            <a:r>
              <a:rPr lang="en-GB" sz="2900" b="1" dirty="0" err="1"/>
              <a:t>MaaS</a:t>
            </a:r>
            <a:r>
              <a:rPr lang="en-GB" sz="2900" b="1" dirty="0"/>
              <a:t>) are some examples of successful urban digital tools.  Nevertheless, technology is not yet able to mitigate some of the ordinary urban discomforts, such as traffic jams, a lack of affordable transport options, the absence of sufficient green space, or the uncertainties caused by aging infrastructure, among others.  </a:t>
            </a:r>
          </a:p>
          <a:p>
            <a:endParaRPr lang="en-GB" b="1"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97234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C5069-109E-4295-8AA4-DBE0330C8070}"/>
              </a:ext>
            </a:extLst>
          </p:cNvPr>
          <p:cNvSpPr>
            <a:spLocks noGrp="1"/>
          </p:cNvSpPr>
          <p:nvPr>
            <p:ph type="title"/>
          </p:nvPr>
        </p:nvSpPr>
        <p:spPr/>
        <p:txBody>
          <a:bodyPr/>
          <a:lstStyle/>
          <a:p>
            <a:r>
              <a:rPr lang="en-GB" b="1" dirty="0">
                <a:solidFill>
                  <a:srgbClr val="2080D0"/>
                </a:solidFill>
                <a:latin typeface="+mn-lt"/>
              </a:rPr>
              <a:t>Arcadis Sustainable Cities Index</a:t>
            </a:r>
            <a:br>
              <a:rPr lang="en-GB" b="1" dirty="0">
                <a:solidFill>
                  <a:srgbClr val="2080D0"/>
                </a:solidFill>
                <a:latin typeface="+mn-lt"/>
              </a:rPr>
            </a:br>
            <a:r>
              <a:rPr lang="en-GB" sz="2000" b="1" dirty="0">
                <a:solidFill>
                  <a:srgbClr val="2080D0"/>
                </a:solidFill>
                <a:latin typeface="+mn-lt"/>
              </a:rPr>
              <a:t>(Continued)</a:t>
            </a:r>
            <a:endParaRPr lang="en-GB" dirty="0"/>
          </a:p>
        </p:txBody>
      </p:sp>
      <p:sp>
        <p:nvSpPr>
          <p:cNvPr id="3" name="Content Placeholder 2">
            <a:extLst>
              <a:ext uri="{FF2B5EF4-FFF2-40B4-BE49-F238E27FC236}">
                <a16:creationId xmlns:a16="http://schemas.microsoft.com/office/drawing/2014/main" id="{CBED2E6E-F761-45BB-92FC-CA38B77A387F}"/>
              </a:ext>
            </a:extLst>
          </p:cNvPr>
          <p:cNvSpPr>
            <a:spLocks noGrp="1"/>
          </p:cNvSpPr>
          <p:nvPr>
            <p:ph idx="1"/>
          </p:nvPr>
        </p:nvSpPr>
        <p:spPr/>
        <p:txBody>
          <a:bodyPr>
            <a:normAutofit/>
          </a:bodyPr>
          <a:lstStyle/>
          <a:p>
            <a:r>
              <a:rPr lang="en-GB" sz="2000" b="1" dirty="0"/>
              <a:t>According to the report, cities need to focus on well planned long-term resilience, even if they are subject to short-term changes and trends. The successful path to long-term resilience requires the support and involvement of citizens, while at the same time, cities can also learn from each other.  </a:t>
            </a:r>
          </a:p>
          <a:p>
            <a:endParaRPr lang="en-GB" sz="2000" b="1" dirty="0"/>
          </a:p>
          <a:p>
            <a:r>
              <a:rPr lang="en-GB" sz="2000" b="1" dirty="0"/>
              <a:t>The SCI data consistently highlights that the foundations of city sustainability are an educated and healthy workforce, effective low-carbon infrastructure and ease of doing business. Affordability, access to public transport and income inequality are the big swing variables that make or break a city's sustainable success.</a:t>
            </a:r>
          </a:p>
          <a:p>
            <a:pPr marL="0" indent="0">
              <a:buNone/>
            </a:pPr>
            <a:endParaRPr lang="en-GB" dirty="0"/>
          </a:p>
        </p:txBody>
      </p:sp>
    </p:spTree>
    <p:extLst>
      <p:ext uri="{BB962C8B-B14F-4D97-AF65-F5344CB8AC3E}">
        <p14:creationId xmlns:p14="http://schemas.microsoft.com/office/powerpoint/2010/main" val="554820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solidFill>
                  <a:srgbClr val="2080D0"/>
                </a:solidFill>
                <a:latin typeface="+mn-lt"/>
              </a:rPr>
              <a:t>Arcadis</a:t>
            </a:r>
            <a:r>
              <a:rPr lang="en-GB" b="1" dirty="0">
                <a:solidFill>
                  <a:srgbClr val="2080D0"/>
                </a:solidFill>
                <a:latin typeface="+mn-lt"/>
              </a:rPr>
              <a:t> Sustainable Cities Index</a:t>
            </a:r>
            <a:br>
              <a:rPr lang="en-GB" b="1" dirty="0">
                <a:solidFill>
                  <a:srgbClr val="2080D0"/>
                </a:solidFill>
                <a:latin typeface="+mn-lt"/>
              </a:rPr>
            </a:br>
            <a:r>
              <a:rPr lang="en-GB" sz="2000" b="1" dirty="0">
                <a:solidFill>
                  <a:srgbClr val="2080D0"/>
                </a:solidFill>
                <a:latin typeface="+mn-lt"/>
              </a:rPr>
              <a:t>(Continued)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67735494"/>
              </p:ext>
            </p:extLst>
          </p:nvPr>
        </p:nvGraphicFramePr>
        <p:xfrm>
          <a:off x="628650" y="1906858"/>
          <a:ext cx="7886700" cy="3466040"/>
        </p:xfrm>
        <a:graphic>
          <a:graphicData uri="http://schemas.openxmlformats.org/drawingml/2006/table">
            <a:tbl>
              <a:tblPr/>
              <a:tblGrid>
                <a:gridCol w="3900373">
                  <a:extLst>
                    <a:ext uri="{9D8B030D-6E8A-4147-A177-3AD203B41FA5}">
                      <a16:colId xmlns:a16="http://schemas.microsoft.com/office/drawing/2014/main" val="2474560436"/>
                    </a:ext>
                  </a:extLst>
                </a:gridCol>
                <a:gridCol w="3986327">
                  <a:extLst>
                    <a:ext uri="{9D8B030D-6E8A-4147-A177-3AD203B41FA5}">
                      <a16:colId xmlns:a16="http://schemas.microsoft.com/office/drawing/2014/main" val="74479432"/>
                    </a:ext>
                  </a:extLst>
                </a:gridCol>
              </a:tblGrid>
              <a:tr h="346604">
                <a:tc>
                  <a:txBody>
                    <a:bodyPr/>
                    <a:lstStyle/>
                    <a:p>
                      <a:r>
                        <a:rPr lang="en-GB" sz="2000" b="1"/>
                        <a:t>1. London </a:t>
                      </a:r>
                    </a:p>
                  </a:txBody>
                  <a:tcPr marL="0" marR="0" marT="0" marB="0">
                    <a:lnL>
                      <a:noFill/>
                    </a:lnL>
                    <a:lnR>
                      <a:noFill/>
                    </a:lnR>
                    <a:lnT>
                      <a:noFill/>
                    </a:lnT>
                    <a:lnB>
                      <a:noFill/>
                    </a:lnB>
                  </a:tcPr>
                </a:tc>
                <a:tc>
                  <a:txBody>
                    <a:bodyPr/>
                    <a:lstStyle/>
                    <a:p>
                      <a:r>
                        <a:rPr lang="en-GB" sz="2000" b="1"/>
                        <a:t>11. Copenhagen </a:t>
                      </a:r>
                    </a:p>
                  </a:txBody>
                  <a:tcPr marL="0" marR="0" marT="0" marB="0">
                    <a:lnL>
                      <a:noFill/>
                    </a:lnL>
                    <a:lnR>
                      <a:noFill/>
                    </a:lnR>
                    <a:lnT>
                      <a:noFill/>
                    </a:lnT>
                    <a:lnB>
                      <a:noFill/>
                    </a:lnB>
                  </a:tcPr>
                </a:tc>
                <a:extLst>
                  <a:ext uri="{0D108BD9-81ED-4DB2-BD59-A6C34878D82A}">
                    <a16:rowId xmlns:a16="http://schemas.microsoft.com/office/drawing/2014/main" val="2310393141"/>
                  </a:ext>
                </a:extLst>
              </a:tr>
              <a:tr h="346604">
                <a:tc>
                  <a:txBody>
                    <a:bodyPr/>
                    <a:lstStyle/>
                    <a:p>
                      <a:r>
                        <a:rPr lang="en-GB" sz="2000" b="1"/>
                        <a:t>2. Stockholm </a:t>
                      </a:r>
                    </a:p>
                  </a:txBody>
                  <a:tcPr marL="0" marR="0" marT="0" marB="0">
                    <a:lnL>
                      <a:noFill/>
                    </a:lnL>
                    <a:lnR>
                      <a:noFill/>
                    </a:lnR>
                    <a:lnT>
                      <a:noFill/>
                    </a:lnT>
                    <a:lnB>
                      <a:noFill/>
                    </a:lnB>
                  </a:tcPr>
                </a:tc>
                <a:tc>
                  <a:txBody>
                    <a:bodyPr/>
                    <a:lstStyle/>
                    <a:p>
                      <a:r>
                        <a:rPr lang="en-GB" sz="2000" b="1" dirty="0"/>
                        <a:t>12. Amsterdam </a:t>
                      </a:r>
                    </a:p>
                  </a:txBody>
                  <a:tcPr marL="0" marR="0" marT="0" marB="0">
                    <a:lnL>
                      <a:noFill/>
                    </a:lnL>
                    <a:lnR>
                      <a:noFill/>
                    </a:lnR>
                    <a:lnT>
                      <a:noFill/>
                    </a:lnT>
                    <a:lnB>
                      <a:noFill/>
                    </a:lnB>
                  </a:tcPr>
                </a:tc>
                <a:extLst>
                  <a:ext uri="{0D108BD9-81ED-4DB2-BD59-A6C34878D82A}">
                    <a16:rowId xmlns:a16="http://schemas.microsoft.com/office/drawing/2014/main" val="1275124282"/>
                  </a:ext>
                </a:extLst>
              </a:tr>
              <a:tr h="346604">
                <a:tc>
                  <a:txBody>
                    <a:bodyPr/>
                    <a:lstStyle/>
                    <a:p>
                      <a:r>
                        <a:rPr lang="en-GB" sz="2000" b="1" dirty="0"/>
                        <a:t>3. Edinburgh </a:t>
                      </a:r>
                    </a:p>
                  </a:txBody>
                  <a:tcPr marL="0" marR="0" marT="0" marB="0">
                    <a:lnL>
                      <a:noFill/>
                    </a:lnL>
                    <a:lnR>
                      <a:noFill/>
                    </a:lnR>
                    <a:lnT>
                      <a:noFill/>
                    </a:lnT>
                    <a:lnB>
                      <a:noFill/>
                    </a:lnB>
                  </a:tcPr>
                </a:tc>
                <a:tc>
                  <a:txBody>
                    <a:bodyPr/>
                    <a:lstStyle/>
                    <a:p>
                      <a:r>
                        <a:rPr lang="en-GB" sz="2000" b="1" dirty="0"/>
                        <a:t>13. Seoul </a:t>
                      </a:r>
                    </a:p>
                  </a:txBody>
                  <a:tcPr marL="0" marR="0" marT="0" marB="0">
                    <a:lnL>
                      <a:noFill/>
                    </a:lnL>
                    <a:lnR>
                      <a:noFill/>
                    </a:lnR>
                    <a:lnT>
                      <a:noFill/>
                    </a:lnT>
                    <a:lnB>
                      <a:noFill/>
                    </a:lnB>
                  </a:tcPr>
                </a:tc>
                <a:extLst>
                  <a:ext uri="{0D108BD9-81ED-4DB2-BD59-A6C34878D82A}">
                    <a16:rowId xmlns:a16="http://schemas.microsoft.com/office/drawing/2014/main" val="3127592579"/>
                  </a:ext>
                </a:extLst>
              </a:tr>
              <a:tr h="346604">
                <a:tc>
                  <a:txBody>
                    <a:bodyPr/>
                    <a:lstStyle/>
                    <a:p>
                      <a:r>
                        <a:rPr lang="en-GB" sz="2000" b="1"/>
                        <a:t>4. Singapore </a:t>
                      </a:r>
                    </a:p>
                  </a:txBody>
                  <a:tcPr marL="0" marR="0" marT="0" marB="0">
                    <a:lnL>
                      <a:noFill/>
                    </a:lnL>
                    <a:lnR>
                      <a:noFill/>
                    </a:lnR>
                    <a:lnT>
                      <a:noFill/>
                    </a:lnT>
                    <a:lnB>
                      <a:noFill/>
                    </a:lnB>
                  </a:tcPr>
                </a:tc>
                <a:tc>
                  <a:txBody>
                    <a:bodyPr/>
                    <a:lstStyle/>
                    <a:p>
                      <a:r>
                        <a:rPr lang="en-GB" sz="2000" b="1"/>
                        <a:t>14. New York </a:t>
                      </a:r>
                    </a:p>
                  </a:txBody>
                  <a:tcPr marL="0" marR="0" marT="0" marB="0">
                    <a:lnL>
                      <a:noFill/>
                    </a:lnL>
                    <a:lnR>
                      <a:noFill/>
                    </a:lnR>
                    <a:lnT>
                      <a:noFill/>
                    </a:lnT>
                    <a:lnB>
                      <a:noFill/>
                    </a:lnB>
                  </a:tcPr>
                </a:tc>
                <a:extLst>
                  <a:ext uri="{0D108BD9-81ED-4DB2-BD59-A6C34878D82A}">
                    <a16:rowId xmlns:a16="http://schemas.microsoft.com/office/drawing/2014/main" val="173447653"/>
                  </a:ext>
                </a:extLst>
              </a:tr>
              <a:tr h="346604">
                <a:tc>
                  <a:txBody>
                    <a:bodyPr/>
                    <a:lstStyle/>
                    <a:p>
                      <a:r>
                        <a:rPr lang="en-GB" sz="2000" b="1"/>
                        <a:t>5. Vienna </a:t>
                      </a:r>
                    </a:p>
                  </a:txBody>
                  <a:tcPr marL="0" marR="0" marT="0" marB="0">
                    <a:lnL>
                      <a:noFill/>
                    </a:lnL>
                    <a:lnR>
                      <a:noFill/>
                    </a:lnR>
                    <a:lnT>
                      <a:noFill/>
                    </a:lnT>
                    <a:lnB>
                      <a:noFill/>
                    </a:lnB>
                  </a:tcPr>
                </a:tc>
                <a:tc>
                  <a:txBody>
                    <a:bodyPr/>
                    <a:lstStyle/>
                    <a:p>
                      <a:r>
                        <a:rPr lang="en-GB" sz="2000" b="1"/>
                        <a:t>15. Paris </a:t>
                      </a:r>
                    </a:p>
                  </a:txBody>
                  <a:tcPr marL="0" marR="0" marT="0" marB="0">
                    <a:lnL>
                      <a:noFill/>
                    </a:lnL>
                    <a:lnR>
                      <a:noFill/>
                    </a:lnR>
                    <a:lnT>
                      <a:noFill/>
                    </a:lnT>
                    <a:lnB>
                      <a:noFill/>
                    </a:lnB>
                  </a:tcPr>
                </a:tc>
                <a:extLst>
                  <a:ext uri="{0D108BD9-81ED-4DB2-BD59-A6C34878D82A}">
                    <a16:rowId xmlns:a16="http://schemas.microsoft.com/office/drawing/2014/main" val="445746743"/>
                  </a:ext>
                </a:extLst>
              </a:tr>
              <a:tr h="346604">
                <a:tc>
                  <a:txBody>
                    <a:bodyPr/>
                    <a:lstStyle/>
                    <a:p>
                      <a:r>
                        <a:rPr lang="en-GB" sz="2000" b="1"/>
                        <a:t>6. Zurich </a:t>
                      </a:r>
                    </a:p>
                  </a:txBody>
                  <a:tcPr marL="0" marR="0" marT="0" marB="0">
                    <a:lnL>
                      <a:noFill/>
                    </a:lnL>
                    <a:lnR>
                      <a:noFill/>
                    </a:lnR>
                    <a:lnT>
                      <a:noFill/>
                    </a:lnT>
                    <a:lnB>
                      <a:noFill/>
                    </a:lnB>
                  </a:tcPr>
                </a:tc>
                <a:tc>
                  <a:txBody>
                    <a:bodyPr/>
                    <a:lstStyle/>
                    <a:p>
                      <a:pPr algn="just"/>
                      <a:r>
                        <a:rPr lang="en-GB" sz="2000" b="1"/>
                        <a:t>16. San Francisco </a:t>
                      </a:r>
                    </a:p>
                  </a:txBody>
                  <a:tcPr marL="0" marR="0" marT="0" marB="0">
                    <a:lnL>
                      <a:noFill/>
                    </a:lnL>
                    <a:lnR>
                      <a:noFill/>
                    </a:lnR>
                    <a:lnT>
                      <a:noFill/>
                    </a:lnT>
                    <a:lnB>
                      <a:noFill/>
                    </a:lnB>
                  </a:tcPr>
                </a:tc>
                <a:extLst>
                  <a:ext uri="{0D108BD9-81ED-4DB2-BD59-A6C34878D82A}">
                    <a16:rowId xmlns:a16="http://schemas.microsoft.com/office/drawing/2014/main" val="919600250"/>
                  </a:ext>
                </a:extLst>
              </a:tr>
              <a:tr h="346604">
                <a:tc>
                  <a:txBody>
                    <a:bodyPr/>
                    <a:lstStyle/>
                    <a:p>
                      <a:r>
                        <a:rPr lang="en-GB" sz="2000" b="1"/>
                        <a:t>7. Munich </a:t>
                      </a:r>
                    </a:p>
                  </a:txBody>
                  <a:tcPr marL="0" marR="0" marT="0" marB="0">
                    <a:lnL>
                      <a:noFill/>
                    </a:lnL>
                    <a:lnR>
                      <a:noFill/>
                    </a:lnR>
                    <a:lnT>
                      <a:noFill/>
                    </a:lnT>
                    <a:lnB>
                      <a:noFill/>
                    </a:lnB>
                  </a:tcPr>
                </a:tc>
                <a:tc>
                  <a:txBody>
                    <a:bodyPr/>
                    <a:lstStyle/>
                    <a:p>
                      <a:r>
                        <a:rPr lang="en-GB" sz="2000" b="1"/>
                        <a:t>17. Hamburg </a:t>
                      </a:r>
                    </a:p>
                  </a:txBody>
                  <a:tcPr marL="0" marR="0" marT="0" marB="0">
                    <a:lnL>
                      <a:noFill/>
                    </a:lnL>
                    <a:lnR>
                      <a:noFill/>
                    </a:lnR>
                    <a:lnT>
                      <a:noFill/>
                    </a:lnT>
                    <a:lnB>
                      <a:noFill/>
                    </a:lnB>
                  </a:tcPr>
                </a:tc>
                <a:extLst>
                  <a:ext uri="{0D108BD9-81ED-4DB2-BD59-A6C34878D82A}">
                    <a16:rowId xmlns:a16="http://schemas.microsoft.com/office/drawing/2014/main" val="99791511"/>
                  </a:ext>
                </a:extLst>
              </a:tr>
              <a:tr h="346604">
                <a:tc>
                  <a:txBody>
                    <a:bodyPr/>
                    <a:lstStyle/>
                    <a:p>
                      <a:r>
                        <a:rPr lang="en-GB" sz="2000" b="1"/>
                        <a:t>8. Oslo </a:t>
                      </a:r>
                    </a:p>
                  </a:txBody>
                  <a:tcPr marL="0" marR="0" marT="0" marB="0">
                    <a:lnL>
                      <a:noFill/>
                    </a:lnL>
                    <a:lnR>
                      <a:noFill/>
                    </a:lnR>
                    <a:lnT>
                      <a:noFill/>
                    </a:lnT>
                    <a:lnB>
                      <a:noFill/>
                    </a:lnB>
                  </a:tcPr>
                </a:tc>
                <a:tc>
                  <a:txBody>
                    <a:bodyPr/>
                    <a:lstStyle/>
                    <a:p>
                      <a:r>
                        <a:rPr lang="en-GB" sz="2000" b="1"/>
                        <a:t>18. Berlin </a:t>
                      </a:r>
                    </a:p>
                  </a:txBody>
                  <a:tcPr marL="0" marR="0" marT="0" marB="0">
                    <a:lnL>
                      <a:noFill/>
                    </a:lnL>
                    <a:lnR>
                      <a:noFill/>
                    </a:lnR>
                    <a:lnT>
                      <a:noFill/>
                    </a:lnT>
                    <a:lnB>
                      <a:noFill/>
                    </a:lnB>
                  </a:tcPr>
                </a:tc>
                <a:extLst>
                  <a:ext uri="{0D108BD9-81ED-4DB2-BD59-A6C34878D82A}">
                    <a16:rowId xmlns:a16="http://schemas.microsoft.com/office/drawing/2014/main" val="1896334082"/>
                  </a:ext>
                </a:extLst>
              </a:tr>
              <a:tr h="346604">
                <a:tc>
                  <a:txBody>
                    <a:bodyPr/>
                    <a:lstStyle/>
                    <a:p>
                      <a:r>
                        <a:rPr lang="en-GB" sz="2000" b="1"/>
                        <a:t>9. Hong Kong </a:t>
                      </a:r>
                    </a:p>
                  </a:txBody>
                  <a:tcPr marL="0" marR="0" marT="0" marB="0">
                    <a:lnL>
                      <a:noFill/>
                    </a:lnL>
                    <a:lnR>
                      <a:noFill/>
                    </a:lnR>
                    <a:lnT>
                      <a:noFill/>
                    </a:lnT>
                    <a:lnB>
                      <a:noFill/>
                    </a:lnB>
                  </a:tcPr>
                </a:tc>
                <a:tc>
                  <a:txBody>
                    <a:bodyPr/>
                    <a:lstStyle/>
                    <a:p>
                      <a:r>
                        <a:rPr lang="en-GB" sz="2000" b="1"/>
                        <a:t>19. Seattle </a:t>
                      </a:r>
                    </a:p>
                  </a:txBody>
                  <a:tcPr marL="0" marR="0" marT="0" marB="0">
                    <a:lnL>
                      <a:noFill/>
                    </a:lnL>
                    <a:lnR>
                      <a:noFill/>
                    </a:lnR>
                    <a:lnT>
                      <a:noFill/>
                    </a:lnT>
                    <a:lnB>
                      <a:noFill/>
                    </a:lnB>
                  </a:tcPr>
                </a:tc>
                <a:extLst>
                  <a:ext uri="{0D108BD9-81ED-4DB2-BD59-A6C34878D82A}">
                    <a16:rowId xmlns:a16="http://schemas.microsoft.com/office/drawing/2014/main" val="3862657414"/>
                  </a:ext>
                </a:extLst>
              </a:tr>
              <a:tr h="346604">
                <a:tc>
                  <a:txBody>
                    <a:bodyPr/>
                    <a:lstStyle/>
                    <a:p>
                      <a:r>
                        <a:rPr lang="en-GB" sz="2000" b="1" dirty="0"/>
                        <a:t>10. Frankfurt </a:t>
                      </a:r>
                    </a:p>
                  </a:txBody>
                  <a:tcPr marL="0" marR="0" marT="0" marB="0">
                    <a:lnL>
                      <a:noFill/>
                    </a:lnL>
                    <a:lnR>
                      <a:noFill/>
                    </a:lnR>
                    <a:lnT>
                      <a:noFill/>
                    </a:lnT>
                    <a:lnB>
                      <a:noFill/>
                    </a:lnB>
                  </a:tcPr>
                </a:tc>
                <a:tc>
                  <a:txBody>
                    <a:bodyPr/>
                    <a:lstStyle/>
                    <a:p>
                      <a:r>
                        <a:rPr lang="en-GB" sz="2000" b="1" dirty="0"/>
                        <a:t>20. Dublin </a:t>
                      </a:r>
                    </a:p>
                  </a:txBody>
                  <a:tcPr marL="0" marR="0" marT="0" marB="0">
                    <a:lnL>
                      <a:noFill/>
                    </a:lnL>
                    <a:lnR>
                      <a:noFill/>
                    </a:lnR>
                    <a:lnT>
                      <a:noFill/>
                    </a:lnT>
                    <a:lnB>
                      <a:noFill/>
                    </a:lnB>
                  </a:tcPr>
                </a:tc>
                <a:extLst>
                  <a:ext uri="{0D108BD9-81ED-4DB2-BD59-A6C34878D82A}">
                    <a16:rowId xmlns:a16="http://schemas.microsoft.com/office/drawing/2014/main" val="847689833"/>
                  </a:ext>
                </a:extLst>
              </a:tr>
            </a:tbl>
          </a:graphicData>
        </a:graphic>
      </p:graphicFrame>
      <p:sp>
        <p:nvSpPr>
          <p:cNvPr id="5" name="Rectangle 1"/>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109940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But is sustainability enough?</a:t>
            </a:r>
            <a:br>
              <a:rPr lang="en-GB" b="1" dirty="0">
                <a:latin typeface="+mn-lt"/>
              </a:rPr>
            </a:br>
            <a:r>
              <a:rPr lang="en-GB" sz="3100" b="1" dirty="0">
                <a:latin typeface="+mn-lt"/>
              </a:rPr>
              <a:t>Should we be questioning the growth paradigm?</a:t>
            </a:r>
            <a:br>
              <a:rPr lang="en-GB" sz="3100" b="1" dirty="0">
                <a:latin typeface="+mn-lt"/>
              </a:rPr>
            </a:br>
            <a:endParaRPr lang="en-GB" sz="3100" b="1" dirty="0">
              <a:latin typeface="+mn-lt"/>
            </a:endParaRPr>
          </a:p>
        </p:txBody>
      </p:sp>
      <p:sp>
        <p:nvSpPr>
          <p:cNvPr id="3" name="Content Placeholder 2"/>
          <p:cNvSpPr>
            <a:spLocks noGrp="1"/>
          </p:cNvSpPr>
          <p:nvPr>
            <p:ph idx="1"/>
          </p:nvPr>
        </p:nvSpPr>
        <p:spPr/>
        <p:txBody>
          <a:bodyPr>
            <a:normAutofit/>
          </a:bodyPr>
          <a:lstStyle/>
          <a:p>
            <a:pPr marL="0" indent="0">
              <a:buNone/>
            </a:pPr>
            <a:r>
              <a:rPr lang="en-GB" dirty="0"/>
              <a:t>                    </a:t>
            </a:r>
            <a:r>
              <a:rPr lang="en-GB" sz="2400" b="1" dirty="0"/>
              <a:t>What is the growth paradigm </a:t>
            </a:r>
            <a:r>
              <a:rPr lang="en-GB" sz="2400" dirty="0"/>
              <a:t>(the </a:t>
            </a:r>
          </a:p>
          <a:p>
            <a:pPr marL="0" indent="0">
              <a:buNone/>
            </a:pPr>
            <a:r>
              <a:rPr lang="en-GB" sz="2400" dirty="0"/>
              <a:t>                        assumption of more-or-less uninterrupted </a:t>
            </a:r>
          </a:p>
          <a:p>
            <a:pPr marL="0" indent="0">
              <a:buNone/>
            </a:pPr>
            <a:r>
              <a:rPr lang="en-GB" sz="2400" dirty="0"/>
              <a:t>                        growth)?</a:t>
            </a:r>
          </a:p>
          <a:p>
            <a:pPr marL="0" indent="0">
              <a:buNone/>
            </a:pPr>
            <a:endParaRPr lang="en-GB" dirty="0"/>
          </a:p>
          <a:p>
            <a:pPr marL="0" indent="0">
              <a:buNone/>
            </a:pPr>
            <a:endParaRPr lang="en-GB" dirty="0"/>
          </a:p>
          <a:p>
            <a:r>
              <a:rPr lang="en-GB" sz="2400" b="1" dirty="0"/>
              <a:t>W </a:t>
            </a:r>
            <a:r>
              <a:rPr lang="en-GB" sz="2400" b="1" dirty="0" err="1"/>
              <a:t>W</a:t>
            </a:r>
            <a:r>
              <a:rPr lang="en-GB" sz="2400" b="1" dirty="0"/>
              <a:t> </a:t>
            </a:r>
            <a:r>
              <a:rPr lang="en-GB" sz="2400" b="1" dirty="0" err="1"/>
              <a:t>Rostow</a:t>
            </a:r>
            <a:r>
              <a:rPr lang="en-GB" sz="2400" b="1" dirty="0"/>
              <a:t> (1916-2003) Modernisation theory</a:t>
            </a:r>
          </a:p>
          <a:p>
            <a:r>
              <a:rPr lang="en-GB" sz="2400" b="1" dirty="0"/>
              <a:t>Truman Doctrine, March 29, 1947: Anti-communism; consumerism</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1433513"/>
            <a:ext cx="1571625" cy="2363625"/>
          </a:xfrm>
          <a:prstGeom prst="rect">
            <a:avLst/>
          </a:prstGeom>
        </p:spPr>
      </p:pic>
    </p:spTree>
    <p:extLst>
      <p:ext uri="{BB962C8B-B14F-4D97-AF65-F5344CB8AC3E}">
        <p14:creationId xmlns:p14="http://schemas.microsoft.com/office/powerpoint/2010/main" val="4060209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mn-lt"/>
              </a:rPr>
            </a:br>
            <a:r>
              <a:rPr lang="en-GB" b="1" dirty="0">
                <a:latin typeface="+mn-lt"/>
              </a:rPr>
              <a:t>But is sustainability enough?</a:t>
            </a:r>
            <a:br>
              <a:rPr lang="en-GB" b="1" dirty="0">
                <a:latin typeface="+mn-lt"/>
              </a:rPr>
            </a:br>
            <a:r>
              <a:rPr lang="en-GB" sz="3100" b="1" dirty="0">
                <a:latin typeface="+mn-lt"/>
              </a:rPr>
              <a:t>Should we be questioning the growth paradigm</a:t>
            </a:r>
            <a:r>
              <a:rPr lang="en-GB" sz="3100" dirty="0">
                <a:latin typeface="+mn-lt"/>
              </a:rPr>
              <a:t>?</a:t>
            </a:r>
            <a:br>
              <a:rPr lang="en-GB" sz="3100" dirty="0">
                <a:latin typeface="+mn-lt"/>
              </a:rPr>
            </a:br>
            <a:endParaRPr lang="en-GB" sz="3100" b="1" dirty="0">
              <a:latin typeface="+mn-lt"/>
            </a:endParaRP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Greta Thunberg, at the UN Environment Summit, September 2019:</a:t>
            </a:r>
          </a:p>
          <a:p>
            <a:pPr marL="0" indent="0">
              <a:buNone/>
            </a:pPr>
            <a:r>
              <a:rPr lang="en-GB" dirty="0"/>
              <a:t>“</a:t>
            </a:r>
            <a:r>
              <a:rPr lang="en-GB" dirty="0" err="1"/>
              <a:t>Fairytales</a:t>
            </a:r>
            <a:r>
              <a:rPr lang="en-GB" dirty="0"/>
              <a:t> of eternal economic growth”</a:t>
            </a:r>
            <a:endParaRPr lang="en-GB" sz="1400" dirty="0">
              <a:hlinkClick r:id="rId2"/>
            </a:endParaRPr>
          </a:p>
          <a:p>
            <a:pPr marL="0" indent="0">
              <a:buNone/>
            </a:pPr>
            <a:r>
              <a:rPr lang="en-GB" sz="1400" dirty="0">
                <a:hlinkClick r:id="rId2"/>
              </a:rPr>
              <a:t>https://www.bing.com/videos/search?q=Great+Thunberg+fairytales+of+eternal+economic+growth&amp;&amp;view=detail&amp;mid=4531CE4912584F0D43954531CE4912584F0D4395&amp;&amp;FORM=VRDGAR</a:t>
            </a:r>
            <a:endParaRPr lang="en-GB" sz="14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2950" y="1690689"/>
            <a:ext cx="2847975" cy="1381125"/>
          </a:xfrm>
          <a:prstGeom prst="rect">
            <a:avLst/>
          </a:prstGeom>
        </p:spPr>
      </p:pic>
    </p:spTree>
    <p:extLst>
      <p:ext uri="{BB962C8B-B14F-4D97-AF65-F5344CB8AC3E}">
        <p14:creationId xmlns:p14="http://schemas.microsoft.com/office/powerpoint/2010/main" val="1428439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Global Distributive Justice</a:t>
            </a:r>
            <a:endParaRPr lang="en-GB" dirty="0">
              <a:latin typeface="+mn-lt"/>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373" y="1476375"/>
            <a:ext cx="6019105" cy="4227157"/>
          </a:xfrm>
        </p:spPr>
      </p:pic>
    </p:spTree>
    <p:extLst>
      <p:ext uri="{BB962C8B-B14F-4D97-AF65-F5344CB8AC3E}">
        <p14:creationId xmlns:p14="http://schemas.microsoft.com/office/powerpoint/2010/main" val="4192542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a:t>
            </a:r>
            <a:r>
              <a:rPr lang="en-GB" b="1" dirty="0">
                <a:solidFill>
                  <a:schemeClr val="accent6">
                    <a:lumMod val="75000"/>
                  </a:schemeClr>
                </a:solidFill>
                <a:latin typeface="+mn-lt"/>
              </a:rPr>
              <a:t>Greening</a:t>
            </a:r>
            <a:r>
              <a:rPr lang="en-GB" b="1" dirty="0">
                <a:latin typeface="+mn-lt"/>
              </a:rPr>
              <a:t> of Cities</a:t>
            </a:r>
          </a:p>
        </p:txBody>
      </p:sp>
      <p:sp>
        <p:nvSpPr>
          <p:cNvPr id="5" name="Content Placeholder 4"/>
          <p:cNvSpPr>
            <a:spLocks noGrp="1"/>
          </p:cNvSpPr>
          <p:nvPr>
            <p:ph idx="1"/>
          </p:nvPr>
        </p:nvSpPr>
        <p:spPr/>
        <p:txBody>
          <a:bodyPr/>
          <a:lstStyle/>
          <a:p>
            <a:endParaRPr lang="en-GB" dirty="0"/>
          </a:p>
          <a:p>
            <a:endParaRPr lang="en-GB" dirty="0"/>
          </a:p>
          <a:p>
            <a:endParaRPr lang="en-GB" dirty="0"/>
          </a:p>
          <a:p>
            <a:pPr marL="0" indent="0">
              <a:buNone/>
            </a:pPr>
            <a:endParaRPr lang="en-GB" dirty="0"/>
          </a:p>
          <a:p>
            <a:r>
              <a:rPr lang="en-GB" dirty="0"/>
              <a:t>Why?</a:t>
            </a:r>
          </a:p>
          <a:p>
            <a:r>
              <a:rPr lang="en-GB" dirty="0"/>
              <a:t>What benefits?</a:t>
            </a:r>
          </a:p>
          <a:p>
            <a:r>
              <a:rPr lang="en-GB" dirty="0"/>
              <a:t>What are the obstacles?</a:t>
            </a:r>
          </a:p>
          <a:p>
            <a:endParaRPr lang="en-GB" dirty="0"/>
          </a:p>
          <a:p>
            <a:pPr marL="0" indent="0">
              <a:buNone/>
            </a:pPr>
            <a:endParaRPr lang="en-GB" dirty="0"/>
          </a:p>
        </p:txBody>
      </p:sp>
      <p:pic>
        <p:nvPicPr>
          <p:cNvPr id="6"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6150" y="1590676"/>
            <a:ext cx="4076701" cy="2963316"/>
          </a:xfrm>
          <a:prstGeom prst="rect">
            <a:avLst/>
          </a:prstGeom>
        </p:spPr>
      </p:pic>
    </p:spTree>
    <p:extLst>
      <p:ext uri="{BB962C8B-B14F-4D97-AF65-F5344CB8AC3E}">
        <p14:creationId xmlns:p14="http://schemas.microsoft.com/office/powerpoint/2010/main" val="3743495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a:t>
            </a:r>
            <a:r>
              <a:rPr lang="en-GB" b="1" dirty="0">
                <a:solidFill>
                  <a:schemeClr val="accent6">
                    <a:lumMod val="75000"/>
                  </a:schemeClr>
                </a:solidFill>
                <a:latin typeface="+mn-lt"/>
              </a:rPr>
              <a:t>Greening</a:t>
            </a:r>
            <a:r>
              <a:rPr lang="en-GB" b="1" dirty="0">
                <a:latin typeface="+mn-lt"/>
              </a:rPr>
              <a:t> of Cities</a:t>
            </a:r>
            <a:endParaRPr lang="en-GB" dirty="0">
              <a:latin typeface="+mn-lt"/>
            </a:endParaRPr>
          </a:p>
        </p:txBody>
      </p:sp>
      <p:sp>
        <p:nvSpPr>
          <p:cNvPr id="3" name="Content Placeholder 2"/>
          <p:cNvSpPr>
            <a:spLocks noGrp="1"/>
          </p:cNvSpPr>
          <p:nvPr>
            <p:ph idx="1"/>
          </p:nvPr>
        </p:nvSpPr>
        <p:spPr/>
        <p:txBody>
          <a:bodyPr>
            <a:normAutofit/>
          </a:bodyPr>
          <a:lstStyle/>
          <a:p>
            <a:pPr marL="0" indent="0">
              <a:buNone/>
            </a:pPr>
            <a:r>
              <a:rPr lang="en-GB" b="1" dirty="0"/>
              <a:t>Rapid video review:</a:t>
            </a:r>
          </a:p>
          <a:p>
            <a:pPr marL="0" indent="0">
              <a:buNone/>
            </a:pPr>
            <a:endParaRPr lang="en-GB" dirty="0"/>
          </a:p>
          <a:p>
            <a:pPr marL="0" indent="0">
              <a:buNone/>
            </a:pPr>
            <a:r>
              <a:rPr lang="en-GB" sz="2200" dirty="0"/>
              <a:t>1. 🇸🇬 earthrise - Singapore: Asia's Greenest City - earthrise (feature) </a:t>
            </a:r>
            <a:r>
              <a:rPr lang="en-GB" sz="2200" i="1" dirty="0"/>
              <a:t>Aljazeera</a:t>
            </a:r>
            <a:r>
              <a:rPr lang="en-GB" sz="2200" dirty="0"/>
              <a:t> 1/6/17 12:34</a:t>
            </a:r>
          </a:p>
          <a:p>
            <a:pPr marL="0" indent="0">
              <a:buNone/>
            </a:pPr>
            <a:r>
              <a:rPr lang="en-GB" sz="1600" u="sng" dirty="0">
                <a:hlinkClick r:id="rId2"/>
              </a:rPr>
              <a:t>https://www.bing.com/videos/search?q=The+greening+of+cities&amp;&amp;view=detail&amp;mid=FEAA7BA93BB88DE3392BFEAA7BA93BB88DE3392B&amp;&amp;FORM=VRDGAR</a:t>
            </a:r>
            <a:endParaRPr lang="en-GB" sz="1600" dirty="0"/>
          </a:p>
          <a:p>
            <a:pPr marL="0" indent="0">
              <a:buNone/>
            </a:pPr>
            <a:r>
              <a:rPr lang="en-GB" sz="2400" dirty="0"/>
              <a:t>2. Green is the new glass 1:53</a:t>
            </a:r>
          </a:p>
          <a:p>
            <a:pPr marL="0" indent="0">
              <a:buNone/>
            </a:pPr>
            <a:r>
              <a:rPr lang="en-GB" sz="1600" u="sng" dirty="0">
                <a:hlinkClick r:id="rId3"/>
              </a:rPr>
              <a:t>https://www.bing.com/videos/search?q=greening+of+cities&amp;&amp;view=detail&amp;mid=CA1B71F260BC233A4366CA1B71F260BC233A4366&amp;&amp;FORM=VRDGAR</a:t>
            </a:r>
            <a:endParaRPr lang="en-GB" sz="1600" u="sng" dirty="0"/>
          </a:p>
          <a:p>
            <a:pPr marL="0" indent="0">
              <a:buNone/>
            </a:pPr>
            <a:r>
              <a:rPr lang="en-GB" sz="2400" dirty="0"/>
              <a:t>3. Urban farming in Zimbabwe 4:56</a:t>
            </a:r>
          </a:p>
          <a:p>
            <a:pPr marL="0" indent="0">
              <a:buNone/>
            </a:pPr>
            <a:r>
              <a:rPr lang="en-GB" sz="1800" u="sng" kern="10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4"/>
              </a:rPr>
              <a:t>https://www.youtube.com/watch?v=NmEEAgQJPCY</a:t>
            </a:r>
            <a:endParaRPr lang="en-GB" sz="1800" kern="100">
              <a:effectLst/>
              <a:latin typeface="Aptos" panose="020B0004020202020204" pitchFamily="34" charset="0"/>
              <a:ea typeface="DengXian" panose="02010600030101010101" pitchFamily="2" charset="-122"/>
              <a:cs typeface="Times New Roman" panose="02020603050405020304" pitchFamily="18" charset="0"/>
            </a:endParaRPr>
          </a:p>
          <a:p>
            <a:pPr marL="0" indent="0">
              <a:buNone/>
            </a:pPr>
            <a:endParaRPr lang="en-GB" sz="2400" dirty="0"/>
          </a:p>
          <a:p>
            <a:pPr marL="0" indent="0">
              <a:buNone/>
            </a:pPr>
            <a:endParaRPr lang="en-GB" sz="2200" dirty="0"/>
          </a:p>
          <a:p>
            <a:pPr marL="0" indent="0">
              <a:buNone/>
            </a:pPr>
            <a:endParaRPr lang="en-GB" sz="2200" dirty="0"/>
          </a:p>
        </p:txBody>
      </p:sp>
    </p:spTree>
    <p:extLst>
      <p:ext uri="{BB962C8B-B14F-4D97-AF65-F5344CB8AC3E}">
        <p14:creationId xmlns:p14="http://schemas.microsoft.com/office/powerpoint/2010/main" val="1646838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Class discussion, review and conclusions</a:t>
            </a:r>
          </a:p>
        </p:txBody>
      </p:sp>
      <p:sp>
        <p:nvSpPr>
          <p:cNvPr id="3" name="Content Placeholder 2"/>
          <p:cNvSpPr>
            <a:spLocks noGrp="1"/>
          </p:cNvSpPr>
          <p:nvPr>
            <p:ph idx="1"/>
          </p:nvPr>
        </p:nvSpPr>
        <p:spPr/>
        <p:txBody>
          <a:bodyPr>
            <a:normAutofit fontScale="77500" lnSpcReduction="20000"/>
          </a:bodyPr>
          <a:lstStyle/>
          <a:p>
            <a:r>
              <a:rPr lang="en-GB" dirty="0"/>
              <a:t>Sustainable cities?</a:t>
            </a:r>
          </a:p>
          <a:p>
            <a:r>
              <a:rPr lang="en-GB" dirty="0"/>
              <a:t>Greening of cities – why? What benefits are there?</a:t>
            </a:r>
          </a:p>
          <a:p>
            <a:pPr marL="0" indent="0">
              <a:buNone/>
            </a:pPr>
            <a:r>
              <a:rPr lang="en-GB" dirty="0"/>
              <a:t>   What are the obstacles?</a:t>
            </a:r>
          </a:p>
          <a:p>
            <a:r>
              <a:rPr lang="en-GB" dirty="0"/>
              <a:t>Food production and distribution; supply chains and cold chains; localism/cost benefit analysis</a:t>
            </a:r>
          </a:p>
          <a:p>
            <a:r>
              <a:rPr lang="en-GB" dirty="0"/>
              <a:t>Mass transit and commuting</a:t>
            </a:r>
          </a:p>
          <a:p>
            <a:pPr marL="0" indent="0">
              <a:buNone/>
            </a:pPr>
            <a:r>
              <a:rPr lang="en-GB" b="1" i="1" dirty="0"/>
              <a:t>In 1993, Wolfgang Sachs summarised sufficiency with "four Ds":</a:t>
            </a:r>
          </a:p>
          <a:p>
            <a:r>
              <a:rPr lang="en-GB" sz="2600" dirty="0"/>
              <a:t>Decelerate (going slower and less far);</a:t>
            </a:r>
          </a:p>
          <a:p>
            <a:r>
              <a:rPr lang="en-GB" sz="2600" dirty="0"/>
              <a:t>De-clutter (accumulate fewer things);</a:t>
            </a:r>
          </a:p>
          <a:p>
            <a:r>
              <a:rPr lang="en-GB" sz="2600" dirty="0"/>
              <a:t>Decentralize (choosing local and regional) ;</a:t>
            </a:r>
          </a:p>
          <a:p>
            <a:r>
              <a:rPr lang="en-GB" sz="2600" dirty="0" err="1"/>
              <a:t>Decommercialization</a:t>
            </a:r>
            <a:r>
              <a:rPr lang="en-GB" sz="2600" dirty="0"/>
              <a:t> (leaving less room for the market in your life).</a:t>
            </a:r>
          </a:p>
          <a:p>
            <a:endParaRPr lang="en-GB" dirty="0"/>
          </a:p>
        </p:txBody>
      </p:sp>
    </p:spTree>
    <p:extLst>
      <p:ext uri="{BB962C8B-B14F-4D97-AF65-F5344CB8AC3E}">
        <p14:creationId xmlns:p14="http://schemas.microsoft.com/office/powerpoint/2010/main" val="75985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latin typeface="+mn-lt"/>
              </a:rPr>
              <a:t>Consider the market</a:t>
            </a:r>
            <a:br>
              <a:rPr lang="en-GB" sz="4000" b="1" dirty="0">
                <a:latin typeface="+mn-lt"/>
              </a:rPr>
            </a:br>
            <a:r>
              <a:rPr lang="en-GB" sz="4000" b="1" dirty="0">
                <a:latin typeface="+mn-lt"/>
              </a:rPr>
              <a:t>and its limitations</a:t>
            </a:r>
          </a:p>
        </p:txBody>
      </p:sp>
      <p:sp>
        <p:nvSpPr>
          <p:cNvPr id="3" name="Content Placeholder 2"/>
          <p:cNvSpPr>
            <a:spLocks noGrp="1"/>
          </p:cNvSpPr>
          <p:nvPr>
            <p:ph idx="1"/>
          </p:nvPr>
        </p:nvSpPr>
        <p:spPr/>
        <p:txBody>
          <a:bodyPr/>
          <a:lstStyle/>
          <a:p>
            <a:r>
              <a:rPr lang="en-GB" dirty="0"/>
              <a:t>Commodification    </a:t>
            </a:r>
          </a:p>
          <a:p>
            <a:r>
              <a:rPr lang="en-GB" dirty="0"/>
              <a:t>Alienation</a:t>
            </a:r>
          </a:p>
          <a:p>
            <a:pPr marL="0" indent="0">
              <a:buNone/>
            </a:pPr>
            <a:endParaRPr lang="en-GB" dirty="0"/>
          </a:p>
          <a:p>
            <a:pPr marL="0" indent="0">
              <a:buNone/>
            </a:pPr>
            <a:r>
              <a:rPr lang="en-GB" i="1" dirty="0"/>
              <a:t>Examples:</a:t>
            </a:r>
          </a:p>
          <a:p>
            <a:r>
              <a:rPr lang="en-GB" sz="2400" dirty="0"/>
              <a:t>Housing (self-help, communal effort)</a:t>
            </a:r>
          </a:p>
          <a:p>
            <a:r>
              <a:rPr lang="en-GB" sz="2400" dirty="0"/>
              <a:t>Food production and distribution</a:t>
            </a:r>
          </a:p>
          <a:p>
            <a:r>
              <a:rPr lang="en-GB" sz="2400" dirty="0"/>
              <a:t>Social care (active citizenship)</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8262" y="651392"/>
            <a:ext cx="3387652" cy="186320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2022" y="2740820"/>
            <a:ext cx="3475766" cy="1945480"/>
          </a:xfrm>
          <a:prstGeom prst="rect">
            <a:avLst/>
          </a:prstGeom>
        </p:spPr>
      </p:pic>
    </p:spTree>
    <p:extLst>
      <p:ext uri="{BB962C8B-B14F-4D97-AF65-F5344CB8AC3E}">
        <p14:creationId xmlns:p14="http://schemas.microsoft.com/office/powerpoint/2010/main" val="4505141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235</TotalTime>
  <Words>1015</Words>
  <Application>Microsoft Office PowerPoint</Application>
  <PresentationFormat>On-screen Show (4:3)</PresentationFormat>
  <Paragraphs>104</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Calibri Light</vt:lpstr>
      <vt:lpstr>Office Theme</vt:lpstr>
      <vt:lpstr>HPAN5023/6023  Population Growth, Urbanisation and Sustainability</vt:lpstr>
      <vt:lpstr>Sustainable Cities </vt:lpstr>
      <vt:lpstr>   </vt:lpstr>
      <vt:lpstr>Arcadis Sustainable Cities Index</vt:lpstr>
      <vt:lpstr>Arcadis Sustainable Cities Index (Continued)</vt:lpstr>
      <vt:lpstr>Arcadis Sustainable Cities Index (Continued)</vt:lpstr>
      <vt:lpstr>Arcadis Sustainable Cities Index (Continued)</vt:lpstr>
      <vt:lpstr>But is sustainability enough? Should we be questioning the growth paradigm? </vt:lpstr>
      <vt:lpstr> But is sustainability enough? Should we be questioning the growth paradigm? </vt:lpstr>
      <vt:lpstr>Global Distributive Justice</vt:lpstr>
      <vt:lpstr>The Greening of Cities</vt:lpstr>
      <vt:lpstr>The Greening of Cities</vt:lpstr>
      <vt:lpstr>Class discussion, review and conclusions</vt:lpstr>
      <vt:lpstr>Consider the market and its limitations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HPAN5023/6023  Population Growth, Urbanisation and Sustainability</dc:title>
  <dc:creator>Andy Bevan</dc:creator>
  <cp:lastModifiedBy>Andy Bevan</cp:lastModifiedBy>
  <cp:revision>27</cp:revision>
  <dcterms:created xsi:type="dcterms:W3CDTF">2019-07-25T10:42:37Z</dcterms:created>
  <dcterms:modified xsi:type="dcterms:W3CDTF">2024-02-26T15:11:55Z</dcterms:modified>
</cp:coreProperties>
</file>