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04" autoAdjust="0"/>
    <p:restoredTop sz="94660"/>
  </p:normalViewPr>
  <p:slideViewPr>
    <p:cSldViewPr snapToGrid="0">
      <p:cViewPr varScale="1">
        <p:scale>
          <a:sx n="72" d="100"/>
          <a:sy n="72" d="100"/>
        </p:scale>
        <p:origin x="57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81691-9D5F-4876-9670-40FA2EB721F0}" type="datetimeFigureOut">
              <a:rPr lang="en-GB" smtClean="0"/>
              <a:t>03/01/2019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0334C-3132-435D-BE0F-61CEAEEA7F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59443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81691-9D5F-4876-9670-40FA2EB721F0}" type="datetimeFigureOut">
              <a:rPr lang="en-GB" smtClean="0"/>
              <a:t>03/01/2019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0334C-3132-435D-BE0F-61CEAEEA7F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87050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81691-9D5F-4876-9670-40FA2EB721F0}" type="datetimeFigureOut">
              <a:rPr lang="en-GB" smtClean="0"/>
              <a:t>03/01/2019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0334C-3132-435D-BE0F-61CEAEEA7F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86400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81691-9D5F-4876-9670-40FA2EB721F0}" type="datetimeFigureOut">
              <a:rPr lang="en-GB" smtClean="0"/>
              <a:t>03/01/2019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0334C-3132-435D-BE0F-61CEAEEA7F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10578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81691-9D5F-4876-9670-40FA2EB721F0}" type="datetimeFigureOut">
              <a:rPr lang="en-GB" smtClean="0"/>
              <a:t>03/01/2019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0334C-3132-435D-BE0F-61CEAEEA7F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36861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81691-9D5F-4876-9670-40FA2EB721F0}" type="datetimeFigureOut">
              <a:rPr lang="en-GB" smtClean="0"/>
              <a:t>03/01/2019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0334C-3132-435D-BE0F-61CEAEEA7F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57885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81691-9D5F-4876-9670-40FA2EB721F0}" type="datetimeFigureOut">
              <a:rPr lang="en-GB" smtClean="0"/>
              <a:t>03/01/2019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0334C-3132-435D-BE0F-61CEAEEA7F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95988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81691-9D5F-4876-9670-40FA2EB721F0}" type="datetimeFigureOut">
              <a:rPr lang="en-GB" smtClean="0"/>
              <a:t>03/01/2019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0334C-3132-435D-BE0F-61CEAEEA7F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00113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81691-9D5F-4876-9670-40FA2EB721F0}" type="datetimeFigureOut">
              <a:rPr lang="en-GB" smtClean="0"/>
              <a:t>03/01/2019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0334C-3132-435D-BE0F-61CEAEEA7F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34821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81691-9D5F-4876-9670-40FA2EB721F0}" type="datetimeFigureOut">
              <a:rPr lang="en-GB" smtClean="0"/>
              <a:t>03/01/2019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0334C-3132-435D-BE0F-61CEAEEA7F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34577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81691-9D5F-4876-9670-40FA2EB721F0}" type="datetimeFigureOut">
              <a:rPr lang="en-GB" smtClean="0"/>
              <a:t>03/01/2019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0334C-3132-435D-BE0F-61CEAEEA7F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64393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81691-9D5F-4876-9670-40FA2EB721F0}" type="datetimeFigureOut">
              <a:rPr lang="en-GB" smtClean="0"/>
              <a:t>03/01/2019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0334C-3132-435D-BE0F-61CEAEEA7FE6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7320018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81691-9D5F-4876-9670-40FA2EB721F0}" type="datetimeFigureOut">
              <a:rPr lang="en-GB" smtClean="0"/>
              <a:t>03/01/2019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0334C-3132-435D-BE0F-61CEAEEA7F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601081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81691-9D5F-4876-9670-40FA2EB721F0}" type="datetimeFigureOut">
              <a:rPr lang="en-GB" smtClean="0"/>
              <a:t>03/01/2019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0334C-3132-435D-BE0F-61CEAEEA7F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81280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81691-9D5F-4876-9670-40FA2EB721F0}" type="datetimeFigureOut">
              <a:rPr lang="en-GB" smtClean="0"/>
              <a:t>03/01/2019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0334C-3132-435D-BE0F-61CEAEEA7F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55027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81691-9D5F-4876-9670-40FA2EB721F0}" type="datetimeFigureOut">
              <a:rPr lang="en-GB" smtClean="0"/>
              <a:t>03/01/2019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0334C-3132-435D-BE0F-61CEAEEA7F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93230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81691-9D5F-4876-9670-40FA2EB721F0}" type="datetimeFigureOut">
              <a:rPr lang="en-GB" smtClean="0"/>
              <a:t>03/01/2019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0334C-3132-435D-BE0F-61CEAEEA7F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82399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A7381691-9D5F-4876-9670-40FA2EB721F0}" type="datetimeFigureOut">
              <a:rPr lang="en-GB" smtClean="0"/>
              <a:t>03/01/2019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E0334C-3132-435D-BE0F-61CEAEEA7F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288824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40015-D958-4765-B4AB-208FAC92AE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12080" y="2033588"/>
            <a:ext cx="8825658" cy="3329581"/>
          </a:xfrm>
        </p:spPr>
        <p:txBody>
          <a:bodyPr/>
          <a:lstStyle/>
          <a:p>
            <a:r>
              <a:rPr lang="en-GB" dirty="0"/>
              <a:t>    </a:t>
            </a:r>
            <a:br>
              <a:rPr lang="en-GB" dirty="0"/>
            </a:br>
            <a:r>
              <a:rPr lang="en-GB" dirty="0"/>
              <a:t>      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Poverty in Wales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2637C36-823E-46BF-9BFB-F463A838E7D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54955" y="5587005"/>
            <a:ext cx="8825658" cy="861420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       By charlotte </a:t>
            </a:r>
            <a:r>
              <a:rPr lang="en-GB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davis</a:t>
            </a:r>
            <a:endParaRPr lang="en-GB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3A6CC79-997E-4C67-937F-209A9269EB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6646" y="523875"/>
            <a:ext cx="5859737" cy="350478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83301EF-D2E2-40AB-9610-068A6771168A}"/>
              </a:ext>
            </a:extLst>
          </p:cNvPr>
          <p:cNvSpPr txBox="1"/>
          <p:nvPr/>
        </p:nvSpPr>
        <p:spPr>
          <a:xfrm>
            <a:off x="4125428" y="3955913"/>
            <a:ext cx="3941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(Child poverty in Wales remains the highest in the UK, 2015) </a:t>
            </a:r>
          </a:p>
        </p:txBody>
      </p:sp>
    </p:spTree>
    <p:extLst>
      <p:ext uri="{BB962C8B-B14F-4D97-AF65-F5344CB8AC3E}">
        <p14:creationId xmlns:p14="http://schemas.microsoft.com/office/powerpoint/2010/main" val="13112779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FB6EC9-4C86-449E-8A02-32180F2D9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is poverty?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31B3BE-DD09-4F3B-B9DD-A342D25A3D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4293" y="1602344"/>
            <a:ext cx="8946541" cy="4195481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When an individual’s resources are severely limited and are well below their minimum daily needs. 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Lacking access to enough money, food and warmth to support their basic needs to function effectively on a daily basis.</a:t>
            </a:r>
          </a:p>
        </p:txBody>
      </p:sp>
    </p:spTree>
    <p:extLst>
      <p:ext uri="{BB962C8B-B14F-4D97-AF65-F5344CB8AC3E}">
        <p14:creationId xmlns:p14="http://schemas.microsoft.com/office/powerpoint/2010/main" val="17778949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C0DEF-180D-42CC-B346-6442A36009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570884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31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Who is effected by poverty? </a:t>
            </a:r>
            <a:br>
              <a:rPr lang="en-GB" sz="26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26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2600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25E5AA-4F90-4961-950B-2B696436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6598" y="1330907"/>
            <a:ext cx="4338409" cy="5228919"/>
          </a:xfrm>
        </p:spPr>
        <p:txBody>
          <a:bodyPr>
            <a:normAutofit fontScale="62500" lnSpcReduction="2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3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Poverty rate in Wales is the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3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highest compared to England,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3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Scotland and Northern Ireland </a:t>
            </a:r>
          </a:p>
          <a:p>
            <a:pPr marL="0" indent="0">
              <a:lnSpc>
                <a:spcPct val="90000"/>
              </a:lnSpc>
              <a:buNone/>
            </a:pPr>
            <a:endParaRPr lang="en-GB" sz="3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3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Wales alone at least 710,000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3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individual’s live in poverty.</a:t>
            </a:r>
          </a:p>
          <a:p>
            <a:pPr>
              <a:lnSpc>
                <a:spcPct val="90000"/>
              </a:lnSpc>
            </a:pPr>
            <a:endParaRPr lang="en-GB" sz="3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r>
              <a:rPr lang="en-GB" sz="3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185,000 Children</a:t>
            </a:r>
          </a:p>
          <a:p>
            <a:pPr>
              <a:lnSpc>
                <a:spcPct val="90000"/>
              </a:lnSpc>
            </a:pPr>
            <a:endParaRPr lang="en-GB" sz="3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r>
              <a:rPr lang="en-GB" sz="3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405,000 Working age adults</a:t>
            </a:r>
          </a:p>
          <a:p>
            <a:pPr>
              <a:lnSpc>
                <a:spcPct val="90000"/>
              </a:lnSpc>
            </a:pPr>
            <a:endParaRPr lang="en-GB" sz="3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r>
              <a:rPr lang="en-GB" sz="3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120,000 Pensioners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(Helen Bernard, JRF, 2018)</a:t>
            </a:r>
          </a:p>
          <a:p>
            <a:pPr>
              <a:lnSpc>
                <a:spcPct val="90000"/>
              </a:lnSpc>
            </a:pPr>
            <a:endParaRPr lang="en-GB" sz="1600" dirty="0"/>
          </a:p>
        </p:txBody>
      </p:sp>
      <p:pic>
        <p:nvPicPr>
          <p:cNvPr id="5" name="Picture 4" descr="A hand holding a piece of wood&#10;&#10;Description automatically generated">
            <a:extLst>
              <a:ext uri="{FF2B5EF4-FFF2-40B4-BE49-F238E27FC236}">
                <a16:creationId xmlns:a16="http://schemas.microsoft.com/office/drawing/2014/main" id="{ACBDA4A8-1B05-40FC-83E9-FBD72A2C670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4146" b="8882"/>
          <a:stretch/>
        </p:blipFill>
        <p:spPr>
          <a:xfrm>
            <a:off x="5677579" y="1200151"/>
            <a:ext cx="5451627" cy="4196185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EE8EFD2-96AF-47BC-83E5-9E2264F565B4}"/>
              </a:ext>
            </a:extLst>
          </p:cNvPr>
          <p:cNvSpPr txBox="1"/>
          <p:nvPr/>
        </p:nvSpPr>
        <p:spPr>
          <a:xfrm>
            <a:off x="5943600" y="5700713"/>
            <a:ext cx="5185606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(Half of people living in poverty in UK affected by disability, 2016) </a:t>
            </a:r>
          </a:p>
        </p:txBody>
      </p:sp>
    </p:spTree>
    <p:extLst>
      <p:ext uri="{BB962C8B-B14F-4D97-AF65-F5344CB8AC3E}">
        <p14:creationId xmlns:p14="http://schemas.microsoft.com/office/powerpoint/2010/main" val="9402260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B5DA3A-A4B8-4259-A6DA-0054EEF15F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3638" y="601662"/>
            <a:ext cx="9404723" cy="925508"/>
          </a:xfrm>
        </p:spPr>
        <p:txBody>
          <a:bodyPr/>
          <a:lstStyle/>
          <a:p>
            <a:r>
              <a:rPr lang="en-GB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has Wales fallen into poverty?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C4BF72-AF76-4559-9955-37DF47B13E9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New policy institute (NPI) believe the cause of poverty hitting Wales is due to: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Underemployment.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Not enough jobs, work hours or wages available.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Working full/part-time families struggling with childcare costs.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Hefty recent benefit cuts and changes to the benefit system. </a:t>
            </a:r>
          </a:p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71CAFE-9BE3-473C-9176-66A30539BE5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Peter Kenway, director at NPI, said: “This report shows there are not enough jobs, not enough hours and not enough pay for people in Wales.</a:t>
            </a:r>
          </a:p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30% Part-time working families live in poverty.</a:t>
            </a:r>
          </a:p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7% Full-time working families.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Misstear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2013)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9981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3D4951-5069-471D-A4E0-58A7B9E134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Homelessness and Rough sleeping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20C5E1-6615-4250-9533-282141C8360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Welsh Government have estimated that in a year rough sleeping increased by 30% compared to their monitoring results the previous year.</a:t>
            </a:r>
          </a:p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Shelter Cymru reported that within a year they had a total of 568 rough sleepers come to them a 63% increase from the previous year.</a:t>
            </a:r>
          </a:p>
          <a:p>
            <a:endParaRPr lang="en-GB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Bibbings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n.d.)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041B5E9-19C5-4E42-848F-E3AED1DBACD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440486" y="1853248"/>
            <a:ext cx="5124721" cy="341884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F8B818D-1664-49EB-ACA8-81DB3DFC779A}"/>
              </a:ext>
            </a:extLst>
          </p:cNvPr>
          <p:cNvSpPr txBox="1"/>
          <p:nvPr/>
        </p:nvSpPr>
        <p:spPr>
          <a:xfrm>
            <a:off x="8250609" y="5401746"/>
            <a:ext cx="360045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(Homelessness, n.d.) </a:t>
            </a:r>
          </a:p>
        </p:txBody>
      </p:sp>
    </p:spTree>
    <p:extLst>
      <p:ext uri="{BB962C8B-B14F-4D97-AF65-F5344CB8AC3E}">
        <p14:creationId xmlns:p14="http://schemas.microsoft.com/office/powerpoint/2010/main" val="42526842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EF7EEF-D2A1-4A3D-BB44-C8117179AE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818870"/>
          </a:xfrm>
        </p:spPr>
        <p:txBody>
          <a:bodyPr/>
          <a:lstStyle/>
          <a:p>
            <a:r>
              <a:rPr lang="en-GB" dirty="0"/>
              <a:t>   </a:t>
            </a:r>
            <a:r>
              <a:rPr lang="en-GB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Why does homelessness happen?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D50AEA-EF75-48BC-A343-E64DBAFDBDD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03312" y="1385889"/>
            <a:ext cx="4396339" cy="4870450"/>
          </a:xfrm>
        </p:spPr>
        <p:txBody>
          <a:bodyPr/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End or breach of a tenancy agreement.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breakdown of a relationship.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Lack of housing rights if asked to leave by friends or family.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Fleeing domestic abuse.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Repossession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Unsuitable or unaffordable housing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7FB2D2-4785-40B4-B7AB-965A0187EDA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654493" y="1385888"/>
            <a:ext cx="4396341" cy="4870450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Overcrowding.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Leaving prison.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Extreme addiction such as gambling or substance abuse. </a:t>
            </a: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(Dealing with homelessness in Wales, 2018)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88B1029-9C7C-4BC1-B2D4-9C3DBA8793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3821113"/>
            <a:ext cx="3933411" cy="196670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E6FCB9A-EEF8-4AD3-86D8-F99BD2B6CD99}"/>
              </a:ext>
            </a:extLst>
          </p:cNvPr>
          <p:cNvSpPr txBox="1"/>
          <p:nvPr/>
        </p:nvSpPr>
        <p:spPr>
          <a:xfrm>
            <a:off x="7142922" y="5891273"/>
            <a:ext cx="376113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(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Relative-poverty, 2016) </a:t>
            </a:r>
          </a:p>
        </p:txBody>
      </p:sp>
    </p:spTree>
    <p:extLst>
      <p:ext uri="{BB962C8B-B14F-4D97-AF65-F5344CB8AC3E}">
        <p14:creationId xmlns:p14="http://schemas.microsoft.com/office/powerpoint/2010/main" val="26709754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E1FB31-ED9A-4285-8705-DA5642B1F2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399709"/>
            <a:ext cx="9404723" cy="779734"/>
          </a:xfrm>
        </p:spPr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</a:t>
            </a:r>
            <a:r>
              <a:rPr lang="en-GB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Statistics from 2018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D19F49-2D86-4D82-8B98-83A4FF53DF4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03312" y="1325217"/>
            <a:ext cx="4396339" cy="4931121"/>
          </a:xfrm>
        </p:spPr>
        <p:txBody>
          <a:bodyPr>
            <a:normAutofit lnSpcReduction="10000"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Welsh Government assessed 2,655 homes that were threatened by homelessness within the next 56 days.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Risk was 9% higher than the previous quarter.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Within six months 65% of homelessness threats were prevented lower than the previous 67%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16% of cases to prevent homelessness were unsuccessful.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7E6E72-12B1-4D3B-89B6-4EA2B9260FD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654493" y="1325218"/>
            <a:ext cx="4396341" cy="4931120"/>
          </a:xfrm>
        </p:spPr>
        <p:txBody>
          <a:bodyPr>
            <a:normAutofit lnSpcReduction="10000"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2,124 households were in temporary accommodation a 3% increase.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252 households in bed and breakfast accommodation a 24% increase.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33 households in temporary accommodation are families with children this figure remains the same.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Gov.wales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2018) </a:t>
            </a:r>
          </a:p>
        </p:txBody>
      </p:sp>
    </p:spTree>
    <p:extLst>
      <p:ext uri="{BB962C8B-B14F-4D97-AF65-F5344CB8AC3E}">
        <p14:creationId xmlns:p14="http://schemas.microsoft.com/office/powerpoint/2010/main" val="12403169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BB5F82-17B3-47DB-93AE-EBBD930F92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270065"/>
          </a:xfrm>
        </p:spPr>
        <p:txBody>
          <a:bodyPr/>
          <a:lstStyle/>
          <a:p>
            <a:r>
              <a:rPr lang="en-GB" sz="4000" dirty="0"/>
              <a:t> </a:t>
            </a:r>
            <a:r>
              <a:rPr lang="en-GB" sz="40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Welsh Government policy and legislation.    </a:t>
            </a:r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				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C88E01-9B2B-4E2A-8533-131394D92A7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03312" y="1828801"/>
            <a:ext cx="4396339" cy="442753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0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Housing (Wales) act 2014</a:t>
            </a:r>
          </a:p>
          <a:p>
            <a:pPr marL="0" indent="0">
              <a:buNone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duty to assist anyone under of loosing their home within 56 days.</a:t>
            </a:r>
          </a:p>
          <a:p>
            <a:pPr marL="0" indent="0">
              <a:buNone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Help to provide a secure home. </a:t>
            </a:r>
          </a:p>
          <a:p>
            <a:pPr marL="0" indent="0">
              <a:buNone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greater protection for households in poverty with children.</a:t>
            </a:r>
          </a:p>
          <a:p>
            <a:pPr marL="0" indent="0">
              <a:buNone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Finding solutions to housing issues focusing on prevention.</a:t>
            </a:r>
          </a:p>
          <a:p>
            <a:pPr marL="0" indent="0">
              <a:buNone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More help, advice and information to households at risk.</a:t>
            </a: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Gov.wales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2018)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6A28C39-3D95-4B6B-9E8A-6AB94AE6D46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654493" y="1828800"/>
            <a:ext cx="4396341" cy="442753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0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Discretionary Assistance Fund (DAF)</a:t>
            </a:r>
          </a:p>
          <a:p>
            <a:pPr marL="0" indent="0">
              <a:buNone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Provides emergency grants that a not repayable.</a:t>
            </a:r>
          </a:p>
          <a:p>
            <a:pPr marL="0" indent="0">
              <a:buNone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If a disaster has happened to your housing (flooding or fire).</a:t>
            </a:r>
          </a:p>
          <a:p>
            <a:pPr marL="0" indent="0">
              <a:buNone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Must meet a certain criteria for eligibility. </a:t>
            </a:r>
          </a:p>
          <a:p>
            <a:pPr marL="0" indent="0">
              <a:buNone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Have no access to any savings. </a:t>
            </a:r>
          </a:p>
          <a:p>
            <a:pPr marL="0" indent="0">
              <a:buNone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grant will provide food, gas, electric bills, clothing, cooker, washing machine, seating ……</a:t>
            </a: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beta.gov.wales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n.d.)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3979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510513-459A-4C61-8AA4-7DF95D5C7A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67" y="84370"/>
            <a:ext cx="10485716" cy="831423"/>
          </a:xfrm>
        </p:spPr>
        <p:txBody>
          <a:bodyPr/>
          <a:lstStyle/>
          <a:p>
            <a:r>
              <a:rPr lang="en-GB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Charity Organisation help available in Wales              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9B3007-9F61-4B89-8080-14651D11058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43340" y="1364975"/>
            <a:ext cx="4956312" cy="4891364"/>
          </a:xfrm>
        </p:spPr>
        <p:txBody>
          <a:bodyPr>
            <a:normAutofit lnSpcReduction="10000"/>
          </a:bodyPr>
          <a:lstStyle/>
          <a:p>
            <a:r>
              <a:rPr lang="en-GB" sz="20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Team Around The Family (TAF)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Considers and supports the whole family.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Provides prevention and intervention.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Communicates with organisations on behalf of the family with their consent. (Swansea.gov.uk, 2018)</a:t>
            </a:r>
          </a:p>
          <a:p>
            <a:r>
              <a:rPr lang="en-GB" sz="20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Pembrokeshire Action to Combat Hardship (PATCH)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Exclusive to Pembrokeshire helping families living in hardship.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Provide free food parcels, house hold goods and clothing through public donations.</a:t>
            </a: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(Patchcharity.org.uk, n.d.) </a:t>
            </a:r>
          </a:p>
          <a:p>
            <a:endParaRPr lang="en-GB" sz="1600" dirty="0"/>
          </a:p>
          <a:p>
            <a:endParaRPr lang="en-GB" sz="16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E853D9-DDBC-4E46-AEC6-ADA67224CE0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654493" y="1364974"/>
            <a:ext cx="5225542" cy="4891364"/>
          </a:xfrm>
        </p:spPr>
        <p:txBody>
          <a:bodyPr>
            <a:normAutofit lnSpcReduction="10000"/>
          </a:bodyPr>
          <a:lstStyle/>
          <a:p>
            <a:r>
              <a:rPr lang="en-GB" sz="20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Citizen’s Advice Bureaux.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Provides free confidential, independent advice to all individuals to assist with any issues they may have.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includes help and advice regarding: Money problems, work, housing, benefits, assisting to help complete paperwork, advice and guidance regarding your situation.  </a:t>
            </a: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(Citizensadvice.org.uk, 2019)</a:t>
            </a:r>
          </a:p>
          <a:p>
            <a:endParaRPr lang="en-GB" b="1" u="sng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E823D77-9A5C-4A75-B469-9DBEF32525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92484" y="3913401"/>
            <a:ext cx="1905000" cy="1905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2F767B0-67CF-44B2-AA1D-D2EDD59AFAD9}"/>
              </a:ext>
            </a:extLst>
          </p:cNvPr>
          <p:cNvSpPr txBox="1"/>
          <p:nvPr/>
        </p:nvSpPr>
        <p:spPr>
          <a:xfrm>
            <a:off x="10232335" y="6042991"/>
            <a:ext cx="202592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Unkown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n.d.)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1DF5D71-9996-42DF-8002-F656B82998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30737" y="4821383"/>
            <a:ext cx="3698185" cy="98577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2663C9E-0B6B-4A50-9D82-2D7E83C1F415}"/>
              </a:ext>
            </a:extLst>
          </p:cNvPr>
          <p:cNvSpPr txBox="1"/>
          <p:nvPr/>
        </p:nvSpPr>
        <p:spPr>
          <a:xfrm>
            <a:off x="5927091" y="6016487"/>
            <a:ext cx="369818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(Pembrokeshire action to combat hardship, n.d.) </a:t>
            </a:r>
          </a:p>
        </p:txBody>
      </p:sp>
    </p:spTree>
    <p:extLst>
      <p:ext uri="{BB962C8B-B14F-4D97-AF65-F5344CB8AC3E}">
        <p14:creationId xmlns:p14="http://schemas.microsoft.com/office/powerpoint/2010/main" val="38065934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5AEBBC-1FDB-48B7-AD7E-76CB3F212E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3556" y="149974"/>
            <a:ext cx="9404723" cy="817435"/>
          </a:xfrm>
        </p:spPr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</a:t>
            </a:r>
            <a:r>
              <a:rPr lang="en-GB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Poverty as a Wicked Problem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C0FA98-2DE4-4A3C-83D3-6D161701E3F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3557" y="1378226"/>
            <a:ext cx="4396342" cy="4725800"/>
          </a:xfrm>
        </p:spPr>
        <p:txBody>
          <a:bodyPr>
            <a:normAutofit lnSpcReduction="10000"/>
          </a:bodyPr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Spiker. P (2016) theorises that poverty is a complex, unclear and changeable issue, a dynamic that is constantly shifting.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Spiker suggests there are two common misconceptions regarding anti-poverty policies.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first being that prevention will happen identifying and dealing with the issue will resolve the issue or that people being poor is simply a result of bad government policies.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C0ADCF-F416-437F-A045-0A58FA78F99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654493" y="1530538"/>
            <a:ext cx="4396341" cy="4725800"/>
          </a:xfrm>
        </p:spPr>
        <p:txBody>
          <a:bodyPr>
            <a:normAutofit lnSpcReduction="10000"/>
          </a:bodyPr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second misunderstanding being that if we know what is the cause of the problem we will know how to solve it. 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Both of these assumptions Spiker believes can lead policies regarding poverty astray.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 insight to helping to solve poverty issues is the importance of the perceptions, experiences and voices of those who suffer with poverty. 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possibility to clarify and develop priorities through this problem.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(Spiker, 2016)</a:t>
            </a:r>
          </a:p>
        </p:txBody>
      </p:sp>
    </p:spTree>
    <p:extLst>
      <p:ext uri="{BB962C8B-B14F-4D97-AF65-F5344CB8AC3E}">
        <p14:creationId xmlns:p14="http://schemas.microsoft.com/office/powerpoint/2010/main" val="17232951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Picture 37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42" name="Oval 41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4" name="Picture 43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46" name="Picture 45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48" name="Rectangle 47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937E43-433B-4D4A-BF44-9A6719B91E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206" y="233258"/>
            <a:ext cx="3330328" cy="164198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Maslow’s Hierarchy of Needs (1943)</a:t>
            </a:r>
          </a:p>
        </p:txBody>
      </p:sp>
      <p:pic>
        <p:nvPicPr>
          <p:cNvPr id="33" name="Content Placeholder 32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4B3F158B-689C-4988-8534-4E70BC3AE58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7"/>
          <a:srcRect l="4536" r="3968" b="2"/>
          <a:stretch/>
        </p:blipFill>
        <p:spPr>
          <a:xfrm>
            <a:off x="4634680" y="10"/>
            <a:ext cx="7560130" cy="6857990"/>
          </a:xfrm>
          <a:prstGeom prst="rect">
            <a:avLst/>
          </a:prstGeom>
        </p:spPr>
      </p:pic>
      <p:sp>
        <p:nvSpPr>
          <p:cNvPr id="50" name="Rectangle 49">
            <a:extLst>
              <a:ext uri="{FF2B5EF4-FFF2-40B4-BE49-F238E27FC236}">
                <a16:creationId xmlns:a16="http://schemas.microsoft.com/office/drawing/2014/main" id="{A26E2FAE-FA60-497B-B2CB-7702C6FF3A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AA5BD216-7B8C-4CA8-AB55-58C36F428D7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96449" y="1875244"/>
            <a:ext cx="4037012" cy="474949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Maslow’s theory emphasizes the importance of individual’s reaching self-actualization in their lives.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Maslow believed that in order to develop and grow to achieve this one needs to achieve the lowest level of the pyramid to progress to the top. 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Although an aged and simple theory, that all may not agree with Maslow’s hierarchy of needs theory is supported by phycologist Carl Rogers (1902-1987).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(Cherry, 2018) 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9355BCED-AE71-4A64-8F3C-93A65EFC9B86}"/>
              </a:ext>
            </a:extLst>
          </p:cNvPr>
          <p:cNvSpPr txBox="1"/>
          <p:nvPr/>
        </p:nvSpPr>
        <p:spPr>
          <a:xfrm>
            <a:off x="7451237" y="233258"/>
            <a:ext cx="283596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(Maslow's Hierarchy, 2019) </a:t>
            </a:r>
          </a:p>
        </p:txBody>
      </p:sp>
    </p:spTree>
    <p:extLst>
      <p:ext uri="{BB962C8B-B14F-4D97-AF65-F5344CB8AC3E}">
        <p14:creationId xmlns:p14="http://schemas.microsoft.com/office/powerpoint/2010/main" val="28091813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D7E3E4-1AF1-4C43-8BE9-C41B02F306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441993"/>
          </a:xfrm>
        </p:spPr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5DC04E-F19C-456C-A7BB-F23FB9494E6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03311" y="632135"/>
            <a:ext cx="10240549" cy="5593729"/>
          </a:xfrm>
        </p:spPr>
        <p:txBody>
          <a:bodyPr>
            <a:normAutofit fontScale="92500" lnSpcReduction="10000"/>
          </a:bodyPr>
          <a:lstStyle/>
          <a:p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beta.gov.wales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(n.d.). Discretionary Assistance Fund (DAF) |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beta.gov.wales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https://beta.gov.wales/discretionary-assistance-fund-daf [Accessed 5 Jan. 2019].</a:t>
            </a:r>
          </a:p>
          <a:p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Bibbings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J. (n.d.). Why is rough sleeping on the rise in Wales? - Shelter Cymru. [online] Shelter Cymru. Available at: https://sheltercymru.org.uk/why-is-rough-sleeping-on-the-rise-in-wales/ [Accessed 3 Jan. 2019].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Cherry, K. (2018). The 5 Levels of Maslow's Hierarchy of Needs. [online]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Verywell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Mind. Available at: https://www.verywellmind.com/what-is-maslows-hierarchy-of-needs-4136760 [Accessed 6 Jan. 2019].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Child poverty in Wales remains the highest in the UK. (2015). 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Citizensadvice.org.uk. (2019). Introduction to the Citizens Advice service. [online] Available at: https://www.citizensadvice.org.uk/wales/about-us/introduction-to-the-citizens-advice-service/ [Accessed 5 Jan. 2019].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Dealing with homelessness in Wales. (2018). [online] pp.11-22. Available at: https://www.ageuk.org.uk/global/Age-Cymru/Factsheets%20and%20information%20guides/FS89w.pdf?dtrk=true [Accessed 4 Jan. 2019].</a:t>
            </a:r>
          </a:p>
          <a:p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Gov.wales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(2018). Welsh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Government|Homelessness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https://gov.wales/statistics-and-research/homelessness/?lang=en [Accessed 4 Jan. 2019].</a:t>
            </a:r>
          </a:p>
          <a:p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Gov.wales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(2018). Welsh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Government|New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homelessness legislation. [online] Available at: https://gov.wales/topics/housing-and-regeneration/services-and-support/homelessness/new-homelessness-legislation/?lang=en [Accessed 5 Jan. 2019].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FAD9D7F-5E27-4AAD-8002-9A8BA51AF242}"/>
              </a:ext>
            </a:extLst>
          </p:cNvPr>
          <p:cNvSpPr txBox="1"/>
          <p:nvPr/>
        </p:nvSpPr>
        <p:spPr>
          <a:xfrm>
            <a:off x="588167" y="188332"/>
            <a:ext cx="56354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 </a:t>
            </a:r>
          </a:p>
        </p:txBody>
      </p:sp>
    </p:spTree>
    <p:extLst>
      <p:ext uri="{BB962C8B-B14F-4D97-AF65-F5344CB8AC3E}">
        <p14:creationId xmlns:p14="http://schemas.microsoft.com/office/powerpoint/2010/main" val="28554475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2744DD-2D1E-4AAA-B076-5142FC18859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84042" y="781878"/>
            <a:ext cx="9670705" cy="4851608"/>
          </a:xfrm>
        </p:spPr>
        <p:txBody>
          <a:bodyPr>
            <a:normAutofit fontScale="92500" lnSpcReduction="20000"/>
          </a:bodyPr>
          <a:lstStyle/>
          <a:p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Half of people living in poverty in UK affected by disability. (2016). .</a:t>
            </a:r>
          </a:p>
          <a:p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Homelessness. (n.d.). Sheffield.</a:t>
            </a:r>
          </a:p>
          <a:p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Maslow's Hierarchy. (2019). .</a:t>
            </a:r>
          </a:p>
          <a:p>
            <a:r>
              <a:rPr lang="en-GB" sz="1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Misstear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R. (2013). Almost 700,000 people in Wales live in poverty, says report. [online] </a:t>
            </a:r>
            <a:r>
              <a:rPr lang="en-GB" sz="1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walesonline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https://www.walesonline.co.uk/news/wales-news/700000-people-wales-live-poverty-6060867 [Accessed 3 Jan. 2019].</a:t>
            </a:r>
          </a:p>
          <a:p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Patchcharity.org.uk. (n.d.). [online] Available at: http://patchcharity.org.uk/ [Accessed 5 Jan. 2019].</a:t>
            </a:r>
          </a:p>
          <a:p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Pembrokeshire action to combat hardship. (n.d.). .</a:t>
            </a:r>
          </a:p>
          <a:p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Relative-poverty. (2016). .</a:t>
            </a:r>
          </a:p>
          <a:p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Spiker, P. (2016). UWTSD Moodle 2018/19: Log in to the site. [online] Moodle.uwtsd.ac.uk. Available at: https://moodle.uwtsd.ac.uk/pluginfile.php/218521/mod_resource/content/1/CROPPovertyBrief35Spicker%20%281%29.pdf [Accessed 6 Jan. 2019].</a:t>
            </a:r>
          </a:p>
          <a:p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Swansea.gov.uk. (2018). Swansea - Team Around the Family in Swansea. [online] Available at: https://www.swansea.gov.uk/taf [Accessed 5 Jan. 2019].</a:t>
            </a:r>
          </a:p>
          <a:p>
            <a:r>
              <a:rPr lang="en-GB" sz="1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Unkown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(n.d.). 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95755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1613</Words>
  <Application>Microsoft Office PowerPoint</Application>
  <PresentationFormat>Widescreen</PresentationFormat>
  <Paragraphs>127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Century Gothic</vt:lpstr>
      <vt:lpstr>Times New Roman</vt:lpstr>
      <vt:lpstr>Wingdings 3</vt:lpstr>
      <vt:lpstr>Ion</vt:lpstr>
      <vt:lpstr>            Poverty in Wales</vt:lpstr>
      <vt:lpstr>What is poverty? </vt:lpstr>
      <vt:lpstr>Who is effected by poverty?   </vt:lpstr>
      <vt:lpstr>How has Wales fallen into poverty?  </vt:lpstr>
      <vt:lpstr>Homelessness and Rough sleeping </vt:lpstr>
      <vt:lpstr>   Why does homelessness happen?</vt:lpstr>
      <vt:lpstr>                Statistics from 2018</vt:lpstr>
      <vt:lpstr> Welsh Government policy and legislation.          </vt:lpstr>
      <vt:lpstr>Charity Organisation help available in Wales                </vt:lpstr>
      <vt:lpstr>        Poverty as a Wicked Problem</vt:lpstr>
      <vt:lpstr>Maslow’s Hierarchy of Needs (1943)</vt:lpstr>
      <vt:lpstr>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 Poverty in Wales</dc:title>
  <dc:creator> </dc:creator>
  <cp:lastModifiedBy> </cp:lastModifiedBy>
  <cp:revision>4</cp:revision>
  <dcterms:created xsi:type="dcterms:W3CDTF">2019-01-06T20:40:17Z</dcterms:created>
  <dcterms:modified xsi:type="dcterms:W3CDTF">2019-01-06T21:34:35Z</dcterms:modified>
</cp:coreProperties>
</file>