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8" r:id="rId3"/>
    <p:sldId id="269" r:id="rId4"/>
    <p:sldId id="270" r:id="rId5"/>
    <p:sldId id="271" r:id="rId6"/>
    <p:sldId id="272" r:id="rId7"/>
    <p:sldId id="277" r:id="rId8"/>
    <p:sldId id="278" r:id="rId9"/>
    <p:sldId id="279" r:id="rId10"/>
    <p:sldId id="280" r:id="rId11"/>
    <p:sldId id="273" r:id="rId12"/>
    <p:sldId id="274" r:id="rId13"/>
    <p:sldId id="275" r:id="rId14"/>
    <p:sldId id="276" r:id="rId15"/>
    <p:sldId id="261" r:id="rId16"/>
    <p:sldId id="266" r:id="rId17"/>
    <p:sldId id="260" r:id="rId18"/>
    <p:sldId id="265" r:id="rId19"/>
    <p:sldId id="258" r:id="rId20"/>
    <p:sldId id="267" r:id="rId21"/>
    <p:sldId id="264" r:id="rId22"/>
    <p:sldId id="259" r:id="rId23"/>
    <p:sldId id="263" r:id="rId24"/>
    <p:sldId id="26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32" autoAdjust="0"/>
    <p:restoredTop sz="94660"/>
  </p:normalViewPr>
  <p:slideViewPr>
    <p:cSldViewPr>
      <p:cViewPr varScale="1">
        <p:scale>
          <a:sx n="63" d="100"/>
          <a:sy n="63" d="100"/>
        </p:scale>
        <p:origin x="69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23C9E-5830-4E8D-AAC0-7A7EF3D61C70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04FC-2FFE-4034-A11D-AFAB96D77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6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7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05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1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7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38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2B55-7C1B-462A-AA61-DF553BF8564A}" type="datetimeFigureOut">
              <a:rPr lang="en-GB" smtClean="0"/>
              <a:pPr/>
              <a:t>13/11/2019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7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185190" y="738282"/>
            <a:ext cx="669674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MANAGEMENT OF SUSTAINABLE CONSTRUCTION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14269" y="3717032"/>
            <a:ext cx="630358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 ANALYSIS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776461"/>
            <a:ext cx="1881758" cy="752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3" name="5 CuadroTexto"/>
          <p:cNvSpPr txBox="1"/>
          <p:nvPr/>
        </p:nvSpPr>
        <p:spPr>
          <a:xfrm>
            <a:off x="251520" y="577646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 </a:t>
            </a:r>
            <a:r>
              <a:rPr lang="es-ES_tradnl" b="1" dirty="0" err="1" smtClean="0"/>
              <a:t>Ferriz</a:t>
            </a:r>
            <a:r>
              <a:rPr lang="es-ES_tradnl" b="1" smtClean="0"/>
              <a:t>-Papi</a:t>
            </a:r>
            <a:endParaRPr lang="es-ES_tradnl" b="1" dirty="0" smtClean="0"/>
          </a:p>
        </p:txBody>
      </p:sp>
    </p:spTree>
    <p:extLst>
      <p:ext uri="{BB962C8B-B14F-4D97-AF65-F5344CB8AC3E}">
        <p14:creationId xmlns:p14="http://schemas.microsoft.com/office/powerpoint/2010/main" val="1442423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745257"/>
            <a:ext cx="796428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dirty="0" smtClean="0"/>
              <a:t>Method for assessing the total cost of facility ownership</a:t>
            </a:r>
          </a:p>
          <a:p>
            <a:pPr>
              <a:spcAft>
                <a:spcPts val="600"/>
              </a:spcAft>
            </a:pPr>
            <a:endParaRPr lang="en-GB" sz="2000" dirty="0"/>
          </a:p>
          <a:p>
            <a:pPr>
              <a:spcAft>
                <a:spcPts val="600"/>
              </a:spcAft>
            </a:pPr>
            <a:r>
              <a:rPr lang="en-GB" sz="2000" dirty="0" smtClean="0"/>
              <a:t>Consideration of costs of acquiring, owning and disposing of a building or building system</a:t>
            </a:r>
          </a:p>
          <a:p>
            <a:pPr>
              <a:spcAft>
                <a:spcPts val="600"/>
              </a:spcAft>
            </a:pPr>
            <a:endParaRPr lang="en-GB" sz="2000" dirty="0"/>
          </a:p>
          <a:p>
            <a:pPr>
              <a:spcAft>
                <a:spcPts val="600"/>
              </a:spcAft>
            </a:pPr>
            <a:r>
              <a:rPr lang="en-GB" sz="2000" dirty="0" smtClean="0"/>
              <a:t>Different alternatives to fulfil the same performance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 smtClean="0"/>
              <a:t>Assessment of initial costs, operating, maintenance and end of life costs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 smtClean="0"/>
              <a:t>Comparison of costs at different stages of the life cycle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 smtClean="0"/>
              <a:t>Choose the most cost-effective option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spcAft>
                <a:spcPts val="600"/>
              </a:spcAft>
            </a:pPr>
            <a:endParaRPr lang="en-GB" dirty="0"/>
          </a:p>
          <a:p>
            <a:pPr>
              <a:spcAft>
                <a:spcPts val="600"/>
              </a:spcAft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76647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3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745257"/>
            <a:ext cx="7964288" cy="4107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/>
              <a:t>Other techniques for economic evaluation:</a:t>
            </a:r>
          </a:p>
          <a:p>
            <a:pPr>
              <a:lnSpc>
                <a:spcPct val="150000"/>
              </a:lnSpc>
            </a:pPr>
            <a:endParaRPr lang="en-GB" sz="2000" dirty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000" dirty="0" smtClean="0"/>
              <a:t>Net savings (or net benefits)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000" dirty="0" smtClean="0"/>
              <a:t>Savings-to-investment ratio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000" dirty="0" smtClean="0"/>
              <a:t>Internal Rate of Return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000" dirty="0" smtClean="0"/>
              <a:t>Payback period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lnSpc>
                <a:spcPct val="150000"/>
              </a:lnSpc>
            </a:pPr>
            <a:endParaRPr lang="en-GB" dirty="0"/>
          </a:p>
          <a:p>
            <a:pPr>
              <a:lnSpc>
                <a:spcPct val="15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235144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4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3876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/>
              <a:t>Very different costs associated. Classification in categories: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Initial costs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Energy and water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Operation, maintenance and repair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Replacement costs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Residual value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smtClean="0"/>
              <a:t>Other costs</a:t>
            </a:r>
          </a:p>
          <a:p>
            <a:pPr>
              <a:lnSpc>
                <a:spcPct val="150000"/>
              </a:lnSpc>
            </a:pPr>
            <a:endParaRPr lang="en-GB" dirty="0"/>
          </a:p>
          <a:p>
            <a:pPr>
              <a:lnSpc>
                <a:spcPct val="150000"/>
              </a:lnSpc>
            </a:pP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085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5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Initial Costs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Land acquisition 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Construction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Installation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Purchase/procurement</a:t>
            </a:r>
          </a:p>
          <a:p>
            <a:pPr marL="285750" indent="-285750">
              <a:buFontTx/>
              <a:buChar char="-"/>
            </a:pPr>
            <a:endParaRPr lang="en-GB" sz="2000" dirty="0"/>
          </a:p>
          <a:p>
            <a:pPr marL="285750" indent="-285750">
              <a:buFontTx/>
              <a:buChar char="-"/>
            </a:pPr>
            <a:endParaRPr lang="en-GB" sz="2000" dirty="0" smtClean="0"/>
          </a:p>
          <a:p>
            <a:r>
              <a:rPr lang="en-GB" sz="2000" dirty="0" smtClean="0"/>
              <a:t>Energy and Water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Energy usage (occupancy, building use, external consumptions, etc.)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Energy price and projections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Water costs (water supply and water discharge)</a:t>
            </a:r>
            <a:endParaRPr lang="en-GB" dirty="0" smtClean="0"/>
          </a:p>
          <a:p>
            <a:endParaRPr lang="en-GB" dirty="0"/>
          </a:p>
          <a:p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24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6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Operation, maintenance and repair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Historical data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Specifications from supplier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Statistical analysis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Waste management</a:t>
            </a:r>
            <a:endParaRPr lang="en-GB" sz="2000" dirty="0"/>
          </a:p>
          <a:p>
            <a:pPr marL="285750" indent="-285750">
              <a:buFontTx/>
              <a:buChar char="-"/>
            </a:pP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Replacement costs and residual value</a:t>
            </a:r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Other costs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Finance charges and taxes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Non-monetary benefits or costs (aesthetics, historic preservation, Security, safety, etc.)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977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7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Compare the Life Cycle cost of a 58 W Fluorescent Tube to 20 W LED Tube running 24/7 over 3 years (26,280 hours).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871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EXAMPLE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169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8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58 W Fluorescent Tube running 24/7 over 3 years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Initial Cost</a:t>
            </a:r>
          </a:p>
          <a:p>
            <a:r>
              <a:rPr lang="en-GB" sz="2000" dirty="0" smtClean="0"/>
              <a:t>58W Fluorescent Tube - £1.36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Operation Cost</a:t>
            </a:r>
          </a:p>
          <a:p>
            <a:r>
              <a:rPr lang="en-GB" sz="2000" dirty="0" smtClean="0"/>
              <a:t>Energy consumed – 58W x 24h x 365 days x 3 years = 1,524 kWh</a:t>
            </a:r>
          </a:p>
          <a:p>
            <a:r>
              <a:rPr lang="en-GB" sz="2000" dirty="0" smtClean="0"/>
              <a:t>£0.12375 x 1,524 kWh = £188.60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Maintenance Cost</a:t>
            </a:r>
          </a:p>
          <a:p>
            <a:r>
              <a:rPr lang="en-GB" sz="2000" dirty="0" smtClean="0"/>
              <a:t>Replacement every 25,000 hours</a:t>
            </a:r>
          </a:p>
          <a:p>
            <a:r>
              <a:rPr lang="en-GB" sz="2000" dirty="0" smtClean="0"/>
              <a:t>Working 24h x 365days x 3 years = 26,280 hours</a:t>
            </a:r>
          </a:p>
          <a:p>
            <a:r>
              <a:rPr lang="en-GB" sz="2000" dirty="0" smtClean="0"/>
              <a:t>Total = 1 replacement - £1.36</a:t>
            </a:r>
          </a:p>
          <a:p>
            <a:endParaRPr lang="en-GB" sz="2000" dirty="0"/>
          </a:p>
          <a:p>
            <a:r>
              <a:rPr lang="en-GB" sz="2000" b="1" dirty="0" smtClean="0"/>
              <a:t>Total LCC = £1.36 + £188.60 + £1.36 = £191.32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871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EXAMPLE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082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9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20 W LED Tube running 24/7 over 3 years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Initial Cost</a:t>
            </a:r>
          </a:p>
          <a:p>
            <a:r>
              <a:rPr lang="en-GB" sz="2000" dirty="0" smtClean="0"/>
              <a:t>20W LED Tube - £9.52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Operation Cost</a:t>
            </a:r>
          </a:p>
          <a:p>
            <a:r>
              <a:rPr lang="en-GB" sz="2000" dirty="0" smtClean="0"/>
              <a:t>Energy consumed – 20W x 24h x 365 days x 3 years = 525.6 kWh</a:t>
            </a:r>
          </a:p>
          <a:p>
            <a:r>
              <a:rPr lang="en-GB" sz="2000" dirty="0" smtClean="0"/>
              <a:t>£0.12375 x 525.6 kWh = £65.04</a:t>
            </a:r>
          </a:p>
          <a:p>
            <a:endParaRPr lang="en-GB" sz="2000" dirty="0"/>
          </a:p>
          <a:p>
            <a:r>
              <a:rPr lang="en-GB" sz="2000" b="1" dirty="0" smtClean="0">
                <a:solidFill>
                  <a:srgbClr val="FF0000"/>
                </a:solidFill>
              </a:rPr>
              <a:t>Maintenance Cost</a:t>
            </a:r>
          </a:p>
          <a:p>
            <a:r>
              <a:rPr lang="en-GB" sz="2000" dirty="0" smtClean="0"/>
              <a:t>Replacement every 50,000 hours</a:t>
            </a:r>
          </a:p>
          <a:p>
            <a:r>
              <a:rPr lang="en-GB" sz="2000" dirty="0" smtClean="0"/>
              <a:t>Working 24h x 365days x 3 years = 26,280 hours</a:t>
            </a:r>
          </a:p>
          <a:p>
            <a:r>
              <a:rPr lang="en-GB" sz="2000" dirty="0" smtClean="0"/>
              <a:t>Total = 0 replacements </a:t>
            </a:r>
          </a:p>
          <a:p>
            <a:endParaRPr lang="en-GB" sz="2000" dirty="0"/>
          </a:p>
          <a:p>
            <a:r>
              <a:rPr lang="en-GB" sz="2000" b="1" dirty="0" smtClean="0"/>
              <a:t>Total LCC = £9.52 + £65.04 = £74.56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871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EXAMPLE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68144" y="6023052"/>
            <a:ext cx="2348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61% CHEAPER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993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10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</a:t>
            </a:r>
            <a:r>
              <a:rPr lang="en-GB" sz="2000" b="1" dirty="0" smtClean="0"/>
              <a:t>an you calculate the LCC of a heating system boiler for one building?</a:t>
            </a:r>
          </a:p>
          <a:p>
            <a:r>
              <a:rPr lang="en-GB" sz="2000" b="1" dirty="0" smtClean="0"/>
              <a:t>What costs should be considered?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4032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QUESTIONS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3998" y="3268647"/>
            <a:ext cx="7964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Do you think the money we invest today has the same value 10 years later?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3998" y="4803787"/>
            <a:ext cx="796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What risks/uncertainties can be identified in this procedure? </a:t>
            </a:r>
          </a:p>
        </p:txBody>
      </p:sp>
    </p:spTree>
    <p:extLst>
      <p:ext uri="{BB962C8B-B14F-4D97-AF65-F5344CB8AC3E}">
        <p14:creationId xmlns:p14="http://schemas.microsoft.com/office/powerpoint/2010/main" val="3379817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11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Compare cash-flows incurred at different times during the life cycle.</a:t>
            </a:r>
          </a:p>
          <a:p>
            <a:r>
              <a:rPr lang="en-GB" sz="2000" dirty="0" smtClean="0"/>
              <a:t>Convert them to present values</a:t>
            </a:r>
          </a:p>
          <a:p>
            <a:r>
              <a:rPr lang="en-GB" sz="2000" dirty="0" smtClean="0"/>
              <a:t>Discount rate - Interest rate used– reflects the investor’s opportunity cost of money over time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4032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PRESENT-VALUE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987824" y="3726593"/>
                <a:ext cx="304961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726593"/>
                <a:ext cx="3049617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27584" y="4814751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F: Future value</a:t>
            </a:r>
          </a:p>
          <a:p>
            <a:r>
              <a:rPr lang="en-GB" sz="2400" dirty="0" smtClean="0"/>
              <a:t>P: Present value</a:t>
            </a:r>
          </a:p>
          <a:p>
            <a:r>
              <a:rPr lang="en-GB" sz="2400" dirty="0" smtClean="0"/>
              <a:t>i: discount rate (per year)</a:t>
            </a:r>
          </a:p>
          <a:p>
            <a:r>
              <a:rPr lang="en-GB" sz="2400" dirty="0" smtClean="0"/>
              <a:t>n: number of years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2282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SENSITIVITY ANALYSIS</a:t>
            </a:r>
          </a:p>
          <a:p>
            <a:endParaRPr lang="en-GB" sz="2000" dirty="0"/>
          </a:p>
          <a:p>
            <a:r>
              <a:rPr lang="en-GB" sz="2000" dirty="0" smtClean="0"/>
              <a:t>Identification of critical parameters that can take the greatest impact</a:t>
            </a:r>
          </a:p>
          <a:p>
            <a:r>
              <a:rPr lang="en-GB" sz="2000" dirty="0" smtClean="0"/>
              <a:t>Testing different scenarios to answer “what if” questions</a:t>
            </a:r>
          </a:p>
          <a:p>
            <a:r>
              <a:rPr lang="en-GB" sz="2000" dirty="0" smtClean="0"/>
              <a:t>Simply change the value of each input up and down, holding all others constant, and recalculate the economic measure to be tested.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777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UNCERTAINTY ASSESSMENT IN LIFE-CYCLE COST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104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13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BREAK-EVEN ANALYSIS</a:t>
            </a:r>
          </a:p>
          <a:p>
            <a:endParaRPr lang="en-GB" sz="2000" dirty="0"/>
          </a:p>
          <a:p>
            <a:r>
              <a:rPr lang="en-GB" sz="2000" dirty="0" smtClean="0"/>
              <a:t>maximum cost of an input that will allow the project to still break even, or conversely, what minimum benefit a project can produce and still cover the cost of the investment.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777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UNCERTAINTY ASSESSMENT IN LIFE-CYCLE COST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595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14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" t="2751" r="5454" b="46850"/>
          <a:stretch/>
        </p:blipFill>
        <p:spPr>
          <a:xfrm>
            <a:off x="971600" y="663946"/>
            <a:ext cx="7075527" cy="575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21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15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9" name="Rectangle 18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3" t="9272" r="8424" b="39279"/>
          <a:stretch/>
        </p:blipFill>
        <p:spPr>
          <a:xfrm>
            <a:off x="1619672" y="1110618"/>
            <a:ext cx="5760640" cy="54282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6165304"/>
            <a:ext cx="3384376" cy="373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Performance Requirements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07170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DEFINITIONS (BS ISO 15686-5:2017)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28192" y="1963716"/>
            <a:ext cx="727280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Whole-life cost</a:t>
            </a:r>
          </a:p>
          <a:p>
            <a:r>
              <a:rPr lang="en-GB" dirty="0" smtClean="0"/>
              <a:t>All significant and relevant initial and future costs and benefits of an asset, throughout its life cycle, while fulfilling the performance requirements.</a:t>
            </a:r>
          </a:p>
          <a:p>
            <a:endParaRPr lang="en-GB" dirty="0"/>
          </a:p>
          <a:p>
            <a:r>
              <a:rPr lang="en-GB" dirty="0" smtClean="0"/>
              <a:t>Life Cycle Cost</a:t>
            </a:r>
          </a:p>
          <a:p>
            <a:r>
              <a:rPr lang="en-GB" dirty="0" smtClean="0"/>
              <a:t>Cost of an asset or its parts throughout its life </a:t>
            </a:r>
            <a:r>
              <a:rPr lang="en-GB" dirty="0" err="1" smtClean="0"/>
              <a:t>cyle</a:t>
            </a:r>
            <a:r>
              <a:rPr lang="en-GB" dirty="0" smtClean="0"/>
              <a:t>, while fulfilling the performance requirements.</a:t>
            </a:r>
          </a:p>
          <a:p>
            <a:endParaRPr lang="en-GB" dirty="0"/>
          </a:p>
          <a:p>
            <a:r>
              <a:rPr lang="en-GB" dirty="0" smtClean="0"/>
              <a:t>Operation cost</a:t>
            </a:r>
          </a:p>
          <a:p>
            <a:r>
              <a:rPr lang="en-GB" dirty="0" smtClean="0"/>
              <a:t>Costs incurred in running and managing the facility or built environment, including administration support services.</a:t>
            </a:r>
          </a:p>
          <a:p>
            <a:endParaRPr lang="en-GB" dirty="0"/>
          </a:p>
          <a:p>
            <a:r>
              <a:rPr lang="en-GB" dirty="0" smtClean="0"/>
              <a:t>Maintenance cost</a:t>
            </a:r>
          </a:p>
          <a:p>
            <a:r>
              <a:rPr lang="en-GB" dirty="0" smtClean="0"/>
              <a:t>Total of necessarily incurred labour, material and other related costs incurred to retain a building or its parts in a state in </a:t>
            </a:r>
            <a:r>
              <a:rPr lang="en-GB" dirty="0"/>
              <a:t>w</a:t>
            </a:r>
            <a:r>
              <a:rPr lang="en-GB" dirty="0" smtClean="0"/>
              <a:t>hich it can perform its required functions.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635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3420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WLC and LCC elements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7" t="10101" r="10914" b="58399"/>
          <a:stretch/>
        </p:blipFill>
        <p:spPr>
          <a:xfrm>
            <a:off x="1331640" y="2099351"/>
            <a:ext cx="6408712" cy="3923701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7550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Typical decisions informed by Life Cycle Cost Analysis (LCCA)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709369"/>
            <a:ext cx="770485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Evaluation of different investment scenarios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Choices between alternative designs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Choices among alternative components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Comparison and/or benchmarking analysis of previous decisions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Estimation of future costs for budgetary purposes or investment approval</a:t>
            </a:r>
          </a:p>
          <a:p>
            <a:pPr>
              <a:lnSpc>
                <a:spcPct val="15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16871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Analysis at different stages of the life cycle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5" t="9409" r="22785" b="46492"/>
          <a:stretch/>
        </p:blipFill>
        <p:spPr>
          <a:xfrm>
            <a:off x="2123728" y="1782108"/>
            <a:ext cx="4824536" cy="4942208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7769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67544" y="296915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Different levels of analysis at different stages of the life cycle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3" t="26900" r="15848" b="20601"/>
          <a:stretch/>
        </p:blipFill>
        <p:spPr>
          <a:xfrm>
            <a:off x="3420303" y="880580"/>
            <a:ext cx="5545166" cy="565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223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21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9051" r="14124" b="13250"/>
          <a:stretch/>
        </p:blipFill>
        <p:spPr>
          <a:xfrm>
            <a:off x="4355976" y="957429"/>
            <a:ext cx="3744416" cy="532859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1412776"/>
            <a:ext cx="34203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Classification of costs</a:t>
            </a:r>
          </a:p>
          <a:p>
            <a:pPr>
              <a:spcAft>
                <a:spcPts val="1200"/>
              </a:spcAft>
            </a:pPr>
            <a:r>
              <a:rPr lang="en-GB" b="1" dirty="0" smtClean="0"/>
              <a:t>Typical scope of costs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324186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9052" r="14124" b="62297"/>
          <a:stretch/>
        </p:blipFill>
        <p:spPr>
          <a:xfrm>
            <a:off x="336829" y="1247423"/>
            <a:ext cx="8548342" cy="448583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7409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23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37703" r="14124" b="38148"/>
          <a:stretch/>
        </p:blipFill>
        <p:spPr>
          <a:xfrm>
            <a:off x="1149" y="1556792"/>
            <a:ext cx="8791238" cy="388843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2962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24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7" t="61852" r="14124" b="13250"/>
          <a:stretch/>
        </p:blipFill>
        <p:spPr>
          <a:xfrm>
            <a:off x="107504" y="1586750"/>
            <a:ext cx="8660154" cy="428091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7755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918</Words>
  <Application>Microsoft Office PowerPoint</Application>
  <PresentationFormat>On-screen Show (4:3)</PresentationFormat>
  <Paragraphs>205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Juan Ferriz-Papi</cp:lastModifiedBy>
  <cp:revision>42</cp:revision>
  <dcterms:created xsi:type="dcterms:W3CDTF">2015-09-15T12:16:09Z</dcterms:created>
  <dcterms:modified xsi:type="dcterms:W3CDTF">2019-11-13T21:43:33Z</dcterms:modified>
</cp:coreProperties>
</file>