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9" autoAdjust="0"/>
    <p:restoredTop sz="94660"/>
  </p:normalViewPr>
  <p:slideViewPr>
    <p:cSldViewPr snapToGrid="0">
      <p:cViewPr varScale="1">
        <p:scale>
          <a:sx n="64" d="100"/>
          <a:sy n="64" d="100"/>
        </p:scale>
        <p:origin x="90"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2A1DA-94DE-4684-8F06-A862DC07A5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68A1CA-8CF9-48C6-B08F-DF46CE8BA6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BB9051E-54E2-4DB6-8328-D77A1BF777B9}"/>
              </a:ext>
            </a:extLst>
          </p:cNvPr>
          <p:cNvSpPr>
            <a:spLocks noGrp="1"/>
          </p:cNvSpPr>
          <p:nvPr>
            <p:ph type="dt" sz="half" idx="10"/>
          </p:nvPr>
        </p:nvSpPr>
        <p:spPr/>
        <p:txBody>
          <a:bodyPr/>
          <a:lstStyle/>
          <a:p>
            <a:fld id="{B22D9BC9-CF96-4B54-B6AE-0D7E741A74FE}" type="datetimeFigureOut">
              <a:rPr lang="en-GB" smtClean="0"/>
              <a:t>21/04/2018</a:t>
            </a:fld>
            <a:endParaRPr lang="en-GB"/>
          </a:p>
        </p:txBody>
      </p:sp>
      <p:sp>
        <p:nvSpPr>
          <p:cNvPr id="5" name="Footer Placeholder 4">
            <a:extLst>
              <a:ext uri="{FF2B5EF4-FFF2-40B4-BE49-F238E27FC236}">
                <a16:creationId xmlns:a16="http://schemas.microsoft.com/office/drawing/2014/main" id="{E01FDCEB-939B-488C-962E-AC0D8CE081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B5D20F-7EB7-4C60-B5AF-5723BBC86F18}"/>
              </a:ext>
            </a:extLst>
          </p:cNvPr>
          <p:cNvSpPr>
            <a:spLocks noGrp="1"/>
          </p:cNvSpPr>
          <p:nvPr>
            <p:ph type="sldNum" sz="quarter" idx="12"/>
          </p:nvPr>
        </p:nvSpPr>
        <p:spPr/>
        <p:txBody>
          <a:bodyPr/>
          <a:lstStyle/>
          <a:p>
            <a:fld id="{1E989791-1A0B-4136-9555-AA1672DACC56}" type="slidenum">
              <a:rPr lang="en-GB" smtClean="0"/>
              <a:t>‹#›</a:t>
            </a:fld>
            <a:endParaRPr lang="en-GB"/>
          </a:p>
        </p:txBody>
      </p:sp>
    </p:spTree>
    <p:extLst>
      <p:ext uri="{BB962C8B-B14F-4D97-AF65-F5344CB8AC3E}">
        <p14:creationId xmlns:p14="http://schemas.microsoft.com/office/powerpoint/2010/main" val="2830271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DDC17-B7A9-48BC-9736-0C382A9B25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21CBA7-201C-44EF-8768-25E028993D4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E91D35-0F8C-4204-9B28-849509B39B77}"/>
              </a:ext>
            </a:extLst>
          </p:cNvPr>
          <p:cNvSpPr>
            <a:spLocks noGrp="1"/>
          </p:cNvSpPr>
          <p:nvPr>
            <p:ph type="dt" sz="half" idx="10"/>
          </p:nvPr>
        </p:nvSpPr>
        <p:spPr/>
        <p:txBody>
          <a:bodyPr/>
          <a:lstStyle/>
          <a:p>
            <a:fld id="{B22D9BC9-CF96-4B54-B6AE-0D7E741A74FE}" type="datetimeFigureOut">
              <a:rPr lang="en-GB" smtClean="0"/>
              <a:t>21/04/2018</a:t>
            </a:fld>
            <a:endParaRPr lang="en-GB"/>
          </a:p>
        </p:txBody>
      </p:sp>
      <p:sp>
        <p:nvSpPr>
          <p:cNvPr id="5" name="Footer Placeholder 4">
            <a:extLst>
              <a:ext uri="{FF2B5EF4-FFF2-40B4-BE49-F238E27FC236}">
                <a16:creationId xmlns:a16="http://schemas.microsoft.com/office/drawing/2014/main" id="{CA76A828-BB5D-4DE6-9CBC-3155EED429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A5FB6D-C99D-4889-945C-E92689EA4814}"/>
              </a:ext>
            </a:extLst>
          </p:cNvPr>
          <p:cNvSpPr>
            <a:spLocks noGrp="1"/>
          </p:cNvSpPr>
          <p:nvPr>
            <p:ph type="sldNum" sz="quarter" idx="12"/>
          </p:nvPr>
        </p:nvSpPr>
        <p:spPr/>
        <p:txBody>
          <a:bodyPr/>
          <a:lstStyle/>
          <a:p>
            <a:fld id="{1E989791-1A0B-4136-9555-AA1672DACC56}" type="slidenum">
              <a:rPr lang="en-GB" smtClean="0"/>
              <a:t>‹#›</a:t>
            </a:fld>
            <a:endParaRPr lang="en-GB"/>
          </a:p>
        </p:txBody>
      </p:sp>
    </p:spTree>
    <p:extLst>
      <p:ext uri="{BB962C8B-B14F-4D97-AF65-F5344CB8AC3E}">
        <p14:creationId xmlns:p14="http://schemas.microsoft.com/office/powerpoint/2010/main" val="3496046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BE570-AD4C-4CB8-B0D5-99E1732613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BAFEFD-A472-4A0F-8F35-05648211BC1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1D3F4EB-BAAC-4FF5-8BAA-50DA419ED9A8}"/>
              </a:ext>
            </a:extLst>
          </p:cNvPr>
          <p:cNvSpPr>
            <a:spLocks noGrp="1"/>
          </p:cNvSpPr>
          <p:nvPr>
            <p:ph type="dt" sz="half" idx="10"/>
          </p:nvPr>
        </p:nvSpPr>
        <p:spPr/>
        <p:txBody>
          <a:bodyPr/>
          <a:lstStyle/>
          <a:p>
            <a:fld id="{B22D9BC9-CF96-4B54-B6AE-0D7E741A74FE}" type="datetimeFigureOut">
              <a:rPr lang="en-GB" smtClean="0"/>
              <a:t>21/04/2018</a:t>
            </a:fld>
            <a:endParaRPr lang="en-GB"/>
          </a:p>
        </p:txBody>
      </p:sp>
      <p:sp>
        <p:nvSpPr>
          <p:cNvPr id="5" name="Footer Placeholder 4">
            <a:extLst>
              <a:ext uri="{FF2B5EF4-FFF2-40B4-BE49-F238E27FC236}">
                <a16:creationId xmlns:a16="http://schemas.microsoft.com/office/drawing/2014/main" id="{6794EDE8-C8E2-4EBB-AC8C-E1EB64151E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AFF065-02A0-492E-9178-C378B9C0E131}"/>
              </a:ext>
            </a:extLst>
          </p:cNvPr>
          <p:cNvSpPr>
            <a:spLocks noGrp="1"/>
          </p:cNvSpPr>
          <p:nvPr>
            <p:ph type="sldNum" sz="quarter" idx="12"/>
          </p:nvPr>
        </p:nvSpPr>
        <p:spPr/>
        <p:txBody>
          <a:bodyPr/>
          <a:lstStyle/>
          <a:p>
            <a:fld id="{1E989791-1A0B-4136-9555-AA1672DACC56}" type="slidenum">
              <a:rPr lang="en-GB" smtClean="0"/>
              <a:t>‹#›</a:t>
            </a:fld>
            <a:endParaRPr lang="en-GB"/>
          </a:p>
        </p:txBody>
      </p:sp>
    </p:spTree>
    <p:extLst>
      <p:ext uri="{BB962C8B-B14F-4D97-AF65-F5344CB8AC3E}">
        <p14:creationId xmlns:p14="http://schemas.microsoft.com/office/powerpoint/2010/main" val="3250765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883EC-96BE-40FC-99BD-DB7BEFF8C7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EF17DA-83D0-417D-86E7-DC91051C35B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50B8F4-48D5-484E-9C68-901144A85E7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8C3176-B44A-47E3-9435-546C00684AF0}"/>
              </a:ext>
            </a:extLst>
          </p:cNvPr>
          <p:cNvSpPr>
            <a:spLocks noGrp="1"/>
          </p:cNvSpPr>
          <p:nvPr>
            <p:ph type="dt" sz="half" idx="10"/>
          </p:nvPr>
        </p:nvSpPr>
        <p:spPr/>
        <p:txBody>
          <a:bodyPr/>
          <a:lstStyle/>
          <a:p>
            <a:fld id="{B22D9BC9-CF96-4B54-B6AE-0D7E741A74FE}" type="datetimeFigureOut">
              <a:rPr lang="en-GB" smtClean="0"/>
              <a:t>21/04/2018</a:t>
            </a:fld>
            <a:endParaRPr lang="en-GB"/>
          </a:p>
        </p:txBody>
      </p:sp>
      <p:sp>
        <p:nvSpPr>
          <p:cNvPr id="6" name="Footer Placeholder 5">
            <a:extLst>
              <a:ext uri="{FF2B5EF4-FFF2-40B4-BE49-F238E27FC236}">
                <a16:creationId xmlns:a16="http://schemas.microsoft.com/office/drawing/2014/main" id="{565F9868-0CAE-451A-8198-7178FE35DE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02087E-4F49-4074-AA21-9E0B67D2D5D9}"/>
              </a:ext>
            </a:extLst>
          </p:cNvPr>
          <p:cNvSpPr>
            <a:spLocks noGrp="1"/>
          </p:cNvSpPr>
          <p:nvPr>
            <p:ph type="sldNum" sz="quarter" idx="12"/>
          </p:nvPr>
        </p:nvSpPr>
        <p:spPr/>
        <p:txBody>
          <a:bodyPr/>
          <a:lstStyle/>
          <a:p>
            <a:fld id="{1E989791-1A0B-4136-9555-AA1672DACC56}" type="slidenum">
              <a:rPr lang="en-GB" smtClean="0"/>
              <a:t>‹#›</a:t>
            </a:fld>
            <a:endParaRPr lang="en-GB"/>
          </a:p>
        </p:txBody>
      </p:sp>
    </p:spTree>
    <p:extLst>
      <p:ext uri="{BB962C8B-B14F-4D97-AF65-F5344CB8AC3E}">
        <p14:creationId xmlns:p14="http://schemas.microsoft.com/office/powerpoint/2010/main" val="3664248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5F902-3D6A-4C1E-BB89-414F6B6AD94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9B8C6C-B831-47F7-B651-2D5E765E16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27A21CC-B7A2-42DF-BD65-8589AD3F0C4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F935D4-3DD5-4719-85A3-3D000D0DF1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C4CBAD5-6B36-47AD-BD6F-B509CD250A9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351905-7470-4ACD-BEBA-8F74697C1C8F}"/>
              </a:ext>
            </a:extLst>
          </p:cNvPr>
          <p:cNvSpPr>
            <a:spLocks noGrp="1"/>
          </p:cNvSpPr>
          <p:nvPr>
            <p:ph type="dt" sz="half" idx="10"/>
          </p:nvPr>
        </p:nvSpPr>
        <p:spPr/>
        <p:txBody>
          <a:bodyPr/>
          <a:lstStyle/>
          <a:p>
            <a:fld id="{B22D9BC9-CF96-4B54-B6AE-0D7E741A74FE}" type="datetimeFigureOut">
              <a:rPr lang="en-GB" smtClean="0"/>
              <a:t>21/04/2018</a:t>
            </a:fld>
            <a:endParaRPr lang="en-GB"/>
          </a:p>
        </p:txBody>
      </p:sp>
      <p:sp>
        <p:nvSpPr>
          <p:cNvPr id="8" name="Footer Placeholder 7">
            <a:extLst>
              <a:ext uri="{FF2B5EF4-FFF2-40B4-BE49-F238E27FC236}">
                <a16:creationId xmlns:a16="http://schemas.microsoft.com/office/drawing/2014/main" id="{C7FD098A-3D45-4BEF-AD07-626AF4C541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5B244A-4F95-497C-82A2-41E82716AD32}"/>
              </a:ext>
            </a:extLst>
          </p:cNvPr>
          <p:cNvSpPr>
            <a:spLocks noGrp="1"/>
          </p:cNvSpPr>
          <p:nvPr>
            <p:ph type="sldNum" sz="quarter" idx="12"/>
          </p:nvPr>
        </p:nvSpPr>
        <p:spPr/>
        <p:txBody>
          <a:bodyPr/>
          <a:lstStyle/>
          <a:p>
            <a:fld id="{1E989791-1A0B-4136-9555-AA1672DACC56}" type="slidenum">
              <a:rPr lang="en-GB" smtClean="0"/>
              <a:t>‹#›</a:t>
            </a:fld>
            <a:endParaRPr lang="en-GB"/>
          </a:p>
        </p:txBody>
      </p:sp>
    </p:spTree>
    <p:extLst>
      <p:ext uri="{BB962C8B-B14F-4D97-AF65-F5344CB8AC3E}">
        <p14:creationId xmlns:p14="http://schemas.microsoft.com/office/powerpoint/2010/main" val="2038632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CC84A-42B3-4612-B015-8B4AC7056CD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5A2FE27-125B-4DF8-9140-71DB59C86336}"/>
              </a:ext>
            </a:extLst>
          </p:cNvPr>
          <p:cNvSpPr>
            <a:spLocks noGrp="1"/>
          </p:cNvSpPr>
          <p:nvPr>
            <p:ph type="dt" sz="half" idx="10"/>
          </p:nvPr>
        </p:nvSpPr>
        <p:spPr/>
        <p:txBody>
          <a:bodyPr/>
          <a:lstStyle/>
          <a:p>
            <a:fld id="{B22D9BC9-CF96-4B54-B6AE-0D7E741A74FE}" type="datetimeFigureOut">
              <a:rPr lang="en-GB" smtClean="0"/>
              <a:t>21/04/2018</a:t>
            </a:fld>
            <a:endParaRPr lang="en-GB"/>
          </a:p>
        </p:txBody>
      </p:sp>
      <p:sp>
        <p:nvSpPr>
          <p:cNvPr id="4" name="Footer Placeholder 3">
            <a:extLst>
              <a:ext uri="{FF2B5EF4-FFF2-40B4-BE49-F238E27FC236}">
                <a16:creationId xmlns:a16="http://schemas.microsoft.com/office/drawing/2014/main" id="{E22D97BB-E888-4F12-9DE1-9A367FA9AD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029D94-CD6F-4B31-B448-A585521FCFFC}"/>
              </a:ext>
            </a:extLst>
          </p:cNvPr>
          <p:cNvSpPr>
            <a:spLocks noGrp="1"/>
          </p:cNvSpPr>
          <p:nvPr>
            <p:ph type="sldNum" sz="quarter" idx="12"/>
          </p:nvPr>
        </p:nvSpPr>
        <p:spPr/>
        <p:txBody>
          <a:bodyPr/>
          <a:lstStyle/>
          <a:p>
            <a:fld id="{1E989791-1A0B-4136-9555-AA1672DACC56}" type="slidenum">
              <a:rPr lang="en-GB" smtClean="0"/>
              <a:t>‹#›</a:t>
            </a:fld>
            <a:endParaRPr lang="en-GB"/>
          </a:p>
        </p:txBody>
      </p:sp>
    </p:spTree>
    <p:extLst>
      <p:ext uri="{BB962C8B-B14F-4D97-AF65-F5344CB8AC3E}">
        <p14:creationId xmlns:p14="http://schemas.microsoft.com/office/powerpoint/2010/main" val="2407272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DAB010-7BA1-4C5E-9B6C-CD2C4E90E035}"/>
              </a:ext>
            </a:extLst>
          </p:cNvPr>
          <p:cNvSpPr>
            <a:spLocks noGrp="1"/>
          </p:cNvSpPr>
          <p:nvPr>
            <p:ph type="dt" sz="half" idx="10"/>
          </p:nvPr>
        </p:nvSpPr>
        <p:spPr/>
        <p:txBody>
          <a:bodyPr/>
          <a:lstStyle/>
          <a:p>
            <a:fld id="{B22D9BC9-CF96-4B54-B6AE-0D7E741A74FE}" type="datetimeFigureOut">
              <a:rPr lang="en-GB" smtClean="0"/>
              <a:t>21/04/2018</a:t>
            </a:fld>
            <a:endParaRPr lang="en-GB"/>
          </a:p>
        </p:txBody>
      </p:sp>
      <p:sp>
        <p:nvSpPr>
          <p:cNvPr id="3" name="Footer Placeholder 2">
            <a:extLst>
              <a:ext uri="{FF2B5EF4-FFF2-40B4-BE49-F238E27FC236}">
                <a16:creationId xmlns:a16="http://schemas.microsoft.com/office/drawing/2014/main" id="{1A86A4F3-0781-4EED-A8AC-BECB01D856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55076F-50F9-49E9-867B-6F9918733EEB}"/>
              </a:ext>
            </a:extLst>
          </p:cNvPr>
          <p:cNvSpPr>
            <a:spLocks noGrp="1"/>
          </p:cNvSpPr>
          <p:nvPr>
            <p:ph type="sldNum" sz="quarter" idx="12"/>
          </p:nvPr>
        </p:nvSpPr>
        <p:spPr/>
        <p:txBody>
          <a:bodyPr/>
          <a:lstStyle/>
          <a:p>
            <a:fld id="{1E989791-1A0B-4136-9555-AA1672DACC56}" type="slidenum">
              <a:rPr lang="en-GB" smtClean="0"/>
              <a:t>‹#›</a:t>
            </a:fld>
            <a:endParaRPr lang="en-GB"/>
          </a:p>
        </p:txBody>
      </p:sp>
    </p:spTree>
    <p:extLst>
      <p:ext uri="{BB962C8B-B14F-4D97-AF65-F5344CB8AC3E}">
        <p14:creationId xmlns:p14="http://schemas.microsoft.com/office/powerpoint/2010/main" val="396560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4301B-27DB-4D7E-B0FC-4BC83126A5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3199429-4E47-4A2E-BF6A-D00D17CC68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9EB6F0-9BDF-4D4F-8B71-EED98F0746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CB9EFFA-24D9-4AD4-B907-F1BD566806AC}"/>
              </a:ext>
            </a:extLst>
          </p:cNvPr>
          <p:cNvSpPr>
            <a:spLocks noGrp="1"/>
          </p:cNvSpPr>
          <p:nvPr>
            <p:ph type="dt" sz="half" idx="10"/>
          </p:nvPr>
        </p:nvSpPr>
        <p:spPr/>
        <p:txBody>
          <a:bodyPr/>
          <a:lstStyle/>
          <a:p>
            <a:fld id="{B22D9BC9-CF96-4B54-B6AE-0D7E741A74FE}" type="datetimeFigureOut">
              <a:rPr lang="en-GB" smtClean="0"/>
              <a:t>21/04/2018</a:t>
            </a:fld>
            <a:endParaRPr lang="en-GB"/>
          </a:p>
        </p:txBody>
      </p:sp>
      <p:sp>
        <p:nvSpPr>
          <p:cNvPr id="6" name="Footer Placeholder 5">
            <a:extLst>
              <a:ext uri="{FF2B5EF4-FFF2-40B4-BE49-F238E27FC236}">
                <a16:creationId xmlns:a16="http://schemas.microsoft.com/office/drawing/2014/main" id="{5566D3A9-E6FC-4BCF-A091-23D2D2B40A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ABA3E5-32E7-4883-B248-C64FAE5B808C}"/>
              </a:ext>
            </a:extLst>
          </p:cNvPr>
          <p:cNvSpPr>
            <a:spLocks noGrp="1"/>
          </p:cNvSpPr>
          <p:nvPr>
            <p:ph type="sldNum" sz="quarter" idx="12"/>
          </p:nvPr>
        </p:nvSpPr>
        <p:spPr/>
        <p:txBody>
          <a:bodyPr/>
          <a:lstStyle/>
          <a:p>
            <a:fld id="{1E989791-1A0B-4136-9555-AA1672DACC56}" type="slidenum">
              <a:rPr lang="en-GB" smtClean="0"/>
              <a:t>‹#›</a:t>
            </a:fld>
            <a:endParaRPr lang="en-GB"/>
          </a:p>
        </p:txBody>
      </p:sp>
    </p:spTree>
    <p:extLst>
      <p:ext uri="{BB962C8B-B14F-4D97-AF65-F5344CB8AC3E}">
        <p14:creationId xmlns:p14="http://schemas.microsoft.com/office/powerpoint/2010/main" val="2783161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791D0-D097-4BE4-91F3-CF0A002D1A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664E11-FF02-4FE1-B9E6-5EA6251561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1263B5-FD5A-40BB-BB17-3D2DFB1F62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51D58BF-79A3-458C-B33D-AED2B8A5583E}"/>
              </a:ext>
            </a:extLst>
          </p:cNvPr>
          <p:cNvSpPr>
            <a:spLocks noGrp="1"/>
          </p:cNvSpPr>
          <p:nvPr>
            <p:ph type="dt" sz="half" idx="10"/>
          </p:nvPr>
        </p:nvSpPr>
        <p:spPr/>
        <p:txBody>
          <a:bodyPr/>
          <a:lstStyle/>
          <a:p>
            <a:fld id="{B22D9BC9-CF96-4B54-B6AE-0D7E741A74FE}" type="datetimeFigureOut">
              <a:rPr lang="en-GB" smtClean="0"/>
              <a:t>21/04/2018</a:t>
            </a:fld>
            <a:endParaRPr lang="en-GB"/>
          </a:p>
        </p:txBody>
      </p:sp>
      <p:sp>
        <p:nvSpPr>
          <p:cNvPr id="6" name="Footer Placeholder 5">
            <a:extLst>
              <a:ext uri="{FF2B5EF4-FFF2-40B4-BE49-F238E27FC236}">
                <a16:creationId xmlns:a16="http://schemas.microsoft.com/office/drawing/2014/main" id="{8C569DE4-81C6-4445-937B-2845D76553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5B27B9-1063-4B74-B27D-9576F96A5967}"/>
              </a:ext>
            </a:extLst>
          </p:cNvPr>
          <p:cNvSpPr>
            <a:spLocks noGrp="1"/>
          </p:cNvSpPr>
          <p:nvPr>
            <p:ph type="sldNum" sz="quarter" idx="12"/>
          </p:nvPr>
        </p:nvSpPr>
        <p:spPr/>
        <p:txBody>
          <a:bodyPr/>
          <a:lstStyle/>
          <a:p>
            <a:fld id="{1E989791-1A0B-4136-9555-AA1672DACC56}" type="slidenum">
              <a:rPr lang="en-GB" smtClean="0"/>
              <a:t>‹#›</a:t>
            </a:fld>
            <a:endParaRPr lang="en-GB"/>
          </a:p>
        </p:txBody>
      </p:sp>
    </p:spTree>
    <p:extLst>
      <p:ext uri="{BB962C8B-B14F-4D97-AF65-F5344CB8AC3E}">
        <p14:creationId xmlns:p14="http://schemas.microsoft.com/office/powerpoint/2010/main" val="2472840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9DA6-5E97-4514-BFAF-87941D9A8BE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49F397-6ABF-48CB-A8F1-3A28445B037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E8BF20-3252-44C5-A93C-EAA46B757C2A}"/>
              </a:ext>
            </a:extLst>
          </p:cNvPr>
          <p:cNvSpPr>
            <a:spLocks noGrp="1"/>
          </p:cNvSpPr>
          <p:nvPr>
            <p:ph type="dt" sz="half" idx="10"/>
          </p:nvPr>
        </p:nvSpPr>
        <p:spPr/>
        <p:txBody>
          <a:bodyPr/>
          <a:lstStyle/>
          <a:p>
            <a:fld id="{B22D9BC9-CF96-4B54-B6AE-0D7E741A74FE}" type="datetimeFigureOut">
              <a:rPr lang="en-GB" smtClean="0"/>
              <a:t>21/04/2018</a:t>
            </a:fld>
            <a:endParaRPr lang="en-GB"/>
          </a:p>
        </p:txBody>
      </p:sp>
      <p:sp>
        <p:nvSpPr>
          <p:cNvPr id="5" name="Footer Placeholder 4">
            <a:extLst>
              <a:ext uri="{FF2B5EF4-FFF2-40B4-BE49-F238E27FC236}">
                <a16:creationId xmlns:a16="http://schemas.microsoft.com/office/drawing/2014/main" id="{F889EE72-C9C1-4DAC-A74B-F3A6EB2861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781CC4-D0FB-4935-ABD9-8E070824C02A}"/>
              </a:ext>
            </a:extLst>
          </p:cNvPr>
          <p:cNvSpPr>
            <a:spLocks noGrp="1"/>
          </p:cNvSpPr>
          <p:nvPr>
            <p:ph type="sldNum" sz="quarter" idx="12"/>
          </p:nvPr>
        </p:nvSpPr>
        <p:spPr/>
        <p:txBody>
          <a:bodyPr/>
          <a:lstStyle/>
          <a:p>
            <a:fld id="{1E989791-1A0B-4136-9555-AA1672DACC56}" type="slidenum">
              <a:rPr lang="en-GB" smtClean="0"/>
              <a:t>‹#›</a:t>
            </a:fld>
            <a:endParaRPr lang="en-GB"/>
          </a:p>
        </p:txBody>
      </p:sp>
    </p:spTree>
    <p:extLst>
      <p:ext uri="{BB962C8B-B14F-4D97-AF65-F5344CB8AC3E}">
        <p14:creationId xmlns:p14="http://schemas.microsoft.com/office/powerpoint/2010/main" val="705597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701FAA-1989-4A56-AB07-70BC19F578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BE1DFF-3B76-46D5-B8B5-F5C336B0C80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53FB80-9443-45D4-A6A6-C10BBA875745}"/>
              </a:ext>
            </a:extLst>
          </p:cNvPr>
          <p:cNvSpPr>
            <a:spLocks noGrp="1"/>
          </p:cNvSpPr>
          <p:nvPr>
            <p:ph type="dt" sz="half" idx="10"/>
          </p:nvPr>
        </p:nvSpPr>
        <p:spPr/>
        <p:txBody>
          <a:bodyPr/>
          <a:lstStyle/>
          <a:p>
            <a:fld id="{B22D9BC9-CF96-4B54-B6AE-0D7E741A74FE}" type="datetimeFigureOut">
              <a:rPr lang="en-GB" smtClean="0"/>
              <a:t>21/04/2018</a:t>
            </a:fld>
            <a:endParaRPr lang="en-GB"/>
          </a:p>
        </p:txBody>
      </p:sp>
      <p:sp>
        <p:nvSpPr>
          <p:cNvPr id="5" name="Footer Placeholder 4">
            <a:extLst>
              <a:ext uri="{FF2B5EF4-FFF2-40B4-BE49-F238E27FC236}">
                <a16:creationId xmlns:a16="http://schemas.microsoft.com/office/drawing/2014/main" id="{DB20604B-C1E8-4EEF-B728-7BE9E762D6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CF71CC-9015-4C44-BFF7-327C124FAE57}"/>
              </a:ext>
            </a:extLst>
          </p:cNvPr>
          <p:cNvSpPr>
            <a:spLocks noGrp="1"/>
          </p:cNvSpPr>
          <p:nvPr>
            <p:ph type="sldNum" sz="quarter" idx="12"/>
          </p:nvPr>
        </p:nvSpPr>
        <p:spPr/>
        <p:txBody>
          <a:bodyPr/>
          <a:lstStyle/>
          <a:p>
            <a:fld id="{1E989791-1A0B-4136-9555-AA1672DACC56}" type="slidenum">
              <a:rPr lang="en-GB" smtClean="0"/>
              <a:t>‹#›</a:t>
            </a:fld>
            <a:endParaRPr lang="en-GB"/>
          </a:p>
        </p:txBody>
      </p:sp>
    </p:spTree>
    <p:extLst>
      <p:ext uri="{BB962C8B-B14F-4D97-AF65-F5344CB8AC3E}">
        <p14:creationId xmlns:p14="http://schemas.microsoft.com/office/powerpoint/2010/main" val="3786489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11EEE6-6599-4C11-A3B9-293B7C0A97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669F3D-F718-44C8-B135-D8A8FCA83E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3E5656-F4D5-4A2D-A5AF-1A6152594B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2D9BC9-CF96-4B54-B6AE-0D7E741A74FE}" type="datetimeFigureOut">
              <a:rPr lang="en-GB" smtClean="0"/>
              <a:t>21/04/2018</a:t>
            </a:fld>
            <a:endParaRPr lang="en-GB"/>
          </a:p>
        </p:txBody>
      </p:sp>
      <p:sp>
        <p:nvSpPr>
          <p:cNvPr id="5" name="Footer Placeholder 4">
            <a:extLst>
              <a:ext uri="{FF2B5EF4-FFF2-40B4-BE49-F238E27FC236}">
                <a16:creationId xmlns:a16="http://schemas.microsoft.com/office/drawing/2014/main" id="{C17D0ED2-C08B-413B-862C-070EF2D7E7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84ABA88-97B3-4C65-95A5-432E58459F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989791-1A0B-4136-9555-AA1672DACC56}" type="slidenum">
              <a:rPr lang="en-GB" smtClean="0"/>
              <a:t>‹#›</a:t>
            </a:fld>
            <a:endParaRPr lang="en-GB"/>
          </a:p>
        </p:txBody>
      </p:sp>
    </p:spTree>
    <p:extLst>
      <p:ext uri="{BB962C8B-B14F-4D97-AF65-F5344CB8AC3E}">
        <p14:creationId xmlns:p14="http://schemas.microsoft.com/office/powerpoint/2010/main" val="31213305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journeysonline.org.uk/" TargetMode="External"/><Relationship Id="rId3" Type="http://schemas.openxmlformats.org/officeDocument/2006/relationships/image" Target="../media/image2.png"/><Relationship Id="rId7" Type="http://schemas.openxmlformats.org/officeDocument/2006/relationships/hyperlink" Target="mailto:huts@hutsworkshop.org" TargetMode="External"/><Relationship Id="rId12" Type="http://schemas.openxmlformats.org/officeDocument/2006/relationships/hyperlink" Target="http://www.nopanic.org.uk/"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mailto:office@links.uk.net" TargetMode="External"/><Relationship Id="rId11" Type="http://schemas.openxmlformats.org/officeDocument/2006/relationships/hyperlink" Target="http://www.wwamh.org.uk/" TargetMode="External"/><Relationship Id="rId5" Type="http://schemas.openxmlformats.org/officeDocument/2006/relationships/hyperlink" Target="http://www.mind.org.uk/" TargetMode="External"/><Relationship Id="rId10" Type="http://schemas.openxmlformats.org/officeDocument/2006/relationships/hyperlink" Target="mailto:Carmarthenshire@wwamh.org.uk" TargetMode="External"/><Relationship Id="rId4" Type="http://schemas.openxmlformats.org/officeDocument/2006/relationships/image" Target="../media/image3.png"/><Relationship Id="rId9" Type="http://schemas.openxmlformats.org/officeDocument/2006/relationships/hyperlink" Target="http://www.hafal.org/" TargetMode="External"/></Relationships>
</file>

<file path=ppt/slides/_rels/slide2.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D6AB120F-08AF-44A1-8B80-6DE053A73826}"/>
              </a:ext>
            </a:extLst>
          </p:cNvPr>
          <p:cNvCxnSpPr/>
          <p:nvPr/>
        </p:nvCxnSpPr>
        <p:spPr>
          <a:xfrm>
            <a:off x="3892061" y="-257908"/>
            <a:ext cx="0" cy="76786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023E0F25-C11E-4556-B777-114D0F136A2D}"/>
              </a:ext>
            </a:extLst>
          </p:cNvPr>
          <p:cNvPicPr>
            <a:picLocks noChangeAspect="1"/>
          </p:cNvPicPr>
          <p:nvPr/>
        </p:nvPicPr>
        <p:blipFill>
          <a:blip r:embed="rId2"/>
          <a:stretch>
            <a:fillRect/>
          </a:stretch>
        </p:blipFill>
        <p:spPr>
          <a:xfrm>
            <a:off x="8060039" y="0"/>
            <a:ext cx="5439" cy="6858000"/>
          </a:xfrm>
          <a:prstGeom prst="rect">
            <a:avLst/>
          </a:prstGeom>
        </p:spPr>
      </p:pic>
      <p:sp>
        <p:nvSpPr>
          <p:cNvPr id="7" name="Rectangle 6">
            <a:extLst>
              <a:ext uri="{FF2B5EF4-FFF2-40B4-BE49-F238E27FC236}">
                <a16:creationId xmlns:a16="http://schemas.microsoft.com/office/drawing/2014/main" id="{279FA556-D6EA-4D7D-B546-95B4D4CB500D}"/>
              </a:ext>
            </a:extLst>
          </p:cNvPr>
          <p:cNvSpPr/>
          <p:nvPr/>
        </p:nvSpPr>
        <p:spPr>
          <a:xfrm>
            <a:off x="8210051" y="782329"/>
            <a:ext cx="3981949" cy="1569660"/>
          </a:xfrm>
          <a:prstGeom prst="rect">
            <a:avLst/>
          </a:prstGeom>
          <a:solidFill>
            <a:schemeClr val="accent5">
              <a:lumMod val="20000"/>
              <a:lumOff val="80000"/>
            </a:schemeClr>
          </a:solidFill>
        </p:spPr>
        <p:txBody>
          <a:bodyPr wrap="square" lIns="91440" tIns="45720" rIns="91440" bIns="45720">
            <a:spAutoFit/>
          </a:bodyPr>
          <a:lstStyle/>
          <a:p>
            <a:pPr algn="ctr"/>
            <a:r>
              <a:rPr lang="en-US" sz="4800" cap="none" spc="0" dirty="0">
                <a:ln w="0">
                  <a:solidFill>
                    <a:schemeClr val="accent1">
                      <a:lumMod val="50000"/>
                    </a:schemeClr>
                  </a:solidFill>
                </a:ln>
                <a:solidFill>
                  <a:schemeClr val="accent2">
                    <a:lumMod val="60000"/>
                    <a:lumOff val="40000"/>
                  </a:schemeClr>
                </a:solidFill>
                <a:effectLst>
                  <a:outerShdw blurRad="38100" dist="25400" dir="5400000" algn="ctr" rotWithShape="0">
                    <a:srgbClr val="6E747A">
                      <a:alpha val="43000"/>
                    </a:srgbClr>
                  </a:outerShdw>
                </a:effectLst>
                <a:latin typeface="Century Gothic" panose="020B0502020202020204" pitchFamily="34" charset="0"/>
                <a:ea typeface="Tahoma" panose="020B0604030504040204" pitchFamily="34" charset="0"/>
                <a:cs typeface="Tahoma" panose="020B0604030504040204" pitchFamily="34" charset="0"/>
              </a:rPr>
              <a:t>Anxiety Awareness</a:t>
            </a:r>
          </a:p>
        </p:txBody>
      </p:sp>
      <p:pic>
        <p:nvPicPr>
          <p:cNvPr id="8" name="Picture 7">
            <a:extLst>
              <a:ext uri="{FF2B5EF4-FFF2-40B4-BE49-F238E27FC236}">
                <a16:creationId xmlns:a16="http://schemas.microsoft.com/office/drawing/2014/main" id="{5279FB0E-EFFD-430D-9801-FD136486EEED}"/>
              </a:ext>
            </a:extLst>
          </p:cNvPr>
          <p:cNvPicPr>
            <a:picLocks noChangeAspect="1"/>
          </p:cNvPicPr>
          <p:nvPr/>
        </p:nvPicPr>
        <p:blipFill>
          <a:blip r:embed="rId3"/>
          <a:stretch>
            <a:fillRect/>
          </a:stretch>
        </p:blipFill>
        <p:spPr>
          <a:xfrm>
            <a:off x="8631054" y="2157881"/>
            <a:ext cx="3139942" cy="2089489"/>
          </a:xfrm>
          <a:prstGeom prst="rect">
            <a:avLst/>
          </a:prstGeom>
          <a:effectLst>
            <a:softEdge rad="127000"/>
          </a:effectLst>
        </p:spPr>
      </p:pic>
      <p:sp>
        <p:nvSpPr>
          <p:cNvPr id="10" name="TextBox 9">
            <a:extLst>
              <a:ext uri="{FF2B5EF4-FFF2-40B4-BE49-F238E27FC236}">
                <a16:creationId xmlns:a16="http://schemas.microsoft.com/office/drawing/2014/main" id="{D9A24754-96CE-40E3-8425-0C1E625E8F88}"/>
              </a:ext>
            </a:extLst>
          </p:cNvPr>
          <p:cNvSpPr txBox="1"/>
          <p:nvPr/>
        </p:nvSpPr>
        <p:spPr>
          <a:xfrm>
            <a:off x="66878" y="116115"/>
            <a:ext cx="3680610" cy="1815882"/>
          </a:xfrm>
          <a:prstGeom prst="rect">
            <a:avLst/>
          </a:prstGeom>
        </p:spPr>
        <p:style>
          <a:lnRef idx="0">
            <a:scrgbClr r="0" g="0" b="0"/>
          </a:lnRef>
          <a:fillRef idx="1001">
            <a:schemeClr val="dk2"/>
          </a:fillRef>
          <a:effectRef idx="0">
            <a:scrgbClr r="0" g="0" b="0"/>
          </a:effectRef>
          <a:fontRef idx="major"/>
        </p:style>
        <p:txBody>
          <a:bodyPr wrap="square" rtlCol="0">
            <a:spAutoFit/>
          </a:bodyPr>
          <a:lstStyle/>
          <a:p>
            <a:r>
              <a:rPr lang="en-GB" sz="1600" dirty="0">
                <a:solidFill>
                  <a:schemeClr val="accent2">
                    <a:lumMod val="20000"/>
                    <a:lumOff val="80000"/>
                  </a:schemeClr>
                </a:solidFill>
                <a:latin typeface="Century Gothic" panose="020B0502020202020204" pitchFamily="34" charset="0"/>
              </a:rPr>
              <a:t>Anxiety is a natural and important emotion that everyone experiences. In addition to this, anxiety becomes an exaggerated, unhealthy response. Here is how to recognise your teenager or young adult is experiencing anxiety.</a:t>
            </a:r>
          </a:p>
        </p:txBody>
      </p:sp>
      <p:sp>
        <p:nvSpPr>
          <p:cNvPr id="11" name="TextBox 10">
            <a:extLst>
              <a:ext uri="{FF2B5EF4-FFF2-40B4-BE49-F238E27FC236}">
                <a16:creationId xmlns:a16="http://schemas.microsoft.com/office/drawing/2014/main" id="{443D9090-E4D0-4B80-9161-6A1981B5EA3A}"/>
              </a:ext>
            </a:extLst>
          </p:cNvPr>
          <p:cNvSpPr txBox="1"/>
          <p:nvPr/>
        </p:nvSpPr>
        <p:spPr>
          <a:xfrm>
            <a:off x="8060039" y="0"/>
            <a:ext cx="4115631" cy="646331"/>
          </a:xfrm>
          <a:prstGeom prst="rect">
            <a:avLst/>
          </a:prstGeom>
        </p:spPr>
        <p:style>
          <a:lnRef idx="0">
            <a:scrgbClr r="0" g="0" b="0"/>
          </a:lnRef>
          <a:fillRef idx="1003">
            <a:schemeClr val="dk2"/>
          </a:fillRef>
          <a:effectRef idx="0">
            <a:scrgbClr r="0" g="0" b="0"/>
          </a:effectRef>
          <a:fontRef idx="major"/>
        </p:style>
        <p:txBody>
          <a:bodyPr wrap="square" rtlCol="0">
            <a:spAutoFit/>
          </a:bodyPr>
          <a:lstStyle/>
          <a:p>
            <a:r>
              <a:rPr lang="en-GB" dirty="0">
                <a:solidFill>
                  <a:schemeClr val="accent2">
                    <a:lumMod val="40000"/>
                    <a:lumOff val="60000"/>
                  </a:schemeClr>
                </a:solidFill>
                <a:latin typeface="Century Gothic" panose="020B0502020202020204" pitchFamily="34" charset="0"/>
              </a:rPr>
              <a:t>Carmarthenshire Youth Mental Health Services</a:t>
            </a:r>
          </a:p>
        </p:txBody>
      </p:sp>
      <p:sp>
        <p:nvSpPr>
          <p:cNvPr id="12" name="TextBox 11">
            <a:extLst>
              <a:ext uri="{FF2B5EF4-FFF2-40B4-BE49-F238E27FC236}">
                <a16:creationId xmlns:a16="http://schemas.microsoft.com/office/drawing/2014/main" id="{C27FA377-7687-4CE7-9C39-0AE1E4CB8EB0}"/>
              </a:ext>
            </a:extLst>
          </p:cNvPr>
          <p:cNvSpPr txBox="1"/>
          <p:nvPr/>
        </p:nvSpPr>
        <p:spPr>
          <a:xfrm>
            <a:off x="8060038" y="4354286"/>
            <a:ext cx="4167978" cy="1231106"/>
          </a:xfrm>
          <a:prstGeom prst="rect">
            <a:avLst/>
          </a:prstGeom>
          <a:solidFill>
            <a:schemeClr val="tx2">
              <a:lumMod val="75000"/>
            </a:schemeClr>
          </a:solidFill>
          <a:effectLst>
            <a:softEdge rad="12700"/>
          </a:effectLst>
        </p:spPr>
        <p:txBody>
          <a:bodyPr wrap="square" rtlCol="0">
            <a:spAutoFit/>
          </a:bodyPr>
          <a:lstStyle/>
          <a:p>
            <a:pPr algn="ctr"/>
            <a:r>
              <a:rPr lang="en-GB" sz="5400" b="1" dirty="0">
                <a:solidFill>
                  <a:schemeClr val="accent2">
                    <a:lumMod val="40000"/>
                    <a:lumOff val="60000"/>
                  </a:schemeClr>
                </a:solidFill>
                <a:latin typeface="Century Gothic" panose="020B0502020202020204" pitchFamily="34" charset="0"/>
              </a:rPr>
              <a:t>TAA☁️</a:t>
            </a:r>
          </a:p>
          <a:p>
            <a:r>
              <a:rPr lang="en-GB" sz="2000" b="1" dirty="0">
                <a:solidFill>
                  <a:schemeClr val="accent2">
                    <a:lumMod val="40000"/>
                    <a:lumOff val="60000"/>
                  </a:schemeClr>
                </a:solidFill>
                <a:latin typeface="Century Gothic" panose="020B0502020202020204" pitchFamily="34" charset="0"/>
              </a:rPr>
              <a:t>TEENAGE ANXIETY ASSISTANCE</a:t>
            </a:r>
            <a:endParaRPr lang="en-GB" sz="2400" b="1" dirty="0">
              <a:solidFill>
                <a:schemeClr val="accent2">
                  <a:lumMod val="40000"/>
                  <a:lumOff val="60000"/>
                </a:schemeClr>
              </a:solidFill>
              <a:latin typeface="Century Gothic" panose="020B0502020202020204" pitchFamily="34" charset="0"/>
            </a:endParaRPr>
          </a:p>
        </p:txBody>
      </p:sp>
      <p:sp>
        <p:nvSpPr>
          <p:cNvPr id="13" name="TextBox 12">
            <a:extLst>
              <a:ext uri="{FF2B5EF4-FFF2-40B4-BE49-F238E27FC236}">
                <a16:creationId xmlns:a16="http://schemas.microsoft.com/office/drawing/2014/main" id="{3A3F096A-BFB0-40E7-B9B3-27B9BEEFFCF3}"/>
              </a:ext>
            </a:extLst>
          </p:cNvPr>
          <p:cNvSpPr txBox="1"/>
          <p:nvPr/>
        </p:nvSpPr>
        <p:spPr>
          <a:xfrm>
            <a:off x="8919017" y="5846197"/>
            <a:ext cx="3314438" cy="646331"/>
          </a:xfrm>
          <a:prstGeom prst="rect">
            <a:avLst/>
          </a:prstGeom>
          <a:noFill/>
        </p:spPr>
        <p:txBody>
          <a:bodyPr wrap="square" rtlCol="0">
            <a:spAutoFit/>
          </a:bodyPr>
          <a:lstStyle/>
          <a:p>
            <a:r>
              <a:rPr lang="en-GB" b="1" dirty="0">
                <a:solidFill>
                  <a:schemeClr val="tx2">
                    <a:lumMod val="50000"/>
                  </a:schemeClr>
                </a:solidFill>
                <a:latin typeface="Century Gothic" panose="020B0502020202020204" pitchFamily="34" charset="0"/>
              </a:rPr>
              <a:t>www.TAACarmarthen.co.uk</a:t>
            </a:r>
          </a:p>
          <a:p>
            <a:r>
              <a:rPr lang="en-GB" b="1" dirty="0">
                <a:solidFill>
                  <a:schemeClr val="tx2">
                    <a:lumMod val="50000"/>
                  </a:schemeClr>
                </a:solidFill>
                <a:latin typeface="Century Gothic" panose="020B0502020202020204" pitchFamily="34" charset="0"/>
              </a:rPr>
              <a:t>01269 223448</a:t>
            </a:r>
          </a:p>
        </p:txBody>
      </p:sp>
      <p:pic>
        <p:nvPicPr>
          <p:cNvPr id="14" name="Picture 13">
            <a:extLst>
              <a:ext uri="{FF2B5EF4-FFF2-40B4-BE49-F238E27FC236}">
                <a16:creationId xmlns:a16="http://schemas.microsoft.com/office/drawing/2014/main" id="{E44783EB-6D0F-4ED9-90A0-674E3F64EB9E}"/>
              </a:ext>
            </a:extLst>
          </p:cNvPr>
          <p:cNvPicPr>
            <a:picLocks noChangeAspect="1"/>
          </p:cNvPicPr>
          <p:nvPr/>
        </p:nvPicPr>
        <p:blipFill>
          <a:blip r:embed="rId4"/>
          <a:stretch>
            <a:fillRect/>
          </a:stretch>
        </p:blipFill>
        <p:spPr>
          <a:xfrm>
            <a:off x="-77695" y="1931997"/>
            <a:ext cx="1895864" cy="1474561"/>
          </a:xfrm>
          <a:prstGeom prst="rect">
            <a:avLst/>
          </a:prstGeom>
          <a:effectLst>
            <a:softEdge rad="215900"/>
          </a:effectLst>
        </p:spPr>
      </p:pic>
      <p:sp>
        <p:nvSpPr>
          <p:cNvPr id="16" name="TextBox 15">
            <a:extLst>
              <a:ext uri="{FF2B5EF4-FFF2-40B4-BE49-F238E27FC236}">
                <a16:creationId xmlns:a16="http://schemas.microsoft.com/office/drawing/2014/main" id="{67266143-9027-4A1E-A35A-CA0EA54CE909}"/>
              </a:ext>
            </a:extLst>
          </p:cNvPr>
          <p:cNvSpPr txBox="1"/>
          <p:nvPr/>
        </p:nvSpPr>
        <p:spPr>
          <a:xfrm>
            <a:off x="3902941" y="0"/>
            <a:ext cx="4157097" cy="877163"/>
          </a:xfrm>
          <a:prstGeom prst="rect">
            <a:avLst/>
          </a:prstGeom>
          <a:solidFill>
            <a:schemeClr val="accent5">
              <a:lumMod val="60000"/>
              <a:lumOff val="40000"/>
            </a:schemeClr>
          </a:solidFill>
        </p:spPr>
        <p:style>
          <a:lnRef idx="0">
            <a:scrgbClr r="0" g="0" b="0"/>
          </a:lnRef>
          <a:fillRef idx="1001">
            <a:schemeClr val="dk2"/>
          </a:fillRef>
          <a:effectRef idx="0">
            <a:scrgbClr r="0" g="0" b="0"/>
          </a:effectRef>
          <a:fontRef idx="major"/>
        </p:style>
        <p:txBody>
          <a:bodyPr wrap="square" rtlCol="0">
            <a:spAutoFit/>
          </a:bodyPr>
          <a:lstStyle/>
          <a:p>
            <a:r>
              <a:rPr lang="en-GB" sz="1700" b="1" dirty="0">
                <a:solidFill>
                  <a:schemeClr val="tx2"/>
                </a:solidFill>
                <a:latin typeface="Century Gothic" panose="020B0502020202020204" pitchFamily="34" charset="0"/>
              </a:rPr>
              <a:t>Charities, helplines and local authorities that help the nation and locally:</a:t>
            </a:r>
          </a:p>
        </p:txBody>
      </p:sp>
      <p:sp>
        <p:nvSpPr>
          <p:cNvPr id="17" name="TextBox 16">
            <a:extLst>
              <a:ext uri="{FF2B5EF4-FFF2-40B4-BE49-F238E27FC236}">
                <a16:creationId xmlns:a16="http://schemas.microsoft.com/office/drawing/2014/main" id="{9835E843-3FBA-49A2-8304-92EB2A62F0C4}"/>
              </a:ext>
            </a:extLst>
          </p:cNvPr>
          <p:cNvSpPr txBox="1"/>
          <p:nvPr/>
        </p:nvSpPr>
        <p:spPr>
          <a:xfrm>
            <a:off x="4049564" y="890994"/>
            <a:ext cx="3608389" cy="5663089"/>
          </a:xfrm>
          <a:prstGeom prst="rect">
            <a:avLst/>
          </a:prstGeom>
          <a:noFill/>
        </p:spPr>
        <p:txBody>
          <a:bodyPr wrap="square" rtlCol="0">
            <a:spAutoFit/>
          </a:bodyPr>
          <a:lstStyle/>
          <a:p>
            <a:pPr marL="285750" indent="-285750">
              <a:buFont typeface="Arial" panose="020B0604020202020204" pitchFamily="34" charset="0"/>
              <a:buChar char="•"/>
            </a:pPr>
            <a:r>
              <a:rPr lang="en-GB" sz="1200" b="1" dirty="0">
                <a:solidFill>
                  <a:schemeClr val="accent2">
                    <a:lumMod val="75000"/>
                  </a:schemeClr>
                </a:solidFill>
                <a:latin typeface="Century Gothic" panose="020B0502020202020204" pitchFamily="34" charset="0"/>
              </a:rPr>
              <a:t>Mind-</a:t>
            </a:r>
          </a:p>
          <a:p>
            <a:pPr algn="ctr"/>
            <a:r>
              <a:rPr lang="en-GB" sz="1200" b="1" dirty="0">
                <a:solidFill>
                  <a:schemeClr val="accent2">
                    <a:lumMod val="75000"/>
                  </a:schemeClr>
                </a:solidFill>
                <a:latin typeface="Century Gothic" panose="020B0502020202020204" pitchFamily="34" charset="0"/>
              </a:rPr>
              <a:t>Carmarthen-Tel: 01267 222990/ Llanelli-01554 752751</a:t>
            </a:r>
          </a:p>
          <a:p>
            <a:pPr algn="ctr"/>
            <a:r>
              <a:rPr lang="en-GB" sz="1200" b="1" dirty="0">
                <a:solidFill>
                  <a:schemeClr val="accent2">
                    <a:lumMod val="75000"/>
                  </a:schemeClr>
                </a:solidFill>
                <a:latin typeface="Century Gothic" panose="020B0502020202020204" pitchFamily="34" charset="0"/>
                <a:hlinkClick r:id="rId5"/>
              </a:rPr>
              <a:t>www.mind.org.uk</a:t>
            </a:r>
            <a:r>
              <a:rPr lang="en-GB" sz="1200" b="1" dirty="0">
                <a:solidFill>
                  <a:schemeClr val="accent2">
                    <a:lumMod val="75000"/>
                  </a:schemeClr>
                </a:solidFill>
                <a:latin typeface="Century Gothic" panose="020B0502020202020204" pitchFamily="34" charset="0"/>
              </a:rPr>
              <a:t> </a:t>
            </a:r>
          </a:p>
          <a:p>
            <a:pPr marL="285750" indent="-285750">
              <a:buFont typeface="Arial" panose="020B0604020202020204" pitchFamily="34" charset="0"/>
              <a:buChar char="•"/>
            </a:pPr>
            <a:r>
              <a:rPr lang="en-GB" sz="1200" b="1" dirty="0">
                <a:solidFill>
                  <a:schemeClr val="accent2">
                    <a:lumMod val="75000"/>
                  </a:schemeClr>
                </a:solidFill>
                <a:latin typeface="Century Gothic" panose="020B0502020202020204" pitchFamily="34" charset="0"/>
              </a:rPr>
              <a:t>Links-</a:t>
            </a:r>
          </a:p>
          <a:p>
            <a:pPr algn="ctr"/>
            <a:r>
              <a:rPr lang="en-GB" sz="1200" b="1" dirty="0">
                <a:solidFill>
                  <a:schemeClr val="accent2">
                    <a:lumMod val="75000"/>
                  </a:schemeClr>
                </a:solidFill>
                <a:latin typeface="Century Gothic" panose="020B0502020202020204" pitchFamily="34" charset="0"/>
              </a:rPr>
              <a:t>Tel: 01554 757957</a:t>
            </a:r>
          </a:p>
          <a:p>
            <a:pPr algn="ctr"/>
            <a:r>
              <a:rPr lang="en-GB" sz="1200" b="1" dirty="0">
                <a:solidFill>
                  <a:schemeClr val="accent2">
                    <a:lumMod val="75000"/>
                  </a:schemeClr>
                </a:solidFill>
                <a:latin typeface="Century Gothic" panose="020B0502020202020204" pitchFamily="34" charset="0"/>
              </a:rPr>
              <a:t>E-Mail: </a:t>
            </a:r>
            <a:r>
              <a:rPr lang="en-GB" sz="1200" b="1" dirty="0">
                <a:solidFill>
                  <a:schemeClr val="accent2">
                    <a:lumMod val="75000"/>
                  </a:schemeClr>
                </a:solidFill>
                <a:latin typeface="Century Gothic" panose="020B0502020202020204" pitchFamily="34" charset="0"/>
                <a:hlinkClick r:id="rId6"/>
              </a:rPr>
              <a:t>office@links.uk.net</a:t>
            </a:r>
            <a:r>
              <a:rPr lang="en-GB" sz="1200" b="1" dirty="0">
                <a:solidFill>
                  <a:schemeClr val="accent2">
                    <a:lumMod val="75000"/>
                  </a:schemeClr>
                </a:solidFill>
                <a:latin typeface="Century Gothic" panose="020B0502020202020204" pitchFamily="34" charset="0"/>
              </a:rPr>
              <a:t> </a:t>
            </a:r>
          </a:p>
          <a:p>
            <a:pPr algn="ctr"/>
            <a:r>
              <a:rPr lang="en-GB" sz="1200" b="1" dirty="0">
                <a:solidFill>
                  <a:schemeClr val="accent2">
                    <a:lumMod val="75000"/>
                  </a:schemeClr>
                </a:solidFill>
                <a:latin typeface="Century Gothic" panose="020B0502020202020204" pitchFamily="34" charset="0"/>
              </a:rPr>
              <a:t>www.links.uk.net</a:t>
            </a:r>
          </a:p>
          <a:p>
            <a:pPr marL="285750" indent="-285750">
              <a:buFont typeface="Arial" panose="020B0604020202020204" pitchFamily="34" charset="0"/>
              <a:buChar char="•"/>
            </a:pPr>
            <a:r>
              <a:rPr lang="en-GB" sz="1200" b="1" dirty="0">
                <a:solidFill>
                  <a:schemeClr val="accent2">
                    <a:lumMod val="75000"/>
                  </a:schemeClr>
                </a:solidFill>
                <a:latin typeface="Century Gothic" panose="020B0502020202020204" pitchFamily="34" charset="0"/>
              </a:rPr>
              <a:t>Awaydays</a:t>
            </a:r>
          </a:p>
          <a:p>
            <a:pPr algn="ctr"/>
            <a:r>
              <a:rPr lang="en-GB" sz="1200" b="1" dirty="0">
                <a:solidFill>
                  <a:schemeClr val="accent2">
                    <a:lumMod val="75000"/>
                  </a:schemeClr>
                </a:solidFill>
                <a:latin typeface="Century Gothic" panose="020B0502020202020204" pitchFamily="34" charset="0"/>
              </a:rPr>
              <a:t> </a:t>
            </a:r>
            <a:r>
              <a:rPr lang="it-IT" sz="1200" b="1" dirty="0">
                <a:solidFill>
                  <a:schemeClr val="accent2">
                    <a:lumMod val="75000"/>
                  </a:schemeClr>
                </a:solidFill>
                <a:latin typeface="Century Gothic" panose="020B0502020202020204" pitchFamily="34" charset="0"/>
              </a:rPr>
              <a:t>Tel (mobile):07507 257692</a:t>
            </a:r>
          </a:p>
          <a:p>
            <a:pPr algn="ctr"/>
            <a:r>
              <a:rPr lang="it-IT" sz="1200" b="1" dirty="0">
                <a:solidFill>
                  <a:schemeClr val="accent2">
                    <a:lumMod val="75000"/>
                  </a:schemeClr>
                </a:solidFill>
                <a:latin typeface="Century Gothic" panose="020B0502020202020204" pitchFamily="34" charset="0"/>
              </a:rPr>
              <a:t>E-Mail: awaydays@mail.com</a:t>
            </a:r>
          </a:p>
          <a:p>
            <a:pPr marL="285750" indent="-285750">
              <a:buFont typeface="Arial" panose="020B0604020202020204" pitchFamily="34" charset="0"/>
              <a:buChar char="•"/>
            </a:pPr>
            <a:r>
              <a:rPr lang="en-GB" sz="1200" b="1" dirty="0">
                <a:solidFill>
                  <a:schemeClr val="accent2">
                    <a:lumMod val="75000"/>
                  </a:schemeClr>
                </a:solidFill>
                <a:latin typeface="Century Gothic" panose="020B0502020202020204" pitchFamily="34" charset="0"/>
              </a:rPr>
              <a:t>HUTS- </a:t>
            </a:r>
          </a:p>
          <a:p>
            <a:pPr algn="ctr"/>
            <a:r>
              <a:rPr lang="fr-FR" sz="1200" b="1" dirty="0">
                <a:solidFill>
                  <a:schemeClr val="accent2">
                    <a:lumMod val="75000"/>
                  </a:schemeClr>
                </a:solidFill>
                <a:latin typeface="Century Gothic" panose="020B0502020202020204" pitchFamily="34" charset="0"/>
              </a:rPr>
              <a:t>Tel: 01239 710377</a:t>
            </a:r>
          </a:p>
          <a:p>
            <a:pPr algn="ctr"/>
            <a:r>
              <a:rPr lang="fr-FR" sz="1200" b="1" dirty="0">
                <a:solidFill>
                  <a:schemeClr val="accent2">
                    <a:lumMod val="75000"/>
                  </a:schemeClr>
                </a:solidFill>
                <a:latin typeface="Century Gothic" panose="020B0502020202020204" pitchFamily="34" charset="0"/>
              </a:rPr>
              <a:t>E-mail </a:t>
            </a:r>
            <a:r>
              <a:rPr lang="fr-FR" sz="1200" b="1" dirty="0">
                <a:solidFill>
                  <a:schemeClr val="accent2">
                    <a:lumMod val="75000"/>
                  </a:schemeClr>
                </a:solidFill>
                <a:latin typeface="Century Gothic" panose="020B0502020202020204" pitchFamily="34" charset="0"/>
                <a:hlinkClick r:id="rId7"/>
              </a:rPr>
              <a:t>huts@hutsworkshop.org</a:t>
            </a:r>
            <a:endParaRPr lang="fr-FR" sz="1200" b="1" dirty="0">
              <a:solidFill>
                <a:schemeClr val="accent2">
                  <a:lumMod val="75000"/>
                </a:schemeClr>
              </a:solidFill>
              <a:latin typeface="Century Gothic" panose="020B0502020202020204" pitchFamily="34" charset="0"/>
            </a:endParaRPr>
          </a:p>
          <a:p>
            <a:pPr marL="285750" indent="-285750">
              <a:buFont typeface="Arial" panose="020B0604020202020204" pitchFamily="34" charset="0"/>
              <a:buChar char="•"/>
            </a:pPr>
            <a:r>
              <a:rPr lang="fr-FR" sz="1200" b="1" dirty="0" err="1">
                <a:solidFill>
                  <a:schemeClr val="accent2">
                    <a:lumMod val="75000"/>
                  </a:schemeClr>
                </a:solidFill>
                <a:latin typeface="Century Gothic" panose="020B0502020202020204" pitchFamily="34" charset="0"/>
              </a:rPr>
              <a:t>Journeys</a:t>
            </a:r>
            <a:r>
              <a:rPr lang="fr-FR" sz="1200" b="1" dirty="0">
                <a:solidFill>
                  <a:schemeClr val="accent2">
                    <a:lumMod val="75000"/>
                  </a:schemeClr>
                </a:solidFill>
                <a:latin typeface="Century Gothic" panose="020B0502020202020204" pitchFamily="34" charset="0"/>
              </a:rPr>
              <a:t>- </a:t>
            </a:r>
          </a:p>
          <a:p>
            <a:pPr algn="ctr"/>
            <a:r>
              <a:rPr lang="fr-FR" sz="1200" b="1" dirty="0">
                <a:solidFill>
                  <a:schemeClr val="accent2">
                    <a:lumMod val="75000"/>
                  </a:schemeClr>
                </a:solidFill>
                <a:latin typeface="Century Gothic" panose="020B0502020202020204" pitchFamily="34" charset="0"/>
              </a:rPr>
              <a:t>Tel: 029 2069 2891</a:t>
            </a:r>
          </a:p>
          <a:p>
            <a:pPr algn="ctr"/>
            <a:r>
              <a:rPr lang="fr-FR" sz="1200" b="1" dirty="0">
                <a:solidFill>
                  <a:schemeClr val="accent2">
                    <a:lumMod val="75000"/>
                  </a:schemeClr>
                </a:solidFill>
                <a:latin typeface="Century Gothic" panose="020B0502020202020204" pitchFamily="34" charset="0"/>
              </a:rPr>
              <a:t>E-mail: info@journeysonline.org.uk</a:t>
            </a:r>
          </a:p>
          <a:p>
            <a:pPr algn="ctr"/>
            <a:r>
              <a:rPr lang="fr-FR" sz="1200" b="1" dirty="0">
                <a:solidFill>
                  <a:schemeClr val="accent2">
                    <a:lumMod val="75000"/>
                  </a:schemeClr>
                </a:solidFill>
                <a:latin typeface="Century Gothic" panose="020B0502020202020204" pitchFamily="34" charset="0"/>
                <a:hlinkClick r:id="rId8"/>
              </a:rPr>
              <a:t>www.journeysonline.org.uk</a:t>
            </a:r>
            <a:endParaRPr lang="fr-FR" sz="1200" b="1" dirty="0">
              <a:solidFill>
                <a:schemeClr val="accent2">
                  <a:lumMod val="75000"/>
                </a:schemeClr>
              </a:solidFill>
              <a:latin typeface="Century Gothic" panose="020B0502020202020204" pitchFamily="34" charset="0"/>
            </a:endParaRPr>
          </a:p>
          <a:p>
            <a:pPr marL="285750" indent="-285750">
              <a:buFont typeface="Arial" panose="020B0604020202020204" pitchFamily="34" charset="0"/>
              <a:buChar char="•"/>
            </a:pPr>
            <a:r>
              <a:rPr lang="fr-FR" sz="1200" b="1" dirty="0" err="1">
                <a:solidFill>
                  <a:schemeClr val="accent2">
                    <a:lumMod val="75000"/>
                  </a:schemeClr>
                </a:solidFill>
                <a:latin typeface="Century Gothic" panose="020B0502020202020204" pitchFamily="34" charset="0"/>
              </a:rPr>
              <a:t>Hafal</a:t>
            </a:r>
            <a:r>
              <a:rPr lang="fr-FR" sz="1200" b="1" dirty="0">
                <a:solidFill>
                  <a:schemeClr val="accent2">
                    <a:lumMod val="75000"/>
                  </a:schemeClr>
                </a:solidFill>
                <a:latin typeface="Century Gothic" panose="020B0502020202020204" pitchFamily="34" charset="0"/>
              </a:rPr>
              <a:t>- </a:t>
            </a:r>
          </a:p>
          <a:p>
            <a:pPr algn="ctr"/>
            <a:r>
              <a:rPr lang="fr-FR" sz="1200" b="1" dirty="0">
                <a:solidFill>
                  <a:schemeClr val="accent2">
                    <a:lumMod val="75000"/>
                  </a:schemeClr>
                </a:solidFill>
                <a:latin typeface="Century Gothic" panose="020B0502020202020204" pitchFamily="34" charset="0"/>
              </a:rPr>
              <a:t>Tel: 01267 223365</a:t>
            </a:r>
          </a:p>
          <a:p>
            <a:pPr algn="ctr"/>
            <a:r>
              <a:rPr lang="fr-FR" sz="1400" b="1" dirty="0">
                <a:solidFill>
                  <a:schemeClr val="accent2">
                    <a:lumMod val="75000"/>
                  </a:schemeClr>
                </a:solidFill>
                <a:latin typeface="Century Gothic" panose="020B0502020202020204" pitchFamily="34" charset="0"/>
                <a:hlinkClick r:id="rId9"/>
              </a:rPr>
              <a:t>www.hafal.org</a:t>
            </a:r>
            <a:endParaRPr lang="fr-FR" sz="1400" b="1" dirty="0">
              <a:solidFill>
                <a:schemeClr val="accent2">
                  <a:lumMod val="75000"/>
                </a:schemeClr>
              </a:solidFill>
              <a:latin typeface="Century Gothic" panose="020B0502020202020204" pitchFamily="34" charset="0"/>
            </a:endParaRPr>
          </a:p>
          <a:p>
            <a:pPr marL="285750" indent="-285750">
              <a:buFont typeface="Arial" panose="020B0604020202020204" pitchFamily="34" charset="0"/>
              <a:buChar char="•"/>
            </a:pPr>
            <a:r>
              <a:rPr lang="en-GB" sz="1200" b="1" dirty="0">
                <a:solidFill>
                  <a:schemeClr val="accent2">
                    <a:lumMod val="75000"/>
                  </a:schemeClr>
                </a:solidFill>
                <a:latin typeface="Century Gothic" panose="020B0502020202020204" pitchFamily="34" charset="0"/>
              </a:rPr>
              <a:t>West Wales Action for Mental Health (WWAMH)</a:t>
            </a:r>
          </a:p>
          <a:p>
            <a:pPr algn="ctr"/>
            <a:r>
              <a:rPr lang="en-GB" sz="1200" b="1" dirty="0">
                <a:solidFill>
                  <a:schemeClr val="accent2">
                    <a:lumMod val="75000"/>
                  </a:schemeClr>
                </a:solidFill>
                <a:latin typeface="Century Gothic" panose="020B0502020202020204" pitchFamily="34" charset="0"/>
              </a:rPr>
              <a:t>Telephone: 01267 238367</a:t>
            </a:r>
          </a:p>
          <a:p>
            <a:pPr algn="ctr"/>
            <a:r>
              <a:rPr lang="en-GB" sz="1200" b="1" dirty="0">
                <a:solidFill>
                  <a:schemeClr val="accent2">
                    <a:lumMod val="75000"/>
                  </a:schemeClr>
                </a:solidFill>
                <a:latin typeface="Century Gothic" panose="020B0502020202020204" pitchFamily="34" charset="0"/>
              </a:rPr>
              <a:t>E-mail: </a:t>
            </a:r>
            <a:r>
              <a:rPr lang="en-GB" sz="1200" b="1" dirty="0">
                <a:solidFill>
                  <a:schemeClr val="accent2">
                    <a:lumMod val="75000"/>
                  </a:schemeClr>
                </a:solidFill>
                <a:latin typeface="Century Gothic" panose="020B0502020202020204" pitchFamily="34" charset="0"/>
                <a:hlinkClick r:id="rId10"/>
              </a:rPr>
              <a:t>Carmarthenshire@wwamh.org.uk</a:t>
            </a:r>
            <a:r>
              <a:rPr lang="en-GB" sz="1200" b="1" dirty="0">
                <a:solidFill>
                  <a:schemeClr val="accent2">
                    <a:lumMod val="75000"/>
                  </a:schemeClr>
                </a:solidFill>
                <a:latin typeface="Century Gothic" panose="020B0502020202020204" pitchFamily="34" charset="0"/>
              </a:rPr>
              <a:t> </a:t>
            </a:r>
          </a:p>
          <a:p>
            <a:pPr algn="ctr"/>
            <a:r>
              <a:rPr lang="en-GB" sz="1200" b="1" dirty="0">
                <a:solidFill>
                  <a:schemeClr val="accent2">
                    <a:lumMod val="75000"/>
                  </a:schemeClr>
                </a:solidFill>
                <a:latin typeface="Century Gothic" panose="020B0502020202020204" pitchFamily="34" charset="0"/>
                <a:hlinkClick r:id="rId11"/>
              </a:rPr>
              <a:t>www.wwamh.org.uk</a:t>
            </a:r>
            <a:r>
              <a:rPr lang="en-GB" sz="1200" b="1" dirty="0">
                <a:solidFill>
                  <a:schemeClr val="accent2">
                    <a:lumMod val="75000"/>
                  </a:schemeClr>
                </a:solidFill>
                <a:latin typeface="Century Gothic" panose="020B0502020202020204" pitchFamily="34" charset="0"/>
              </a:rPr>
              <a:t> </a:t>
            </a:r>
          </a:p>
          <a:p>
            <a:pPr marL="171450" indent="-171450" algn="ctr">
              <a:buFont typeface="Arial" panose="020B0604020202020204" pitchFamily="34" charset="0"/>
              <a:buChar char="•"/>
            </a:pPr>
            <a:endParaRPr lang="fr-FR" sz="1200" b="1" dirty="0">
              <a:solidFill>
                <a:schemeClr val="accent2">
                  <a:lumMod val="75000"/>
                </a:schemeClr>
              </a:solidFill>
              <a:latin typeface="Century Gothic" panose="020B0502020202020204" pitchFamily="34" charset="0"/>
            </a:endParaRPr>
          </a:p>
          <a:p>
            <a:pPr marL="285750" indent="-285750" algn="ctr">
              <a:buFont typeface="Arial" panose="020B0604020202020204" pitchFamily="34" charset="0"/>
              <a:buChar char="•"/>
            </a:pPr>
            <a:r>
              <a:rPr lang="en-GB" sz="1200" b="1" dirty="0">
                <a:solidFill>
                  <a:schemeClr val="accent2">
                    <a:lumMod val="75000"/>
                  </a:schemeClr>
                </a:solidFill>
                <a:latin typeface="Century Gothic" panose="020B0502020202020204" pitchFamily="34" charset="0"/>
              </a:rPr>
              <a:t>No Panic</a:t>
            </a:r>
          </a:p>
          <a:p>
            <a:pPr algn="ctr"/>
            <a:r>
              <a:rPr lang="en-GB" sz="1200" b="1" dirty="0">
                <a:solidFill>
                  <a:schemeClr val="accent2"/>
                </a:solidFill>
                <a:latin typeface="Century Gothic" panose="020B0502020202020204" pitchFamily="34" charset="0"/>
              </a:rPr>
              <a:t> </a:t>
            </a:r>
            <a:r>
              <a:rPr lang="en-GB" sz="1200" b="1" dirty="0">
                <a:solidFill>
                  <a:schemeClr val="accent2"/>
                </a:solidFill>
                <a:latin typeface="Century Gothic" panose="020B0502020202020204" pitchFamily="34" charset="0"/>
                <a:hlinkClick r:id="rId12"/>
              </a:rPr>
              <a:t>www.nopanic.org.uk</a:t>
            </a:r>
            <a:r>
              <a:rPr lang="en-GB" sz="1200" b="1" dirty="0">
                <a:solidFill>
                  <a:schemeClr val="accent2"/>
                </a:solidFill>
                <a:latin typeface="Century Gothic" panose="020B0502020202020204" pitchFamily="34" charset="0"/>
              </a:rPr>
              <a:t> </a:t>
            </a:r>
          </a:p>
        </p:txBody>
      </p:sp>
      <p:sp>
        <p:nvSpPr>
          <p:cNvPr id="24" name="Rectangle 23">
            <a:extLst>
              <a:ext uri="{FF2B5EF4-FFF2-40B4-BE49-F238E27FC236}">
                <a16:creationId xmlns:a16="http://schemas.microsoft.com/office/drawing/2014/main" id="{787857AF-27A5-4CAC-8B30-D7AB8C70ADA4}"/>
              </a:ext>
            </a:extLst>
          </p:cNvPr>
          <p:cNvSpPr/>
          <p:nvPr/>
        </p:nvSpPr>
        <p:spPr>
          <a:xfrm>
            <a:off x="36419" y="3258234"/>
            <a:ext cx="3802643" cy="646331"/>
          </a:xfrm>
          <a:prstGeom prst="rect">
            <a:avLst/>
          </a:prstGeom>
          <a:noFill/>
        </p:spPr>
        <p:txBody>
          <a:bodyPr wrap="none" lIns="91440" tIns="45720" rIns="91440" bIns="45720">
            <a:spAutoFit/>
          </a:bodyPr>
          <a:lstStyle/>
          <a:p>
            <a:pPr algn="ctr"/>
            <a:r>
              <a:rPr lang="en-US" sz="3600" b="1" dirty="0">
                <a:ln w="22225">
                  <a:solidFill>
                    <a:schemeClr val="accent2"/>
                  </a:solidFill>
                  <a:prstDash val="solid"/>
                </a:ln>
                <a:solidFill>
                  <a:schemeClr val="accent2">
                    <a:lumMod val="20000"/>
                    <a:lumOff val="80000"/>
                  </a:schemeClr>
                </a:solidFill>
                <a:latin typeface="Century Gothic" panose="020B0502020202020204" pitchFamily="34" charset="0"/>
              </a:rPr>
              <a:t>What is anxiety?</a:t>
            </a:r>
            <a:endParaRPr lang="en-US" sz="3600" b="0" cap="none" spc="0" dirty="0">
              <a:ln w="0"/>
              <a:solidFill>
                <a:schemeClr val="accent2">
                  <a:lumMod val="20000"/>
                  <a:lumOff val="80000"/>
                </a:schemeClr>
              </a:solidFill>
              <a:effectLst>
                <a:outerShdw blurRad="38100" dist="25400" dir="5400000" algn="ctr" rotWithShape="0">
                  <a:srgbClr val="6E747A">
                    <a:alpha val="43000"/>
                  </a:srgbClr>
                </a:outerShdw>
              </a:effectLst>
              <a:latin typeface="Century Gothic" panose="020B0502020202020204" pitchFamily="34" charset="0"/>
            </a:endParaRPr>
          </a:p>
        </p:txBody>
      </p:sp>
      <p:sp>
        <p:nvSpPr>
          <p:cNvPr id="25" name="TextBox 24">
            <a:extLst>
              <a:ext uri="{FF2B5EF4-FFF2-40B4-BE49-F238E27FC236}">
                <a16:creationId xmlns:a16="http://schemas.microsoft.com/office/drawing/2014/main" id="{DDF43D98-0ABD-49E9-9CC6-CD90AF1FDF86}"/>
              </a:ext>
            </a:extLst>
          </p:cNvPr>
          <p:cNvSpPr txBox="1"/>
          <p:nvPr/>
        </p:nvSpPr>
        <p:spPr>
          <a:xfrm>
            <a:off x="252740" y="3938175"/>
            <a:ext cx="3394738" cy="2492990"/>
          </a:xfrm>
          <a:prstGeom prst="rect">
            <a:avLst/>
          </a:prstGeom>
          <a:solidFill>
            <a:schemeClr val="accent5">
              <a:lumMod val="60000"/>
              <a:lumOff val="40000"/>
            </a:schemeClr>
          </a:solidFill>
          <a:ln>
            <a:solidFill>
              <a:schemeClr val="accent2"/>
            </a:solidFill>
          </a:ln>
        </p:spPr>
        <p:txBody>
          <a:bodyPr wrap="square" rtlCol="0">
            <a:spAutoFit/>
          </a:bodyPr>
          <a:lstStyle/>
          <a:p>
            <a:r>
              <a:rPr lang="en-GB" sz="1200" dirty="0">
                <a:solidFill>
                  <a:schemeClr val="tx2">
                    <a:lumMod val="50000"/>
                  </a:schemeClr>
                </a:solidFill>
                <a:latin typeface="Century Gothic" panose="020B0502020202020204" pitchFamily="34" charset="0"/>
              </a:rPr>
              <a:t>Anxiety is a disorder that causes nervousness, fear, apprehension and worrying. It is normal for everyone of every age to be anxious at a point in their life but suffering from an anxiety disorder is more complex. An anxiety disorder is described as  recurring thoughts or worries. Anxiety can also cause physical problems such as high blood pressure and nausea. </a:t>
            </a:r>
          </a:p>
          <a:p>
            <a:r>
              <a:rPr lang="en-GB" sz="1200" dirty="0">
                <a:solidFill>
                  <a:schemeClr val="tx2">
                    <a:lumMod val="50000"/>
                  </a:schemeClr>
                </a:solidFill>
                <a:latin typeface="Century Gothic" panose="020B0502020202020204" pitchFamily="34" charset="0"/>
              </a:rPr>
              <a:t>For teenagers life should be care-free and fun. But that seems to not be the case. Media, school and peer pressure causes these stresses for them.</a:t>
            </a:r>
          </a:p>
        </p:txBody>
      </p:sp>
      <p:sp>
        <p:nvSpPr>
          <p:cNvPr id="26" name="TextBox 25">
            <a:extLst>
              <a:ext uri="{FF2B5EF4-FFF2-40B4-BE49-F238E27FC236}">
                <a16:creationId xmlns:a16="http://schemas.microsoft.com/office/drawing/2014/main" id="{32DB3DED-1E46-48EA-AF52-4274AA5173FF}"/>
              </a:ext>
            </a:extLst>
          </p:cNvPr>
          <p:cNvSpPr txBox="1"/>
          <p:nvPr/>
        </p:nvSpPr>
        <p:spPr>
          <a:xfrm>
            <a:off x="1932283" y="2157881"/>
            <a:ext cx="1802276" cy="1015663"/>
          </a:xfrm>
          <a:prstGeom prst="rect">
            <a:avLst/>
          </a:prstGeom>
          <a:solidFill>
            <a:schemeClr val="accent2">
              <a:lumMod val="20000"/>
              <a:lumOff val="80000"/>
            </a:schemeClr>
          </a:solidFill>
          <a:ln>
            <a:solidFill>
              <a:schemeClr val="accent2"/>
            </a:solidFill>
          </a:ln>
          <a:effectLst>
            <a:outerShdw blurRad="76200" dir="18900000" sy="23000" kx="-1200000" algn="bl" rotWithShape="0">
              <a:schemeClr val="tx2">
                <a:lumMod val="50000"/>
                <a:alpha val="20000"/>
              </a:schemeClr>
            </a:outerShdw>
            <a:softEdge rad="63500"/>
          </a:effectLst>
        </p:spPr>
        <p:txBody>
          <a:bodyPr wrap="square" rtlCol="0">
            <a:spAutoFit/>
          </a:bodyPr>
          <a:lstStyle/>
          <a:p>
            <a:pPr algn="ctr"/>
            <a:r>
              <a:rPr lang="en-GB" sz="1200" b="1" u="sng" dirty="0">
                <a:solidFill>
                  <a:schemeClr val="accent2">
                    <a:lumMod val="75000"/>
                  </a:schemeClr>
                </a:solidFill>
                <a:latin typeface="Century Gothic" panose="020B0502020202020204" pitchFamily="34" charset="0"/>
              </a:rPr>
              <a:t>FACT</a:t>
            </a:r>
          </a:p>
          <a:p>
            <a:pPr algn="ctr"/>
            <a:r>
              <a:rPr lang="en-GB" sz="1200" dirty="0">
                <a:solidFill>
                  <a:schemeClr val="accent2">
                    <a:lumMod val="75000"/>
                  </a:schemeClr>
                </a:solidFill>
                <a:latin typeface="Century Gothic" panose="020B0502020202020204" pitchFamily="34" charset="0"/>
              </a:rPr>
              <a:t>Anxiety is the most common mental health concern for children and adults</a:t>
            </a:r>
            <a:r>
              <a:rPr lang="en-GB" sz="1200" dirty="0">
                <a:latin typeface="Century Gothic" panose="020B0502020202020204" pitchFamily="34" charset="0"/>
              </a:rPr>
              <a:t>.</a:t>
            </a:r>
          </a:p>
        </p:txBody>
      </p:sp>
      <p:sp>
        <p:nvSpPr>
          <p:cNvPr id="27" name="TextBox 26">
            <a:extLst>
              <a:ext uri="{FF2B5EF4-FFF2-40B4-BE49-F238E27FC236}">
                <a16:creationId xmlns:a16="http://schemas.microsoft.com/office/drawing/2014/main" id="{A7E7EB3B-8BB9-4CAD-B512-A9FABF2D37A0}"/>
              </a:ext>
            </a:extLst>
          </p:cNvPr>
          <p:cNvSpPr txBox="1"/>
          <p:nvPr/>
        </p:nvSpPr>
        <p:spPr>
          <a:xfrm>
            <a:off x="331391" y="3150512"/>
            <a:ext cx="965006" cy="215444"/>
          </a:xfrm>
          <a:prstGeom prst="rect">
            <a:avLst/>
          </a:prstGeom>
          <a:noFill/>
        </p:spPr>
        <p:txBody>
          <a:bodyPr wrap="square" rtlCol="0">
            <a:spAutoFit/>
          </a:bodyPr>
          <a:lstStyle/>
          <a:p>
            <a:r>
              <a:rPr lang="en-GB" sz="800" dirty="0"/>
              <a:t>(Sara Moser, 2017) </a:t>
            </a:r>
          </a:p>
        </p:txBody>
      </p:sp>
      <p:sp>
        <p:nvSpPr>
          <p:cNvPr id="28" name="TextBox 27">
            <a:extLst>
              <a:ext uri="{FF2B5EF4-FFF2-40B4-BE49-F238E27FC236}">
                <a16:creationId xmlns:a16="http://schemas.microsoft.com/office/drawing/2014/main" id="{2FACB7CC-7645-4D04-B476-0C52BA9D90FD}"/>
              </a:ext>
            </a:extLst>
          </p:cNvPr>
          <p:cNvSpPr txBox="1"/>
          <p:nvPr/>
        </p:nvSpPr>
        <p:spPr>
          <a:xfrm>
            <a:off x="8775627" y="3731442"/>
            <a:ext cx="1122055" cy="430887"/>
          </a:xfrm>
          <a:prstGeom prst="rect">
            <a:avLst/>
          </a:prstGeom>
          <a:noFill/>
        </p:spPr>
        <p:txBody>
          <a:bodyPr wrap="square" rtlCol="0">
            <a:spAutoFit/>
          </a:bodyPr>
          <a:lstStyle/>
          <a:p>
            <a:r>
              <a:rPr lang="en-GB" sz="1100" dirty="0"/>
              <a:t>(Marshfield Clinic, 2018) </a:t>
            </a:r>
          </a:p>
        </p:txBody>
      </p:sp>
    </p:spTree>
    <p:extLst>
      <p:ext uri="{BB962C8B-B14F-4D97-AF65-F5344CB8AC3E}">
        <p14:creationId xmlns:p14="http://schemas.microsoft.com/office/powerpoint/2010/main" val="2646915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54BCF188-D785-41BA-B2A6-A11C058AFB0F}"/>
              </a:ext>
            </a:extLst>
          </p:cNvPr>
          <p:cNvCxnSpPr>
            <a:cxnSpLocks/>
          </p:cNvCxnSpPr>
          <p:nvPr/>
        </p:nvCxnSpPr>
        <p:spPr>
          <a:xfrm>
            <a:off x="4005943" y="0"/>
            <a:ext cx="0" cy="6858000"/>
          </a:xfrm>
          <a:prstGeom prst="line">
            <a:avLst/>
          </a:prstGeom>
        </p:spPr>
        <p:style>
          <a:lnRef idx="1">
            <a:schemeClr val="dk1"/>
          </a:lnRef>
          <a:fillRef idx="0">
            <a:schemeClr val="dk1"/>
          </a:fillRef>
          <a:effectRef idx="0">
            <a:schemeClr val="dk1"/>
          </a:effectRef>
          <a:fontRef idx="minor">
            <a:schemeClr val="tx1"/>
          </a:fontRef>
        </p:style>
      </p:cxnSp>
      <p:pic>
        <p:nvPicPr>
          <p:cNvPr id="7" name="Picture 6">
            <a:extLst>
              <a:ext uri="{FF2B5EF4-FFF2-40B4-BE49-F238E27FC236}">
                <a16:creationId xmlns:a16="http://schemas.microsoft.com/office/drawing/2014/main" id="{8AF9E777-59B4-4EC3-A7C8-87ADFD5D2C57}"/>
              </a:ext>
            </a:extLst>
          </p:cNvPr>
          <p:cNvPicPr>
            <a:picLocks noChangeAspect="1"/>
          </p:cNvPicPr>
          <p:nvPr/>
        </p:nvPicPr>
        <p:blipFill>
          <a:blip r:embed="rId2"/>
          <a:stretch>
            <a:fillRect/>
          </a:stretch>
        </p:blipFill>
        <p:spPr>
          <a:xfrm>
            <a:off x="8194808" y="14900"/>
            <a:ext cx="5763" cy="6858000"/>
          </a:xfrm>
          <a:prstGeom prst="rect">
            <a:avLst/>
          </a:prstGeom>
        </p:spPr>
      </p:pic>
      <p:pic>
        <p:nvPicPr>
          <p:cNvPr id="10" name="Picture 9">
            <a:extLst>
              <a:ext uri="{FF2B5EF4-FFF2-40B4-BE49-F238E27FC236}">
                <a16:creationId xmlns:a16="http://schemas.microsoft.com/office/drawing/2014/main" id="{BE060C20-4BD2-4D2F-ABFA-10DA4E61FFA5}"/>
              </a:ext>
            </a:extLst>
          </p:cNvPr>
          <p:cNvPicPr>
            <a:picLocks noChangeAspect="1"/>
          </p:cNvPicPr>
          <p:nvPr/>
        </p:nvPicPr>
        <p:blipFill>
          <a:blip r:embed="rId3"/>
          <a:stretch>
            <a:fillRect/>
          </a:stretch>
        </p:blipFill>
        <p:spPr>
          <a:xfrm>
            <a:off x="-1486" y="-1"/>
            <a:ext cx="2207866" cy="1851053"/>
          </a:xfrm>
          <a:prstGeom prst="rect">
            <a:avLst/>
          </a:prstGeom>
        </p:spPr>
      </p:pic>
      <p:pic>
        <p:nvPicPr>
          <p:cNvPr id="11" name="Picture 10">
            <a:extLst>
              <a:ext uri="{FF2B5EF4-FFF2-40B4-BE49-F238E27FC236}">
                <a16:creationId xmlns:a16="http://schemas.microsoft.com/office/drawing/2014/main" id="{2DDAD680-43CC-4611-9B2A-898FD970ADD6}"/>
              </a:ext>
            </a:extLst>
          </p:cNvPr>
          <p:cNvPicPr>
            <a:picLocks noChangeAspect="1"/>
          </p:cNvPicPr>
          <p:nvPr/>
        </p:nvPicPr>
        <p:blipFill>
          <a:blip r:embed="rId4"/>
          <a:stretch>
            <a:fillRect/>
          </a:stretch>
        </p:blipFill>
        <p:spPr>
          <a:xfrm>
            <a:off x="0" y="1767355"/>
            <a:ext cx="4005939" cy="1146147"/>
          </a:xfrm>
          <a:prstGeom prst="rect">
            <a:avLst/>
          </a:prstGeom>
        </p:spPr>
      </p:pic>
      <p:pic>
        <p:nvPicPr>
          <p:cNvPr id="12" name="Picture 11">
            <a:extLst>
              <a:ext uri="{FF2B5EF4-FFF2-40B4-BE49-F238E27FC236}">
                <a16:creationId xmlns:a16="http://schemas.microsoft.com/office/drawing/2014/main" id="{0EB02162-2CC9-4891-81B7-0545F2A12D54}"/>
              </a:ext>
            </a:extLst>
          </p:cNvPr>
          <p:cNvPicPr>
            <a:picLocks noChangeAspect="1"/>
          </p:cNvPicPr>
          <p:nvPr/>
        </p:nvPicPr>
        <p:blipFill>
          <a:blip r:embed="rId5"/>
          <a:stretch>
            <a:fillRect/>
          </a:stretch>
        </p:blipFill>
        <p:spPr>
          <a:xfrm>
            <a:off x="-1486" y="2913502"/>
            <a:ext cx="4005931" cy="1060796"/>
          </a:xfrm>
          <a:prstGeom prst="rect">
            <a:avLst/>
          </a:prstGeom>
        </p:spPr>
      </p:pic>
      <p:sp>
        <p:nvSpPr>
          <p:cNvPr id="14" name="TextBox 13">
            <a:extLst>
              <a:ext uri="{FF2B5EF4-FFF2-40B4-BE49-F238E27FC236}">
                <a16:creationId xmlns:a16="http://schemas.microsoft.com/office/drawing/2014/main" id="{FFE06F48-E49C-4956-ADD2-37C8F765AECB}"/>
              </a:ext>
            </a:extLst>
          </p:cNvPr>
          <p:cNvSpPr txBox="1"/>
          <p:nvPr/>
        </p:nvSpPr>
        <p:spPr>
          <a:xfrm>
            <a:off x="-8737" y="3944499"/>
            <a:ext cx="4005930" cy="2862322"/>
          </a:xfrm>
          <a:prstGeom prst="rect">
            <a:avLst/>
          </a:prstGeom>
        </p:spPr>
        <p:style>
          <a:lnRef idx="0">
            <a:scrgbClr r="0" g="0" b="0"/>
          </a:lnRef>
          <a:fillRef idx="1001">
            <a:schemeClr val="dk2"/>
          </a:fillRef>
          <a:effectRef idx="0">
            <a:scrgbClr r="0" g="0" b="0"/>
          </a:effectRef>
          <a:fontRef idx="major"/>
        </p:style>
        <p:txBody>
          <a:bodyPr wrap="square" rtlCol="0">
            <a:spAutoFit/>
          </a:bodyPr>
          <a:lstStyle/>
          <a:p>
            <a:pPr marL="285750" indent="-285750">
              <a:buFont typeface="Arial" panose="020B0604020202020204" pitchFamily="34" charset="0"/>
              <a:buChar char="•"/>
            </a:pPr>
            <a:r>
              <a:rPr lang="en-GB" sz="1200" b="1" dirty="0">
                <a:solidFill>
                  <a:schemeClr val="accent2">
                    <a:lumMod val="40000"/>
                    <a:lumOff val="60000"/>
                  </a:schemeClr>
                </a:solidFill>
                <a:latin typeface="Century Gothic" panose="020B0502020202020204" pitchFamily="34" charset="0"/>
              </a:rPr>
              <a:t>nervousness, restlessness, being tense</a:t>
            </a:r>
          </a:p>
          <a:p>
            <a:pPr marL="285750" indent="-285750">
              <a:buFont typeface="Arial" panose="020B0604020202020204" pitchFamily="34" charset="0"/>
              <a:buChar char="•"/>
            </a:pPr>
            <a:r>
              <a:rPr lang="en-GB" sz="1200" b="1" dirty="0">
                <a:solidFill>
                  <a:schemeClr val="accent2">
                    <a:lumMod val="40000"/>
                    <a:lumOff val="60000"/>
                  </a:schemeClr>
                </a:solidFill>
                <a:latin typeface="Century Gothic" panose="020B0502020202020204" pitchFamily="34" charset="0"/>
              </a:rPr>
              <a:t>feelings of danger, panic, or dread</a:t>
            </a:r>
          </a:p>
          <a:p>
            <a:pPr marL="285750" indent="-285750">
              <a:buFont typeface="Arial" panose="020B0604020202020204" pitchFamily="34" charset="0"/>
              <a:buChar char="•"/>
            </a:pPr>
            <a:r>
              <a:rPr lang="en-GB" sz="1200" b="1" dirty="0">
                <a:solidFill>
                  <a:schemeClr val="accent2">
                    <a:lumMod val="40000"/>
                    <a:lumOff val="60000"/>
                  </a:schemeClr>
                </a:solidFill>
                <a:latin typeface="Century Gothic" panose="020B0502020202020204" pitchFamily="34" charset="0"/>
              </a:rPr>
              <a:t>rapid heart rate, rapid breathing, or hyperventilation</a:t>
            </a:r>
          </a:p>
          <a:p>
            <a:pPr marL="285750" indent="-285750">
              <a:buFont typeface="Arial" panose="020B0604020202020204" pitchFamily="34" charset="0"/>
              <a:buChar char="•"/>
            </a:pPr>
            <a:r>
              <a:rPr lang="en-GB" sz="1200" b="1" dirty="0">
                <a:solidFill>
                  <a:schemeClr val="accent2">
                    <a:lumMod val="40000"/>
                    <a:lumOff val="60000"/>
                  </a:schemeClr>
                </a:solidFill>
                <a:latin typeface="Century Gothic" panose="020B0502020202020204" pitchFamily="34" charset="0"/>
              </a:rPr>
              <a:t>increased or heavy sweating</a:t>
            </a:r>
          </a:p>
          <a:p>
            <a:pPr marL="285750" indent="-285750">
              <a:buFont typeface="Arial" panose="020B0604020202020204" pitchFamily="34" charset="0"/>
              <a:buChar char="•"/>
            </a:pPr>
            <a:r>
              <a:rPr lang="en-GB" sz="1200" b="1" dirty="0">
                <a:solidFill>
                  <a:schemeClr val="accent2">
                    <a:lumMod val="40000"/>
                    <a:lumOff val="60000"/>
                  </a:schemeClr>
                </a:solidFill>
                <a:latin typeface="Century Gothic" panose="020B0502020202020204" pitchFamily="34" charset="0"/>
              </a:rPr>
              <a:t>Trembling, muscle twitching, weakness and lethargy</a:t>
            </a:r>
          </a:p>
          <a:p>
            <a:pPr marL="285750" indent="-285750">
              <a:buFont typeface="Arial" panose="020B0604020202020204" pitchFamily="34" charset="0"/>
              <a:buChar char="•"/>
            </a:pPr>
            <a:r>
              <a:rPr lang="en-GB" sz="1200" b="1" dirty="0">
                <a:solidFill>
                  <a:schemeClr val="accent2">
                    <a:lumMod val="40000"/>
                    <a:lumOff val="60000"/>
                  </a:schemeClr>
                </a:solidFill>
                <a:latin typeface="Century Gothic" panose="020B0502020202020204" pitchFamily="34" charset="0"/>
              </a:rPr>
              <a:t>difficulty focusing or thinking clearly</a:t>
            </a:r>
          </a:p>
          <a:p>
            <a:pPr marL="285750" indent="-285750">
              <a:buFont typeface="Arial" panose="020B0604020202020204" pitchFamily="34" charset="0"/>
              <a:buChar char="•"/>
            </a:pPr>
            <a:r>
              <a:rPr lang="en-GB" sz="1200" b="1" dirty="0">
                <a:solidFill>
                  <a:schemeClr val="accent2">
                    <a:lumMod val="40000"/>
                    <a:lumOff val="60000"/>
                  </a:schemeClr>
                </a:solidFill>
                <a:latin typeface="Century Gothic" panose="020B0502020202020204" pitchFamily="34" charset="0"/>
              </a:rPr>
              <a:t>insomnia</a:t>
            </a:r>
          </a:p>
          <a:p>
            <a:pPr marL="285750" indent="-285750">
              <a:buFont typeface="Arial" panose="020B0604020202020204" pitchFamily="34" charset="0"/>
              <a:buChar char="•"/>
            </a:pPr>
            <a:r>
              <a:rPr lang="en-GB" sz="1200" b="1" dirty="0">
                <a:solidFill>
                  <a:schemeClr val="accent2">
                    <a:lumMod val="40000"/>
                    <a:lumOff val="60000"/>
                  </a:schemeClr>
                </a:solidFill>
                <a:latin typeface="Century Gothic" panose="020B0502020202020204" pitchFamily="34" charset="0"/>
              </a:rPr>
              <a:t>digestive or gastrointestinal problems, such as gas, constipation, or diarrhoea</a:t>
            </a:r>
          </a:p>
          <a:p>
            <a:pPr marL="285750" indent="-285750">
              <a:buFont typeface="Arial" panose="020B0604020202020204" pitchFamily="34" charset="0"/>
              <a:buChar char="•"/>
            </a:pPr>
            <a:r>
              <a:rPr lang="en-GB" sz="1200" b="1" dirty="0">
                <a:solidFill>
                  <a:schemeClr val="accent2">
                    <a:lumMod val="40000"/>
                    <a:lumOff val="60000"/>
                  </a:schemeClr>
                </a:solidFill>
                <a:latin typeface="Century Gothic" panose="020B0502020202020204" pitchFamily="34" charset="0"/>
              </a:rPr>
              <a:t>a strong desire to avoid the things that trigger your anxiety</a:t>
            </a:r>
          </a:p>
          <a:p>
            <a:pPr marL="285750" indent="-285750">
              <a:buFont typeface="Arial" panose="020B0604020202020204" pitchFamily="34" charset="0"/>
              <a:buChar char="•"/>
            </a:pPr>
            <a:r>
              <a:rPr lang="en-GB" sz="1200" b="1" dirty="0">
                <a:solidFill>
                  <a:schemeClr val="accent2">
                    <a:lumMod val="40000"/>
                    <a:lumOff val="60000"/>
                  </a:schemeClr>
                </a:solidFill>
                <a:latin typeface="Century Gothic" panose="020B0502020202020204" pitchFamily="34" charset="0"/>
              </a:rPr>
              <a:t>performing certain behaviour over and over again</a:t>
            </a:r>
          </a:p>
        </p:txBody>
      </p:sp>
      <p:pic>
        <p:nvPicPr>
          <p:cNvPr id="16" name="Picture 15">
            <a:extLst>
              <a:ext uri="{FF2B5EF4-FFF2-40B4-BE49-F238E27FC236}">
                <a16:creationId xmlns:a16="http://schemas.microsoft.com/office/drawing/2014/main" id="{E87809B4-C182-465A-8C47-58C0DACF0463}"/>
              </a:ext>
            </a:extLst>
          </p:cNvPr>
          <p:cNvPicPr>
            <a:picLocks noChangeAspect="1"/>
          </p:cNvPicPr>
          <p:nvPr/>
        </p:nvPicPr>
        <p:blipFill>
          <a:blip r:embed="rId6"/>
          <a:stretch>
            <a:fillRect/>
          </a:stretch>
        </p:blipFill>
        <p:spPr>
          <a:xfrm>
            <a:off x="1738308" y="-197128"/>
            <a:ext cx="2241857" cy="2245306"/>
          </a:xfrm>
          <a:prstGeom prst="rect">
            <a:avLst/>
          </a:prstGeom>
          <a:effectLst>
            <a:outerShdw dist="50800" dir="5400000" sx="1000" sy="1000" algn="ctr" rotWithShape="0">
              <a:srgbClr val="000000"/>
            </a:outerShdw>
            <a:softEdge rad="635000"/>
          </a:effectLst>
        </p:spPr>
      </p:pic>
      <p:sp>
        <p:nvSpPr>
          <p:cNvPr id="17" name="TextBox 16">
            <a:extLst>
              <a:ext uri="{FF2B5EF4-FFF2-40B4-BE49-F238E27FC236}">
                <a16:creationId xmlns:a16="http://schemas.microsoft.com/office/drawing/2014/main" id="{CDA77C79-2428-499D-B4C9-C6CC6BC611DD}"/>
              </a:ext>
            </a:extLst>
          </p:cNvPr>
          <p:cNvSpPr txBox="1"/>
          <p:nvPr/>
        </p:nvSpPr>
        <p:spPr>
          <a:xfrm>
            <a:off x="3997193" y="14900"/>
            <a:ext cx="4197610" cy="1154162"/>
          </a:xfrm>
          <a:prstGeom prst="rect">
            <a:avLst/>
          </a:prstGeom>
        </p:spPr>
        <p:style>
          <a:lnRef idx="0">
            <a:scrgbClr r="0" g="0" b="0"/>
          </a:lnRef>
          <a:fillRef idx="1001">
            <a:schemeClr val="dk2"/>
          </a:fillRef>
          <a:effectRef idx="0">
            <a:scrgbClr r="0" g="0" b="0"/>
          </a:effectRef>
          <a:fontRef idx="major"/>
        </p:style>
        <p:txBody>
          <a:bodyPr wrap="square" rtlCol="0">
            <a:spAutoFit/>
          </a:bodyPr>
          <a:lstStyle/>
          <a:p>
            <a:r>
              <a:rPr lang="en-GB" sz="3450" b="1" dirty="0">
                <a:solidFill>
                  <a:schemeClr val="accent2">
                    <a:lumMod val="40000"/>
                    <a:lumOff val="60000"/>
                  </a:schemeClr>
                </a:solidFill>
                <a:latin typeface="Century Gothic" panose="020B0502020202020204" pitchFamily="34" charset="0"/>
              </a:rPr>
              <a:t>What can </a:t>
            </a:r>
            <a:r>
              <a:rPr lang="en-GB" sz="3450" b="1" u="sng" dirty="0">
                <a:solidFill>
                  <a:schemeClr val="accent2">
                    <a:lumMod val="40000"/>
                    <a:lumOff val="60000"/>
                  </a:schemeClr>
                </a:solidFill>
                <a:latin typeface="Century Gothic" panose="020B0502020202020204" pitchFamily="34" charset="0"/>
              </a:rPr>
              <a:t>YOU </a:t>
            </a:r>
            <a:r>
              <a:rPr lang="en-GB" sz="3450" b="1" dirty="0">
                <a:solidFill>
                  <a:schemeClr val="accent2">
                    <a:lumMod val="40000"/>
                    <a:lumOff val="60000"/>
                  </a:schemeClr>
                </a:solidFill>
                <a:latin typeface="Century Gothic" panose="020B0502020202020204" pitchFamily="34" charset="0"/>
              </a:rPr>
              <a:t>do?</a:t>
            </a:r>
          </a:p>
        </p:txBody>
      </p:sp>
      <p:sp>
        <p:nvSpPr>
          <p:cNvPr id="18" name="TextBox 17">
            <a:extLst>
              <a:ext uri="{FF2B5EF4-FFF2-40B4-BE49-F238E27FC236}">
                <a16:creationId xmlns:a16="http://schemas.microsoft.com/office/drawing/2014/main" id="{19E08BCD-2999-462E-BC44-D9B4927A2658}"/>
              </a:ext>
            </a:extLst>
          </p:cNvPr>
          <p:cNvSpPr txBox="1"/>
          <p:nvPr/>
        </p:nvSpPr>
        <p:spPr>
          <a:xfrm>
            <a:off x="4013195" y="1121625"/>
            <a:ext cx="4190358" cy="3200876"/>
          </a:xfrm>
          <a:prstGeom prst="rect">
            <a:avLst/>
          </a:prstGeom>
        </p:spPr>
        <p:style>
          <a:lnRef idx="0">
            <a:scrgbClr r="0" g="0" b="0"/>
          </a:lnRef>
          <a:fillRef idx="1001">
            <a:schemeClr val="dk2"/>
          </a:fillRef>
          <a:effectRef idx="0">
            <a:scrgbClr r="0" g="0" b="0"/>
          </a:effectRef>
          <a:fontRef idx="major"/>
        </p:style>
        <p:txBody>
          <a:bodyPr wrap="square" rtlCol="0">
            <a:spAutoFit/>
          </a:bodyPr>
          <a:lstStyle/>
          <a:p>
            <a:pPr marL="285750" indent="-285750">
              <a:buFont typeface="Arial" panose="020B0604020202020204" pitchFamily="34" charset="0"/>
              <a:buChar char="•"/>
            </a:pPr>
            <a:r>
              <a:rPr lang="en-GB" sz="1200" b="1" dirty="0">
                <a:solidFill>
                  <a:schemeClr val="accent2">
                    <a:lumMod val="40000"/>
                    <a:lumOff val="60000"/>
                  </a:schemeClr>
                </a:solidFill>
                <a:latin typeface="Century Gothic" panose="020B0502020202020204" pitchFamily="34" charset="0"/>
              </a:rPr>
              <a:t>Reduce Stress- Stress can effect on your teen negatively. Setting time aside for fun or family meetings to talk, can reduce everything that causes stress such as</a:t>
            </a:r>
            <a:r>
              <a:rPr lang="en-GB" sz="1600" b="1" dirty="0">
                <a:solidFill>
                  <a:schemeClr val="accent2">
                    <a:lumMod val="40000"/>
                    <a:lumOff val="60000"/>
                  </a:schemeClr>
                </a:solidFill>
                <a:latin typeface="Century Gothic" panose="020B0502020202020204" pitchFamily="34" charset="0"/>
              </a:rPr>
              <a:t> </a:t>
            </a:r>
            <a:r>
              <a:rPr lang="en-GB" sz="1200" b="1" dirty="0">
                <a:solidFill>
                  <a:schemeClr val="accent2">
                    <a:lumMod val="40000"/>
                    <a:lumOff val="60000"/>
                  </a:schemeClr>
                </a:solidFill>
                <a:latin typeface="Century Gothic" panose="020B0502020202020204" pitchFamily="34" charset="0"/>
              </a:rPr>
              <a:t>arguments.</a:t>
            </a:r>
          </a:p>
          <a:p>
            <a:pPr marL="285750" indent="-285750">
              <a:buFont typeface="Arial" panose="020B0604020202020204" pitchFamily="34" charset="0"/>
              <a:buChar char="•"/>
            </a:pPr>
            <a:r>
              <a:rPr lang="en-GB" sz="1200" b="1" dirty="0">
                <a:solidFill>
                  <a:schemeClr val="accent2">
                    <a:lumMod val="40000"/>
                    <a:lumOff val="60000"/>
                  </a:schemeClr>
                </a:solidFill>
                <a:latin typeface="Century Gothic" panose="020B0502020202020204" pitchFamily="34" charset="0"/>
              </a:rPr>
              <a:t>Routine- Setting a routine for meal time, homework, quiet time etc, this will help your teen develop better ways to manage their anxiety.</a:t>
            </a:r>
          </a:p>
          <a:p>
            <a:pPr marL="285750" indent="-285750">
              <a:buFont typeface="Arial" panose="020B0604020202020204" pitchFamily="34" charset="0"/>
              <a:buChar char="•"/>
            </a:pPr>
            <a:r>
              <a:rPr lang="en-GB" sz="1200" b="1" dirty="0">
                <a:solidFill>
                  <a:schemeClr val="accent2">
                    <a:lumMod val="40000"/>
                    <a:lumOff val="60000"/>
                  </a:schemeClr>
                </a:solidFill>
                <a:latin typeface="Century Gothic" panose="020B0502020202020204" pitchFamily="34" charset="0"/>
              </a:rPr>
              <a:t>Encourage Independence- Encouraging your teen to do chores and responsibilities in the house will build their independence and soon their confidence.</a:t>
            </a:r>
          </a:p>
          <a:p>
            <a:pPr marL="285750" indent="-285750">
              <a:buFont typeface="Arial" panose="020B0604020202020204" pitchFamily="34" charset="0"/>
              <a:buChar char="•"/>
            </a:pPr>
            <a:r>
              <a:rPr lang="en-GB" sz="1200" b="1" dirty="0">
                <a:solidFill>
                  <a:schemeClr val="accent2">
                    <a:lumMod val="40000"/>
                    <a:lumOff val="60000"/>
                  </a:schemeClr>
                </a:solidFill>
                <a:latin typeface="Century Gothic" panose="020B0502020202020204" pitchFamily="34" charset="0"/>
              </a:rPr>
              <a:t>Self-Confidence- Help your teen build self confidence by complimenting them and praising them for their achievements such as facing their fears. </a:t>
            </a:r>
          </a:p>
          <a:p>
            <a:endParaRPr lang="en-GB" dirty="0"/>
          </a:p>
        </p:txBody>
      </p:sp>
      <p:sp>
        <p:nvSpPr>
          <p:cNvPr id="19" name="TextBox 18">
            <a:extLst>
              <a:ext uri="{FF2B5EF4-FFF2-40B4-BE49-F238E27FC236}">
                <a16:creationId xmlns:a16="http://schemas.microsoft.com/office/drawing/2014/main" id="{07ABECAB-530A-4832-8D81-427232CFB6BE}"/>
              </a:ext>
            </a:extLst>
          </p:cNvPr>
          <p:cNvSpPr txBox="1"/>
          <p:nvPr/>
        </p:nvSpPr>
        <p:spPr>
          <a:xfrm>
            <a:off x="4022972" y="4031062"/>
            <a:ext cx="1673901" cy="1200329"/>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1200" b="1" dirty="0">
                <a:solidFill>
                  <a:schemeClr val="tx2"/>
                </a:solidFill>
                <a:latin typeface="Century Gothic" panose="020B0502020202020204" pitchFamily="34" charset="0"/>
              </a:rPr>
              <a:t>If these do not work for you and your teen, behind is a list of charities, local authorities and helplines.</a:t>
            </a:r>
          </a:p>
        </p:txBody>
      </p:sp>
      <p:cxnSp>
        <p:nvCxnSpPr>
          <p:cNvPr id="21" name="Straight Arrow Connector 20">
            <a:extLst>
              <a:ext uri="{FF2B5EF4-FFF2-40B4-BE49-F238E27FC236}">
                <a16:creationId xmlns:a16="http://schemas.microsoft.com/office/drawing/2014/main" id="{AAC8F444-E2CC-4B19-A212-819C3B55B40C}"/>
              </a:ext>
            </a:extLst>
          </p:cNvPr>
          <p:cNvCxnSpPr>
            <a:cxnSpLocks/>
          </p:cNvCxnSpPr>
          <p:nvPr/>
        </p:nvCxnSpPr>
        <p:spPr>
          <a:xfrm flipV="1">
            <a:off x="4146485" y="3509112"/>
            <a:ext cx="56550" cy="508169"/>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
        <p:nvSpPr>
          <p:cNvPr id="26" name="TextBox 25">
            <a:extLst>
              <a:ext uri="{FF2B5EF4-FFF2-40B4-BE49-F238E27FC236}">
                <a16:creationId xmlns:a16="http://schemas.microsoft.com/office/drawing/2014/main" id="{9B6165A7-769F-40FC-A98A-02EC7E2272D5}"/>
              </a:ext>
            </a:extLst>
          </p:cNvPr>
          <p:cNvSpPr txBox="1"/>
          <p:nvPr/>
        </p:nvSpPr>
        <p:spPr>
          <a:xfrm>
            <a:off x="5546366" y="4844451"/>
            <a:ext cx="2657188" cy="1692771"/>
          </a:xfrm>
          <a:prstGeom prst="rect">
            <a:avLst/>
          </a:prstGeom>
          <a:solidFill>
            <a:schemeClr val="accent5">
              <a:lumMod val="60000"/>
              <a:lumOff val="40000"/>
            </a:schemeClr>
          </a:solidFill>
          <a:ln>
            <a:solidFill>
              <a:schemeClr val="accent2"/>
            </a:solidFill>
          </a:ln>
        </p:spPr>
        <p:txBody>
          <a:bodyPr wrap="square" rtlCol="0">
            <a:spAutoFit/>
          </a:bodyPr>
          <a:lstStyle/>
          <a:p>
            <a:r>
              <a:rPr lang="en-GB" sz="1300" b="1" dirty="0">
                <a:solidFill>
                  <a:schemeClr val="tx2"/>
                </a:solidFill>
                <a:latin typeface="Century Gothic" panose="020B0502020202020204" pitchFamily="34" charset="0"/>
              </a:rPr>
              <a:t>Sometimes, therapies such as cognitive-behavioural therapy (CBT), psychotherapy, or a combination of therapies will help your teen overcome their anxiety. This is nothing to worry over as a parent, this will help your teen and relax their mind.</a:t>
            </a:r>
          </a:p>
        </p:txBody>
      </p:sp>
      <p:sp>
        <p:nvSpPr>
          <p:cNvPr id="27" name="TextBox 26">
            <a:extLst>
              <a:ext uri="{FF2B5EF4-FFF2-40B4-BE49-F238E27FC236}">
                <a16:creationId xmlns:a16="http://schemas.microsoft.com/office/drawing/2014/main" id="{D57E4639-CEE3-44F2-8C90-94C164C83D66}"/>
              </a:ext>
            </a:extLst>
          </p:cNvPr>
          <p:cNvSpPr txBox="1"/>
          <p:nvPr/>
        </p:nvSpPr>
        <p:spPr>
          <a:xfrm>
            <a:off x="8655625" y="14900"/>
            <a:ext cx="3530951" cy="923330"/>
          </a:xfrm>
          <a:prstGeom prst="rect">
            <a:avLst/>
          </a:prstGeom>
          <a:solidFill>
            <a:schemeClr val="accent5">
              <a:lumMod val="60000"/>
              <a:lumOff val="40000"/>
            </a:schemeClr>
          </a:solidFill>
          <a:ln>
            <a:solidFill>
              <a:schemeClr val="accent2">
                <a:lumMod val="20000"/>
                <a:lumOff val="80000"/>
              </a:schemeClr>
            </a:solidFill>
          </a:ln>
        </p:spPr>
        <p:style>
          <a:lnRef idx="0">
            <a:scrgbClr r="0" g="0" b="0"/>
          </a:lnRef>
          <a:fillRef idx="1001">
            <a:schemeClr val="dk2"/>
          </a:fillRef>
          <a:effectRef idx="0">
            <a:scrgbClr r="0" g="0" b="0"/>
          </a:effectRef>
          <a:fontRef idx="major"/>
        </p:style>
        <p:txBody>
          <a:bodyPr wrap="square" rtlCol="0">
            <a:spAutoFit/>
          </a:bodyPr>
          <a:lstStyle/>
          <a:p>
            <a:r>
              <a:rPr lang="en-GB" b="1" dirty="0">
                <a:solidFill>
                  <a:schemeClr val="accent2">
                    <a:lumMod val="75000"/>
                  </a:schemeClr>
                </a:solidFill>
                <a:latin typeface="Century Gothic" panose="020B0502020202020204" pitchFamily="34" charset="0"/>
              </a:rPr>
              <a:t> 3 in 100 children and teenagers will be struggling with an anxiety disorder</a:t>
            </a:r>
          </a:p>
        </p:txBody>
      </p:sp>
      <p:pic>
        <p:nvPicPr>
          <p:cNvPr id="28" name="Picture 27">
            <a:extLst>
              <a:ext uri="{FF2B5EF4-FFF2-40B4-BE49-F238E27FC236}">
                <a16:creationId xmlns:a16="http://schemas.microsoft.com/office/drawing/2014/main" id="{FC36F828-22E7-4CD5-9E59-890F9A64E8C4}"/>
              </a:ext>
            </a:extLst>
          </p:cNvPr>
          <p:cNvPicPr>
            <a:picLocks noChangeAspect="1"/>
          </p:cNvPicPr>
          <p:nvPr/>
        </p:nvPicPr>
        <p:blipFill>
          <a:blip r:embed="rId7">
            <a:extLst>
              <a:ext uri="{BEBA8EAE-BF5A-486C-A8C5-ECC9F3942E4B}">
                <a14:imgProps xmlns:a14="http://schemas.microsoft.com/office/drawing/2010/main">
                  <a14:imgLayer r:embed="rId8">
                    <a14:imgEffect>
                      <a14:sharpenSoften amount="50000"/>
                    </a14:imgEffect>
                    <a14:imgEffect>
                      <a14:brightnessContrast contrast="-18000"/>
                    </a14:imgEffect>
                  </a14:imgLayer>
                </a14:imgProps>
              </a:ext>
            </a:extLst>
          </a:blip>
          <a:stretch>
            <a:fillRect/>
          </a:stretch>
        </p:blipFill>
        <p:spPr>
          <a:xfrm>
            <a:off x="4203035" y="5245172"/>
            <a:ext cx="1128738" cy="1504984"/>
          </a:xfrm>
          <a:prstGeom prst="rect">
            <a:avLst/>
          </a:prstGeom>
          <a:effectLst>
            <a:softEdge rad="127000"/>
          </a:effectLst>
        </p:spPr>
      </p:pic>
      <p:sp>
        <p:nvSpPr>
          <p:cNvPr id="31" name="TextBox 30">
            <a:extLst>
              <a:ext uri="{FF2B5EF4-FFF2-40B4-BE49-F238E27FC236}">
                <a16:creationId xmlns:a16="http://schemas.microsoft.com/office/drawing/2014/main" id="{82CF16ED-A0DF-4EDF-828C-97ABA0416023}"/>
              </a:ext>
            </a:extLst>
          </p:cNvPr>
          <p:cNvSpPr txBox="1"/>
          <p:nvPr/>
        </p:nvSpPr>
        <p:spPr>
          <a:xfrm>
            <a:off x="6023144" y="4211576"/>
            <a:ext cx="2000305" cy="923330"/>
          </a:xfrm>
          <a:prstGeom prst="rect">
            <a:avLst/>
          </a:prstGeom>
          <a:noFill/>
        </p:spPr>
        <p:txBody>
          <a:bodyPr wrap="square" rtlCol="0">
            <a:spAutoFit/>
          </a:bodyPr>
          <a:lstStyle/>
          <a:p>
            <a:r>
              <a:rPr lang="en-GB" sz="3600" b="1" dirty="0">
                <a:solidFill>
                  <a:schemeClr val="tx2"/>
                </a:solidFill>
              </a:rPr>
              <a:t>☁️</a:t>
            </a:r>
            <a:r>
              <a:rPr lang="en-GB" sz="3600" b="1" dirty="0">
                <a:solidFill>
                  <a:schemeClr val="accent2"/>
                </a:solidFill>
              </a:rPr>
              <a:t>☁️</a:t>
            </a:r>
            <a:r>
              <a:rPr lang="en-GB" sz="3600" b="1" dirty="0">
                <a:solidFill>
                  <a:srgbClr val="002060"/>
                </a:solidFill>
              </a:rPr>
              <a:t>☁️</a:t>
            </a:r>
          </a:p>
          <a:p>
            <a:endParaRPr lang="en-GB" dirty="0"/>
          </a:p>
        </p:txBody>
      </p:sp>
      <p:sp>
        <p:nvSpPr>
          <p:cNvPr id="32" name="TextBox 31">
            <a:extLst>
              <a:ext uri="{FF2B5EF4-FFF2-40B4-BE49-F238E27FC236}">
                <a16:creationId xmlns:a16="http://schemas.microsoft.com/office/drawing/2014/main" id="{DCC8CDAA-871D-42F2-8DCA-E7187B9DA67E}"/>
              </a:ext>
            </a:extLst>
          </p:cNvPr>
          <p:cNvSpPr txBox="1"/>
          <p:nvPr/>
        </p:nvSpPr>
        <p:spPr>
          <a:xfrm>
            <a:off x="8202054" y="938230"/>
            <a:ext cx="3043003" cy="1169551"/>
          </a:xfrm>
          <a:prstGeom prst="rect">
            <a:avLst/>
          </a:prstGeom>
        </p:spPr>
        <p:style>
          <a:lnRef idx="0">
            <a:scrgbClr r="0" g="0" b="0"/>
          </a:lnRef>
          <a:fillRef idx="1001">
            <a:schemeClr val="dk2"/>
          </a:fillRef>
          <a:effectRef idx="0">
            <a:scrgbClr r="0" g="0" b="0"/>
          </a:effectRef>
          <a:fontRef idx="major"/>
        </p:style>
        <p:txBody>
          <a:bodyPr wrap="square" rtlCol="0">
            <a:spAutoFit/>
          </a:bodyPr>
          <a:lstStyle/>
          <a:p>
            <a:r>
              <a:rPr lang="en-GB" sz="1400" b="1" dirty="0">
                <a:solidFill>
                  <a:schemeClr val="accent2">
                    <a:lumMod val="20000"/>
                    <a:lumOff val="80000"/>
                  </a:schemeClr>
                </a:solidFill>
                <a:latin typeface="Century Gothic" panose="020B0502020202020204" pitchFamily="34" charset="0"/>
              </a:rPr>
              <a:t>You may have noticed that your teens anxiety only happens in certain situations. For example if going to public places like school or to a family event.</a:t>
            </a:r>
          </a:p>
        </p:txBody>
      </p:sp>
      <p:sp>
        <p:nvSpPr>
          <p:cNvPr id="33" name="TextBox 32">
            <a:extLst>
              <a:ext uri="{FF2B5EF4-FFF2-40B4-BE49-F238E27FC236}">
                <a16:creationId xmlns:a16="http://schemas.microsoft.com/office/drawing/2014/main" id="{E5A1E20B-03DD-47F7-AE0E-9AEEBDF9DA65}"/>
              </a:ext>
            </a:extLst>
          </p:cNvPr>
          <p:cNvSpPr txBox="1"/>
          <p:nvPr/>
        </p:nvSpPr>
        <p:spPr>
          <a:xfrm>
            <a:off x="10303239" y="2107781"/>
            <a:ext cx="1888761" cy="830997"/>
          </a:xfrm>
          <a:prstGeom prst="rect">
            <a:avLst/>
          </a:prstGeom>
          <a:solidFill>
            <a:schemeClr val="accent2">
              <a:lumMod val="20000"/>
              <a:lumOff val="80000"/>
            </a:schemeClr>
          </a:solidFill>
          <a:ln>
            <a:solidFill>
              <a:schemeClr val="accent2">
                <a:lumMod val="75000"/>
              </a:schemeClr>
            </a:solidFill>
          </a:ln>
        </p:spPr>
        <p:txBody>
          <a:bodyPr wrap="square" rtlCol="0">
            <a:spAutoFit/>
          </a:bodyPr>
          <a:lstStyle/>
          <a:p>
            <a:r>
              <a:rPr lang="en-GB" sz="1600" b="1" dirty="0">
                <a:solidFill>
                  <a:schemeClr val="tx2"/>
                </a:solidFill>
                <a:latin typeface="Century Gothic" panose="020B0502020202020204" pitchFamily="34" charset="0"/>
              </a:rPr>
              <a:t>Anxiety has sub-types to its disorder.</a:t>
            </a:r>
          </a:p>
        </p:txBody>
      </p:sp>
      <p:cxnSp>
        <p:nvCxnSpPr>
          <p:cNvPr id="35" name="Straight Arrow Connector 34">
            <a:extLst>
              <a:ext uri="{FF2B5EF4-FFF2-40B4-BE49-F238E27FC236}">
                <a16:creationId xmlns:a16="http://schemas.microsoft.com/office/drawing/2014/main" id="{1846DFBB-8C16-4B79-8788-FAFCF5791901}"/>
              </a:ext>
            </a:extLst>
          </p:cNvPr>
          <p:cNvCxnSpPr>
            <a:cxnSpLocks/>
          </p:cNvCxnSpPr>
          <p:nvPr/>
        </p:nvCxnSpPr>
        <p:spPr>
          <a:xfrm flipH="1">
            <a:off x="9233941" y="2401441"/>
            <a:ext cx="1069298" cy="537337"/>
          </a:xfrm>
          <a:prstGeom prst="straightConnector1">
            <a:avLst/>
          </a:prstGeom>
          <a:ln>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E8A4F0E4-689D-4415-9627-03C4D4CA3A95}"/>
              </a:ext>
            </a:extLst>
          </p:cNvPr>
          <p:cNvSpPr txBox="1"/>
          <p:nvPr/>
        </p:nvSpPr>
        <p:spPr>
          <a:xfrm>
            <a:off x="8234891" y="3031111"/>
            <a:ext cx="3945922" cy="2554545"/>
          </a:xfrm>
          <a:prstGeom prst="rect">
            <a:avLst/>
          </a:prstGeom>
          <a:solidFill>
            <a:schemeClr val="accent5">
              <a:lumMod val="60000"/>
              <a:lumOff val="40000"/>
            </a:schemeClr>
          </a:solidFill>
          <a:ln>
            <a:solidFill>
              <a:schemeClr val="tx2"/>
            </a:solidFill>
          </a:ln>
        </p:spPr>
        <p:txBody>
          <a:bodyPr wrap="square" rtlCol="0">
            <a:spAutoFit/>
          </a:bodyPr>
          <a:lstStyle/>
          <a:p>
            <a:pPr marL="285750" indent="-285750">
              <a:buFont typeface="Arial" panose="020B0604020202020204" pitchFamily="34" charset="0"/>
              <a:buChar char="•"/>
            </a:pPr>
            <a:r>
              <a:rPr lang="en-GB" sz="1600" b="1" dirty="0">
                <a:solidFill>
                  <a:schemeClr val="tx2"/>
                </a:solidFill>
                <a:latin typeface="Century Gothic" panose="020B0502020202020204" pitchFamily="34" charset="0"/>
              </a:rPr>
              <a:t>Generalised Anxiety Disorder</a:t>
            </a:r>
          </a:p>
          <a:p>
            <a:pPr marL="285750" indent="-285750">
              <a:buFont typeface="Arial" panose="020B0604020202020204" pitchFamily="34" charset="0"/>
              <a:buChar char="•"/>
            </a:pPr>
            <a:r>
              <a:rPr lang="en-GB" sz="1600" b="1" dirty="0">
                <a:solidFill>
                  <a:schemeClr val="tx2"/>
                </a:solidFill>
                <a:latin typeface="Century Gothic" panose="020B0502020202020204" pitchFamily="34" charset="0"/>
              </a:rPr>
              <a:t>Depression and Anxiety</a:t>
            </a:r>
          </a:p>
          <a:p>
            <a:pPr marL="285750" indent="-285750">
              <a:buFont typeface="Arial" panose="020B0604020202020204" pitchFamily="34" charset="0"/>
              <a:buChar char="•"/>
            </a:pPr>
            <a:r>
              <a:rPr lang="en-GB" sz="1600" b="1" dirty="0">
                <a:solidFill>
                  <a:schemeClr val="tx2"/>
                </a:solidFill>
                <a:latin typeface="Century Gothic" panose="020B0502020202020204" pitchFamily="34" charset="0"/>
              </a:rPr>
              <a:t>OCD (obsessive compulsive disorder)</a:t>
            </a:r>
          </a:p>
          <a:p>
            <a:pPr marL="285750" indent="-285750">
              <a:buFont typeface="Arial" panose="020B0604020202020204" pitchFamily="34" charset="0"/>
              <a:buChar char="•"/>
            </a:pPr>
            <a:r>
              <a:rPr lang="en-GB" sz="1600" b="1" dirty="0">
                <a:solidFill>
                  <a:schemeClr val="tx2"/>
                </a:solidFill>
                <a:latin typeface="Century Gothic" panose="020B0502020202020204" pitchFamily="34" charset="0"/>
              </a:rPr>
              <a:t>Phobias</a:t>
            </a:r>
          </a:p>
          <a:p>
            <a:pPr marL="285750" indent="-285750">
              <a:buFont typeface="Arial" panose="020B0604020202020204" pitchFamily="34" charset="0"/>
              <a:buChar char="•"/>
            </a:pPr>
            <a:r>
              <a:rPr lang="en-GB" sz="1600" b="1" dirty="0">
                <a:solidFill>
                  <a:schemeClr val="tx2"/>
                </a:solidFill>
                <a:latin typeface="Century Gothic" panose="020B0502020202020204" pitchFamily="34" charset="0"/>
              </a:rPr>
              <a:t>Separation anxiety</a:t>
            </a:r>
          </a:p>
          <a:p>
            <a:pPr marL="285750" indent="-285750">
              <a:buFont typeface="Arial" panose="020B0604020202020204" pitchFamily="34" charset="0"/>
              <a:buChar char="•"/>
            </a:pPr>
            <a:r>
              <a:rPr lang="en-GB" sz="1600" b="1" dirty="0">
                <a:solidFill>
                  <a:schemeClr val="tx2"/>
                </a:solidFill>
                <a:latin typeface="Century Gothic" panose="020B0502020202020204" pitchFamily="34" charset="0"/>
              </a:rPr>
              <a:t>Social anxiety</a:t>
            </a:r>
          </a:p>
          <a:p>
            <a:pPr marL="285750" indent="-285750">
              <a:buFont typeface="Arial" panose="020B0604020202020204" pitchFamily="34" charset="0"/>
              <a:buChar char="•"/>
            </a:pPr>
            <a:r>
              <a:rPr lang="en-GB" sz="1600" b="1" dirty="0">
                <a:solidFill>
                  <a:schemeClr val="tx2"/>
                </a:solidFill>
                <a:latin typeface="Century Gothic" panose="020B0502020202020204" pitchFamily="34" charset="0"/>
              </a:rPr>
              <a:t>Panic attacks</a:t>
            </a:r>
          </a:p>
          <a:p>
            <a:pPr marL="285750" indent="-285750">
              <a:buFont typeface="Arial" panose="020B0604020202020204" pitchFamily="34" charset="0"/>
              <a:buChar char="•"/>
            </a:pPr>
            <a:r>
              <a:rPr lang="en-GB" sz="1600" b="1" dirty="0">
                <a:solidFill>
                  <a:schemeClr val="tx2"/>
                </a:solidFill>
                <a:latin typeface="Century Gothic" panose="020B0502020202020204" pitchFamily="34" charset="0"/>
              </a:rPr>
              <a:t>PTSD (post traumatic stress disorder)</a:t>
            </a:r>
          </a:p>
        </p:txBody>
      </p:sp>
      <p:sp>
        <p:nvSpPr>
          <p:cNvPr id="38" name="TextBox 37">
            <a:extLst>
              <a:ext uri="{FF2B5EF4-FFF2-40B4-BE49-F238E27FC236}">
                <a16:creationId xmlns:a16="http://schemas.microsoft.com/office/drawing/2014/main" id="{03EBD397-CBDE-4BDA-ACFB-491E6947D960}"/>
              </a:ext>
            </a:extLst>
          </p:cNvPr>
          <p:cNvSpPr txBox="1"/>
          <p:nvPr/>
        </p:nvSpPr>
        <p:spPr>
          <a:xfrm>
            <a:off x="8418147" y="5719870"/>
            <a:ext cx="3484075" cy="830997"/>
          </a:xfrm>
          <a:prstGeom prst="rect">
            <a:avLst/>
          </a:prstGeom>
          <a:solidFill>
            <a:schemeClr val="accent2">
              <a:lumMod val="60000"/>
              <a:lumOff val="40000"/>
            </a:schemeClr>
          </a:solidFill>
          <a:ln>
            <a:solidFill>
              <a:schemeClr val="accent2">
                <a:lumMod val="75000"/>
              </a:schemeClr>
            </a:solidFill>
          </a:ln>
          <a:effectLst>
            <a:glow rad="127000">
              <a:srgbClr val="FFC000"/>
            </a:glow>
          </a:effectLst>
        </p:spPr>
        <p:txBody>
          <a:bodyPr wrap="square" rtlCol="0">
            <a:spAutoFit/>
          </a:bodyPr>
          <a:lstStyle/>
          <a:p>
            <a:r>
              <a:rPr lang="en-GB" sz="1600" b="1" dirty="0">
                <a:solidFill>
                  <a:schemeClr val="tx2"/>
                </a:solidFill>
                <a:latin typeface="Century Gothic" panose="020B0502020202020204" pitchFamily="34" charset="0"/>
              </a:rPr>
              <a:t>Anxiety disorder sub-types and policies in schools to support your teen on extra slip!</a:t>
            </a:r>
          </a:p>
        </p:txBody>
      </p:sp>
      <p:sp>
        <p:nvSpPr>
          <p:cNvPr id="39" name="TextBox 38">
            <a:extLst>
              <a:ext uri="{FF2B5EF4-FFF2-40B4-BE49-F238E27FC236}">
                <a16:creationId xmlns:a16="http://schemas.microsoft.com/office/drawing/2014/main" id="{97D6F22F-B0BC-48E8-8052-2F9D6226E880}"/>
              </a:ext>
            </a:extLst>
          </p:cNvPr>
          <p:cNvSpPr txBox="1"/>
          <p:nvPr/>
        </p:nvSpPr>
        <p:spPr>
          <a:xfrm>
            <a:off x="2383436" y="1409075"/>
            <a:ext cx="1768088" cy="246221"/>
          </a:xfrm>
          <a:prstGeom prst="rect">
            <a:avLst/>
          </a:prstGeom>
          <a:noFill/>
        </p:spPr>
        <p:txBody>
          <a:bodyPr wrap="square" rtlCol="0">
            <a:spAutoFit/>
          </a:bodyPr>
          <a:lstStyle/>
          <a:p>
            <a:r>
              <a:rPr lang="en-GB" sz="1000" dirty="0"/>
              <a:t>(</a:t>
            </a:r>
            <a:r>
              <a:rPr lang="en-GB" sz="1000" dirty="0" err="1"/>
              <a:t>Pngtree</a:t>
            </a:r>
            <a:r>
              <a:rPr lang="en-GB" sz="1000" dirty="0"/>
              <a:t>, Unknown) </a:t>
            </a:r>
          </a:p>
        </p:txBody>
      </p:sp>
      <p:sp>
        <p:nvSpPr>
          <p:cNvPr id="40" name="TextBox 39">
            <a:extLst>
              <a:ext uri="{FF2B5EF4-FFF2-40B4-BE49-F238E27FC236}">
                <a16:creationId xmlns:a16="http://schemas.microsoft.com/office/drawing/2014/main" id="{9CEE5138-0524-4B76-A9C4-64F79F5E2D33}"/>
              </a:ext>
            </a:extLst>
          </p:cNvPr>
          <p:cNvSpPr txBox="1"/>
          <p:nvPr/>
        </p:nvSpPr>
        <p:spPr>
          <a:xfrm>
            <a:off x="4223180" y="6575989"/>
            <a:ext cx="1125753" cy="230832"/>
          </a:xfrm>
          <a:prstGeom prst="rect">
            <a:avLst/>
          </a:prstGeom>
          <a:noFill/>
        </p:spPr>
        <p:txBody>
          <a:bodyPr wrap="square" rtlCol="0">
            <a:spAutoFit/>
          </a:bodyPr>
          <a:lstStyle/>
          <a:p>
            <a:r>
              <a:rPr lang="en-GB" sz="900" dirty="0"/>
              <a:t>(Quora, Unknown ) </a:t>
            </a:r>
          </a:p>
        </p:txBody>
      </p:sp>
    </p:spTree>
    <p:extLst>
      <p:ext uri="{BB962C8B-B14F-4D97-AF65-F5344CB8AC3E}">
        <p14:creationId xmlns:p14="http://schemas.microsoft.com/office/powerpoint/2010/main" val="1246002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4D86AA-FD12-4F78-AC4D-45AE5D902BDD}"/>
              </a:ext>
            </a:extLst>
          </p:cNvPr>
          <p:cNvSpPr txBox="1"/>
          <p:nvPr/>
        </p:nvSpPr>
        <p:spPr>
          <a:xfrm>
            <a:off x="6738535" y="4472899"/>
            <a:ext cx="2375941" cy="1908215"/>
          </a:xfrm>
          <a:prstGeom prst="rect">
            <a:avLst/>
          </a:prstGeom>
          <a:solidFill>
            <a:schemeClr val="accent2">
              <a:lumMod val="20000"/>
              <a:lumOff val="80000"/>
            </a:schemeClr>
          </a:solidFill>
          <a:ln>
            <a:solidFill>
              <a:schemeClr val="tx2"/>
            </a:solidFill>
          </a:ln>
        </p:spPr>
        <p:txBody>
          <a:bodyPr wrap="square" rtlCol="0">
            <a:spAutoFit/>
          </a:bodyPr>
          <a:lstStyle/>
          <a:p>
            <a:r>
              <a:rPr lang="en-GB" sz="1400" b="1" dirty="0">
                <a:solidFill>
                  <a:schemeClr val="accent2">
                    <a:lumMod val="75000"/>
                  </a:schemeClr>
                </a:solidFill>
                <a:latin typeface="Century Gothic" panose="020B0502020202020204" pitchFamily="34" charset="0"/>
              </a:rPr>
              <a:t>Generalised anxiety disorder (GAD)</a:t>
            </a:r>
            <a:r>
              <a:rPr lang="en-GB" sz="1200" b="1" dirty="0">
                <a:solidFill>
                  <a:schemeClr val="accent2">
                    <a:lumMod val="75000"/>
                  </a:schemeClr>
                </a:solidFill>
                <a:latin typeface="Century Gothic" panose="020B0502020202020204" pitchFamily="34" charset="0"/>
              </a:rPr>
              <a:t>  in children is a sub-type anxiety disorder where the teenager has excessive amount of anxiety aspects of life.  This could be for academic performances and social concerns.</a:t>
            </a:r>
          </a:p>
          <a:p>
            <a:endParaRPr lang="en-GB" dirty="0"/>
          </a:p>
        </p:txBody>
      </p:sp>
      <p:sp>
        <p:nvSpPr>
          <p:cNvPr id="5" name="TextBox 4">
            <a:extLst>
              <a:ext uri="{FF2B5EF4-FFF2-40B4-BE49-F238E27FC236}">
                <a16:creationId xmlns:a16="http://schemas.microsoft.com/office/drawing/2014/main" id="{B62A7F98-D5A3-47D0-8700-75158EB4241E}"/>
              </a:ext>
            </a:extLst>
          </p:cNvPr>
          <p:cNvSpPr txBox="1"/>
          <p:nvPr/>
        </p:nvSpPr>
        <p:spPr>
          <a:xfrm>
            <a:off x="9695956" y="195111"/>
            <a:ext cx="2375941" cy="3077766"/>
          </a:xfrm>
          <a:prstGeom prst="rect">
            <a:avLst/>
          </a:prstGeom>
          <a:solidFill>
            <a:schemeClr val="accent5">
              <a:lumMod val="40000"/>
              <a:lumOff val="60000"/>
            </a:schemeClr>
          </a:solidFill>
          <a:ln>
            <a:solidFill>
              <a:schemeClr val="accent2"/>
            </a:solidFill>
          </a:ln>
        </p:spPr>
        <p:style>
          <a:lnRef idx="0">
            <a:scrgbClr r="0" g="0" b="0"/>
          </a:lnRef>
          <a:fillRef idx="1001">
            <a:schemeClr val="dk2"/>
          </a:fillRef>
          <a:effectRef idx="0">
            <a:scrgbClr r="0" g="0" b="0"/>
          </a:effectRef>
          <a:fontRef idx="major"/>
        </p:style>
        <p:txBody>
          <a:bodyPr wrap="square" rtlCol="0">
            <a:spAutoFit/>
          </a:bodyPr>
          <a:lstStyle/>
          <a:p>
            <a:r>
              <a:rPr lang="en-GB" sz="1400" b="1" u="sng" dirty="0">
                <a:solidFill>
                  <a:schemeClr val="tx2"/>
                </a:solidFill>
                <a:latin typeface="Century Gothic" panose="020B0502020202020204" pitchFamily="34" charset="0"/>
              </a:rPr>
              <a:t>Depression with anxiety </a:t>
            </a:r>
            <a:r>
              <a:rPr lang="en-GB" sz="1200" b="1" dirty="0">
                <a:solidFill>
                  <a:schemeClr val="tx2"/>
                </a:solidFill>
                <a:latin typeface="Century Gothic" panose="020B0502020202020204" pitchFamily="34" charset="0"/>
              </a:rPr>
              <a:t>is the most common mental health condition in the UK. Over half of people suffering with anxiety will  have depression. Symptoms of anxiety and depression may seem quite different conditions but have similar symptoms. Research has shown that they can cause each other. Anxiety is an emotion closely linked to avoidance. Such as avoiding school, social or family events.</a:t>
            </a:r>
          </a:p>
        </p:txBody>
      </p:sp>
      <p:sp>
        <p:nvSpPr>
          <p:cNvPr id="6" name="TextBox 5">
            <a:extLst>
              <a:ext uri="{FF2B5EF4-FFF2-40B4-BE49-F238E27FC236}">
                <a16:creationId xmlns:a16="http://schemas.microsoft.com/office/drawing/2014/main" id="{B7015DCD-421F-47A2-B6D5-DCCA3959058A}"/>
              </a:ext>
            </a:extLst>
          </p:cNvPr>
          <p:cNvSpPr txBox="1"/>
          <p:nvPr/>
        </p:nvSpPr>
        <p:spPr>
          <a:xfrm>
            <a:off x="6738536" y="2364936"/>
            <a:ext cx="2375941" cy="1815882"/>
          </a:xfrm>
          <a:prstGeom prst="rect">
            <a:avLst/>
          </a:prstGeom>
        </p:spPr>
        <p:style>
          <a:lnRef idx="0">
            <a:scrgbClr r="0" g="0" b="0"/>
          </a:lnRef>
          <a:fillRef idx="1001">
            <a:schemeClr val="dk2"/>
          </a:fillRef>
          <a:effectRef idx="0">
            <a:scrgbClr r="0" g="0" b="0"/>
          </a:effectRef>
          <a:fontRef idx="major"/>
        </p:style>
        <p:txBody>
          <a:bodyPr wrap="square" rtlCol="0">
            <a:spAutoFit/>
          </a:bodyPr>
          <a:lstStyle/>
          <a:p>
            <a:r>
              <a:rPr lang="en-GB" sz="1400" b="1" u="sng" dirty="0">
                <a:solidFill>
                  <a:schemeClr val="accent2">
                    <a:lumMod val="20000"/>
                    <a:lumOff val="80000"/>
                  </a:schemeClr>
                </a:solidFill>
                <a:latin typeface="Century Gothic" panose="020B0502020202020204" pitchFamily="34" charset="0"/>
              </a:rPr>
              <a:t>Obsessive Compulsive Disorder (OCD) </a:t>
            </a:r>
            <a:r>
              <a:rPr lang="en-GB" sz="1200" b="1" dirty="0">
                <a:solidFill>
                  <a:schemeClr val="accent2">
                    <a:lumMod val="20000"/>
                    <a:lumOff val="80000"/>
                  </a:schemeClr>
                </a:solidFill>
                <a:latin typeface="Century Gothic" panose="020B0502020202020204" pitchFamily="34" charset="0"/>
              </a:rPr>
              <a:t>is a severe anxiety related condition. This is where individuals will  experience frequent obsessive thoughts  which are lead to obsessions. They will get uncontrollable urges to do or say certain things.</a:t>
            </a:r>
          </a:p>
        </p:txBody>
      </p:sp>
      <p:sp>
        <p:nvSpPr>
          <p:cNvPr id="7" name="TextBox 6">
            <a:extLst>
              <a:ext uri="{FF2B5EF4-FFF2-40B4-BE49-F238E27FC236}">
                <a16:creationId xmlns:a16="http://schemas.microsoft.com/office/drawing/2014/main" id="{5C057A9F-A922-4E28-B63A-BD080BBEBE9D}"/>
              </a:ext>
            </a:extLst>
          </p:cNvPr>
          <p:cNvSpPr txBox="1"/>
          <p:nvPr/>
        </p:nvSpPr>
        <p:spPr>
          <a:xfrm>
            <a:off x="3149960" y="4181067"/>
            <a:ext cx="3297836" cy="2339102"/>
          </a:xfrm>
          <a:prstGeom prst="rect">
            <a:avLst/>
          </a:prstGeom>
          <a:ln>
            <a:solidFill>
              <a:schemeClr val="accent2">
                <a:lumMod val="20000"/>
                <a:lumOff val="80000"/>
              </a:schemeClr>
            </a:solidFill>
          </a:ln>
        </p:spPr>
        <p:style>
          <a:lnRef idx="0">
            <a:scrgbClr r="0" g="0" b="0"/>
          </a:lnRef>
          <a:fillRef idx="1001">
            <a:schemeClr val="dk2"/>
          </a:fillRef>
          <a:effectRef idx="0">
            <a:scrgbClr r="0" g="0" b="0"/>
          </a:effectRef>
          <a:fontRef idx="major"/>
        </p:style>
        <p:txBody>
          <a:bodyPr wrap="square" rtlCol="0">
            <a:spAutoFit/>
          </a:bodyPr>
          <a:lstStyle/>
          <a:p>
            <a:r>
              <a:rPr lang="en-GB" sz="1200" b="1" dirty="0">
                <a:solidFill>
                  <a:schemeClr val="accent2">
                    <a:lumMod val="20000"/>
                    <a:lumOff val="80000"/>
                  </a:schemeClr>
                </a:solidFill>
                <a:latin typeface="Century Gothic" panose="020B0502020202020204" pitchFamily="34" charset="0"/>
              </a:rPr>
              <a:t>A</a:t>
            </a:r>
            <a:r>
              <a:rPr lang="en-GB" sz="1200" dirty="0">
                <a:solidFill>
                  <a:schemeClr val="accent2">
                    <a:lumMod val="20000"/>
                    <a:lumOff val="80000"/>
                  </a:schemeClr>
                </a:solidFill>
                <a:latin typeface="Century Gothic" panose="020B0502020202020204" pitchFamily="34" charset="0"/>
              </a:rPr>
              <a:t> </a:t>
            </a:r>
            <a:r>
              <a:rPr lang="en-GB" sz="1400" b="1" u="sng" dirty="0">
                <a:solidFill>
                  <a:schemeClr val="accent2">
                    <a:lumMod val="20000"/>
                    <a:lumOff val="80000"/>
                  </a:schemeClr>
                </a:solidFill>
                <a:latin typeface="Century Gothic" panose="020B0502020202020204" pitchFamily="34" charset="0"/>
              </a:rPr>
              <a:t>phobia</a:t>
            </a:r>
            <a:r>
              <a:rPr lang="en-GB" sz="1200" dirty="0">
                <a:solidFill>
                  <a:schemeClr val="accent2">
                    <a:lumMod val="20000"/>
                    <a:lumOff val="80000"/>
                  </a:schemeClr>
                </a:solidFill>
                <a:latin typeface="Century Gothic" panose="020B0502020202020204" pitchFamily="34" charset="0"/>
              </a:rPr>
              <a:t> </a:t>
            </a:r>
            <a:r>
              <a:rPr lang="en-GB" sz="1200" b="1" dirty="0">
                <a:solidFill>
                  <a:schemeClr val="accent2">
                    <a:lumMod val="20000"/>
                    <a:lumOff val="80000"/>
                  </a:schemeClr>
                </a:solidFill>
                <a:latin typeface="Century Gothic" panose="020B0502020202020204" pitchFamily="34" charset="0"/>
              </a:rPr>
              <a:t>is a persistent and excessive for an object or situation. Phobias are different from a normal fear, they normally become more severe with age. Children and teenagers with phobias can feel shame about their fears,  as they will be seen as overreacting. Teens and others with a phobia have a very severe reaction that they simply can’t control.  5% of children and 16% of teenagers have a phobia in the UK.</a:t>
            </a:r>
          </a:p>
          <a:p>
            <a:endParaRPr lang="en-GB" sz="1200" dirty="0"/>
          </a:p>
        </p:txBody>
      </p:sp>
      <p:sp>
        <p:nvSpPr>
          <p:cNvPr id="8" name="TextBox 7">
            <a:extLst>
              <a:ext uri="{FF2B5EF4-FFF2-40B4-BE49-F238E27FC236}">
                <a16:creationId xmlns:a16="http://schemas.microsoft.com/office/drawing/2014/main" id="{A9CEE408-15E9-4085-8A39-975227BCB25B}"/>
              </a:ext>
            </a:extLst>
          </p:cNvPr>
          <p:cNvSpPr txBox="1"/>
          <p:nvPr/>
        </p:nvSpPr>
        <p:spPr>
          <a:xfrm>
            <a:off x="9627164" y="3585124"/>
            <a:ext cx="2023672" cy="2339102"/>
          </a:xfrm>
          <a:prstGeom prst="rect">
            <a:avLst/>
          </a:prstGeom>
          <a:solidFill>
            <a:schemeClr val="accent2">
              <a:lumMod val="60000"/>
              <a:lumOff val="40000"/>
            </a:schemeClr>
          </a:solidFill>
          <a:ln>
            <a:solidFill>
              <a:schemeClr val="tx2"/>
            </a:solidFill>
          </a:ln>
        </p:spPr>
        <p:txBody>
          <a:bodyPr wrap="square" rtlCol="0">
            <a:spAutoFit/>
          </a:bodyPr>
          <a:lstStyle/>
          <a:p>
            <a:r>
              <a:rPr lang="en-GB" sz="1200" b="1" dirty="0">
                <a:solidFill>
                  <a:schemeClr val="tx2"/>
                </a:solidFill>
                <a:latin typeface="Century Gothic" panose="020B0502020202020204" pitchFamily="34" charset="0"/>
              </a:rPr>
              <a:t>A few children suffer with </a:t>
            </a:r>
            <a:r>
              <a:rPr lang="en-GB" sz="1400" b="1" u="sng" dirty="0">
                <a:solidFill>
                  <a:schemeClr val="tx2"/>
                </a:solidFill>
                <a:latin typeface="Century Gothic" panose="020B0502020202020204" pitchFamily="34" charset="0"/>
              </a:rPr>
              <a:t>separation anxiety </a:t>
            </a:r>
            <a:r>
              <a:rPr lang="en-GB" sz="1200" b="1" dirty="0">
                <a:solidFill>
                  <a:schemeClr val="tx2"/>
                </a:solidFill>
                <a:latin typeface="Century Gothic" panose="020B0502020202020204" pitchFamily="34" charset="0"/>
              </a:rPr>
              <a:t>and will throughout their childhood and other children and teenagers only develop it later on. Both teenagers and adults can suffer from this but it is not as common as a young child and an elderly person suffering.</a:t>
            </a:r>
          </a:p>
        </p:txBody>
      </p:sp>
      <p:sp>
        <p:nvSpPr>
          <p:cNvPr id="9" name="Rectangle 8">
            <a:extLst>
              <a:ext uri="{FF2B5EF4-FFF2-40B4-BE49-F238E27FC236}">
                <a16:creationId xmlns:a16="http://schemas.microsoft.com/office/drawing/2014/main" id="{362B9183-A923-4B77-A57A-5A0D45E59CBB}"/>
              </a:ext>
            </a:extLst>
          </p:cNvPr>
          <p:cNvSpPr/>
          <p:nvPr/>
        </p:nvSpPr>
        <p:spPr>
          <a:xfrm>
            <a:off x="5869629" y="90272"/>
            <a:ext cx="3757535" cy="1800493"/>
          </a:xfrm>
          <a:prstGeom prst="rect">
            <a:avLst/>
          </a:prstGeom>
          <a:solidFill>
            <a:schemeClr val="accent2">
              <a:lumMod val="60000"/>
              <a:lumOff val="40000"/>
            </a:schemeClr>
          </a:solidFill>
          <a:ln>
            <a:solidFill>
              <a:schemeClr val="tx2"/>
            </a:solidFill>
          </a:ln>
        </p:spPr>
        <p:txBody>
          <a:bodyPr wrap="square">
            <a:spAutoFit/>
          </a:bodyPr>
          <a:lstStyle/>
          <a:p>
            <a:r>
              <a:rPr lang="en-GB" sz="1200" b="1" u="sng" dirty="0">
                <a:solidFill>
                  <a:schemeClr val="tx2"/>
                </a:solidFill>
                <a:latin typeface="Century Gothic" panose="020B0502020202020204" pitchFamily="34" charset="0"/>
              </a:rPr>
              <a:t>Social anxiety</a:t>
            </a:r>
            <a:r>
              <a:rPr lang="en-GB" sz="1200" dirty="0">
                <a:solidFill>
                  <a:schemeClr val="tx2"/>
                </a:solidFill>
                <a:latin typeface="Century Gothic" panose="020B0502020202020204" pitchFamily="34" charset="0"/>
              </a:rPr>
              <a:t> </a:t>
            </a:r>
            <a:r>
              <a:rPr lang="en-GB" sz="1100" b="1" dirty="0">
                <a:solidFill>
                  <a:schemeClr val="tx2"/>
                </a:solidFill>
                <a:latin typeface="Century Gothic" panose="020B0502020202020204" pitchFamily="34" charset="0"/>
              </a:rPr>
              <a:t>is common amongst teenagers. Due to the changes that are happening to their brain, teens become more socially aware and sensitive. Social anxiety is a term used to describe an intense self-consciousness and fear. Social anxiety is diagnosable  and can leave suffers with limited fear that they will do something humiliating in a public setting. This could mean your teen would dis-include themselves from participation in activities, school refusal and depression development.</a:t>
            </a:r>
          </a:p>
        </p:txBody>
      </p:sp>
      <p:sp>
        <p:nvSpPr>
          <p:cNvPr id="10" name="TextBox 9">
            <a:extLst>
              <a:ext uri="{FF2B5EF4-FFF2-40B4-BE49-F238E27FC236}">
                <a16:creationId xmlns:a16="http://schemas.microsoft.com/office/drawing/2014/main" id="{1B917E11-BF11-4676-9AE1-C8DA383E21ED}"/>
              </a:ext>
            </a:extLst>
          </p:cNvPr>
          <p:cNvSpPr txBox="1"/>
          <p:nvPr/>
        </p:nvSpPr>
        <p:spPr>
          <a:xfrm>
            <a:off x="3349247" y="2492267"/>
            <a:ext cx="3132945" cy="1415772"/>
          </a:xfrm>
          <a:prstGeom prst="rect">
            <a:avLst/>
          </a:prstGeom>
          <a:solidFill>
            <a:schemeClr val="accent5">
              <a:lumMod val="40000"/>
              <a:lumOff val="60000"/>
            </a:schemeClr>
          </a:solidFill>
          <a:ln>
            <a:solidFill>
              <a:schemeClr val="accent2">
                <a:lumMod val="75000"/>
              </a:schemeClr>
            </a:solidFill>
          </a:ln>
        </p:spPr>
        <p:txBody>
          <a:bodyPr wrap="square" rtlCol="0">
            <a:spAutoFit/>
          </a:bodyPr>
          <a:lstStyle/>
          <a:p>
            <a:r>
              <a:rPr lang="en-GB" sz="1400" b="1" u="sng" dirty="0">
                <a:solidFill>
                  <a:schemeClr val="accent2">
                    <a:lumMod val="75000"/>
                  </a:schemeClr>
                </a:solidFill>
                <a:latin typeface="Century Gothic" panose="020B0502020202020204" pitchFamily="34" charset="0"/>
              </a:rPr>
              <a:t>Panic attacks </a:t>
            </a:r>
            <a:r>
              <a:rPr lang="en-GB" sz="1200" b="1" dirty="0">
                <a:solidFill>
                  <a:schemeClr val="accent2">
                    <a:lumMod val="75000"/>
                  </a:schemeClr>
                </a:solidFill>
                <a:latin typeface="Century Gothic" panose="020B0502020202020204" pitchFamily="34" charset="0"/>
              </a:rPr>
              <a:t>are a sub-type of anxiety disorder that impacts on a child or teens ability to take part in everyday activities. Which can be severe. The good news is that the ones that suffer this type of anxiety, respond well to treatment. </a:t>
            </a:r>
          </a:p>
        </p:txBody>
      </p:sp>
      <p:sp>
        <p:nvSpPr>
          <p:cNvPr id="11" name="TextBox 10">
            <a:extLst>
              <a:ext uri="{FF2B5EF4-FFF2-40B4-BE49-F238E27FC236}">
                <a16:creationId xmlns:a16="http://schemas.microsoft.com/office/drawing/2014/main" id="{3AF51C1E-FACA-4C83-AB0C-14528B0A5636}"/>
              </a:ext>
            </a:extLst>
          </p:cNvPr>
          <p:cNvSpPr txBox="1"/>
          <p:nvPr/>
        </p:nvSpPr>
        <p:spPr>
          <a:xfrm>
            <a:off x="3330940" y="153888"/>
            <a:ext cx="2375940" cy="2154436"/>
          </a:xfrm>
          <a:prstGeom prst="rect">
            <a:avLst/>
          </a:prstGeom>
          <a:solidFill>
            <a:schemeClr val="accent2">
              <a:lumMod val="20000"/>
              <a:lumOff val="80000"/>
            </a:schemeClr>
          </a:solidFill>
          <a:ln>
            <a:solidFill>
              <a:schemeClr val="accent5">
                <a:lumMod val="60000"/>
                <a:lumOff val="40000"/>
              </a:schemeClr>
            </a:solidFill>
          </a:ln>
        </p:spPr>
        <p:txBody>
          <a:bodyPr wrap="square" rtlCol="0">
            <a:spAutoFit/>
          </a:bodyPr>
          <a:lstStyle/>
          <a:p>
            <a:r>
              <a:rPr lang="en-GB" sz="1400" b="1" u="sng" dirty="0">
                <a:solidFill>
                  <a:schemeClr val="tx2"/>
                </a:solidFill>
                <a:latin typeface="Century Gothic" panose="020B0502020202020204" pitchFamily="34" charset="0"/>
              </a:rPr>
              <a:t>PTSD </a:t>
            </a:r>
            <a:r>
              <a:rPr lang="en-GB" sz="1200" b="1" dirty="0">
                <a:solidFill>
                  <a:schemeClr val="tx2"/>
                </a:solidFill>
                <a:latin typeface="Century Gothic" panose="020B0502020202020204" pitchFamily="34" charset="0"/>
              </a:rPr>
              <a:t>(Post Traumatic Stress Disorder) is a upsetting condition affects both adults and children and can be serious. The effects can be long term and debilitating as PTSD is the emotional response to a threatened traumatic event or a real one that has previously happened to them.</a:t>
            </a:r>
          </a:p>
        </p:txBody>
      </p:sp>
      <p:sp>
        <p:nvSpPr>
          <p:cNvPr id="13" name="Rectangle 12">
            <a:extLst>
              <a:ext uri="{FF2B5EF4-FFF2-40B4-BE49-F238E27FC236}">
                <a16:creationId xmlns:a16="http://schemas.microsoft.com/office/drawing/2014/main" id="{F75EA5D9-E981-41EB-BDE4-27BF00D73BD8}"/>
              </a:ext>
            </a:extLst>
          </p:cNvPr>
          <p:cNvSpPr/>
          <p:nvPr/>
        </p:nvSpPr>
        <p:spPr>
          <a:xfrm>
            <a:off x="-268341" y="337831"/>
            <a:ext cx="3995067" cy="2585323"/>
          </a:xfrm>
          <a:prstGeom prst="rect">
            <a:avLst/>
          </a:prstGeom>
          <a:noFill/>
        </p:spPr>
        <p:txBody>
          <a:bodyPr wrap="square" lIns="91440" tIns="45720" rIns="91440" bIns="45720">
            <a:spAutoFit/>
          </a:bodyPr>
          <a:lstStyle/>
          <a:p>
            <a:pPr algn="ctr"/>
            <a:r>
              <a:rPr lang="en-US" sz="3600" b="1" cap="none" spc="0" dirty="0">
                <a:ln w="22225">
                  <a:solidFill>
                    <a:schemeClr val="accent2"/>
                  </a:solidFill>
                  <a:prstDash val="solid"/>
                </a:ln>
                <a:solidFill>
                  <a:schemeClr val="accent2">
                    <a:lumMod val="40000"/>
                    <a:lumOff val="60000"/>
                  </a:schemeClr>
                </a:solidFill>
                <a:effectLst/>
                <a:latin typeface="Century Gothic" panose="020B0502020202020204" pitchFamily="34" charset="0"/>
              </a:rPr>
              <a:t>What are the sub-types of anxiety?</a:t>
            </a:r>
          </a:p>
          <a:p>
            <a:pPr algn="ctr"/>
            <a:endParaRPr lang="en-US" sz="5400" b="1" cap="none" spc="0" dirty="0">
              <a:ln w="22225">
                <a:solidFill>
                  <a:schemeClr val="accent2"/>
                </a:solidFill>
                <a:prstDash val="solid"/>
              </a:ln>
              <a:solidFill>
                <a:schemeClr val="accent2">
                  <a:lumMod val="40000"/>
                  <a:lumOff val="60000"/>
                </a:schemeClr>
              </a:solidFill>
              <a:effectLst/>
            </a:endParaRPr>
          </a:p>
        </p:txBody>
      </p:sp>
      <p:sp>
        <p:nvSpPr>
          <p:cNvPr id="14" name="TextBox 13">
            <a:extLst>
              <a:ext uri="{FF2B5EF4-FFF2-40B4-BE49-F238E27FC236}">
                <a16:creationId xmlns:a16="http://schemas.microsoft.com/office/drawing/2014/main" id="{A0C7BD23-76E0-4215-BA98-D29BBB4F4266}"/>
              </a:ext>
            </a:extLst>
          </p:cNvPr>
          <p:cNvSpPr txBox="1"/>
          <p:nvPr/>
        </p:nvSpPr>
        <p:spPr>
          <a:xfrm>
            <a:off x="404851" y="2364936"/>
            <a:ext cx="2599739" cy="3477875"/>
          </a:xfrm>
          <a:prstGeom prst="rect">
            <a:avLst/>
          </a:prstGeom>
          <a:noFill/>
        </p:spPr>
        <p:txBody>
          <a:bodyPr wrap="square" rtlCol="0">
            <a:spAutoFit/>
          </a:bodyPr>
          <a:lstStyle/>
          <a:p>
            <a:r>
              <a:rPr lang="en-GB" sz="2000" b="1" dirty="0">
                <a:solidFill>
                  <a:schemeClr val="tx2"/>
                </a:solidFill>
                <a:latin typeface="Century Gothic" panose="020B0502020202020204" pitchFamily="34" charset="0"/>
              </a:rPr>
              <a:t>Here are the sub-types of an anxiety. Here you may be able to recognise any of these symptoms in your teen and then seek help or use different techniques on what you can do.</a:t>
            </a:r>
          </a:p>
        </p:txBody>
      </p:sp>
    </p:spTree>
    <p:extLst>
      <p:ext uri="{BB962C8B-B14F-4D97-AF65-F5344CB8AC3E}">
        <p14:creationId xmlns:p14="http://schemas.microsoft.com/office/powerpoint/2010/main" val="1089311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B93C3-40AA-4BA6-90C2-A8D9F6094D58}"/>
              </a:ext>
            </a:extLst>
          </p:cNvPr>
          <p:cNvSpPr>
            <a:spLocks noGrp="1"/>
          </p:cNvSpPr>
          <p:nvPr>
            <p:ph type="title"/>
          </p:nvPr>
        </p:nvSpPr>
        <p:spPr>
          <a:xfrm>
            <a:off x="258580" y="365968"/>
            <a:ext cx="2369695" cy="1325563"/>
          </a:xfrm>
        </p:spPr>
        <p:txBody>
          <a:bodyPr/>
          <a:lstStyle/>
          <a:p>
            <a:r>
              <a:rPr lang="en-GB" b="1" dirty="0">
                <a:solidFill>
                  <a:schemeClr val="tx2"/>
                </a:solidFill>
                <a:latin typeface="Century Gothic" panose="020B0502020202020204" pitchFamily="34" charset="0"/>
              </a:rPr>
              <a:t>Policy</a:t>
            </a:r>
          </a:p>
        </p:txBody>
      </p:sp>
      <p:sp>
        <p:nvSpPr>
          <p:cNvPr id="3" name="Content Placeholder 2">
            <a:extLst>
              <a:ext uri="{FF2B5EF4-FFF2-40B4-BE49-F238E27FC236}">
                <a16:creationId xmlns:a16="http://schemas.microsoft.com/office/drawing/2014/main" id="{3C70D67F-73B5-45C3-8FC0-9AAA747B33B7}"/>
              </a:ext>
            </a:extLst>
          </p:cNvPr>
          <p:cNvSpPr>
            <a:spLocks noGrp="1"/>
          </p:cNvSpPr>
          <p:nvPr>
            <p:ph idx="1"/>
          </p:nvPr>
        </p:nvSpPr>
        <p:spPr>
          <a:xfrm>
            <a:off x="258580" y="1723184"/>
            <a:ext cx="5662535" cy="4351338"/>
          </a:xfrm>
        </p:spPr>
        <p:txBody>
          <a:bodyPr>
            <a:normAutofit/>
          </a:bodyPr>
          <a:lstStyle/>
          <a:p>
            <a:pPr marL="0" indent="0">
              <a:buNone/>
            </a:pPr>
            <a:r>
              <a:rPr lang="en-GB" sz="1400" b="1" dirty="0">
                <a:solidFill>
                  <a:schemeClr val="tx2"/>
                </a:solidFill>
                <a:latin typeface="Century Gothic" panose="020B0502020202020204" pitchFamily="34" charset="0"/>
              </a:rPr>
              <a:t>For child and adolescent mental health, the Welsh Government want to improve the emotional and mental health of pupils. The Children and Adolescent Mental Health services (CAMHS) offer treatment to children and young who are suffering from mental health issues such as anxiety along with other emotional, behavioural or mental health difficulties. Part three of the Children and Families Act 2014 would cover all kinds of healthcare plans, which schools should follow to benefit your teen</a:t>
            </a:r>
            <a:r>
              <a:rPr lang="en-GB" sz="1600" b="1" dirty="0">
                <a:solidFill>
                  <a:schemeClr val="tx2"/>
                </a:solidFill>
                <a:latin typeface="Century Gothic" panose="020B0502020202020204" pitchFamily="34" charset="0"/>
              </a:rPr>
              <a:t>. </a:t>
            </a:r>
          </a:p>
        </p:txBody>
      </p:sp>
      <p:sp>
        <p:nvSpPr>
          <p:cNvPr id="4" name="TextBox 3">
            <a:extLst>
              <a:ext uri="{FF2B5EF4-FFF2-40B4-BE49-F238E27FC236}">
                <a16:creationId xmlns:a16="http://schemas.microsoft.com/office/drawing/2014/main" id="{AF21CB36-C5A2-45A5-B5E7-4569796CC536}"/>
              </a:ext>
            </a:extLst>
          </p:cNvPr>
          <p:cNvSpPr txBox="1"/>
          <p:nvPr/>
        </p:nvSpPr>
        <p:spPr>
          <a:xfrm>
            <a:off x="258580" y="3445281"/>
            <a:ext cx="6012307" cy="3108543"/>
          </a:xfrm>
          <a:prstGeom prst="rect">
            <a:avLst/>
          </a:prstGeom>
          <a:noFill/>
        </p:spPr>
        <p:txBody>
          <a:bodyPr wrap="square" rtlCol="0">
            <a:spAutoFit/>
          </a:bodyPr>
          <a:lstStyle/>
          <a:p>
            <a:r>
              <a:rPr lang="en-GB" sz="1400" b="1" dirty="0">
                <a:solidFill>
                  <a:schemeClr val="tx2"/>
                </a:solidFill>
                <a:latin typeface="Century Gothic" panose="020B0502020202020204" pitchFamily="34" charset="0"/>
              </a:rPr>
              <a:t>The Mental Health Act 1983: Code of Practice 2015 for Children and Young People under the age of 18, states that professionals and others responsible</a:t>
            </a:r>
          </a:p>
          <a:p>
            <a:r>
              <a:rPr lang="en-GB" sz="1400" b="1" dirty="0">
                <a:solidFill>
                  <a:schemeClr val="tx2"/>
                </a:solidFill>
                <a:latin typeface="Century Gothic" panose="020B0502020202020204" pitchFamily="34" charset="0"/>
              </a:rPr>
              <a:t>for the care of child or young people should be familiar with this legislation. As well as the other legislations that rung along side it such as  the Children Acts 1989 and 2004, the Mental Capacity Act (MCA) 2005 and the Human Rights Act (HRA) 1998. These legislations will cover the role parents and their responsibility for the young person or child. The importance of the confidentiality and sharing information. It will also cover how young people should be safeguarded. The United Nations Convention on the Rights of the Child (UNCRC), and keep up-to-date with relevant law and guidance such as ensuring that the best interest of the young person is always a significant consideration.</a:t>
            </a:r>
          </a:p>
        </p:txBody>
      </p:sp>
      <p:sp>
        <p:nvSpPr>
          <p:cNvPr id="6" name="TextBox 5">
            <a:extLst>
              <a:ext uri="{FF2B5EF4-FFF2-40B4-BE49-F238E27FC236}">
                <a16:creationId xmlns:a16="http://schemas.microsoft.com/office/drawing/2014/main" id="{3CD4AF4C-F088-4AB7-892E-193886E4F702}"/>
              </a:ext>
            </a:extLst>
          </p:cNvPr>
          <p:cNvSpPr txBox="1"/>
          <p:nvPr/>
        </p:nvSpPr>
        <p:spPr>
          <a:xfrm>
            <a:off x="9998440" y="644028"/>
            <a:ext cx="2623278" cy="769441"/>
          </a:xfrm>
          <a:prstGeom prst="rect">
            <a:avLst/>
          </a:prstGeom>
          <a:noFill/>
        </p:spPr>
        <p:txBody>
          <a:bodyPr wrap="square" rtlCol="0">
            <a:spAutoFit/>
          </a:bodyPr>
          <a:lstStyle/>
          <a:p>
            <a:r>
              <a:rPr lang="en-GB" sz="4400" b="1" dirty="0">
                <a:solidFill>
                  <a:schemeClr val="accent2"/>
                </a:solidFill>
                <a:latin typeface="Century Gothic" panose="020B0502020202020204" pitchFamily="34" charset="0"/>
              </a:rPr>
              <a:t>Theory</a:t>
            </a:r>
          </a:p>
        </p:txBody>
      </p:sp>
      <p:sp>
        <p:nvSpPr>
          <p:cNvPr id="7" name="TextBox 6">
            <a:extLst>
              <a:ext uri="{FF2B5EF4-FFF2-40B4-BE49-F238E27FC236}">
                <a16:creationId xmlns:a16="http://schemas.microsoft.com/office/drawing/2014/main" id="{A6713065-E4AD-4C1D-A4A4-74A680DF8036}"/>
              </a:ext>
            </a:extLst>
          </p:cNvPr>
          <p:cNvSpPr txBox="1"/>
          <p:nvPr/>
        </p:nvSpPr>
        <p:spPr>
          <a:xfrm>
            <a:off x="8639331" y="1605984"/>
            <a:ext cx="3552669" cy="4801314"/>
          </a:xfrm>
          <a:prstGeom prst="rect">
            <a:avLst/>
          </a:prstGeom>
          <a:noFill/>
        </p:spPr>
        <p:txBody>
          <a:bodyPr wrap="square" rtlCol="0">
            <a:spAutoFit/>
          </a:bodyPr>
          <a:lstStyle/>
          <a:p>
            <a:r>
              <a:rPr lang="en-GB" b="1" dirty="0">
                <a:solidFill>
                  <a:schemeClr val="accent2"/>
                </a:solidFill>
                <a:latin typeface="Century Gothic" panose="020B0502020202020204" pitchFamily="34" charset="0"/>
              </a:rPr>
              <a:t>There is a theory named ‘Cognitive Theory’ that is an approach to attempt to explain the psychology behind human behaviour by understanding thought processes. An example is that a therapist, such as a Cognitive Behavioural Therapist would use cognitive theory when he or she teaches you on how to identify your teen or </a:t>
            </a:r>
            <a:r>
              <a:rPr lang="en-GB" b="1" dirty="0" err="1">
                <a:solidFill>
                  <a:schemeClr val="accent2"/>
                </a:solidFill>
                <a:latin typeface="Century Gothic" panose="020B0502020202020204" pitchFamily="34" charset="0"/>
              </a:rPr>
              <a:t>childs’</a:t>
            </a:r>
            <a:r>
              <a:rPr lang="en-GB" b="1" dirty="0">
                <a:solidFill>
                  <a:schemeClr val="accent2"/>
                </a:solidFill>
                <a:latin typeface="Century Gothic" panose="020B0502020202020204" pitchFamily="34" charset="0"/>
              </a:rPr>
              <a:t> thought patterns and make the transformation of these thoughts into constructive ones.</a:t>
            </a:r>
          </a:p>
        </p:txBody>
      </p:sp>
    </p:spTree>
    <p:extLst>
      <p:ext uri="{BB962C8B-B14F-4D97-AF65-F5344CB8AC3E}">
        <p14:creationId xmlns:p14="http://schemas.microsoft.com/office/powerpoint/2010/main" val="2177364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4EE22-AF5F-4574-B2D8-1150F92ED933}"/>
              </a:ext>
            </a:extLst>
          </p:cNvPr>
          <p:cNvSpPr>
            <a:spLocks noGrp="1"/>
          </p:cNvSpPr>
          <p:nvPr>
            <p:ph type="title"/>
          </p:nvPr>
        </p:nvSpPr>
        <p:spPr/>
        <p:txBody>
          <a:bodyPr>
            <a:normAutofit/>
          </a:bodyPr>
          <a:lstStyle/>
          <a:p>
            <a:r>
              <a:rPr lang="en-GB" sz="6000" dirty="0">
                <a:solidFill>
                  <a:schemeClr val="tx2"/>
                </a:solidFill>
                <a:latin typeface="Century Gothic" panose="020B0502020202020204" pitchFamily="34" charset="0"/>
              </a:rPr>
              <a:t>References</a:t>
            </a:r>
          </a:p>
        </p:txBody>
      </p:sp>
      <p:sp>
        <p:nvSpPr>
          <p:cNvPr id="3" name="Content Placeholder 2">
            <a:extLst>
              <a:ext uri="{FF2B5EF4-FFF2-40B4-BE49-F238E27FC236}">
                <a16:creationId xmlns:a16="http://schemas.microsoft.com/office/drawing/2014/main" id="{D78B05D8-9FAD-47F8-91DB-ED9DC47C4F0F}"/>
              </a:ext>
            </a:extLst>
          </p:cNvPr>
          <p:cNvSpPr>
            <a:spLocks noGrp="1"/>
          </p:cNvSpPr>
          <p:nvPr>
            <p:ph idx="1"/>
          </p:nvPr>
        </p:nvSpPr>
        <p:spPr>
          <a:xfrm>
            <a:off x="838200" y="1151068"/>
            <a:ext cx="10515600" cy="5482080"/>
          </a:xfrm>
        </p:spPr>
        <p:txBody>
          <a:bodyPr>
            <a:normAutofit fontScale="92500" lnSpcReduction="10000"/>
          </a:bodyPr>
          <a:lstStyle/>
          <a:p>
            <a:pPr marL="0" indent="0">
              <a:buNone/>
            </a:pPr>
            <a:endParaRPr lang="en-GB" sz="1200" dirty="0"/>
          </a:p>
          <a:p>
            <a:r>
              <a:rPr lang="en-GB" sz="1200" dirty="0"/>
              <a:t>Marshfield Clinic. (2018) Unknown [online] 2018. Available at &lt;http://shine365.marshfieldclinic.org/wellness/feeling-anxious-worried-or-panicky/&gt; [Accessed 26 April 2018].</a:t>
            </a:r>
          </a:p>
          <a:p>
            <a:r>
              <a:rPr lang="en-GB" sz="1200" dirty="0"/>
              <a:t>(NHS , 2016) NHS . (2016) Chapter 19 Mental Health Act 1983; Code of Practice 2015 Children and Young People under the age of 18 [online] NHS: NHS . Available at &lt;https://www.ntw.nhs.uk/content/uploads/2017/01/NTWC08-App1-Chapter19-V04-Feb16-1.pdf&gt; [Accessed 26 April 2018]</a:t>
            </a:r>
          </a:p>
          <a:p>
            <a:r>
              <a:rPr lang="en-GB" sz="1200" dirty="0" err="1"/>
              <a:t>Pngtree</a:t>
            </a:r>
            <a:r>
              <a:rPr lang="en-GB" sz="1200" dirty="0"/>
              <a:t>. (Unknown) Bubble Of Thought [online] Unknown. Available at &lt;https://pngtree.com/freepng/bubble-of-cloud-thinking_3353593.html&gt; [Accessed 26 April 2018].</a:t>
            </a:r>
          </a:p>
          <a:p>
            <a:r>
              <a:rPr lang="en-GB" sz="1200" dirty="0"/>
              <a:t>Quora. (Unknown ) Unknown [online] Unknown. Available at &lt;https://www.quora.com/What-is-the-root-cause-of-anxiety-and-how-can-you-turn-it-around-completely&gt; [Accessed 26 April 2018].</a:t>
            </a:r>
          </a:p>
          <a:p>
            <a:r>
              <a:rPr lang="en-GB" sz="1200" dirty="0"/>
              <a:t>Sara Moser. (2017) Neuroscience News [online] 2017. Available at &lt;http://neurosciencenews.com/anxiety-cellular-roots-7179/&gt; [Accessed 26 April 2018].</a:t>
            </a:r>
          </a:p>
          <a:p>
            <a:r>
              <a:rPr lang="en-GB" sz="1200" dirty="0"/>
              <a:t>(WWAMH, 2014) WWAMH. (2014) Directory Of Mental Health Services Carmarthenshire And National Organisations [online] Unknown: Unknown. Available at &lt;http://www.wwamh.org.uk/wordpress/wp-content/uploads/Carmarthenshire-Mental-Health-Directory-added-to-Dec-2014.pdf&gt; [Accessed 26 April 2018]</a:t>
            </a:r>
          </a:p>
          <a:p>
            <a:r>
              <a:rPr lang="en-GB" sz="1200" dirty="0" err="1"/>
              <a:t>Aacap</a:t>
            </a:r>
            <a:r>
              <a:rPr lang="en-GB" sz="1200" dirty="0"/>
              <a:t> (n.d.): Your Adolescent - Anxiety and Avoidant Disorders. Retrieved am 26.04.2018 from https://www.aacap.org/aacap/families_and_youth/resource_centers/anxiety_disorder_resource_center/your_adolescent_anxiety_and_avoidant_disorders.aspx</a:t>
            </a:r>
          </a:p>
          <a:p>
            <a:r>
              <a:rPr lang="en-GB" sz="1200" dirty="0"/>
              <a:t>anon. (n.d.): „Children and Families Act 2014“. Legislation.gov.uk. Queen's Printer of Acts of Parliament Retrieved am 26.04.2018 from http://www.legislation.gov.uk/ukpga/2014/6/contents/enacted </a:t>
            </a:r>
          </a:p>
          <a:p>
            <a:r>
              <a:rPr lang="en-GB" sz="1200" dirty="0"/>
              <a:t>anon. (n.d.): „Teen anxiety“. Relate - The Relationship People. Retrieved am 26.04.2018 from https://www.relate.org.uk/relationship-help/help-family-life-and-parenting/parenting-teenagers/mental-health/teen-anxiety </a:t>
            </a:r>
          </a:p>
          <a:p>
            <a:r>
              <a:rPr lang="en-GB" sz="1200" dirty="0"/>
              <a:t>anon. (n.d.): Google. Google Retrieved am 26.04.2018 from https://www.google.co.uk/search?safe=strict </a:t>
            </a:r>
          </a:p>
          <a:p>
            <a:r>
              <a:rPr lang="en-GB" sz="1200" dirty="0" err="1"/>
              <a:t>Fritscher</a:t>
            </a:r>
            <a:r>
              <a:rPr lang="en-GB" sz="1200" dirty="0"/>
              <a:t>, Lisa; </a:t>
            </a:r>
            <a:r>
              <a:rPr lang="en-GB" sz="1200" dirty="0" err="1"/>
              <a:t>Gans</a:t>
            </a:r>
            <a:r>
              <a:rPr lang="en-GB" sz="1200" dirty="0"/>
              <a:t>, Steven (n.d.): „Can Cognitive Theory Really Help Alleviate Your Phobias?“. </a:t>
            </a:r>
            <a:r>
              <a:rPr lang="en-GB" sz="1200" dirty="0" err="1"/>
              <a:t>Verywell</a:t>
            </a:r>
            <a:r>
              <a:rPr lang="en-GB" sz="1200" dirty="0"/>
              <a:t> Mind. Retrieved am 26.04.2018 from https://www.verywellmind.com/cognitive-theory-2671570 </a:t>
            </a:r>
          </a:p>
          <a:p>
            <a:r>
              <a:rPr lang="en-GB" sz="1200" dirty="0"/>
              <a:t>Jolliffe, Rob (n.d.): „PTSD in Children“. Clinical Partners - Psychiatrists, Psychotherapists &amp; Psychologists in London and across the UK. Retrieved am 26.04.2018 from https://www.clinical-partners.co.uk/child-adolescents/a-z-of-issues/teenage-and-child-anxiety-support/ptsd </a:t>
            </a:r>
          </a:p>
          <a:p>
            <a:r>
              <a:rPr lang="en-GB" sz="1200" dirty="0"/>
              <a:t>Team, The MNT Editorial (2017): „Anxiety: Causes, symptoms, and treatments“. Medical News Today. </a:t>
            </a:r>
            <a:r>
              <a:rPr lang="en-GB" sz="1200" dirty="0" err="1"/>
              <a:t>MediLexicon</a:t>
            </a:r>
            <a:r>
              <a:rPr lang="en-GB" sz="1200" dirty="0"/>
              <a:t> International Retrieved am 26.04.2018 from https://www.medicalnewstoday.com/info/anxiety </a:t>
            </a:r>
          </a:p>
          <a:p>
            <a:r>
              <a:rPr lang="en-GB" sz="1200" dirty="0" err="1"/>
              <a:t>YoungMindsUk</a:t>
            </a:r>
            <a:r>
              <a:rPr lang="en-GB" sz="1200" dirty="0"/>
              <a:t> (n.d.): „Anxiety“. </a:t>
            </a:r>
            <a:r>
              <a:rPr lang="en-GB" sz="1200" dirty="0" err="1"/>
              <a:t>YoungMinds</a:t>
            </a:r>
            <a:r>
              <a:rPr lang="en-GB" sz="1200" dirty="0"/>
              <a:t>. Retrieved am 26.04.2018 from https://youngminds.org.uk/find-help/conditions/anxiety/ </a:t>
            </a:r>
          </a:p>
          <a:p>
            <a:endParaRPr lang="en-GB" sz="1200" dirty="0"/>
          </a:p>
        </p:txBody>
      </p:sp>
    </p:spTree>
    <p:extLst>
      <p:ext uri="{BB962C8B-B14F-4D97-AF65-F5344CB8AC3E}">
        <p14:creationId xmlns:p14="http://schemas.microsoft.com/office/powerpoint/2010/main" val="923142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6725</TotalTime>
  <Words>2069</Words>
  <Application>Microsoft Office PowerPoint</Application>
  <PresentationFormat>Widescreen</PresentationFormat>
  <Paragraphs>106</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Calibri</vt:lpstr>
      <vt:lpstr>Calibri Light</vt:lpstr>
      <vt:lpstr>Century Gothic</vt:lpstr>
      <vt:lpstr>Tahoma</vt:lpstr>
      <vt:lpstr>Office Theme</vt:lpstr>
      <vt:lpstr>PowerPoint Presentation</vt:lpstr>
      <vt:lpstr>PowerPoint Presentation</vt:lpstr>
      <vt:lpstr>PowerPoint Presentation</vt:lpstr>
      <vt:lpstr>Policy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teresa</dc:creator>
  <cp:lastModifiedBy>teresa</cp:lastModifiedBy>
  <cp:revision>70</cp:revision>
  <dcterms:created xsi:type="dcterms:W3CDTF">2018-04-21T22:50:22Z</dcterms:created>
  <dcterms:modified xsi:type="dcterms:W3CDTF">2018-04-26T14:55:44Z</dcterms:modified>
</cp:coreProperties>
</file>