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5" r:id="rId6"/>
  </p:sldMasterIdLst>
  <p:notesMasterIdLst>
    <p:notesMasterId r:id="rId42"/>
  </p:notesMasterIdLst>
  <p:handoutMasterIdLst>
    <p:handoutMasterId r:id="rId43"/>
  </p:handoutMasterIdLst>
  <p:sldIdLst>
    <p:sldId id="351" r:id="rId7"/>
    <p:sldId id="301" r:id="rId8"/>
    <p:sldId id="352" r:id="rId9"/>
    <p:sldId id="438" r:id="rId10"/>
    <p:sldId id="439" r:id="rId11"/>
    <p:sldId id="417" r:id="rId12"/>
    <p:sldId id="418" r:id="rId13"/>
    <p:sldId id="441" r:id="rId14"/>
    <p:sldId id="428" r:id="rId15"/>
    <p:sldId id="442" r:id="rId16"/>
    <p:sldId id="420" r:id="rId17"/>
    <p:sldId id="421" r:id="rId18"/>
    <p:sldId id="449" r:id="rId19"/>
    <p:sldId id="353" r:id="rId20"/>
    <p:sldId id="450" r:id="rId21"/>
    <p:sldId id="445" r:id="rId22"/>
    <p:sldId id="429" r:id="rId23"/>
    <p:sldId id="430" r:id="rId24"/>
    <p:sldId id="410" r:id="rId25"/>
    <p:sldId id="446" r:id="rId26"/>
    <p:sldId id="355" r:id="rId27"/>
    <p:sldId id="432" r:id="rId28"/>
    <p:sldId id="447" r:id="rId29"/>
    <p:sldId id="448" r:id="rId30"/>
    <p:sldId id="433" r:id="rId31"/>
    <p:sldId id="434" r:id="rId32"/>
    <p:sldId id="360" r:id="rId33"/>
    <p:sldId id="451" r:id="rId34"/>
    <p:sldId id="452" r:id="rId35"/>
    <p:sldId id="453" r:id="rId36"/>
    <p:sldId id="454" r:id="rId37"/>
    <p:sldId id="437" r:id="rId38"/>
    <p:sldId id="435" r:id="rId39"/>
    <p:sldId id="424" r:id="rId40"/>
    <p:sldId id="443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74383" autoAdjust="0"/>
  </p:normalViewPr>
  <p:slideViewPr>
    <p:cSldViewPr>
      <p:cViewPr varScale="1">
        <p:scale>
          <a:sx n="85" d="100"/>
          <a:sy n="85" d="100"/>
        </p:scale>
        <p:origin x="2286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DBB0EF-55F5-4296-B480-82C569973B21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51224-72BE-4D38-B196-381731D9D8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08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82828"/>
              </a:solidFill>
              <a:effectLst/>
              <a:latin typeface="Tiempos Text"/>
            </a:endParaRPr>
          </a:p>
          <a:p>
            <a:r>
              <a:rPr lang="en-GB" dirty="0"/>
              <a:t>Discussion: It’s about understanding how others see us and react to us. It allows us to understand our own thoughts, feelings, and behaviours. </a:t>
            </a:r>
            <a:r>
              <a:rPr lang="en-US" dirty="0"/>
              <a:t>It helps us understand our biases, identify areas of improvement, make better decisions, have greater self-confidence, emotional intelligence, and</a:t>
            </a:r>
            <a:r>
              <a:rPr lang="en-GB" dirty="0"/>
              <a:t> communication skills.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96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82828"/>
              </a:solidFill>
              <a:effectLst/>
              <a:latin typeface="Tiempos Text"/>
            </a:endParaRPr>
          </a:p>
          <a:p>
            <a:r>
              <a:rPr lang="en-GB" b="1" dirty="0"/>
              <a:t>Discussion</a:t>
            </a:r>
            <a:r>
              <a:rPr lang="en-GB" dirty="0"/>
              <a:t>: It’s about understanding how others see us and react to us. It allows us to </a:t>
            </a:r>
            <a:r>
              <a:rPr lang="en-GB" b="1" dirty="0"/>
              <a:t>understand</a:t>
            </a:r>
            <a:r>
              <a:rPr lang="en-GB" dirty="0"/>
              <a:t> our own </a:t>
            </a:r>
            <a:r>
              <a:rPr lang="en-GB" b="1" dirty="0"/>
              <a:t>thoughts, feelings, and behaviours</a:t>
            </a:r>
            <a:r>
              <a:rPr lang="en-GB" dirty="0"/>
              <a:t>. </a:t>
            </a:r>
            <a:r>
              <a:rPr lang="en-US" dirty="0"/>
              <a:t>It helps us understand our </a:t>
            </a:r>
            <a:r>
              <a:rPr lang="en-US" b="1" dirty="0"/>
              <a:t>biases, identify areas of improvement,</a:t>
            </a:r>
            <a:r>
              <a:rPr lang="en-US" dirty="0"/>
              <a:t> make better </a:t>
            </a:r>
            <a:r>
              <a:rPr lang="en-US" b="1" dirty="0"/>
              <a:t>decisions</a:t>
            </a:r>
            <a:r>
              <a:rPr lang="en-US" dirty="0"/>
              <a:t>, have greater </a:t>
            </a:r>
            <a:r>
              <a:rPr lang="en-US" b="1" dirty="0"/>
              <a:t>self-confidence, emotional intelligence</a:t>
            </a:r>
            <a:r>
              <a:rPr lang="en-US" dirty="0"/>
              <a:t>, and</a:t>
            </a:r>
            <a:r>
              <a:rPr lang="en-GB" dirty="0"/>
              <a:t> </a:t>
            </a:r>
            <a:r>
              <a:rPr lang="en-GB" b="1" dirty="0"/>
              <a:t>communication skills.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0461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82828"/>
              </a:solidFill>
              <a:effectLst/>
              <a:latin typeface="Tiempos Tex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836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587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037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117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53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 number of tools that can be used to help us develop our internal self-awareness, and we have looked at these previous.</a:t>
            </a:r>
          </a:p>
          <a:p>
            <a:endParaRPr lang="en-GB" dirty="0"/>
          </a:p>
          <a:p>
            <a:r>
              <a:rPr lang="en-GB" dirty="0"/>
              <a:t>But, there are still aspects of life that influence these perceptions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492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aspects of how we see ourselves, and how others can see us, leads us to unconscious bias…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6369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Unconscious Biases are thoughts or feelings that you are not aware of, that influence your judgements. These biases are rooted in your preferences for or against something.</a:t>
            </a:r>
          </a:p>
          <a:p>
            <a:endParaRPr lang="en-GB" dirty="0"/>
          </a:p>
          <a:p>
            <a:r>
              <a:rPr lang="en-GB" dirty="0"/>
              <a:t>This may lead you to having favourable or unfavourable biases.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4207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Unconscious Biases are thoughts or feelings that you are not aware of, that influence your judgements. These biases are rooted in your preferences for or against something.</a:t>
            </a:r>
          </a:p>
          <a:p>
            <a:endParaRPr lang="en-GB" dirty="0"/>
          </a:p>
          <a:p>
            <a:r>
              <a:rPr lang="en-GB" dirty="0"/>
              <a:t>This may lead you to having favourable or unfavourable biases.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8219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Unconscious Biases are thoughts or feelings </a:t>
            </a:r>
            <a:r>
              <a:rPr lang="en-GB" b="1" dirty="0"/>
              <a:t>that you are not aware of</a:t>
            </a:r>
            <a:r>
              <a:rPr lang="en-GB" dirty="0"/>
              <a:t>, that influence your judgements.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147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Unconscious Biases are thoughts or feelings that you are not aware of, that influence your judgements. These biases are rooted in your preferences for or against something.</a:t>
            </a:r>
          </a:p>
          <a:p>
            <a:endParaRPr lang="en-GB" dirty="0"/>
          </a:p>
          <a:p>
            <a:r>
              <a:rPr lang="en-GB" dirty="0"/>
              <a:t>This may lead you to having favourable or unfavourable biases.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9586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572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 of an iceberg.</a:t>
            </a:r>
          </a:p>
          <a:p>
            <a:endParaRPr lang="en-GB" dirty="0"/>
          </a:p>
          <a:p>
            <a:r>
              <a:rPr lang="en-GB" dirty="0"/>
              <a:t>The most important part of an iceberg is the part you cannot see, hidden deep under the water. These are where your unconscious biases reside. There are a number of different things that can inform our biases… We may not always remember they are there but, it is important to acknowledge that they exist.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D9E62-20E8-4C9B-8CCB-3F55DB482AA9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4908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3A3B41"/>
              </a:solidFill>
              <a:effectLst/>
              <a:latin typeface="Georgia" panose="02040502050405020303" pitchFamily="18" charset="0"/>
            </a:endParaRPr>
          </a:p>
          <a:p>
            <a:r>
              <a:rPr lang="en-US" b="1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Halo Effect: </a:t>
            </a:r>
            <a:r>
              <a:rPr lang="en-US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One positive trait or instance, influencing your judgements and opinions positively which results in disregarding negative traits or instances</a:t>
            </a:r>
          </a:p>
          <a:p>
            <a:r>
              <a:rPr lang="en-US" b="1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Horns Effect</a:t>
            </a:r>
            <a:r>
              <a:rPr lang="en-US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: The opposite of the halo effect. One negative trait or instance influences your judgements and opinions negatively, which results in disregarding positive traits or instances.</a:t>
            </a:r>
            <a:endParaRPr lang="en-GB" b="0" i="0" dirty="0">
              <a:solidFill>
                <a:srgbClr val="3A3B41"/>
              </a:solidFill>
              <a:effectLst/>
              <a:latin typeface="Georgia" panose="02040502050405020303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Confirmation bias </a:t>
            </a:r>
            <a:r>
              <a:rPr lang="en-GB" dirty="0"/>
              <a:t>- </a:t>
            </a:r>
            <a:r>
              <a:rPr lang="en-GB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the inclination to draw conclusions about a situation or person based on your personal desires, beliefs and prejudices rather than on unbiased merit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Affinity bias </a:t>
            </a:r>
            <a:r>
              <a:rPr lang="en-GB" dirty="0"/>
              <a:t>– Also known as similarity bias, this suggests that we have a tendency to connect with those similar to us: Backgrounds, interests etc. From a workplace setting, this is more like looking for employees to ‘fit’ with the culture, whereas as we should look to ‘add’ to the culture.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Conformity Bias: </a:t>
            </a:r>
            <a:r>
              <a:rPr lang="en-US" dirty="0"/>
              <a:t>Conforming with other members in a group, even if it contradicts your own opinion or judgement.</a:t>
            </a:r>
            <a:endParaRPr lang="en-GB" dirty="0"/>
          </a:p>
          <a:p>
            <a:r>
              <a:rPr lang="en-US" b="1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Anchoring Bias: </a:t>
            </a:r>
            <a:r>
              <a:rPr lang="en-US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Relying too heavily on one trait or a piece of information. (Does not need a positive or negative focus)</a:t>
            </a:r>
            <a:endParaRPr lang="en-GB" b="0" i="0" dirty="0">
              <a:solidFill>
                <a:srgbClr val="3A3B4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1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Gender bias </a:t>
            </a:r>
            <a:r>
              <a:rPr lang="en-GB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- the tendency to prefer one gender over another gender.</a:t>
            </a:r>
          </a:p>
          <a:p>
            <a:r>
              <a:rPr lang="en-US" b="1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Name bias: </a:t>
            </a:r>
            <a:r>
              <a:rPr lang="en-US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A preference for someone based on their name, which positively reflects on your decision making and judgements.</a:t>
            </a:r>
          </a:p>
          <a:p>
            <a:endParaRPr lang="en-GB" b="0" i="0" dirty="0">
              <a:solidFill>
                <a:srgbClr val="3A3B41"/>
              </a:solidFill>
              <a:effectLst/>
              <a:latin typeface="Georgia" panose="02040502050405020303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618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A3B41"/>
                </a:solidFill>
                <a:effectLst/>
                <a:latin typeface="Georgia" panose="02040502050405020303" pitchFamily="18" charset="0"/>
              </a:rPr>
              <a:t>The facilitator can go through these sample biases, and encourage the students to provide examples, either from personal experience, or from the media for each </a:t>
            </a:r>
          </a:p>
          <a:p>
            <a:endParaRPr lang="en-GB" b="1" i="0" dirty="0">
              <a:solidFill>
                <a:srgbClr val="3A3B4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1" dirty="0"/>
              <a:t>Ageism – </a:t>
            </a:r>
            <a:r>
              <a:rPr lang="en-GB" b="0" dirty="0"/>
              <a:t>In the workplace is a tendency to have negative feelings about someone based on age.</a:t>
            </a:r>
          </a:p>
          <a:p>
            <a:r>
              <a:rPr lang="en-GB" b="1" dirty="0"/>
              <a:t>Beauty bias </a:t>
            </a:r>
            <a:r>
              <a:rPr lang="en-GB" dirty="0"/>
              <a:t>– A social behaviour where people believe that more attractive people are naturally more successful, and competent.</a:t>
            </a:r>
          </a:p>
          <a:p>
            <a:r>
              <a:rPr lang="en-GB" b="1" dirty="0"/>
              <a:t>Authority bias </a:t>
            </a:r>
            <a:r>
              <a:rPr lang="en-GB" dirty="0"/>
              <a:t>– where an idea or opinion is given more credit or thought to be more accurate and valuable because it was provided by someone in authority.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82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Quick class discussion.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1273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Quick class discussion.</a:t>
            </a:r>
          </a:p>
          <a:p>
            <a:endParaRPr lang="en-GB" dirty="0"/>
          </a:p>
          <a:p>
            <a:r>
              <a:rPr lang="en-GB" dirty="0"/>
              <a:t>All of us bring our biases into the workplace. On any given day</a:t>
            </a:r>
            <a:r>
              <a:rPr lang="en-US" dirty="0"/>
              <a:t>, we interact with many different people who each have thoughts and feelings different from</a:t>
            </a:r>
            <a:r>
              <a:rPr lang="en-GB" dirty="0"/>
              <a:t> our own.</a:t>
            </a:r>
          </a:p>
          <a:p>
            <a:endParaRPr lang="en-GB" dirty="0"/>
          </a:p>
          <a:p>
            <a:r>
              <a:rPr lang="en-GB" dirty="0"/>
              <a:t>It is important to </a:t>
            </a:r>
            <a:r>
              <a:rPr lang="en-GB" b="1" dirty="0"/>
              <a:t>recognise how biases can impact our interactions.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2435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Quick class discussion.</a:t>
            </a:r>
          </a:p>
          <a:p>
            <a:endParaRPr lang="en-GB" dirty="0"/>
          </a:p>
          <a:p>
            <a:r>
              <a:rPr lang="en-GB" dirty="0"/>
              <a:t>All of us bring our biases into the workplace. On any given day</a:t>
            </a:r>
            <a:r>
              <a:rPr lang="en-US" dirty="0"/>
              <a:t>, we interact with many different people who each have thoughts and feelings different from</a:t>
            </a:r>
            <a:r>
              <a:rPr lang="en-GB" dirty="0"/>
              <a:t> our own.</a:t>
            </a:r>
          </a:p>
          <a:p>
            <a:endParaRPr lang="en-GB" dirty="0"/>
          </a:p>
          <a:p>
            <a:r>
              <a:rPr lang="en-GB" dirty="0"/>
              <a:t>It is important to </a:t>
            </a:r>
            <a:r>
              <a:rPr lang="en-GB" b="1" dirty="0"/>
              <a:t>recognise how biases can impact our interactions.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1253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Quick class discussion.</a:t>
            </a:r>
          </a:p>
          <a:p>
            <a:endParaRPr lang="en-GB" dirty="0"/>
          </a:p>
          <a:p>
            <a:r>
              <a:rPr lang="en-GB" dirty="0"/>
              <a:t>Think about newspaper headlines.</a:t>
            </a:r>
          </a:p>
          <a:p>
            <a:endParaRPr lang="en-GB" dirty="0"/>
          </a:p>
          <a:p>
            <a:r>
              <a:rPr lang="en-GB" dirty="0"/>
              <a:t>Do all newspapers report the same ‘facts’ in the same way?</a:t>
            </a:r>
          </a:p>
          <a:p>
            <a:endParaRPr lang="en-GB" dirty="0"/>
          </a:p>
          <a:p>
            <a:r>
              <a:rPr lang="en-GB" dirty="0"/>
              <a:t>Does the Daily Mail report on immigration the same way as the Guardian?</a:t>
            </a:r>
          </a:p>
          <a:p>
            <a:endParaRPr lang="en-GB" dirty="0"/>
          </a:p>
          <a:p>
            <a:r>
              <a:rPr lang="en-GB" dirty="0"/>
              <a:t>Any other examples?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801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Quick class discussion.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0209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By </a:t>
            </a:r>
            <a:r>
              <a:rPr lang="en-GB" b="1" dirty="0"/>
              <a:t>understanding our own stories</a:t>
            </a:r>
            <a:r>
              <a:rPr lang="en-US" dirty="0"/>
              <a:t> and biases, we can become more self-aware</a:t>
            </a:r>
            <a:r>
              <a:rPr lang="en-GB" dirty="0"/>
              <a:t> and make these biases visible to us. We can then mitigate the influence of these biases.</a:t>
            </a:r>
          </a:p>
          <a:p>
            <a:endParaRPr lang="en-GB" dirty="0"/>
          </a:p>
          <a:p>
            <a:r>
              <a:rPr lang="en-GB" dirty="0"/>
              <a:t>2 </a:t>
            </a:r>
            <a:r>
              <a:rPr lang="en-GB" b="1" dirty="0"/>
              <a:t>– Understanding </a:t>
            </a:r>
            <a:r>
              <a:rPr lang="en-GB" dirty="0"/>
              <a:t>of those who we interact with, and the potential biases they may hold, can allow us to construct valuable dialogues </a:t>
            </a:r>
          </a:p>
          <a:p>
            <a:endParaRPr lang="en-GB" dirty="0"/>
          </a:p>
          <a:p>
            <a:r>
              <a:rPr lang="en-GB" dirty="0"/>
              <a:t>3 – </a:t>
            </a:r>
            <a:r>
              <a:rPr lang="en-GB" b="1" dirty="0"/>
              <a:t>Critical evidence-based thinking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0843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8877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632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289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5477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6227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9526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7194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51224-72BE-4D38-B196-381731D9D811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930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12210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389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276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097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18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794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07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481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769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171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713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26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4972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994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405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019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688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378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0328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7384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864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808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6384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8527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9231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5205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5753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23/01/2024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04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9700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12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27188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8/01/what-self-awareness-really-is-and-how-to-cultivate-it" TargetMode="External"/><Relationship Id="rId7" Type="http://schemas.openxmlformats.org/officeDocument/2006/relationships/hyperlink" Target="https://www.chp.edu/-/media/chp/about-us/documents/volunteer/unconscious-bias-presentation.pdf?la=en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ristol.ac.uk/media-library/sites/equality/documents/Unconscious-bias-guide.pdf" TargetMode="External"/><Relationship Id="rId5" Type="http://schemas.openxmlformats.org/officeDocument/2006/relationships/hyperlink" Target="https://builtin.com/diversity-inclusion/unconscious-bias-examples" TargetMode="External"/><Relationship Id="rId4" Type="http://schemas.openxmlformats.org/officeDocument/2006/relationships/hyperlink" Target="https://www.imperial.ac.uk/equality/resources/unconscious-bias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GdsOXZpyWE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latin typeface="Arial"/>
                <a:ea typeface="Calibri" panose="020F0502020204030204" pitchFamily="34" charset="0"/>
                <a:cs typeface="Arial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>
                <a:latin typeface="Arial"/>
                <a:cs typeface="Arial"/>
              </a:rPr>
              <a:t>Module: BMSK4016</a:t>
            </a:r>
            <a:br>
              <a:rPr lang="en-GB" altLang="en-US" sz="1800" dirty="0"/>
            </a:br>
            <a:r>
              <a:rPr lang="en-GB" sz="1800" dirty="0">
                <a:latin typeface="Arial"/>
                <a:cs typeface="Arial"/>
              </a:rPr>
              <a:t>Developing Professional Practice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9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DEBEBE8-2213-6A1F-F726-1E33B663001D}"/>
              </a:ext>
            </a:extLst>
          </p:cNvPr>
          <p:cNvSpPr/>
          <p:nvPr/>
        </p:nvSpPr>
        <p:spPr>
          <a:xfrm>
            <a:off x="179512" y="332656"/>
            <a:ext cx="5112568" cy="93610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6CEDB7-667D-A93D-0D8A-227B350D7973}"/>
              </a:ext>
            </a:extLst>
          </p:cNvPr>
          <p:cNvSpPr txBox="1"/>
          <p:nvPr/>
        </p:nvSpPr>
        <p:spPr>
          <a:xfrm>
            <a:off x="193507" y="442763"/>
            <a:ext cx="7886700" cy="1325563"/>
          </a:xfrm>
          <a:prstGeom prst="rect">
            <a:avLst/>
          </a:prstGeom>
        </p:spPr>
        <p:txBody>
          <a:bodyPr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latin typeface="Arial"/>
                <a:ea typeface="+mj-ea"/>
                <a:cs typeface="Arial"/>
              </a:rPr>
              <a:t>Today’s session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E46F98-246C-50CE-A093-F5029F38EBC7}"/>
              </a:ext>
            </a:extLst>
          </p:cNvPr>
          <p:cNvSpPr txBox="1"/>
          <p:nvPr/>
        </p:nvSpPr>
        <p:spPr>
          <a:xfrm>
            <a:off x="179512" y="1825625"/>
            <a:ext cx="5400600" cy="2827511"/>
          </a:xfrm>
          <a:prstGeom prst="rect">
            <a:avLst/>
          </a:prstGeom>
        </p:spPr>
        <p:txBody>
          <a:bodyPr rtlCol="0">
            <a:normAutofit fontScale="925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US" sz="4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900" b="1" dirty="0">
                <a:latin typeface="Arial" panose="020B0604020202020204" pitchFamily="34" charset="0"/>
                <a:cs typeface="Arial" panose="020B0604020202020204" pitchFamily="34" charset="0"/>
              </a:rPr>
              <a:t>recap</a:t>
            </a:r>
            <a:endParaRPr lang="en-US" sz="4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1026" name="Picture 2" descr="How To Understand And Tackle Unconscious Bias As A Leader">
            <a:extLst>
              <a:ext uri="{FF2B5EF4-FFF2-40B4-BE49-F238E27FC236}">
                <a16:creationId xmlns:a16="http://schemas.microsoft.com/office/drawing/2014/main" id="{9001B98E-18A2-2BE1-9482-5A8259B27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2120" y="3239380"/>
            <a:ext cx="2993854" cy="1990912"/>
          </a:xfrm>
          <a:prstGeom prst="rect">
            <a:avLst/>
          </a:prstGeom>
          <a:solidFill>
            <a:srgbClr val="FFFFFF"/>
          </a:solidFill>
          <a:effectLst>
            <a:softEdge rad="190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127AD4-C2C6-7C34-EE83-F87B6318F1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691"/>
          <a:stretch/>
        </p:blipFill>
        <p:spPr>
          <a:xfrm>
            <a:off x="5796136" y="1010530"/>
            <a:ext cx="2056830" cy="2228850"/>
          </a:xfrm>
          <a:prstGeom prst="rect">
            <a:avLst/>
          </a:prstGeom>
          <a:effectLst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2513199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50255C-B397-6376-3D2A-C46C16BA3367}"/>
              </a:ext>
            </a:extLst>
          </p:cNvPr>
          <p:cNvSpPr/>
          <p:nvPr/>
        </p:nvSpPr>
        <p:spPr>
          <a:xfrm>
            <a:off x="628650" y="260648"/>
            <a:ext cx="4951462" cy="79208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628650" y="1152079"/>
            <a:ext cx="77048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is self-awareness important for developing professional practice?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SELF AWARENESS</a:t>
            </a:r>
          </a:p>
        </p:txBody>
      </p:sp>
    </p:spTree>
    <p:extLst>
      <p:ext uri="{BB962C8B-B14F-4D97-AF65-F5344CB8AC3E}">
        <p14:creationId xmlns:p14="http://schemas.microsoft.com/office/powerpoint/2010/main" val="2288110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C8CEE76-3E18-39C4-5D39-DAC13FBD33E5}"/>
              </a:ext>
            </a:extLst>
          </p:cNvPr>
          <p:cNvSpPr/>
          <p:nvPr/>
        </p:nvSpPr>
        <p:spPr>
          <a:xfrm>
            <a:off x="628650" y="260648"/>
            <a:ext cx="4951462" cy="79208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628650" y="1161699"/>
            <a:ext cx="77048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is self-awareness important for developing professional practice?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SELF AWARENESS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55ED5C-D814-7E9A-2E97-054834BB5BE8}"/>
              </a:ext>
            </a:extLst>
          </p:cNvPr>
          <p:cNvSpPr/>
          <p:nvPr/>
        </p:nvSpPr>
        <p:spPr>
          <a:xfrm rot="21377105">
            <a:off x="404767" y="2353679"/>
            <a:ext cx="39632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Greater understanding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D9EDA4-0226-A7C5-185B-0B55B99605D0}"/>
              </a:ext>
            </a:extLst>
          </p:cNvPr>
          <p:cNvSpPr/>
          <p:nvPr/>
        </p:nvSpPr>
        <p:spPr>
          <a:xfrm rot="172623">
            <a:off x="534870" y="3061145"/>
            <a:ext cx="3512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Understand feelings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DB0968-6F41-EC13-0F67-7C5F18B57D3F}"/>
              </a:ext>
            </a:extLst>
          </p:cNvPr>
          <p:cNvSpPr/>
          <p:nvPr/>
        </p:nvSpPr>
        <p:spPr>
          <a:xfrm rot="282263">
            <a:off x="384793" y="4347542"/>
            <a:ext cx="52588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Improvement in management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6D4CEF-6F3B-01BD-3652-69C440EBA8AA}"/>
              </a:ext>
            </a:extLst>
          </p:cNvPr>
          <p:cNvSpPr/>
          <p:nvPr/>
        </p:nvSpPr>
        <p:spPr>
          <a:xfrm>
            <a:off x="1339151" y="3638921"/>
            <a:ext cx="5265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Greater emotional intelligence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390A18-7798-F41A-5722-DA608CE7C9E3}"/>
              </a:ext>
            </a:extLst>
          </p:cNvPr>
          <p:cNvSpPr/>
          <p:nvPr/>
        </p:nvSpPr>
        <p:spPr>
          <a:xfrm rot="243563">
            <a:off x="5769640" y="4307601"/>
            <a:ext cx="28492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Better decisions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16DA0C-CA20-76CA-696A-59DF97A5F121}"/>
              </a:ext>
            </a:extLst>
          </p:cNvPr>
          <p:cNvSpPr/>
          <p:nvPr/>
        </p:nvSpPr>
        <p:spPr>
          <a:xfrm rot="21425511">
            <a:off x="4715078" y="2888140"/>
            <a:ext cx="32634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Understand </a:t>
            </a:r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biases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62E9E3-88AF-0745-FA88-2D1FE8AF7BDA}"/>
              </a:ext>
            </a:extLst>
          </p:cNvPr>
          <p:cNvSpPr/>
          <p:nvPr/>
        </p:nvSpPr>
        <p:spPr>
          <a:xfrm rot="237170">
            <a:off x="4570581" y="2279254"/>
            <a:ext cx="4067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Understand behaviours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F1DAA-7464-FCDF-0D4D-B01D5A421C34}"/>
              </a:ext>
            </a:extLst>
          </p:cNvPr>
          <p:cNvSpPr/>
          <p:nvPr/>
        </p:nvSpPr>
        <p:spPr>
          <a:xfrm rot="21287799">
            <a:off x="4458946" y="4990936"/>
            <a:ext cx="44785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Improved communication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082334-37A7-D3C0-2041-D2A02F9A7326}"/>
              </a:ext>
            </a:extLst>
          </p:cNvPr>
          <p:cNvSpPr/>
          <p:nvPr/>
        </p:nvSpPr>
        <p:spPr>
          <a:xfrm rot="219544">
            <a:off x="144356" y="5068110"/>
            <a:ext cx="39266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Higher 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3308736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B13DECC-FEDF-FA1B-E5B5-93354BDE1E5A}"/>
              </a:ext>
            </a:extLst>
          </p:cNvPr>
          <p:cNvSpPr/>
          <p:nvPr/>
        </p:nvSpPr>
        <p:spPr>
          <a:xfrm>
            <a:off x="628650" y="260648"/>
            <a:ext cx="4951462" cy="79208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655702" y="1429078"/>
            <a:ext cx="77048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do we mean by self-awareness?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SELF AWARENESS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014DD5-9DD4-B33E-FA7E-E18201FD4089}"/>
              </a:ext>
            </a:extLst>
          </p:cNvPr>
          <p:cNvSpPr txBox="1"/>
          <p:nvPr/>
        </p:nvSpPr>
        <p:spPr>
          <a:xfrm>
            <a:off x="655702" y="2492896"/>
            <a:ext cx="7704856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2 types of Self Awareness:</a:t>
            </a:r>
          </a:p>
          <a:p>
            <a:endParaRPr lang="en-GB" sz="36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Internal self-awareness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External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468859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F27B7D8-CC84-9D30-E3DE-66D7DBD44590}"/>
              </a:ext>
            </a:extLst>
          </p:cNvPr>
          <p:cNvSpPr/>
          <p:nvPr/>
        </p:nvSpPr>
        <p:spPr>
          <a:xfrm>
            <a:off x="474737" y="260648"/>
            <a:ext cx="7886699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565658" y="1230942"/>
            <a:ext cx="7704856" cy="4847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represents how clearly </a:t>
            </a:r>
            <a:r>
              <a:rPr lang="en-US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see</a:t>
            </a:r>
            <a:r>
              <a:rPr lang="en-US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our own values, passions and aspirations </a:t>
            </a:r>
            <a:r>
              <a:rPr lang="en-US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fit with our environment</a:t>
            </a:r>
            <a:r>
              <a:rPr lang="en-US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Includes our thoughts, feelings, behaviours, strengths, and weaknesses and how they react and impact with 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others.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about knowing ourselves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05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associated with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job and relationship satisfaction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and social control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05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negatively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related to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  <a:r>
              <a:rPr lang="en-GB" sz="24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  <a:endParaRPr lang="en-GB" sz="240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0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(Eurich, 2018)</a:t>
            </a:r>
          </a:p>
          <a:p>
            <a:endParaRPr lang="en-GB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591671" y="372393"/>
            <a:ext cx="7886700" cy="66278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INTERNAL SELF AWARENESS</a:t>
            </a:r>
          </a:p>
        </p:txBody>
      </p:sp>
    </p:spTree>
    <p:extLst>
      <p:ext uri="{BB962C8B-B14F-4D97-AF65-F5344CB8AC3E}">
        <p14:creationId xmlns:p14="http://schemas.microsoft.com/office/powerpoint/2010/main" val="342584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86067B0-69A8-B503-8B1C-1F519D682C3D}"/>
              </a:ext>
            </a:extLst>
          </p:cNvPr>
          <p:cNvSpPr/>
          <p:nvPr/>
        </p:nvSpPr>
        <p:spPr>
          <a:xfrm>
            <a:off x="141413" y="404664"/>
            <a:ext cx="7598939" cy="80679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118290" y="1556792"/>
            <a:ext cx="8833461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develop internal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self-awareness, continuously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reflect,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asking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questions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like:  </a:t>
            </a: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made me say that to my team member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made me do that?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it about me that made the project work?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141413" y="548680"/>
            <a:ext cx="7886700" cy="66278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INTERNAL SELF AWARENESS</a:t>
            </a:r>
          </a:p>
        </p:txBody>
      </p:sp>
    </p:spTree>
    <p:extLst>
      <p:ext uri="{BB962C8B-B14F-4D97-AF65-F5344CB8AC3E}">
        <p14:creationId xmlns:p14="http://schemas.microsoft.com/office/powerpoint/2010/main" val="1803417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FA13BD6-3482-02B2-597C-CB4F7A884BD8}"/>
              </a:ext>
            </a:extLst>
          </p:cNvPr>
          <p:cNvSpPr/>
          <p:nvPr/>
        </p:nvSpPr>
        <p:spPr>
          <a:xfrm>
            <a:off x="107504" y="391638"/>
            <a:ext cx="7704856" cy="80679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198426" y="1556792"/>
            <a:ext cx="7704856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Refers to understanding how </a:t>
            </a:r>
            <a:r>
              <a:rPr lang="en-GB" sz="28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people </a:t>
            </a:r>
            <a:r>
              <a:rPr lang="en-GB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 us</a:t>
            </a:r>
            <a:r>
              <a:rPr lang="en-US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8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 us </a:t>
            </a:r>
            <a:r>
              <a:rPr lang="en-US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various contexts and situations.</a:t>
            </a:r>
          </a:p>
          <a:p>
            <a:endParaRPr lang="en-US" sz="280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defines how we </a:t>
            </a:r>
            <a:r>
              <a:rPr lang="en-US" sz="28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 with others </a:t>
            </a:r>
            <a:r>
              <a:rPr lang="en-US" sz="28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our understanding of that interaction.</a:t>
            </a:r>
          </a:p>
          <a:p>
            <a:endParaRPr lang="en-GB" sz="280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000" b="1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(Eurich, 2018)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107504" y="476672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EXTERNAL SELF AWARENESS</a:t>
            </a:r>
          </a:p>
        </p:txBody>
      </p:sp>
    </p:spTree>
    <p:extLst>
      <p:ext uri="{BB962C8B-B14F-4D97-AF65-F5344CB8AC3E}">
        <p14:creationId xmlns:p14="http://schemas.microsoft.com/office/powerpoint/2010/main" val="285432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4DB1238-84B9-A61B-06B3-32A1F71287B2}"/>
              </a:ext>
            </a:extLst>
          </p:cNvPr>
          <p:cNvSpPr/>
          <p:nvPr/>
        </p:nvSpPr>
        <p:spPr>
          <a:xfrm>
            <a:off x="251520" y="260648"/>
            <a:ext cx="7704856" cy="80679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591671" y="1556792"/>
            <a:ext cx="770485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develop external self-awareness, create an open and safe environment where team members and peers can be honest with you.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feedback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is what ultimately helps you improve, so encourage it.</a:t>
            </a:r>
          </a:p>
          <a:p>
            <a:endParaRPr lang="en-US" sz="28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251520" y="404664"/>
            <a:ext cx="7886700" cy="66278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EXTERNAL SELF AWARENESS</a:t>
            </a:r>
          </a:p>
        </p:txBody>
      </p:sp>
    </p:spTree>
    <p:extLst>
      <p:ext uri="{BB962C8B-B14F-4D97-AF65-F5344CB8AC3E}">
        <p14:creationId xmlns:p14="http://schemas.microsoft.com/office/powerpoint/2010/main" val="151680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9CEBAA1-C7CB-8010-BF21-9A4E5C2E890A}"/>
              </a:ext>
            </a:extLst>
          </p:cNvPr>
          <p:cNvSpPr/>
          <p:nvPr/>
        </p:nvSpPr>
        <p:spPr>
          <a:xfrm>
            <a:off x="251520" y="197577"/>
            <a:ext cx="7704856" cy="80679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11230-0CAF-90B3-58FA-D4C85F8FF2E8}"/>
              </a:ext>
            </a:extLst>
          </p:cNvPr>
          <p:cNvSpPr txBox="1"/>
          <p:nvPr/>
        </p:nvSpPr>
        <p:spPr>
          <a:xfrm>
            <a:off x="380944" y="1196752"/>
            <a:ext cx="770485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GoMAD FRAMEWORK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JOHARI WINDOW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LEARNING STYLES TESTS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MBTi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Belbin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(there are many others)</a:t>
            </a:r>
          </a:p>
          <a:p>
            <a:endParaRPr lang="en-GB" sz="36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360444" y="341594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SELF AWARENESS TOOLS</a:t>
            </a:r>
          </a:p>
        </p:txBody>
      </p:sp>
    </p:spTree>
    <p:extLst>
      <p:ext uri="{BB962C8B-B14F-4D97-AF65-F5344CB8AC3E}">
        <p14:creationId xmlns:p14="http://schemas.microsoft.com/office/powerpoint/2010/main" val="66617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ED51629-34CA-07D1-8411-8E25DE77D672}"/>
              </a:ext>
            </a:extLst>
          </p:cNvPr>
          <p:cNvSpPr/>
          <p:nvPr/>
        </p:nvSpPr>
        <p:spPr>
          <a:xfrm>
            <a:off x="176437" y="301322"/>
            <a:ext cx="8712968" cy="10801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9A36F3-41FD-90AF-B63A-1410315219E8}"/>
              </a:ext>
            </a:extLst>
          </p:cNvPr>
          <p:cNvSpPr txBox="1"/>
          <p:nvPr/>
        </p:nvSpPr>
        <p:spPr>
          <a:xfrm>
            <a:off x="254595" y="260648"/>
            <a:ext cx="8428535" cy="182608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3900" b="1" dirty="0">
                <a:latin typeface="Arial" panose="020B0604020202020204" pitchFamily="34" charset="0"/>
                <a:cs typeface="Arial" panose="020B0604020202020204" pitchFamily="34" charset="0"/>
              </a:rPr>
              <a:t>What, can influence how we see ourselves, and how other see us?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536A0A-2B46-34C8-24AB-5FCB13F68D61}"/>
              </a:ext>
            </a:extLst>
          </p:cNvPr>
          <p:cNvSpPr txBox="1"/>
          <p:nvPr/>
        </p:nvSpPr>
        <p:spPr>
          <a:xfrm>
            <a:off x="323528" y="1825996"/>
            <a:ext cx="7408279" cy="36004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1707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D49402C-30DE-D8C9-52B1-84B0FFB47705}"/>
              </a:ext>
            </a:extLst>
          </p:cNvPr>
          <p:cNvSpPr/>
          <p:nvPr/>
        </p:nvSpPr>
        <p:spPr>
          <a:xfrm>
            <a:off x="176437" y="260648"/>
            <a:ext cx="8712968" cy="108012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583D7B-A917-66AB-A405-ED9304C7104A}"/>
              </a:ext>
            </a:extLst>
          </p:cNvPr>
          <p:cNvSpPr txBox="1"/>
          <p:nvPr/>
        </p:nvSpPr>
        <p:spPr>
          <a:xfrm>
            <a:off x="755576" y="1628800"/>
            <a:ext cx="856895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Can you think of any others?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601733-98A6-5E52-85C0-1EA67C6FF4B0}"/>
              </a:ext>
            </a:extLst>
          </p:cNvPr>
          <p:cNvSpPr txBox="1"/>
          <p:nvPr/>
        </p:nvSpPr>
        <p:spPr>
          <a:xfrm>
            <a:off x="254595" y="260648"/>
            <a:ext cx="8428535" cy="182608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3900" b="1" dirty="0">
                <a:latin typeface="Arial" panose="020B0604020202020204" pitchFamily="34" charset="0"/>
                <a:cs typeface="Arial" panose="020B0604020202020204" pitchFamily="34" charset="0"/>
              </a:rPr>
              <a:t>What, can influence how we see ourselves, and how other see us?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321291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6E6AE66-78B1-D783-FBF1-1A50FF1EA0E7}"/>
              </a:ext>
            </a:extLst>
          </p:cNvPr>
          <p:cNvSpPr/>
          <p:nvPr/>
        </p:nvSpPr>
        <p:spPr>
          <a:xfrm>
            <a:off x="107504" y="44624"/>
            <a:ext cx="5688632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836129" y="1988840"/>
            <a:ext cx="7471742" cy="4351338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0D12A1-4689-C698-829A-4A537D20FFD0}"/>
              </a:ext>
            </a:extLst>
          </p:cNvPr>
          <p:cNvSpPr txBox="1"/>
          <p:nvPr/>
        </p:nvSpPr>
        <p:spPr>
          <a:xfrm>
            <a:off x="246017" y="1668339"/>
            <a:ext cx="892899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Personal, Cognitive, and Unconscious Bias:</a:t>
            </a:r>
          </a:p>
          <a:p>
            <a:endParaRPr lang="en-US" sz="2800" dirty="0"/>
          </a:p>
          <a:p>
            <a:r>
              <a:rPr lang="en-US" sz="2800" dirty="0" err="1"/>
              <a:t>Analyse</a:t>
            </a:r>
            <a:r>
              <a:rPr lang="en-US" sz="2800" dirty="0"/>
              <a:t> the personal biases including gender affinity biases, that may be influencing team members' perceptions and interactions.</a:t>
            </a:r>
          </a:p>
          <a:p>
            <a:endParaRPr lang="en-US" sz="2800" dirty="0"/>
          </a:p>
          <a:p>
            <a:r>
              <a:rPr lang="en-US" sz="2800" dirty="0"/>
              <a:t>Discuss any cognitive biases contributing to overlooking contributions or the preference for specific team members.</a:t>
            </a:r>
          </a:p>
        </p:txBody>
      </p:sp>
    </p:spTree>
    <p:extLst>
      <p:ext uri="{BB962C8B-B14F-4D97-AF65-F5344CB8AC3E}">
        <p14:creationId xmlns:p14="http://schemas.microsoft.com/office/powerpoint/2010/main" val="276244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6E6AE66-78B1-D783-FBF1-1A50FF1EA0E7}"/>
              </a:ext>
            </a:extLst>
          </p:cNvPr>
          <p:cNvSpPr/>
          <p:nvPr/>
        </p:nvSpPr>
        <p:spPr>
          <a:xfrm>
            <a:off x="107504" y="44624"/>
            <a:ext cx="5688632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836129" y="1988840"/>
            <a:ext cx="7471742" cy="4351338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600" b="0" i="0" dirty="0">
                <a:solidFill>
                  <a:srgbClr val="161515"/>
                </a:solidFill>
                <a:effectLst/>
                <a:latin typeface="firasans"/>
              </a:rPr>
              <a:t>“Unconscious (or implicit) bias is a term that describes the associations we hold, </a:t>
            </a:r>
            <a:r>
              <a:rPr lang="en-GB" sz="3600" b="1" i="0" dirty="0">
                <a:solidFill>
                  <a:srgbClr val="161515"/>
                </a:solidFill>
                <a:effectLst/>
                <a:latin typeface="firasans"/>
              </a:rPr>
              <a:t>outside our conscious awareness </a:t>
            </a:r>
            <a:r>
              <a:rPr lang="en-GB" sz="3600" b="0" i="0" dirty="0">
                <a:solidFill>
                  <a:srgbClr val="161515"/>
                </a:solidFill>
                <a:effectLst/>
                <a:latin typeface="firasans"/>
              </a:rPr>
              <a:t>and control.”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dirty="0">
              <a:solidFill>
                <a:srgbClr val="161515"/>
              </a:solidFill>
              <a:latin typeface="firasan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" dirty="0">
              <a:solidFill>
                <a:srgbClr val="161515"/>
              </a:solidFill>
              <a:latin typeface="firasan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100" dirty="0">
              <a:solidFill>
                <a:srgbClr val="161515"/>
              </a:solidFill>
              <a:latin typeface="firasan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dirty="0">
              <a:solidFill>
                <a:srgbClr val="161515"/>
              </a:solidFill>
              <a:latin typeface="firasans"/>
            </a:endParaRPr>
          </a:p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solidFill>
                  <a:srgbClr val="161515"/>
                </a:solidFill>
                <a:latin typeface="firasans"/>
              </a:rPr>
              <a:t>(Imperial College, 2023)</a:t>
            </a:r>
            <a:endParaRPr lang="en-US" sz="2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</a:t>
            </a:r>
          </a:p>
        </p:txBody>
      </p:sp>
    </p:spTree>
    <p:extLst>
      <p:ext uri="{BB962C8B-B14F-4D97-AF65-F5344CB8AC3E}">
        <p14:creationId xmlns:p14="http://schemas.microsoft.com/office/powerpoint/2010/main" val="230880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09E45C1-4EEA-DA39-3EA6-76875DFE2AC4}"/>
              </a:ext>
            </a:extLst>
          </p:cNvPr>
          <p:cNvSpPr/>
          <p:nvPr/>
        </p:nvSpPr>
        <p:spPr>
          <a:xfrm>
            <a:off x="107504" y="44624"/>
            <a:ext cx="5688632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628650" y="1484784"/>
            <a:ext cx="7471742" cy="3312368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dirty="0">
              <a:solidFill>
                <a:srgbClr val="161515"/>
              </a:solidFill>
              <a:latin typeface="firasan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" dirty="0">
              <a:solidFill>
                <a:srgbClr val="161515"/>
              </a:solidFill>
              <a:latin typeface="firasan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this statement problematic?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dirty="0">
              <a:solidFill>
                <a:srgbClr val="1615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 have been told to go on unconscious bias training at work… but I don’t need it. I’m not biased to anyone”.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</a:t>
            </a:r>
          </a:p>
        </p:txBody>
      </p:sp>
    </p:spTree>
    <p:extLst>
      <p:ext uri="{BB962C8B-B14F-4D97-AF65-F5344CB8AC3E}">
        <p14:creationId xmlns:p14="http://schemas.microsoft.com/office/powerpoint/2010/main" val="172814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5AD231E-F62E-7177-2702-166876AB3B2D}"/>
              </a:ext>
            </a:extLst>
          </p:cNvPr>
          <p:cNvSpPr/>
          <p:nvPr/>
        </p:nvSpPr>
        <p:spPr>
          <a:xfrm>
            <a:off x="6700828" y="2054505"/>
            <a:ext cx="2012819" cy="20415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1E920C6-14FC-86AE-F3AA-168EA2947202}"/>
              </a:ext>
            </a:extLst>
          </p:cNvPr>
          <p:cNvSpPr/>
          <p:nvPr/>
        </p:nvSpPr>
        <p:spPr>
          <a:xfrm>
            <a:off x="3653772" y="2276872"/>
            <a:ext cx="2520280" cy="159686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10DE2C0-C37A-E4EE-0202-AE0873C55B29}"/>
              </a:ext>
            </a:extLst>
          </p:cNvPr>
          <p:cNvSpPr/>
          <p:nvPr/>
        </p:nvSpPr>
        <p:spPr>
          <a:xfrm>
            <a:off x="179512" y="2276872"/>
            <a:ext cx="2952328" cy="158417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395536" y="2534774"/>
            <a:ext cx="2629947" cy="219036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3200" b="1" i="0" dirty="0">
                <a:solidFill>
                  <a:srgbClr val="1615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32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395536" y="733407"/>
            <a:ext cx="7886700" cy="90363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Your story creates your biases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9EF677-2027-5A61-5495-F2BB3C41CFC7}"/>
              </a:ext>
            </a:extLst>
          </p:cNvPr>
          <p:cNvSpPr txBox="1"/>
          <p:nvPr/>
        </p:nvSpPr>
        <p:spPr>
          <a:xfrm>
            <a:off x="2401784" y="2562776"/>
            <a:ext cx="2079687" cy="100811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5400" b="1" i="0" dirty="0">
                <a:solidFill>
                  <a:srgbClr val="161515"/>
                </a:solidFill>
                <a:effectLst/>
                <a:latin typeface="firasans"/>
              </a:rPr>
              <a:t>+</a:t>
            </a:r>
            <a:endParaRPr lang="en-US" sz="5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8815E5-4C7A-60AE-702D-9AF7AD42B285}"/>
              </a:ext>
            </a:extLst>
          </p:cNvPr>
          <p:cNvSpPr txBox="1"/>
          <p:nvPr/>
        </p:nvSpPr>
        <p:spPr>
          <a:xfrm>
            <a:off x="3494324" y="2408202"/>
            <a:ext cx="2844020" cy="204159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3200" b="1" i="0" dirty="0">
                <a:solidFill>
                  <a:srgbClr val="1615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32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experiences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B034EA-903A-DC6C-3995-4E5CBA1603E1}"/>
              </a:ext>
            </a:extLst>
          </p:cNvPr>
          <p:cNvSpPr txBox="1"/>
          <p:nvPr/>
        </p:nvSpPr>
        <p:spPr>
          <a:xfrm>
            <a:off x="5327691" y="2674783"/>
            <a:ext cx="2079687" cy="100811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5400" b="1" dirty="0">
                <a:solidFill>
                  <a:srgbClr val="161515"/>
                </a:solidFill>
                <a:latin typeface="firasans"/>
              </a:rPr>
              <a:t>=</a:t>
            </a:r>
            <a:endParaRPr lang="en-US" sz="5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A9FC34-ED81-D16C-3150-A32D84E5858F}"/>
              </a:ext>
            </a:extLst>
          </p:cNvPr>
          <p:cNvSpPr txBox="1"/>
          <p:nvPr/>
        </p:nvSpPr>
        <p:spPr>
          <a:xfrm>
            <a:off x="6512811" y="2449251"/>
            <a:ext cx="2304256" cy="1235163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4400" b="1" i="0" dirty="0">
                <a:solidFill>
                  <a:srgbClr val="1615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44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046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416DE61-3281-0939-A860-65E09861AD6C}"/>
              </a:ext>
            </a:extLst>
          </p:cNvPr>
          <p:cNvSpPr/>
          <p:nvPr/>
        </p:nvSpPr>
        <p:spPr>
          <a:xfrm>
            <a:off x="107504" y="44624"/>
            <a:ext cx="7776864" cy="97564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107504" y="1340768"/>
            <a:ext cx="8640960" cy="381642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200" b="1" i="0" dirty="0">
                <a:solidFill>
                  <a:srgbClr val="1615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Think about a significant event in your life: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400" dirty="0">
              <a:solidFill>
                <a:srgbClr val="1615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this event </a:t>
            </a:r>
            <a:r>
              <a:rPr lang="en-GB" sz="24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shape your values </a:t>
            </a:r>
            <a:r>
              <a:rPr lang="en-GB" sz="2400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how you </a:t>
            </a:r>
            <a:r>
              <a:rPr lang="en-GB" sz="24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 the world?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615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it affect the way you </a:t>
            </a:r>
            <a:r>
              <a:rPr lang="en-GB" sz="2400" b="1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 others</a:t>
            </a:r>
            <a:r>
              <a:rPr lang="en-GB" sz="2400" dirty="0">
                <a:solidFill>
                  <a:srgbClr val="1615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615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did it affect the way you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interact with others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Your story informs your biases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251520" y="260648"/>
            <a:ext cx="7886700" cy="75961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REFLECT ON YOUR STORY</a:t>
            </a:r>
          </a:p>
        </p:txBody>
      </p:sp>
    </p:spTree>
    <p:extLst>
      <p:ext uri="{BB962C8B-B14F-4D97-AF65-F5344CB8AC3E}">
        <p14:creationId xmlns:p14="http://schemas.microsoft.com/office/powerpoint/2010/main" val="4279204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Iceberg Illusion: The hidden logic of success">
            <a:extLst>
              <a:ext uri="{FF2B5EF4-FFF2-40B4-BE49-F238E27FC236}">
                <a16:creationId xmlns:a16="http://schemas.microsoft.com/office/drawing/2014/main" id="{FA3C0C3F-06ED-2D89-CF96-B3FB75534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674" y="303883"/>
            <a:ext cx="7520164" cy="42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9C5FDE-AB82-437C-357B-2E6F5BA8D3A0}"/>
              </a:ext>
            </a:extLst>
          </p:cNvPr>
          <p:cNvSpPr txBox="1"/>
          <p:nvPr/>
        </p:nvSpPr>
        <p:spPr>
          <a:xfrm>
            <a:off x="5769950" y="20323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Personality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2F35BC-28ED-8A2C-1282-AFA8D4D008DD}"/>
              </a:ext>
            </a:extLst>
          </p:cNvPr>
          <p:cNvSpPr txBox="1"/>
          <p:nvPr/>
        </p:nvSpPr>
        <p:spPr>
          <a:xfrm>
            <a:off x="6507671" y="24208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Culture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6678C4-6683-39CD-1532-7C8B159B7297}"/>
              </a:ext>
            </a:extLst>
          </p:cNvPr>
          <p:cNvSpPr txBox="1"/>
          <p:nvPr/>
        </p:nvSpPr>
        <p:spPr>
          <a:xfrm>
            <a:off x="5484651" y="290691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Health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673AE4-0EE9-05C3-6C58-07C29E6B057C}"/>
              </a:ext>
            </a:extLst>
          </p:cNvPr>
          <p:cNvSpPr txBox="1"/>
          <p:nvPr/>
        </p:nvSpPr>
        <p:spPr>
          <a:xfrm>
            <a:off x="1331640" y="2194957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Ethnicity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A128A3-D914-4865-2D78-58721A8A3DBB}"/>
              </a:ext>
            </a:extLst>
          </p:cNvPr>
          <p:cNvSpPr txBox="1"/>
          <p:nvPr/>
        </p:nvSpPr>
        <p:spPr>
          <a:xfrm>
            <a:off x="1619672" y="293362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Socio-Economics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C690F3-9FDE-D74C-671C-4314F72537F0}"/>
              </a:ext>
            </a:extLst>
          </p:cNvPr>
          <p:cNvSpPr txBox="1"/>
          <p:nvPr/>
        </p:nvSpPr>
        <p:spPr>
          <a:xfrm>
            <a:off x="2375756" y="35636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Experiences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0C30A8-08DD-EDBE-952B-2D53E912C152}"/>
              </a:ext>
            </a:extLst>
          </p:cNvPr>
          <p:cNvSpPr txBox="1"/>
          <p:nvPr/>
        </p:nvSpPr>
        <p:spPr>
          <a:xfrm>
            <a:off x="5167970" y="35831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Relationships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3E25D6-466C-60A0-7498-215E12CDB2D0}"/>
              </a:ext>
            </a:extLst>
          </p:cNvPr>
          <p:cNvSpPr txBox="1"/>
          <p:nvPr/>
        </p:nvSpPr>
        <p:spPr>
          <a:xfrm>
            <a:off x="4935913" y="409004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B1F934-43DA-F39A-175B-08B720AE0FCC}"/>
              </a:ext>
            </a:extLst>
          </p:cNvPr>
          <p:cNvSpPr txBox="1"/>
          <p:nvPr/>
        </p:nvSpPr>
        <p:spPr>
          <a:xfrm>
            <a:off x="2723310" y="211036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Race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0D2C016-C185-D82D-E7E6-22B23281BDB4}"/>
              </a:ext>
            </a:extLst>
          </p:cNvPr>
          <p:cNvSpPr txBox="1"/>
          <p:nvPr/>
        </p:nvSpPr>
        <p:spPr>
          <a:xfrm>
            <a:off x="5348023" y="232623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EDC3E5-6FC0-9187-1E43-F767C4DE51B7}"/>
              </a:ext>
            </a:extLst>
          </p:cNvPr>
          <p:cNvSpPr txBox="1"/>
          <p:nvPr/>
        </p:nvSpPr>
        <p:spPr>
          <a:xfrm>
            <a:off x="6698070" y="318811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Religion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947A6A-09C0-76B9-EB9E-AF61D38D5464}"/>
              </a:ext>
            </a:extLst>
          </p:cNvPr>
          <p:cNvSpPr txBox="1"/>
          <p:nvPr/>
        </p:nvSpPr>
        <p:spPr>
          <a:xfrm>
            <a:off x="1602874" y="393661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Sexuality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09E9C9-13DE-A986-3557-503B82526993}"/>
              </a:ext>
            </a:extLst>
          </p:cNvPr>
          <p:cNvSpPr txBox="1"/>
          <p:nvPr/>
        </p:nvSpPr>
        <p:spPr>
          <a:xfrm>
            <a:off x="3269394" y="393917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Looks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6DA666-76F5-214E-AADF-F617B1A1EEFE}"/>
              </a:ext>
            </a:extLst>
          </p:cNvPr>
          <p:cNvSpPr txBox="1"/>
          <p:nvPr/>
        </p:nvSpPr>
        <p:spPr>
          <a:xfrm>
            <a:off x="778772" y="4537893"/>
            <a:ext cx="8155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Think of your unconscious bias as the bottom of an iceberg, hidden. You may not know they are there, but it is important</a:t>
            </a:r>
          </a:p>
          <a:p>
            <a:r>
              <a:rPr lang="en-GB" sz="2400" dirty="0"/>
              <a:t>to acknowledge they exist</a:t>
            </a:r>
            <a:r>
              <a:rPr lang="en-GB" sz="2400" b="1" dirty="0"/>
              <a:t>.                                            </a:t>
            </a:r>
            <a:r>
              <a:rPr lang="en-US" b="1" dirty="0"/>
              <a:t>(UPMC, n.d.)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7422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" grpId="0"/>
      <p:bldP spid="3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EA8A044-F0FA-0CC2-BB4D-4B72C84A5636}"/>
              </a:ext>
            </a:extLst>
          </p:cNvPr>
          <p:cNvSpPr/>
          <p:nvPr/>
        </p:nvSpPr>
        <p:spPr>
          <a:xfrm>
            <a:off x="107504" y="188639"/>
            <a:ext cx="8856984" cy="64807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107504" y="188640"/>
            <a:ext cx="8856984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+mn-lt"/>
              </a:rPr>
              <a:t>What can an unconscious bias look like?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EB995-1750-CA5D-873F-B7235840EFFA}"/>
              </a:ext>
            </a:extLst>
          </p:cNvPr>
          <p:cNvSpPr txBox="1"/>
          <p:nvPr/>
        </p:nvSpPr>
        <p:spPr>
          <a:xfrm>
            <a:off x="6404863" y="5397331"/>
            <a:ext cx="2794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(University of Bristol, 2023)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A96131-FE76-4230-A2FC-F8D9A6BF32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024" t="36103" r="12599" b="12732"/>
          <a:stretch/>
        </p:blipFill>
        <p:spPr>
          <a:xfrm>
            <a:off x="107504" y="1033043"/>
            <a:ext cx="9036496" cy="439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2787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11DBF1-D4C7-0C63-235A-08601F0DB0FC}"/>
              </a:ext>
            </a:extLst>
          </p:cNvPr>
          <p:cNvSpPr/>
          <p:nvPr/>
        </p:nvSpPr>
        <p:spPr>
          <a:xfrm>
            <a:off x="107504" y="151504"/>
            <a:ext cx="8856984" cy="64807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107504" y="188641"/>
            <a:ext cx="8856984" cy="6480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+mn-lt"/>
              </a:rPr>
              <a:t>Additional unconscious bias can include:</a:t>
            </a:r>
          </a:p>
          <a:p>
            <a:endParaRPr lang="en-GB" sz="4000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DAA01-9A73-C6DB-EE5F-7550D9317650}"/>
              </a:ext>
            </a:extLst>
          </p:cNvPr>
          <p:cNvSpPr txBox="1"/>
          <p:nvPr/>
        </p:nvSpPr>
        <p:spPr>
          <a:xfrm>
            <a:off x="136429" y="1412776"/>
            <a:ext cx="3894015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Ageism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Beauty 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Authority bias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EB995-1750-CA5D-873F-B7235840EFFA}"/>
              </a:ext>
            </a:extLst>
          </p:cNvPr>
          <p:cNvSpPr txBox="1"/>
          <p:nvPr/>
        </p:nvSpPr>
        <p:spPr>
          <a:xfrm>
            <a:off x="6373010" y="5085184"/>
            <a:ext cx="20072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(Reiners, 2023)</a:t>
            </a:r>
          </a:p>
        </p:txBody>
      </p:sp>
    </p:spTree>
    <p:extLst>
      <p:ext uri="{BB962C8B-B14F-4D97-AF65-F5344CB8AC3E}">
        <p14:creationId xmlns:p14="http://schemas.microsoft.com/office/powerpoint/2010/main" val="267257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65B1704-9E9C-F3F9-DF89-9A1F02F3C596}"/>
              </a:ext>
            </a:extLst>
          </p:cNvPr>
          <p:cNvSpPr/>
          <p:nvPr/>
        </p:nvSpPr>
        <p:spPr>
          <a:xfrm>
            <a:off x="395536" y="908720"/>
            <a:ext cx="8030716" cy="251908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539552" y="1124744"/>
            <a:ext cx="727280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Biases influence our behaviour and decision-making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F4312B-97AA-5DF3-D419-A021222C18B0}"/>
              </a:ext>
            </a:extLst>
          </p:cNvPr>
          <p:cNvSpPr txBox="1">
            <a:spLocks/>
          </p:cNvSpPr>
          <p:nvPr/>
        </p:nvSpPr>
        <p:spPr>
          <a:xfrm>
            <a:off x="611560" y="4221088"/>
            <a:ext cx="295232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How/why?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BE6707-3E9D-BB94-8909-5A2B8722EB34}"/>
              </a:ext>
            </a:extLst>
          </p:cNvPr>
          <p:cNvSpPr txBox="1">
            <a:spLocks/>
          </p:cNvSpPr>
          <p:nvPr/>
        </p:nvSpPr>
        <p:spPr>
          <a:xfrm>
            <a:off x="3491880" y="2766219"/>
            <a:ext cx="4608512" cy="44675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C969FB-E677-E795-3900-56F509EDAA72}"/>
              </a:ext>
            </a:extLst>
          </p:cNvPr>
          <p:cNvSpPr txBox="1"/>
          <p:nvPr/>
        </p:nvSpPr>
        <p:spPr>
          <a:xfrm>
            <a:off x="6632234" y="341299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UPMC (n.d.)</a:t>
            </a:r>
          </a:p>
        </p:txBody>
      </p:sp>
    </p:spTree>
    <p:extLst>
      <p:ext uri="{BB962C8B-B14F-4D97-AF65-F5344CB8AC3E}">
        <p14:creationId xmlns:p14="http://schemas.microsoft.com/office/powerpoint/2010/main" val="68593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CC1798D-3676-91B6-3A65-52E05BE287E7}"/>
              </a:ext>
            </a:extLst>
          </p:cNvPr>
          <p:cNvSpPr/>
          <p:nvPr/>
        </p:nvSpPr>
        <p:spPr>
          <a:xfrm>
            <a:off x="531528" y="908720"/>
            <a:ext cx="8110748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755576" y="1052736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Do you believe unconscious biases affect us in the workplace?</a:t>
            </a:r>
          </a:p>
          <a:p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010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53F22EB-3DF9-CB34-179F-366F2A9A1C69}"/>
              </a:ext>
            </a:extLst>
          </p:cNvPr>
          <p:cNvSpPr/>
          <p:nvPr/>
        </p:nvSpPr>
        <p:spPr>
          <a:xfrm>
            <a:off x="573525" y="4191670"/>
            <a:ext cx="8172318" cy="86409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1B7E421-016E-80DA-F789-0901E8FE59DE}"/>
              </a:ext>
            </a:extLst>
          </p:cNvPr>
          <p:cNvSpPr/>
          <p:nvPr/>
        </p:nvSpPr>
        <p:spPr>
          <a:xfrm>
            <a:off x="573525" y="908720"/>
            <a:ext cx="7996950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755576" y="1052736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Do you believe unconscious biases affect us in the workplace?</a:t>
            </a:r>
          </a:p>
          <a:p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Think about recruiting, onboarding, mentoring, succession planning, rewards and recognition.</a:t>
            </a:r>
          </a:p>
          <a:p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How could each of these be impacted?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556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05C9EC1-07CF-2839-BB2F-E72DB0EF3671}"/>
              </a:ext>
            </a:extLst>
          </p:cNvPr>
          <p:cNvSpPr/>
          <p:nvPr/>
        </p:nvSpPr>
        <p:spPr>
          <a:xfrm>
            <a:off x="679506" y="1254050"/>
            <a:ext cx="7996950" cy="311105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467544" y="1916832"/>
            <a:ext cx="7886700" cy="216024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Can you give an example of where biases may be evident within current news stories?</a:t>
            </a:r>
          </a:p>
        </p:txBody>
      </p:sp>
    </p:spTree>
    <p:extLst>
      <p:ext uri="{BB962C8B-B14F-4D97-AF65-F5344CB8AC3E}">
        <p14:creationId xmlns:p14="http://schemas.microsoft.com/office/powerpoint/2010/main" val="27990976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934B6B3-6AD4-2F5A-8F57-B0692AB47CF8}"/>
              </a:ext>
            </a:extLst>
          </p:cNvPr>
          <p:cNvSpPr/>
          <p:nvPr/>
        </p:nvSpPr>
        <p:spPr>
          <a:xfrm>
            <a:off x="628650" y="601310"/>
            <a:ext cx="7996950" cy="132556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82FA6-351E-E3DC-2B8E-A1008D01DAF0}"/>
              </a:ext>
            </a:extLst>
          </p:cNvPr>
          <p:cNvSpPr txBox="1">
            <a:spLocks/>
          </p:cNvSpPr>
          <p:nvPr/>
        </p:nvSpPr>
        <p:spPr>
          <a:xfrm>
            <a:off x="628650" y="620688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Key point:</a:t>
            </a: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biases add up:</a:t>
            </a:r>
          </a:p>
          <a:p>
            <a:pPr algn="ctr"/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Small decisions influenced by unconscious biases can have a big impact</a:t>
            </a:r>
          </a:p>
        </p:txBody>
      </p:sp>
    </p:spTree>
    <p:extLst>
      <p:ext uri="{BB962C8B-B14F-4D97-AF65-F5344CB8AC3E}">
        <p14:creationId xmlns:p14="http://schemas.microsoft.com/office/powerpoint/2010/main" val="7783764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F112FA-742F-E5C7-B30C-A624107B8242}"/>
              </a:ext>
            </a:extLst>
          </p:cNvPr>
          <p:cNvSpPr/>
          <p:nvPr/>
        </p:nvSpPr>
        <p:spPr>
          <a:xfrm>
            <a:off x="117848" y="541465"/>
            <a:ext cx="8784976" cy="7200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395536" y="476672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3AA71-419E-F367-B9E8-61ECC324F26A}"/>
              </a:ext>
            </a:extLst>
          </p:cNvPr>
          <p:cNvSpPr txBox="1"/>
          <p:nvPr/>
        </p:nvSpPr>
        <p:spPr>
          <a:xfrm>
            <a:off x="179512" y="620688"/>
            <a:ext cx="878497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Behaviours to overcome unconscious bias: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Develop self-awareness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Be socially aware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Base decisions on fact &amp; information rather than feelings</a:t>
            </a:r>
          </a:p>
        </p:txBody>
      </p:sp>
    </p:spTree>
    <p:extLst>
      <p:ext uri="{BB962C8B-B14F-4D97-AF65-F5344CB8AC3E}">
        <p14:creationId xmlns:p14="http://schemas.microsoft.com/office/powerpoint/2010/main" val="25418126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F112FA-742F-E5C7-B30C-A624107B8242}"/>
              </a:ext>
            </a:extLst>
          </p:cNvPr>
          <p:cNvSpPr/>
          <p:nvPr/>
        </p:nvSpPr>
        <p:spPr>
          <a:xfrm>
            <a:off x="117848" y="541465"/>
            <a:ext cx="8784976" cy="7200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395536" y="476672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3AA71-419E-F367-B9E8-61ECC324F26A}"/>
              </a:ext>
            </a:extLst>
          </p:cNvPr>
          <p:cNvSpPr txBox="1"/>
          <p:nvPr/>
        </p:nvSpPr>
        <p:spPr>
          <a:xfrm>
            <a:off x="272185" y="551148"/>
            <a:ext cx="8784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Cognitive bias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F03E4F-7BFA-EC90-CB93-0D71A2E63003}"/>
              </a:ext>
            </a:extLst>
          </p:cNvPr>
          <p:cNvSpPr txBox="1"/>
          <p:nvPr/>
        </p:nvSpPr>
        <p:spPr>
          <a:xfrm>
            <a:off x="289496" y="1700808"/>
            <a:ext cx="80855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Unconscious bias </a:t>
            </a:r>
            <a:r>
              <a:rPr lang="en-US" sz="3600" dirty="0"/>
              <a:t>is a term used to describe people making assumptions about sub-groups within society</a:t>
            </a:r>
          </a:p>
          <a:p>
            <a:endParaRPr lang="en-US" sz="3600" dirty="0"/>
          </a:p>
          <a:p>
            <a:r>
              <a:rPr lang="en-US" sz="3600" b="1" dirty="0"/>
              <a:t>Cognitive bias</a:t>
            </a:r>
            <a:r>
              <a:rPr lang="en-US" sz="3600" dirty="0"/>
              <a:t> where people used flawed judgement to assess data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853889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F112FA-742F-E5C7-B30C-A624107B8242}"/>
              </a:ext>
            </a:extLst>
          </p:cNvPr>
          <p:cNvSpPr/>
          <p:nvPr/>
        </p:nvSpPr>
        <p:spPr>
          <a:xfrm>
            <a:off x="117848" y="541465"/>
            <a:ext cx="8784976" cy="7200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395536" y="476672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3AA71-419E-F367-B9E8-61ECC324F26A}"/>
              </a:ext>
            </a:extLst>
          </p:cNvPr>
          <p:cNvSpPr txBox="1"/>
          <p:nvPr/>
        </p:nvSpPr>
        <p:spPr>
          <a:xfrm>
            <a:off x="272185" y="551148"/>
            <a:ext cx="8784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Cognitive bias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078C81-CA4A-DAD5-E446-B3155E7EBB1D}"/>
              </a:ext>
            </a:extLst>
          </p:cNvPr>
          <p:cNvSpPr txBox="1"/>
          <p:nvPr/>
        </p:nvSpPr>
        <p:spPr>
          <a:xfrm>
            <a:off x="272185" y="1443841"/>
            <a:ext cx="80855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In simple terms, think of cognitive bias as your </a:t>
            </a:r>
            <a:r>
              <a:rPr lang="en-GB" sz="3600" b="1" dirty="0"/>
              <a:t>biased decision-making</a:t>
            </a:r>
            <a:r>
              <a:rPr lang="en-GB" sz="3600" dirty="0"/>
              <a:t>… you are making a </a:t>
            </a:r>
            <a:r>
              <a:rPr lang="en-GB" sz="3600" b="1" dirty="0"/>
              <a:t>cognitive</a:t>
            </a:r>
            <a:r>
              <a:rPr lang="en-GB" sz="3600" dirty="0"/>
              <a:t> decision on something or someone.</a:t>
            </a:r>
          </a:p>
          <a:p>
            <a:endParaRPr lang="en-GB" sz="3600" dirty="0"/>
          </a:p>
          <a:p>
            <a:r>
              <a:rPr lang="en-GB" sz="3600" dirty="0"/>
              <a:t>Your unconscious bias (the unconscious things you believe) </a:t>
            </a:r>
            <a:r>
              <a:rPr lang="en-GB" sz="3600" b="1" dirty="0"/>
              <a:t>‘informs’ </a:t>
            </a:r>
            <a:r>
              <a:rPr lang="en-GB" sz="3600" dirty="0"/>
              <a:t>this decision.</a:t>
            </a:r>
          </a:p>
        </p:txBody>
      </p:sp>
    </p:spTree>
    <p:extLst>
      <p:ext uri="{BB962C8B-B14F-4D97-AF65-F5344CB8AC3E}">
        <p14:creationId xmlns:p14="http://schemas.microsoft.com/office/powerpoint/2010/main" val="4668523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F112FA-742F-E5C7-B30C-A624107B8242}"/>
              </a:ext>
            </a:extLst>
          </p:cNvPr>
          <p:cNvSpPr/>
          <p:nvPr/>
        </p:nvSpPr>
        <p:spPr>
          <a:xfrm>
            <a:off x="117848" y="541465"/>
            <a:ext cx="8784976" cy="7200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395536" y="476672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3AA71-419E-F367-B9E8-61ECC324F26A}"/>
              </a:ext>
            </a:extLst>
          </p:cNvPr>
          <p:cNvSpPr txBox="1"/>
          <p:nvPr/>
        </p:nvSpPr>
        <p:spPr>
          <a:xfrm>
            <a:off x="272185" y="551148"/>
            <a:ext cx="8784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Cognitive bias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8C161A-2F16-4860-D512-677DF495AFA8}"/>
              </a:ext>
            </a:extLst>
          </p:cNvPr>
          <p:cNvSpPr txBox="1"/>
          <p:nvPr/>
        </p:nvSpPr>
        <p:spPr>
          <a:xfrm>
            <a:off x="161232" y="1844824"/>
            <a:ext cx="874159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Example</a:t>
            </a:r>
          </a:p>
          <a:p>
            <a:endParaRPr lang="en-US" sz="1200" b="1" dirty="0"/>
          </a:p>
          <a:p>
            <a:r>
              <a:rPr lang="en-US" sz="2800" dirty="0"/>
              <a:t>You may listen to two political arguments and assign greater validity to one than the other.</a:t>
            </a:r>
          </a:p>
          <a:p>
            <a:endParaRPr lang="en-US" sz="1600" dirty="0"/>
          </a:p>
          <a:p>
            <a:r>
              <a:rPr lang="en-US" sz="2800" dirty="0"/>
              <a:t>You believe your assessment is based on rigorous logic.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5271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7F112FA-742F-E5C7-B30C-A624107B8242}"/>
              </a:ext>
            </a:extLst>
          </p:cNvPr>
          <p:cNvSpPr/>
          <p:nvPr/>
        </p:nvSpPr>
        <p:spPr>
          <a:xfrm>
            <a:off x="117848" y="541465"/>
            <a:ext cx="8784976" cy="7200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395536" y="476672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23AA71-419E-F367-B9E8-61ECC324F26A}"/>
              </a:ext>
            </a:extLst>
          </p:cNvPr>
          <p:cNvSpPr txBox="1"/>
          <p:nvPr/>
        </p:nvSpPr>
        <p:spPr>
          <a:xfrm>
            <a:off x="272185" y="551148"/>
            <a:ext cx="87849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Cognitive bias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8C161A-2F16-4860-D512-677DF495AFA8}"/>
              </a:ext>
            </a:extLst>
          </p:cNvPr>
          <p:cNvSpPr txBox="1"/>
          <p:nvPr/>
        </p:nvSpPr>
        <p:spPr>
          <a:xfrm>
            <a:off x="135702" y="1782395"/>
            <a:ext cx="8064896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Example</a:t>
            </a:r>
          </a:p>
          <a:p>
            <a:endParaRPr lang="en-US" sz="1200" b="1" dirty="0"/>
          </a:p>
          <a:p>
            <a:r>
              <a:rPr lang="en-US" sz="2800" dirty="0"/>
              <a:t>In fact, you were simply drawn towards the argument that </a:t>
            </a:r>
            <a:r>
              <a:rPr lang="en-US" sz="2800" b="1" dirty="0"/>
              <a:t>confirms</a:t>
            </a:r>
            <a:r>
              <a:rPr lang="en-US" sz="2800" dirty="0"/>
              <a:t> beliefs you already hold </a:t>
            </a:r>
            <a:r>
              <a:rPr lang="en-US" sz="2800" b="1" dirty="0"/>
              <a:t>unconsciously</a:t>
            </a:r>
            <a:r>
              <a:rPr lang="en-US" sz="2800" dirty="0"/>
              <a:t> (this is called “confirmation bias”)</a:t>
            </a:r>
          </a:p>
          <a:p>
            <a:endParaRPr lang="en-US" sz="2800" dirty="0"/>
          </a:p>
          <a:p>
            <a:r>
              <a:rPr lang="en-US" sz="2800" dirty="0"/>
              <a:t>You have shown </a:t>
            </a:r>
            <a:r>
              <a:rPr lang="en-US" sz="2800" b="1" dirty="0"/>
              <a:t>cognitive bias </a:t>
            </a:r>
            <a:r>
              <a:rPr lang="en-US" sz="2800" dirty="0"/>
              <a:t>(the decision to take a side) because of </a:t>
            </a:r>
            <a:r>
              <a:rPr lang="en-US" sz="2800" b="1" dirty="0"/>
              <a:t>your unconscious </a:t>
            </a:r>
            <a:r>
              <a:rPr lang="en-US" sz="2800" dirty="0"/>
              <a:t>confirmation bias.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832208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64157C-0E40-8F2C-9487-924CB71069C6}"/>
              </a:ext>
            </a:extLst>
          </p:cNvPr>
          <p:cNvSpPr/>
          <p:nvPr/>
        </p:nvSpPr>
        <p:spPr>
          <a:xfrm>
            <a:off x="213278" y="396244"/>
            <a:ext cx="4862778" cy="63286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B267C-2A99-D1C8-1AF9-E7E355684DBB}"/>
              </a:ext>
            </a:extLst>
          </p:cNvPr>
          <p:cNvSpPr txBox="1"/>
          <p:nvPr/>
        </p:nvSpPr>
        <p:spPr>
          <a:xfrm>
            <a:off x="323528" y="1268760"/>
            <a:ext cx="8747690" cy="3744416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within us all, being aware of them and knowing how to manage them has a huge impact when interacting with others.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 don’t have unconscious biases because we are bad people – we have them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because we are people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They are created and reinforced through our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upbringing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personal experiences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media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 are exposed to.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006C0C-4488-A43D-6FD1-01DC16837C0B}"/>
              </a:ext>
            </a:extLst>
          </p:cNvPr>
          <p:cNvSpPr txBox="1">
            <a:spLocks/>
          </p:cNvSpPr>
          <p:nvPr/>
        </p:nvSpPr>
        <p:spPr>
          <a:xfrm>
            <a:off x="323528" y="404664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FINAL THOUGHTS</a:t>
            </a:r>
          </a:p>
        </p:txBody>
      </p:sp>
    </p:spTree>
    <p:extLst>
      <p:ext uri="{BB962C8B-B14F-4D97-AF65-F5344CB8AC3E}">
        <p14:creationId xmlns:p14="http://schemas.microsoft.com/office/powerpoint/2010/main" val="6212170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50F301-3D6C-142B-36A9-1A2EA4324A13}"/>
              </a:ext>
            </a:extLst>
          </p:cNvPr>
          <p:cNvSpPr/>
          <p:nvPr/>
        </p:nvSpPr>
        <p:spPr>
          <a:xfrm>
            <a:off x="222729" y="299783"/>
            <a:ext cx="3053127" cy="70645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251520" y="1447145"/>
            <a:ext cx="8229600" cy="39170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FB30D40-3AF4-F9BC-4646-8CC164EC365D}"/>
              </a:ext>
            </a:extLst>
          </p:cNvPr>
          <p:cNvSpPr txBox="1">
            <a:spLocks/>
          </p:cNvSpPr>
          <p:nvPr/>
        </p:nvSpPr>
        <p:spPr>
          <a:xfrm>
            <a:off x="270366" y="404664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kern="12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96B85-5CC6-F468-B411-5DE4525D6390}"/>
              </a:ext>
            </a:extLst>
          </p:cNvPr>
          <p:cNvSpPr txBox="1"/>
          <p:nvPr/>
        </p:nvSpPr>
        <p:spPr>
          <a:xfrm>
            <a:off x="-39527" y="1435986"/>
            <a:ext cx="850648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Take 5 minutes to reflect on the day and</a:t>
            </a: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summarise your learning from today.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C0D87E-9A0C-83D8-93FC-C21121175F52}"/>
              </a:ext>
            </a:extLst>
          </p:cNvPr>
          <p:cNvSpPr txBox="1"/>
          <p:nvPr/>
        </p:nvSpPr>
        <p:spPr>
          <a:xfrm>
            <a:off x="222729" y="2814167"/>
            <a:ext cx="85064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Specifically, reflect on the importance of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and issues associated with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unconscious bias</a:t>
            </a:r>
          </a:p>
        </p:txBody>
      </p:sp>
    </p:spTree>
    <p:extLst>
      <p:ext uri="{BB962C8B-B14F-4D97-AF65-F5344CB8AC3E}">
        <p14:creationId xmlns:p14="http://schemas.microsoft.com/office/powerpoint/2010/main" val="14234963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228600" y="1340768"/>
            <a:ext cx="8686800" cy="39170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FB30D40-3AF4-F9BC-4646-8CC164EC365D}"/>
              </a:ext>
            </a:extLst>
          </p:cNvPr>
          <p:cNvSpPr txBox="1">
            <a:spLocks/>
          </p:cNvSpPr>
          <p:nvPr/>
        </p:nvSpPr>
        <p:spPr>
          <a:xfrm>
            <a:off x="227277" y="274637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kern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453E98-804E-E051-9954-8BC63091904E}"/>
              </a:ext>
            </a:extLst>
          </p:cNvPr>
          <p:cNvSpPr txBox="1"/>
          <p:nvPr/>
        </p:nvSpPr>
        <p:spPr>
          <a:xfrm>
            <a:off x="228600" y="992917"/>
            <a:ext cx="903649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Eurich, T. (2018, January 4th). </a:t>
            </a:r>
            <a:r>
              <a:rPr lang="en-US" i="1" dirty="0"/>
              <a:t>What Self-Awareness Really Is (and How to Cultivate It). It’s not just about introspection</a:t>
            </a:r>
            <a:r>
              <a:rPr lang="en-US" dirty="0"/>
              <a:t>. </a:t>
            </a:r>
            <a:r>
              <a:rPr lang="en-US" dirty="0">
                <a:hlinkClick r:id="rId3"/>
              </a:rPr>
              <a:t>https://hbr.org/2018/01/what-self-awareness-really-is-and-how-to-cultivate-it</a:t>
            </a:r>
            <a:endParaRPr lang="en-US" dirty="0"/>
          </a:p>
          <a:p>
            <a:endParaRPr lang="en-US" dirty="0"/>
          </a:p>
          <a:p>
            <a:r>
              <a:rPr lang="en-US" dirty="0"/>
              <a:t>Imperial College (2023, December 4th). </a:t>
            </a:r>
            <a:r>
              <a:rPr lang="en-US" i="1" dirty="0"/>
              <a:t>Unconscious Bias</a:t>
            </a:r>
            <a:r>
              <a:rPr lang="en-US" dirty="0"/>
              <a:t>. Imperial College London: Equality, Diversity, and Inclusion: </a:t>
            </a:r>
            <a:r>
              <a:rPr lang="en-US" dirty="0">
                <a:hlinkClick r:id="rId4"/>
              </a:rPr>
              <a:t>https://www.imperial.ac.uk/equality/resources/unconscious-bias/</a:t>
            </a:r>
            <a:endParaRPr lang="en-US" dirty="0"/>
          </a:p>
          <a:p>
            <a:endParaRPr lang="en-US" dirty="0"/>
          </a:p>
          <a:p>
            <a:r>
              <a:rPr lang="en-US" dirty="0"/>
              <a:t>Reiners, B. (2023, December 4th). </a:t>
            </a:r>
            <a:r>
              <a:rPr lang="en-US" i="1" dirty="0"/>
              <a:t>Unconscious Bias: 16 Examples and How to Avoid Them in the Workplace</a:t>
            </a:r>
            <a:r>
              <a:rPr lang="en-US" dirty="0"/>
              <a:t>. Built in: </a:t>
            </a:r>
            <a:r>
              <a:rPr lang="en-US" dirty="0">
                <a:hlinkClick r:id="rId5"/>
              </a:rPr>
              <a:t>https://builtin.com/diversity-inclusion/unconscious-bias-examples</a:t>
            </a:r>
            <a:endParaRPr lang="en-US" dirty="0"/>
          </a:p>
          <a:p>
            <a:endParaRPr lang="en-US" dirty="0"/>
          </a:p>
          <a:p>
            <a:r>
              <a:rPr lang="en-US" dirty="0"/>
              <a:t>University of Bristol (2023) </a:t>
            </a:r>
            <a:r>
              <a:rPr lang="en-US" i="1" dirty="0"/>
              <a:t>Unconscious Bias: a guide </a:t>
            </a:r>
            <a:r>
              <a:rPr lang="en-US" dirty="0">
                <a:hlinkClick r:id="rId6"/>
              </a:rPr>
              <a:t>https://www.bristol.ac.uk/media-library/sites/equality/documents/Unconscious-bias-guide.pdf</a:t>
            </a:r>
            <a:endParaRPr lang="en-US" dirty="0"/>
          </a:p>
          <a:p>
            <a:endParaRPr lang="en-US" dirty="0"/>
          </a:p>
          <a:p>
            <a:r>
              <a:rPr lang="en-US" dirty="0"/>
              <a:t>UPMC (n.d.) </a:t>
            </a:r>
            <a:r>
              <a:rPr lang="en-US" i="1" dirty="0"/>
              <a:t>Unconscious Biases</a:t>
            </a:r>
            <a:r>
              <a:rPr lang="en-US" dirty="0"/>
              <a:t>. UPMC Systemwide Annual Mandatory Training </a:t>
            </a:r>
            <a:r>
              <a:rPr lang="en-US" dirty="0">
                <a:hlinkClick r:id="rId7"/>
              </a:rPr>
              <a:t>https://www.chp.edu/-/media/chp/about-us/documents/volunteer/unconscious-bias-presentation.pdf?la=en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0598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526DC6-17C8-DDFD-43C3-EE51021F7A4A}"/>
              </a:ext>
            </a:extLst>
          </p:cNvPr>
          <p:cNvSpPr/>
          <p:nvPr/>
        </p:nvSpPr>
        <p:spPr>
          <a:xfrm>
            <a:off x="402542" y="1266481"/>
            <a:ext cx="6185682" cy="228194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C030B3C-EDC7-0C09-F6C6-4FB99E21F503}"/>
              </a:ext>
            </a:extLst>
          </p:cNvPr>
          <p:cNvSpPr txBox="1">
            <a:spLocks/>
          </p:cNvSpPr>
          <p:nvPr/>
        </p:nvSpPr>
        <p:spPr>
          <a:xfrm>
            <a:off x="457200" y="1268760"/>
            <a:ext cx="8229600" cy="39170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FB30D40-3AF4-F9BC-4646-8CC164EC365D}"/>
              </a:ext>
            </a:extLst>
          </p:cNvPr>
          <p:cNvSpPr txBox="1">
            <a:spLocks/>
          </p:cNvSpPr>
          <p:nvPr/>
        </p:nvSpPr>
        <p:spPr>
          <a:xfrm>
            <a:off x="530221" y="476672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kern="1200" dirty="0"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E97CE-4D37-357D-24E6-E52965117115}"/>
              </a:ext>
            </a:extLst>
          </p:cNvPr>
          <p:cNvSpPr txBox="1"/>
          <p:nvPr/>
        </p:nvSpPr>
        <p:spPr>
          <a:xfrm>
            <a:off x="539552" y="1332439"/>
            <a:ext cx="6679654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Increase Your Self-Awareness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– TEDx Talk – Tasha Eurich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https://youtu.be/tGdsOXZpyWE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91584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5" ma:contentTypeDescription="Create a new document." ma:contentTypeScope="" ma:versionID="0f1d8d6aa93ad4c02f00898a5057bae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530be7ad405fa92b29aabbf768fe4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66716c4-314f-46c1-b01e-5a44c61897d8"/>
    <ds:schemaRef ds:uri="a908d394-d138-480e-87a3-ff44c37f991a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FD7EF9-5B82-45A7-971C-0DC3614A5A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308</TotalTime>
  <Words>2122</Words>
  <Application>Microsoft Office PowerPoint</Application>
  <PresentationFormat>On-screen Show (4:3)</PresentationFormat>
  <Paragraphs>306</Paragraphs>
  <Slides>35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Calibri</vt:lpstr>
      <vt:lpstr>Calibri Light</vt:lpstr>
      <vt:lpstr>firasans</vt:lpstr>
      <vt:lpstr>Georgia</vt:lpstr>
      <vt:lpstr>Tiempos Text</vt:lpstr>
      <vt:lpstr>Custom Design</vt:lpstr>
      <vt:lpstr>3_Title Slide 1</vt:lpstr>
      <vt:lpstr>ALAMO Theme</vt:lpstr>
      <vt:lpstr>CertHE Applied Leadership and Management in the Workplace    Module: BMSK4016 Developing Professional Practice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Kaz Williams</dc:creator>
  <cp:lastModifiedBy>David Roy Lutton</cp:lastModifiedBy>
  <cp:revision>29</cp:revision>
  <dcterms:created xsi:type="dcterms:W3CDTF">2015-04-14T15:21:28Z</dcterms:created>
  <dcterms:modified xsi:type="dcterms:W3CDTF">2024-01-23T15:29:04Z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