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6" r:id="rId4"/>
    <p:sldId id="257" r:id="rId5"/>
    <p:sldId id="258" r:id="rId6"/>
    <p:sldId id="259" r:id="rId7"/>
    <p:sldId id="263" r:id="rId8"/>
    <p:sldId id="260" r:id="rId9"/>
    <p:sldId id="267" r:id="rId10"/>
    <p:sldId id="262" r:id="rId11"/>
    <p:sldId id="26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304738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1075282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1919874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B6E500-EC2D-43AD-AD7B-08F945923502}"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1210115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B6E500-EC2D-43AD-AD7B-08F945923502}" type="datetimeFigureOut">
              <a:rPr lang="en-GB" smtClean="0"/>
              <a:t>13/07/2026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2765005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4042933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1192860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2393843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CB6E500-EC2D-43AD-AD7B-08F945923502}"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936404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CB6E500-EC2D-43AD-AD7B-08F945923502}" type="datetimeFigureOut">
              <a:rPr lang="en-GB" smtClean="0"/>
              <a:t>13/07/2026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1642879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243638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26240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746169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1404439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15621226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34703717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B6E500-EC2D-43AD-AD7B-08F945923502}" type="datetimeFigureOut">
              <a:rPr lang="en-GB" smtClean="0"/>
              <a:t>13/07/2026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5F526-50CE-4FD2-AAF3-63D17686F969}" type="slidenum">
              <a:rPr lang="en-GB" smtClean="0"/>
              <a:t>‹#›</a:t>
            </a:fld>
            <a:endParaRPr lang="en-GB"/>
          </a:p>
        </p:txBody>
      </p:sp>
    </p:spTree>
    <p:extLst>
      <p:ext uri="{BB962C8B-B14F-4D97-AF65-F5344CB8AC3E}">
        <p14:creationId xmlns:p14="http://schemas.microsoft.com/office/powerpoint/2010/main" val="2601036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CB6E500-EC2D-43AD-AD7B-08F945923502}" type="datetimeFigureOut">
              <a:rPr lang="en-GB" smtClean="0"/>
              <a:t>13/07/2026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475F526-50CE-4FD2-AAF3-63D17686F969}" type="slidenum">
              <a:rPr lang="en-GB" smtClean="0"/>
              <a:t>‹#›</a:t>
            </a:fld>
            <a:endParaRPr lang="en-GB"/>
          </a:p>
        </p:txBody>
      </p:sp>
    </p:spTree>
    <p:extLst>
      <p:ext uri="{BB962C8B-B14F-4D97-AF65-F5344CB8AC3E}">
        <p14:creationId xmlns:p14="http://schemas.microsoft.com/office/powerpoint/2010/main" val="397142004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google.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goole.co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01BBE-94BA-8C72-A8BE-11B450D9EDA0}"/>
              </a:ext>
            </a:extLst>
          </p:cNvPr>
          <p:cNvSpPr>
            <a:spLocks noGrp="1"/>
          </p:cNvSpPr>
          <p:nvPr>
            <p:ph type="ctrTitle"/>
          </p:nvPr>
        </p:nvSpPr>
        <p:spPr/>
        <p:txBody>
          <a:bodyPr>
            <a:normAutofit/>
          </a:bodyPr>
          <a:lstStyle/>
          <a:p>
            <a:r>
              <a:rPr lang="en-GB" sz="4800" i="1" dirty="0"/>
              <a:t>Student ID 2531929</a:t>
            </a:r>
            <a:br>
              <a:rPr lang="en-GB" sz="4800" i="1" dirty="0"/>
            </a:br>
            <a:r>
              <a:rPr lang="en-GB" sz="4800" i="1" dirty="0">
                <a:solidFill>
                  <a:schemeClr val="accent1">
                    <a:lumMod val="60000"/>
                    <a:lumOff val="40000"/>
                  </a:schemeClr>
                </a:solidFill>
              </a:rPr>
              <a:t>Nathan K Baffoe</a:t>
            </a:r>
          </a:p>
        </p:txBody>
      </p:sp>
      <p:sp>
        <p:nvSpPr>
          <p:cNvPr id="3" name="Subtitle 2">
            <a:extLst>
              <a:ext uri="{FF2B5EF4-FFF2-40B4-BE49-F238E27FC236}">
                <a16:creationId xmlns:a16="http://schemas.microsoft.com/office/drawing/2014/main" id="{F6322304-CA4F-0947-342C-9C77A5511255}"/>
              </a:ext>
            </a:extLst>
          </p:cNvPr>
          <p:cNvSpPr>
            <a:spLocks noGrp="1"/>
          </p:cNvSpPr>
          <p:nvPr>
            <p:ph type="subTitle" idx="1"/>
          </p:nvPr>
        </p:nvSpPr>
        <p:spPr/>
        <p:txBody>
          <a:bodyPr>
            <a:noAutofit/>
          </a:bodyPr>
          <a:lstStyle/>
          <a:p>
            <a:r>
              <a:rPr lang="en-GB" sz="1800" dirty="0"/>
              <a:t>Problem Solving and decision making </a:t>
            </a:r>
          </a:p>
          <a:p>
            <a:r>
              <a:rPr lang="en-GB" sz="1800" dirty="0"/>
              <a:t>Module Code LCLM4004</a:t>
            </a:r>
          </a:p>
          <a:p>
            <a:r>
              <a:rPr lang="en-GB" sz="1800" dirty="0"/>
              <a:t>LECTURE :  Mubashir Qurashi</a:t>
            </a:r>
          </a:p>
        </p:txBody>
      </p:sp>
    </p:spTree>
    <p:extLst>
      <p:ext uri="{BB962C8B-B14F-4D97-AF65-F5344CB8AC3E}">
        <p14:creationId xmlns:p14="http://schemas.microsoft.com/office/powerpoint/2010/main" val="1420873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30828-03D5-BE4E-D2F2-EC597FC9BF06}"/>
              </a:ext>
            </a:extLst>
          </p:cNvPr>
          <p:cNvSpPr>
            <a:spLocks noGrp="1"/>
          </p:cNvSpPr>
          <p:nvPr>
            <p:ph type="title"/>
          </p:nvPr>
        </p:nvSpPr>
        <p:spPr/>
        <p:txBody>
          <a:bodyPr>
            <a:normAutofit/>
          </a:bodyPr>
          <a:lstStyle/>
          <a:p>
            <a:r>
              <a:rPr lang="en-GB" sz="6000" i="1" dirty="0">
                <a:solidFill>
                  <a:schemeClr val="accent4">
                    <a:lumMod val="60000"/>
                    <a:lumOff val="40000"/>
                  </a:schemeClr>
                </a:solidFill>
              </a:rPr>
              <a:t>                         </a:t>
            </a:r>
            <a:r>
              <a:rPr lang="en-GB" sz="6000" i="1" dirty="0">
                <a:solidFill>
                  <a:schemeClr val="accent4">
                    <a:lumMod val="60000"/>
                    <a:lumOff val="40000"/>
                  </a:schemeClr>
                </a:solidFill>
                <a:effectLst>
                  <a:outerShdw blurRad="38100" dist="38100" dir="2700000" algn="tl">
                    <a:srgbClr val="000000">
                      <a:alpha val="43137"/>
                    </a:srgbClr>
                  </a:outerShdw>
                </a:effectLst>
              </a:rPr>
              <a:t>Overview</a:t>
            </a:r>
          </a:p>
        </p:txBody>
      </p:sp>
      <p:sp>
        <p:nvSpPr>
          <p:cNvPr id="3" name="Content Placeholder 2">
            <a:extLst>
              <a:ext uri="{FF2B5EF4-FFF2-40B4-BE49-F238E27FC236}">
                <a16:creationId xmlns:a16="http://schemas.microsoft.com/office/drawing/2014/main" id="{FAB534A9-C1AD-48AF-7EDF-645FF4C1F808}"/>
              </a:ext>
            </a:extLst>
          </p:cNvPr>
          <p:cNvSpPr>
            <a:spLocks noGrp="1"/>
          </p:cNvSpPr>
          <p:nvPr>
            <p:ph idx="1"/>
          </p:nvPr>
        </p:nvSpPr>
        <p:spPr/>
        <p:txBody>
          <a:bodyPr/>
          <a:lstStyle/>
          <a:p>
            <a:r>
              <a:rPr lang="en-GB" b="1" i="1" dirty="0"/>
              <a:t>Introduction </a:t>
            </a:r>
          </a:p>
          <a:p>
            <a:r>
              <a:rPr lang="en-GB" b="1" i="1" dirty="0"/>
              <a:t>Company background</a:t>
            </a:r>
          </a:p>
          <a:p>
            <a:r>
              <a:rPr lang="en-GB" b="1" i="1" dirty="0"/>
              <a:t>Problem: nature and scope</a:t>
            </a:r>
          </a:p>
          <a:p>
            <a:r>
              <a:rPr lang="en-GB" b="1" i="1" dirty="0"/>
              <a:t>52WH Model</a:t>
            </a:r>
          </a:p>
          <a:p>
            <a:r>
              <a:rPr lang="en-GB" b="1" i="1" dirty="0"/>
              <a:t>PESTLE ANALYSIS: Basil’s Bakery</a:t>
            </a:r>
          </a:p>
          <a:p>
            <a:r>
              <a:rPr lang="en-GB" b="1" i="1" dirty="0"/>
              <a:t>Cause and effect analysis: Fishbone diagram</a:t>
            </a:r>
          </a:p>
          <a:p>
            <a:r>
              <a:rPr lang="en-GB" b="1" i="1" dirty="0"/>
              <a:t>Summary</a:t>
            </a:r>
          </a:p>
          <a:p>
            <a:r>
              <a:rPr lang="en-GB" b="1" i="1" dirty="0"/>
              <a:t>References</a:t>
            </a:r>
          </a:p>
          <a:p>
            <a:endParaRPr lang="en-GB" dirty="0"/>
          </a:p>
        </p:txBody>
      </p:sp>
    </p:spTree>
    <p:extLst>
      <p:ext uri="{BB962C8B-B14F-4D97-AF65-F5344CB8AC3E}">
        <p14:creationId xmlns:p14="http://schemas.microsoft.com/office/powerpoint/2010/main" val="1817356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A00C7-8079-15CF-8FA0-09B6AFA0AF83}"/>
              </a:ext>
            </a:extLst>
          </p:cNvPr>
          <p:cNvSpPr>
            <a:spLocks noGrp="1"/>
          </p:cNvSpPr>
          <p:nvPr>
            <p:ph type="title"/>
          </p:nvPr>
        </p:nvSpPr>
        <p:spPr/>
        <p:txBody>
          <a:bodyPr/>
          <a:lstStyle/>
          <a:p>
            <a:r>
              <a:rPr lang="en-GB" i="1" dirty="0">
                <a:solidFill>
                  <a:schemeClr val="accent1">
                    <a:lumMod val="60000"/>
                    <a:lumOff val="40000"/>
                  </a:schemeClr>
                </a:solidFill>
              </a:rPr>
              <a:t>                                     Introduction</a:t>
            </a:r>
          </a:p>
        </p:txBody>
      </p:sp>
      <p:sp>
        <p:nvSpPr>
          <p:cNvPr id="3" name="Content Placeholder 2">
            <a:extLst>
              <a:ext uri="{FF2B5EF4-FFF2-40B4-BE49-F238E27FC236}">
                <a16:creationId xmlns:a16="http://schemas.microsoft.com/office/drawing/2014/main" id="{830442B9-57F1-BF8E-8B6E-720D5EF9DA94}"/>
              </a:ext>
            </a:extLst>
          </p:cNvPr>
          <p:cNvSpPr>
            <a:spLocks noGrp="1"/>
          </p:cNvSpPr>
          <p:nvPr>
            <p:ph idx="1"/>
          </p:nvPr>
        </p:nvSpPr>
        <p:spPr/>
        <p:txBody>
          <a:bodyPr/>
          <a:lstStyle/>
          <a:p>
            <a:r>
              <a:rPr lang="en-GB" dirty="0"/>
              <a:t>My presentation on the Basil Bakery will be to analyse the problems and issues off the Baker with their business.</a:t>
            </a:r>
          </a:p>
          <a:p>
            <a:r>
              <a:rPr lang="en-GB" dirty="0"/>
              <a:t>Explaining how problems effect the Basil company </a:t>
            </a:r>
          </a:p>
          <a:p>
            <a:r>
              <a:rPr lang="en-GB" dirty="0"/>
              <a:t>Also, how in future things can turn around with a loss but have the right mindset to move forward within a business (refer to the fishbone).</a:t>
            </a:r>
          </a:p>
          <a:p>
            <a:r>
              <a:rPr lang="en-GB" dirty="0"/>
              <a:t>We will cover the 5W2H Model</a:t>
            </a:r>
          </a:p>
          <a:p>
            <a:r>
              <a:rPr lang="en-GB" dirty="0"/>
              <a:t>Pestel Analysis will be reviewed and noted clues on the issues and problems.</a:t>
            </a:r>
          </a:p>
          <a:p>
            <a:r>
              <a:rPr lang="en-GB" dirty="0"/>
              <a:t>Fishbone Diagram</a:t>
            </a:r>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4619988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92BB9-F34D-7E6F-D4F6-3296C6FD990E}"/>
              </a:ext>
            </a:extLst>
          </p:cNvPr>
          <p:cNvSpPr>
            <a:spLocks noGrp="1"/>
          </p:cNvSpPr>
          <p:nvPr>
            <p:ph type="title"/>
          </p:nvPr>
        </p:nvSpPr>
        <p:spPr/>
        <p:txBody>
          <a:bodyPr/>
          <a:lstStyle/>
          <a:p>
            <a:r>
              <a:rPr lang="en-GB" dirty="0">
                <a:solidFill>
                  <a:schemeClr val="accent4">
                    <a:lumMod val="60000"/>
                    <a:lumOff val="40000"/>
                  </a:schemeClr>
                </a:solidFill>
              </a:rPr>
              <a:t>                     </a:t>
            </a:r>
            <a:r>
              <a:rPr lang="en-GB" i="1" dirty="0">
                <a:solidFill>
                  <a:schemeClr val="accent4">
                    <a:lumMod val="60000"/>
                    <a:lumOff val="40000"/>
                  </a:schemeClr>
                </a:solidFill>
              </a:rPr>
              <a:t>Basil Bakery</a:t>
            </a:r>
            <a:br>
              <a:rPr lang="en-GB" i="1" dirty="0">
                <a:solidFill>
                  <a:schemeClr val="accent2">
                    <a:lumMod val="75000"/>
                  </a:schemeClr>
                </a:solidFill>
              </a:rPr>
            </a:br>
            <a:r>
              <a:rPr lang="en-GB" i="1" dirty="0">
                <a:solidFill>
                  <a:schemeClr val="accent2">
                    <a:lumMod val="75000"/>
                  </a:schemeClr>
                </a:solidFill>
              </a:rPr>
              <a:t>              </a:t>
            </a:r>
            <a:r>
              <a:rPr lang="en-GB" b="1" i="1" dirty="0">
                <a:solidFill>
                  <a:schemeClr val="accent4">
                    <a:lumMod val="60000"/>
                    <a:lumOff val="40000"/>
                  </a:schemeClr>
                </a:solidFill>
              </a:rPr>
              <a:t>Company background</a:t>
            </a:r>
            <a:endParaRPr lang="en-GB" i="1" dirty="0">
              <a:solidFill>
                <a:schemeClr val="accent4">
                  <a:lumMod val="60000"/>
                  <a:lumOff val="40000"/>
                </a:schemeClr>
              </a:solidFill>
            </a:endParaRPr>
          </a:p>
        </p:txBody>
      </p:sp>
      <p:sp>
        <p:nvSpPr>
          <p:cNvPr id="3" name="Content Placeholder 2">
            <a:extLst>
              <a:ext uri="{FF2B5EF4-FFF2-40B4-BE49-F238E27FC236}">
                <a16:creationId xmlns:a16="http://schemas.microsoft.com/office/drawing/2014/main" id="{CB1FBA63-7885-475D-8F17-3E2F5F9C3643}"/>
              </a:ext>
            </a:extLst>
          </p:cNvPr>
          <p:cNvSpPr>
            <a:spLocks noGrp="1"/>
          </p:cNvSpPr>
          <p:nvPr>
            <p:ph idx="1"/>
          </p:nvPr>
        </p:nvSpPr>
        <p:spPr/>
        <p:txBody>
          <a:bodyPr/>
          <a:lstStyle/>
          <a:p>
            <a:r>
              <a:rPr lang="en-GB" dirty="0"/>
              <a:t> </a:t>
            </a:r>
            <a:r>
              <a:rPr lang="en-GB" i="1" dirty="0"/>
              <a:t>Basil  bakery is an independent company-based in the Uk,                 ( Coventry city) in the retail shopping centre) known for the local spot for cakes owned by Alas Basil</a:t>
            </a:r>
          </a:p>
          <a:p>
            <a:r>
              <a:rPr lang="en-GB" i="1" dirty="0"/>
              <a:t>The bakery was introduced in 2015; the company was doing well keeping on track with the flow off business.</a:t>
            </a:r>
          </a:p>
          <a:p>
            <a:r>
              <a:rPr lang="en-GB" i="1" dirty="0"/>
              <a:t>They sold lovely cakes and pastries with the best of the best taste “I hear .</a:t>
            </a:r>
          </a:p>
          <a:p>
            <a:r>
              <a:rPr lang="en-GB" i="1" dirty="0"/>
              <a:t>Mostly workers and the locals around the area visited the bakery. Office, warehouse, and other small local businesses are close by being part of the shopping centre. But when problems started.</a:t>
            </a:r>
          </a:p>
          <a:p>
            <a:r>
              <a:rPr lang="en-GB" i="1" dirty="0"/>
              <a:t>Let’s carry on..</a:t>
            </a:r>
          </a:p>
          <a:p>
            <a:endParaRPr lang="en-GB" dirty="0"/>
          </a:p>
        </p:txBody>
      </p:sp>
    </p:spTree>
    <p:extLst>
      <p:ext uri="{BB962C8B-B14F-4D97-AF65-F5344CB8AC3E}">
        <p14:creationId xmlns:p14="http://schemas.microsoft.com/office/powerpoint/2010/main" val="2869356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01F30-E4D6-3DB6-9541-ADD6C8626A14}"/>
              </a:ext>
            </a:extLst>
          </p:cNvPr>
          <p:cNvSpPr>
            <a:spLocks noGrp="1"/>
          </p:cNvSpPr>
          <p:nvPr>
            <p:ph type="title"/>
          </p:nvPr>
        </p:nvSpPr>
        <p:spPr/>
        <p:txBody>
          <a:bodyPr/>
          <a:lstStyle/>
          <a:p>
            <a:r>
              <a:rPr lang="en-GB" dirty="0"/>
              <a:t>        </a:t>
            </a:r>
            <a:r>
              <a:rPr lang="en-GB" b="1" i="1" dirty="0">
                <a:solidFill>
                  <a:schemeClr val="accent1">
                    <a:lumMod val="60000"/>
                    <a:lumOff val="40000"/>
                  </a:schemeClr>
                </a:solidFill>
              </a:rPr>
              <a:t>Problem: nature and scope</a:t>
            </a:r>
            <a:endParaRPr lang="en-GB" i="1" dirty="0">
              <a:solidFill>
                <a:schemeClr val="accent1">
                  <a:lumMod val="60000"/>
                  <a:lumOff val="40000"/>
                </a:schemeClr>
              </a:solidFill>
            </a:endParaRPr>
          </a:p>
        </p:txBody>
      </p:sp>
      <p:sp>
        <p:nvSpPr>
          <p:cNvPr id="3" name="Content Placeholder 2">
            <a:extLst>
              <a:ext uri="{FF2B5EF4-FFF2-40B4-BE49-F238E27FC236}">
                <a16:creationId xmlns:a16="http://schemas.microsoft.com/office/drawing/2014/main" id="{F44F129F-742E-73DE-00D3-8D8BEC2CD9C2}"/>
              </a:ext>
            </a:extLst>
          </p:cNvPr>
          <p:cNvSpPr>
            <a:spLocks noGrp="1"/>
          </p:cNvSpPr>
          <p:nvPr>
            <p:ph idx="1"/>
          </p:nvPr>
        </p:nvSpPr>
        <p:spPr>
          <a:xfrm>
            <a:off x="1104293" y="1152983"/>
            <a:ext cx="9514546" cy="4972514"/>
          </a:xfrm>
        </p:spPr>
        <p:txBody>
          <a:bodyPr>
            <a:normAutofit fontScale="92500" lnSpcReduction="10000"/>
          </a:bodyPr>
          <a:lstStyle/>
          <a:p>
            <a:r>
              <a:rPr lang="en-GB" dirty="0"/>
              <a:t>Basil bakery started to be quieter and less busy , But it wasn’t only them other stores and near by businesses felt something drifting away.  </a:t>
            </a:r>
          </a:p>
          <a:p>
            <a:r>
              <a:rPr lang="en-GB" dirty="0"/>
              <a:t>Covid attended and this just froze and slowed down the Basil bakery , customers decreased, workers lost their jobs too. Other local businesses had the same treatment they had to close their shops.</a:t>
            </a:r>
          </a:p>
          <a:p>
            <a:r>
              <a:rPr lang="en-GB" dirty="0"/>
              <a:t>Also, BREXIT was a big problem too that could off be part of the issue as Europe relationship has been tampered with which didn’t help the area for products “I assume”.</a:t>
            </a:r>
          </a:p>
          <a:p>
            <a:r>
              <a:rPr lang="en-GB" dirty="0"/>
              <a:t>Profits went down below 25% which was a low in 2019 now 2025 this hasn’t improved. I can even say it has gone worse.</a:t>
            </a:r>
          </a:p>
          <a:p>
            <a:r>
              <a:rPr lang="en-GB" dirty="0"/>
              <a:t>Workers started to work from home during these times as work was limited, people made redundant but still bought their cakes during weekdays.</a:t>
            </a:r>
          </a:p>
          <a:p>
            <a:r>
              <a:rPr lang="en-GB" dirty="0"/>
              <a:t>The main problem is Basil can't keep up with the rent and the bills to help run the venue. As everything has gone up and living wise cost has gone up  this has become a problem to move forward as a business.</a:t>
            </a:r>
          </a:p>
          <a:p>
            <a:endParaRPr lang="en-GB" dirty="0"/>
          </a:p>
        </p:txBody>
      </p:sp>
      <p:sp>
        <p:nvSpPr>
          <p:cNvPr id="4" name="TextBox 3">
            <a:extLst>
              <a:ext uri="{FF2B5EF4-FFF2-40B4-BE49-F238E27FC236}">
                <a16:creationId xmlns:a16="http://schemas.microsoft.com/office/drawing/2014/main" id="{3374CBCD-E404-8D9B-BB92-A7D0269FBFF1}"/>
              </a:ext>
            </a:extLst>
          </p:cNvPr>
          <p:cNvSpPr txBox="1"/>
          <p:nvPr/>
        </p:nvSpPr>
        <p:spPr>
          <a:xfrm>
            <a:off x="2389239" y="6125497"/>
            <a:ext cx="5328703" cy="369332"/>
          </a:xfrm>
          <a:prstGeom prst="rect">
            <a:avLst/>
          </a:prstGeom>
          <a:noFill/>
        </p:spPr>
        <p:txBody>
          <a:bodyPr wrap="none" rtlCol="0">
            <a:spAutoFit/>
          </a:bodyPr>
          <a:lstStyle/>
          <a:p>
            <a:r>
              <a:rPr lang="en-GB" dirty="0"/>
              <a:t>Word process assessment 1  in Moodle week 2</a:t>
            </a:r>
          </a:p>
        </p:txBody>
      </p:sp>
    </p:spTree>
    <p:extLst>
      <p:ext uri="{BB962C8B-B14F-4D97-AF65-F5344CB8AC3E}">
        <p14:creationId xmlns:p14="http://schemas.microsoft.com/office/powerpoint/2010/main" val="3392172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60B46-D41B-1590-45B9-6E5DB509EB94}"/>
              </a:ext>
            </a:extLst>
          </p:cNvPr>
          <p:cNvSpPr>
            <a:spLocks noGrp="1"/>
          </p:cNvSpPr>
          <p:nvPr>
            <p:ph type="title"/>
          </p:nvPr>
        </p:nvSpPr>
        <p:spPr>
          <a:xfrm>
            <a:off x="1130710" y="365126"/>
            <a:ext cx="10223090" cy="315912"/>
          </a:xfrm>
        </p:spPr>
        <p:txBody>
          <a:bodyPr>
            <a:normAutofit fontScale="90000"/>
          </a:bodyPr>
          <a:lstStyle/>
          <a:p>
            <a:r>
              <a:rPr lang="en-GB" dirty="0"/>
              <a:t>                        5W2H Model</a:t>
            </a:r>
          </a:p>
        </p:txBody>
      </p:sp>
      <p:sp>
        <p:nvSpPr>
          <p:cNvPr id="3" name="Content Placeholder 2">
            <a:extLst>
              <a:ext uri="{FF2B5EF4-FFF2-40B4-BE49-F238E27FC236}">
                <a16:creationId xmlns:a16="http://schemas.microsoft.com/office/drawing/2014/main" id="{A0F5F37A-3371-4088-9DCC-AF7C6BC06302}"/>
              </a:ext>
            </a:extLst>
          </p:cNvPr>
          <p:cNvSpPr>
            <a:spLocks noGrp="1"/>
          </p:cNvSpPr>
          <p:nvPr>
            <p:ph idx="1"/>
          </p:nvPr>
        </p:nvSpPr>
        <p:spPr>
          <a:xfrm>
            <a:off x="884903" y="1622323"/>
            <a:ext cx="10307893" cy="5012147"/>
          </a:xfrm>
        </p:spPr>
        <p:txBody>
          <a:bodyPr>
            <a:normAutofit fontScale="92500" lnSpcReduction="10000"/>
          </a:bodyPr>
          <a:lstStyle/>
          <a:p>
            <a:r>
              <a:rPr lang="en-GB" sz="1800" b="1" i="1" dirty="0">
                <a:highlight>
                  <a:srgbClr val="0000FF"/>
                </a:highlight>
              </a:rPr>
              <a:t>WHAT</a:t>
            </a:r>
            <a:r>
              <a:rPr lang="en-GB" sz="1800" b="1" i="1" dirty="0"/>
              <a:t>?  The exact problem and issue : Basil’s company losing their business and losing customers with their business profits too. We will recover the status off the business.</a:t>
            </a:r>
          </a:p>
          <a:p>
            <a:r>
              <a:rPr lang="en-GB" sz="1800" b="1" i="1" dirty="0">
                <a:highlight>
                  <a:srgbClr val="0000FF"/>
                </a:highlight>
              </a:rPr>
              <a:t>Why</a:t>
            </a:r>
            <a:r>
              <a:rPr lang="en-GB" sz="1800" b="1" i="1" dirty="0"/>
              <a:t>?  A few issues have landed covid came to spark a confusion and numbers start to drop as people started to work from home. Some lost their jobs  a lot people in area made redundant. This was the same time as Brexit too. We will offer more jobs and training opportunity’s to the public </a:t>
            </a:r>
          </a:p>
          <a:p>
            <a:r>
              <a:rPr lang="en-GB" sz="1800" b="1" i="1" dirty="0"/>
              <a:t> </a:t>
            </a:r>
            <a:r>
              <a:rPr lang="en-GB" sz="1800" b="1" i="1" dirty="0">
                <a:highlight>
                  <a:srgbClr val="0000FF"/>
                </a:highlight>
              </a:rPr>
              <a:t>Where? The</a:t>
            </a:r>
            <a:r>
              <a:rPr lang="en-GB" sz="1800" b="1" i="1" dirty="0"/>
              <a:t> location of the bakery is targeted for workers around the shopping area, who all work around the shopping area retail park and the local customers. We will look for a busy and fast paced work area with nice attraction.</a:t>
            </a:r>
          </a:p>
          <a:p>
            <a:r>
              <a:rPr lang="en-GB" sz="1800" b="1" i="1" dirty="0">
                <a:highlight>
                  <a:srgbClr val="0000FF"/>
                </a:highlight>
              </a:rPr>
              <a:t>When</a:t>
            </a:r>
            <a:r>
              <a:rPr lang="en-GB" sz="1800" b="1" i="1" dirty="0"/>
              <a:t> was introduced in 2015 … from 2019 things went down hill all to 2025  hopefully by 2027-28 we will re open</a:t>
            </a:r>
          </a:p>
          <a:p>
            <a:r>
              <a:rPr lang="en-GB" sz="1800" b="1" i="1" dirty="0">
                <a:highlight>
                  <a:srgbClr val="0000FF"/>
                </a:highlight>
              </a:rPr>
              <a:t>Who </a:t>
            </a:r>
            <a:r>
              <a:rPr lang="en-GB" sz="1800" b="1" i="1" dirty="0"/>
              <a:t>   Basil Bakery , Sales team, Manager, alas is the Baker .</a:t>
            </a:r>
          </a:p>
          <a:p>
            <a:r>
              <a:rPr lang="en-GB" sz="1800" b="1" i="1" dirty="0">
                <a:highlight>
                  <a:srgbClr val="0000FF"/>
                </a:highlight>
              </a:rPr>
              <a:t>How </a:t>
            </a:r>
            <a:r>
              <a:rPr lang="en-GB" sz="1800" b="1" i="1" dirty="0"/>
              <a:t>  We could change locations to a better place and introduce home delivery with deals for customer's price. Lower for attending in person. Also, could introduce online shopping.</a:t>
            </a:r>
          </a:p>
          <a:p>
            <a:r>
              <a:rPr lang="en-GB" sz="1800" b="1" i="1" dirty="0">
                <a:highlight>
                  <a:srgbClr val="0000FF"/>
                </a:highlight>
              </a:rPr>
              <a:t>How much</a:t>
            </a:r>
            <a:r>
              <a:rPr lang="en-GB" sz="1800" b="1" i="1" dirty="0"/>
              <a:t>  Big problem as customers are not attending anymore and other shops are closing next to us. People are working from home. We will need a government grant to help start our business for extra equipment and new ideas.</a:t>
            </a:r>
          </a:p>
          <a:p>
            <a:endParaRPr lang="en-GB" sz="1800" i="1" dirty="0"/>
          </a:p>
          <a:p>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4050357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114D0-2488-0E7F-ACD3-BFCDBF0BF20C}"/>
              </a:ext>
            </a:extLst>
          </p:cNvPr>
          <p:cNvSpPr>
            <a:spLocks noGrp="1"/>
          </p:cNvSpPr>
          <p:nvPr>
            <p:ph type="title"/>
          </p:nvPr>
        </p:nvSpPr>
        <p:spPr>
          <a:xfrm>
            <a:off x="838200" y="365126"/>
            <a:ext cx="12258368" cy="765584"/>
          </a:xfrm>
        </p:spPr>
        <p:txBody>
          <a:bodyPr>
            <a:normAutofit/>
          </a:bodyPr>
          <a:lstStyle/>
          <a:p>
            <a:r>
              <a:rPr lang="en-GB" dirty="0"/>
              <a:t> </a:t>
            </a:r>
            <a:r>
              <a:rPr lang="en-GB" b="1" dirty="0">
                <a:solidFill>
                  <a:schemeClr val="accent4">
                    <a:lumMod val="60000"/>
                    <a:lumOff val="40000"/>
                  </a:schemeClr>
                </a:solidFill>
              </a:rPr>
              <a:t>PESTLE ANALYSIS: Basil’s Bakery</a:t>
            </a:r>
            <a:endParaRPr lang="en-GB" dirty="0">
              <a:solidFill>
                <a:schemeClr val="accent4">
                  <a:lumMod val="60000"/>
                  <a:lumOff val="40000"/>
                </a:schemeClr>
              </a:solidFill>
            </a:endParaRPr>
          </a:p>
        </p:txBody>
      </p:sp>
      <p:sp>
        <p:nvSpPr>
          <p:cNvPr id="3" name="Content Placeholder 2">
            <a:extLst>
              <a:ext uri="{FF2B5EF4-FFF2-40B4-BE49-F238E27FC236}">
                <a16:creationId xmlns:a16="http://schemas.microsoft.com/office/drawing/2014/main" id="{D50924E6-70EA-14F7-62D7-AF822ED237E3}"/>
              </a:ext>
            </a:extLst>
          </p:cNvPr>
          <p:cNvSpPr>
            <a:spLocks noGrp="1"/>
          </p:cNvSpPr>
          <p:nvPr>
            <p:ph idx="1"/>
          </p:nvPr>
        </p:nvSpPr>
        <p:spPr>
          <a:xfrm>
            <a:off x="838200" y="1130710"/>
            <a:ext cx="10331245" cy="5046253"/>
          </a:xfrm>
        </p:spPr>
        <p:txBody>
          <a:bodyPr>
            <a:normAutofit lnSpcReduction="10000"/>
          </a:bodyPr>
          <a:lstStyle/>
          <a:p>
            <a:r>
              <a:rPr lang="en-GB" b="1" i="1" dirty="0"/>
              <a:t>POLITICAL</a:t>
            </a:r>
          </a:p>
          <a:p>
            <a:pPr marL="0" indent="0">
              <a:buNone/>
            </a:pPr>
            <a:r>
              <a:rPr lang="en-GB" sz="1800" b="1" i="1" dirty="0"/>
              <a:t>During the time off the business Basil bakery did have a few losses that effected the style and wealth off the company . </a:t>
            </a:r>
            <a:r>
              <a:rPr lang="en-GB" sz="1800" b="1" i="1" dirty="0">
                <a:solidFill>
                  <a:srgbClr val="00B0F0"/>
                </a:solidFill>
              </a:rPr>
              <a:t>Government stability </a:t>
            </a:r>
            <a:r>
              <a:rPr lang="en-GB" sz="1800" b="1" i="1" dirty="0"/>
              <a:t>did hit them hard as covid came and interrupted the flow off finances with customers too . Also, Brexit had a major impact too. </a:t>
            </a:r>
            <a:r>
              <a:rPr lang="en-GB" sz="1800" b="1" i="1" dirty="0">
                <a:solidFill>
                  <a:srgbClr val="00B0F0"/>
                </a:solidFill>
              </a:rPr>
              <a:t>Tax policies  </a:t>
            </a:r>
            <a:r>
              <a:rPr lang="en-GB" sz="1800" b="1" i="1" dirty="0"/>
              <a:t>could be a hidden issue as products can't be budgeted the right way. Which shows evidence on low income and less planning with money going out.</a:t>
            </a:r>
          </a:p>
          <a:p>
            <a:r>
              <a:rPr lang="en-GB" b="1" i="1" dirty="0"/>
              <a:t>ECONOMIC</a:t>
            </a:r>
          </a:p>
          <a:p>
            <a:pPr marL="0" indent="0">
              <a:buNone/>
            </a:pPr>
            <a:r>
              <a:rPr lang="en-GB" sz="1800" b="1" i="1" dirty="0"/>
              <a:t>Whilst the company is losing their status and stability the </a:t>
            </a:r>
            <a:r>
              <a:rPr lang="en-GB" sz="1800" b="1" i="1" dirty="0">
                <a:solidFill>
                  <a:srgbClr val="00B0F0"/>
                </a:solidFill>
              </a:rPr>
              <a:t>economic growth </a:t>
            </a:r>
            <a:r>
              <a:rPr lang="en-GB" sz="1800" b="1" i="1" dirty="0"/>
              <a:t>has dropped and a big dent has occurred in the area. Jobs , shops and individuals are losing their jobs this all comes under redundancy . </a:t>
            </a:r>
            <a:r>
              <a:rPr lang="en-GB" sz="1800" b="1" i="1" dirty="0">
                <a:solidFill>
                  <a:srgbClr val="00B0F0"/>
                </a:solidFill>
              </a:rPr>
              <a:t>Unemployment rate </a:t>
            </a:r>
            <a:r>
              <a:rPr lang="en-GB" sz="1800" b="1" i="1" dirty="0"/>
              <a:t>was a public problem when covid creeped in.  </a:t>
            </a:r>
          </a:p>
          <a:p>
            <a:r>
              <a:rPr lang="en-GB" b="1" i="1" dirty="0"/>
              <a:t>SOCIAL</a:t>
            </a:r>
          </a:p>
          <a:p>
            <a:pPr marL="0" indent="0">
              <a:buNone/>
            </a:pPr>
            <a:r>
              <a:rPr lang="en-GB" sz="1800" b="1" i="1" dirty="0">
                <a:solidFill>
                  <a:srgbClr val="00B0F0"/>
                </a:solidFill>
              </a:rPr>
              <a:t>Population rate’s  </a:t>
            </a:r>
            <a:r>
              <a:rPr lang="en-GB" sz="1800" b="1" i="1" dirty="0"/>
              <a:t>this was a big factor that damaged the company rapidly as the area was having issues with careers and work for the locals.  Also</a:t>
            </a:r>
            <a:r>
              <a:rPr lang="en-GB" sz="1800" b="1" i="1" dirty="0">
                <a:solidFill>
                  <a:srgbClr val="00B0F0"/>
                </a:solidFill>
              </a:rPr>
              <a:t>, growth rate </a:t>
            </a:r>
            <a:r>
              <a:rPr lang="en-GB" sz="1800" b="1" i="1" dirty="0"/>
              <a:t>can be included  as during these times growth was quite low with people and interest needed to up lifted within the area.</a:t>
            </a:r>
            <a:endParaRPr lang="en-GB" sz="1800" b="1" i="1" dirty="0">
              <a:solidFill>
                <a:schemeClr val="tx2">
                  <a:lumMod val="50000"/>
                  <a:lumOff val="50000"/>
                </a:schemeClr>
              </a:solidFill>
            </a:endParaRPr>
          </a:p>
          <a:p>
            <a:endParaRPr lang="en-GB" b="1" dirty="0"/>
          </a:p>
          <a:p>
            <a:endParaRPr lang="en-GB" dirty="0"/>
          </a:p>
        </p:txBody>
      </p:sp>
      <p:sp>
        <p:nvSpPr>
          <p:cNvPr id="4" name="TextBox 3">
            <a:extLst>
              <a:ext uri="{FF2B5EF4-FFF2-40B4-BE49-F238E27FC236}">
                <a16:creationId xmlns:a16="http://schemas.microsoft.com/office/drawing/2014/main" id="{7AC2A982-0418-9B16-D2D8-C820FA729750}"/>
              </a:ext>
            </a:extLst>
          </p:cNvPr>
          <p:cNvSpPr txBox="1"/>
          <p:nvPr/>
        </p:nvSpPr>
        <p:spPr>
          <a:xfrm>
            <a:off x="2379406" y="6123542"/>
            <a:ext cx="6633547" cy="369332"/>
          </a:xfrm>
          <a:prstGeom prst="rect">
            <a:avLst/>
          </a:prstGeom>
          <a:noFill/>
        </p:spPr>
        <p:txBody>
          <a:bodyPr wrap="none" rtlCol="0">
            <a:spAutoFit/>
          </a:bodyPr>
          <a:lstStyle/>
          <a:p>
            <a:r>
              <a:rPr lang="en-GB" dirty="0" err="1"/>
              <a:t>Url</a:t>
            </a:r>
            <a:r>
              <a:rPr lang="en-GB" dirty="0"/>
              <a:t> </a:t>
            </a:r>
            <a:r>
              <a:rPr lang="en-GB" dirty="0">
                <a:hlinkClick r:id="rId2"/>
              </a:rPr>
              <a:t>www.google.com</a:t>
            </a:r>
            <a:r>
              <a:rPr lang="en-GB" dirty="0"/>
              <a:t> Political , Economic , Social in pestle </a:t>
            </a:r>
          </a:p>
        </p:txBody>
      </p:sp>
    </p:spTree>
    <p:extLst>
      <p:ext uri="{BB962C8B-B14F-4D97-AF65-F5344CB8AC3E}">
        <p14:creationId xmlns:p14="http://schemas.microsoft.com/office/powerpoint/2010/main" val="2490927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96952-EE75-A5D3-3141-081A2D0112F9}"/>
              </a:ext>
            </a:extLst>
          </p:cNvPr>
          <p:cNvSpPr>
            <a:spLocks noGrp="1"/>
          </p:cNvSpPr>
          <p:nvPr>
            <p:ph type="title"/>
          </p:nvPr>
        </p:nvSpPr>
        <p:spPr>
          <a:xfrm>
            <a:off x="393289" y="229418"/>
            <a:ext cx="10628671" cy="903236"/>
          </a:xfrm>
        </p:spPr>
        <p:txBody>
          <a:bodyPr>
            <a:normAutofit fontScale="90000"/>
          </a:bodyPr>
          <a:lstStyle/>
          <a:p>
            <a:r>
              <a:rPr lang="en-GB" dirty="0"/>
              <a:t>              </a:t>
            </a:r>
            <a:r>
              <a:rPr lang="en-GB" b="1" dirty="0">
                <a:solidFill>
                  <a:schemeClr val="accent4">
                    <a:lumMod val="60000"/>
                    <a:lumOff val="40000"/>
                  </a:schemeClr>
                </a:solidFill>
              </a:rPr>
              <a:t>PESTLE ANALYSIS: Basil’s Bakery</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1202FAFE-D209-3433-DF13-78322961A0A1}"/>
              </a:ext>
            </a:extLst>
          </p:cNvPr>
          <p:cNvSpPr>
            <a:spLocks noGrp="1"/>
          </p:cNvSpPr>
          <p:nvPr>
            <p:ph idx="1"/>
          </p:nvPr>
        </p:nvSpPr>
        <p:spPr>
          <a:xfrm>
            <a:off x="934065" y="1445342"/>
            <a:ext cx="10419736" cy="4731622"/>
          </a:xfrm>
        </p:spPr>
        <p:txBody>
          <a:bodyPr>
            <a:normAutofit fontScale="92500" lnSpcReduction="20000"/>
          </a:bodyPr>
          <a:lstStyle/>
          <a:p>
            <a:r>
              <a:rPr lang="en-GB" b="1" i="1" dirty="0"/>
              <a:t>TECHNOLOGICAL</a:t>
            </a:r>
          </a:p>
          <a:p>
            <a:pPr marL="0" indent="0">
              <a:buNone/>
            </a:pPr>
            <a:r>
              <a:rPr lang="en-GB" b="1" i="1" dirty="0">
                <a:solidFill>
                  <a:srgbClr val="00B0F0"/>
                </a:solidFill>
              </a:rPr>
              <a:t>The rates off cost </a:t>
            </a:r>
            <a:r>
              <a:rPr lang="en-GB" b="1" i="1" dirty="0"/>
              <a:t>has affected the money flow off products and the original way off growing products and preparing the items are dearer and more cost a lot more then before 2019 as covid kicked in. Customers did lose interest in attending the shop so </a:t>
            </a:r>
            <a:r>
              <a:rPr lang="en-GB" b="1" i="1" dirty="0">
                <a:solidFill>
                  <a:srgbClr val="00B0F0"/>
                </a:solidFill>
              </a:rPr>
              <a:t>attracting the community </a:t>
            </a:r>
            <a:r>
              <a:rPr lang="en-GB" b="1" i="1" dirty="0"/>
              <a:t>will be a great test with different techniques. </a:t>
            </a:r>
          </a:p>
          <a:p>
            <a:endParaRPr lang="en-GB" b="1" i="1" dirty="0"/>
          </a:p>
          <a:p>
            <a:r>
              <a:rPr lang="en-GB" b="1" i="1" dirty="0"/>
              <a:t>LEGAL</a:t>
            </a:r>
          </a:p>
          <a:p>
            <a:pPr marL="0" indent="0">
              <a:buNone/>
            </a:pPr>
            <a:r>
              <a:rPr lang="en-GB" b="1" i="1" dirty="0">
                <a:solidFill>
                  <a:srgbClr val="00B0F0"/>
                </a:solidFill>
              </a:rPr>
              <a:t>Employment laws </a:t>
            </a:r>
            <a:r>
              <a:rPr lang="en-GB" b="1" i="1" dirty="0"/>
              <a:t>did come into action leaving people stranded with work cut out and jobless. No real cover for business inflation when the business goes down financially and population. </a:t>
            </a:r>
            <a:r>
              <a:rPr lang="en-GB" b="1" i="1" dirty="0">
                <a:solidFill>
                  <a:srgbClr val="00B0F0"/>
                </a:solidFill>
              </a:rPr>
              <a:t>Anti trust </a:t>
            </a:r>
            <a:r>
              <a:rPr lang="en-GB" b="1" i="1" dirty="0"/>
              <a:t>can take play as there are too many complications when businesses start to fade and need new ideas.</a:t>
            </a:r>
          </a:p>
          <a:p>
            <a:pPr marL="0" indent="0">
              <a:buNone/>
            </a:pPr>
            <a:endParaRPr lang="en-GB" b="1" i="1" dirty="0"/>
          </a:p>
          <a:p>
            <a:r>
              <a:rPr lang="en-GB" b="1" i="1" dirty="0"/>
              <a:t>ENVIRONMENTAL</a:t>
            </a:r>
          </a:p>
          <a:p>
            <a:pPr marL="0" indent="0">
              <a:buNone/>
            </a:pPr>
            <a:r>
              <a:rPr lang="en-GB" b="1" i="1" dirty="0"/>
              <a:t>The </a:t>
            </a:r>
            <a:r>
              <a:rPr lang="en-GB" b="1" i="1" dirty="0">
                <a:solidFill>
                  <a:srgbClr val="00B0F0"/>
                </a:solidFill>
              </a:rPr>
              <a:t>climate change </a:t>
            </a:r>
            <a:r>
              <a:rPr lang="en-GB" b="1" i="1" dirty="0"/>
              <a:t>did affect the area as the power off work was vanishing with fewer local jobs and , shopping centre was getting empty then usual during this stressful time. This all comes together with </a:t>
            </a:r>
            <a:r>
              <a:rPr lang="en-GB" b="1" i="1" dirty="0">
                <a:solidFill>
                  <a:srgbClr val="00B0F0"/>
                </a:solidFill>
              </a:rPr>
              <a:t>employment laws too.</a:t>
            </a:r>
            <a:endParaRPr lang="en-GB" i="1" dirty="0">
              <a:solidFill>
                <a:srgbClr val="00B0F0"/>
              </a:solidFill>
            </a:endParaRPr>
          </a:p>
        </p:txBody>
      </p:sp>
      <p:sp>
        <p:nvSpPr>
          <p:cNvPr id="4" name="TextBox 3">
            <a:extLst>
              <a:ext uri="{FF2B5EF4-FFF2-40B4-BE49-F238E27FC236}">
                <a16:creationId xmlns:a16="http://schemas.microsoft.com/office/drawing/2014/main" id="{DB2B3731-7370-2773-9D5B-E1A618CDF386}"/>
              </a:ext>
            </a:extLst>
          </p:cNvPr>
          <p:cNvSpPr txBox="1"/>
          <p:nvPr/>
        </p:nvSpPr>
        <p:spPr>
          <a:xfrm>
            <a:off x="1563329" y="6304986"/>
            <a:ext cx="8462573" cy="369332"/>
          </a:xfrm>
          <a:prstGeom prst="rect">
            <a:avLst/>
          </a:prstGeom>
          <a:noFill/>
        </p:spPr>
        <p:txBody>
          <a:bodyPr wrap="none" rtlCol="0">
            <a:spAutoFit/>
          </a:bodyPr>
          <a:lstStyle/>
          <a:p>
            <a:r>
              <a:rPr lang="en-GB" dirty="0" err="1"/>
              <a:t>url</a:t>
            </a:r>
            <a:r>
              <a:rPr lang="en-GB" dirty="0"/>
              <a:t> </a:t>
            </a:r>
            <a:r>
              <a:rPr lang="en-GB" dirty="0">
                <a:hlinkClick r:id="rId2"/>
              </a:rPr>
              <a:t>www.goole.com</a:t>
            </a:r>
            <a:r>
              <a:rPr lang="en-GB" dirty="0"/>
              <a:t> searched Technology , Legal , Environmental in pestle.</a:t>
            </a:r>
          </a:p>
        </p:txBody>
      </p:sp>
    </p:spTree>
    <p:extLst>
      <p:ext uri="{BB962C8B-B14F-4D97-AF65-F5344CB8AC3E}">
        <p14:creationId xmlns:p14="http://schemas.microsoft.com/office/powerpoint/2010/main" val="1544004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9E421-59AE-2C74-FA79-62A81111609A}"/>
              </a:ext>
            </a:extLst>
          </p:cNvPr>
          <p:cNvSpPr>
            <a:spLocks noGrp="1"/>
          </p:cNvSpPr>
          <p:nvPr>
            <p:ph type="title"/>
          </p:nvPr>
        </p:nvSpPr>
        <p:spPr>
          <a:xfrm>
            <a:off x="745639" y="325675"/>
            <a:ext cx="9304214" cy="293902"/>
          </a:xfrm>
        </p:spPr>
        <p:txBody>
          <a:bodyPr/>
          <a:lstStyle/>
          <a:p>
            <a:r>
              <a:rPr lang="en-GB" dirty="0"/>
              <a:t>                      FISHBONE </a:t>
            </a:r>
          </a:p>
        </p:txBody>
      </p:sp>
      <p:sp>
        <p:nvSpPr>
          <p:cNvPr id="3" name="Content Placeholder 2">
            <a:extLst>
              <a:ext uri="{FF2B5EF4-FFF2-40B4-BE49-F238E27FC236}">
                <a16:creationId xmlns:a16="http://schemas.microsoft.com/office/drawing/2014/main" id="{D1E42117-218B-51C2-8E7D-AFB7E364BCBE}"/>
              </a:ext>
            </a:extLst>
          </p:cNvPr>
          <p:cNvSpPr>
            <a:spLocks noGrp="1"/>
          </p:cNvSpPr>
          <p:nvPr>
            <p:ph idx="1"/>
          </p:nvPr>
        </p:nvSpPr>
        <p:spPr/>
        <p:txBody>
          <a:bodyPr/>
          <a:lstStyle/>
          <a:p>
            <a:endParaRPr lang="en-GB" dirty="0"/>
          </a:p>
          <a:p>
            <a:endParaRPr lang="en-GB" dirty="0"/>
          </a:p>
          <a:p>
            <a:endParaRPr lang="en-GB" dirty="0"/>
          </a:p>
          <a:p>
            <a:endParaRPr lang="en-GB" dirty="0"/>
          </a:p>
          <a:p>
            <a:endParaRPr lang="en-GB" dirty="0"/>
          </a:p>
          <a:p>
            <a:endParaRPr lang="en-GB" dirty="0"/>
          </a:p>
          <a:p>
            <a:endParaRPr lang="en-GB" dirty="0"/>
          </a:p>
        </p:txBody>
      </p:sp>
      <p:sp>
        <p:nvSpPr>
          <p:cNvPr id="4" name="Rectangle 3">
            <a:extLst>
              <a:ext uri="{FF2B5EF4-FFF2-40B4-BE49-F238E27FC236}">
                <a16:creationId xmlns:a16="http://schemas.microsoft.com/office/drawing/2014/main" id="{2228C83B-D0CC-B7EA-2B91-45AF026D2CCC}"/>
              </a:ext>
            </a:extLst>
          </p:cNvPr>
          <p:cNvSpPr/>
          <p:nvPr/>
        </p:nvSpPr>
        <p:spPr>
          <a:xfrm>
            <a:off x="10326848" y="3506598"/>
            <a:ext cx="1400803" cy="8053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New Basil </a:t>
            </a:r>
          </a:p>
        </p:txBody>
      </p:sp>
      <p:cxnSp>
        <p:nvCxnSpPr>
          <p:cNvPr id="6" name="Straight Connector 5">
            <a:extLst>
              <a:ext uri="{FF2B5EF4-FFF2-40B4-BE49-F238E27FC236}">
                <a16:creationId xmlns:a16="http://schemas.microsoft.com/office/drawing/2014/main" id="{3EDBD4A9-C01E-109B-2FE3-971F4E7184D8}"/>
              </a:ext>
            </a:extLst>
          </p:cNvPr>
          <p:cNvCxnSpPr>
            <a:cxnSpLocks/>
          </p:cNvCxnSpPr>
          <p:nvPr/>
        </p:nvCxnSpPr>
        <p:spPr>
          <a:xfrm>
            <a:off x="469783" y="3967993"/>
            <a:ext cx="9857065"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9" name="Straight Connector 8">
            <a:extLst>
              <a:ext uri="{FF2B5EF4-FFF2-40B4-BE49-F238E27FC236}">
                <a16:creationId xmlns:a16="http://schemas.microsoft.com/office/drawing/2014/main" id="{B0D839E1-C357-00F7-A3C3-021AA01E5CF3}"/>
              </a:ext>
            </a:extLst>
          </p:cNvPr>
          <p:cNvCxnSpPr>
            <a:cxnSpLocks/>
          </p:cNvCxnSpPr>
          <p:nvPr/>
        </p:nvCxnSpPr>
        <p:spPr>
          <a:xfrm flipH="1" flipV="1">
            <a:off x="8166604" y="2133600"/>
            <a:ext cx="1534768" cy="1834393"/>
          </a:xfrm>
          <a:prstGeom prst="line">
            <a:avLst/>
          </a:prstGeom>
        </p:spPr>
        <p:style>
          <a:lnRef idx="3">
            <a:schemeClr val="accent3"/>
          </a:lnRef>
          <a:fillRef idx="0">
            <a:schemeClr val="accent3"/>
          </a:fillRef>
          <a:effectRef idx="2">
            <a:schemeClr val="accent3"/>
          </a:effectRef>
          <a:fontRef idx="minor">
            <a:schemeClr val="tx1"/>
          </a:fontRef>
        </p:style>
      </p:cxnSp>
      <p:cxnSp>
        <p:nvCxnSpPr>
          <p:cNvPr id="11" name="Straight Connector 10">
            <a:extLst>
              <a:ext uri="{FF2B5EF4-FFF2-40B4-BE49-F238E27FC236}">
                <a16:creationId xmlns:a16="http://schemas.microsoft.com/office/drawing/2014/main" id="{60A3FDC4-8A8C-FBB0-9EA3-EF80C5BB055E}"/>
              </a:ext>
            </a:extLst>
          </p:cNvPr>
          <p:cNvCxnSpPr>
            <a:cxnSpLocks/>
          </p:cNvCxnSpPr>
          <p:nvPr/>
        </p:nvCxnSpPr>
        <p:spPr>
          <a:xfrm flipH="1" flipV="1">
            <a:off x="4768645" y="2281084"/>
            <a:ext cx="1112038" cy="1686909"/>
          </a:xfrm>
          <a:prstGeom prst="line">
            <a:avLst/>
          </a:prstGeom>
        </p:spPr>
        <p:style>
          <a:lnRef idx="3">
            <a:schemeClr val="accent3"/>
          </a:lnRef>
          <a:fillRef idx="0">
            <a:schemeClr val="accent3"/>
          </a:fillRef>
          <a:effectRef idx="2">
            <a:schemeClr val="accent3"/>
          </a:effectRef>
          <a:fontRef idx="minor">
            <a:schemeClr val="tx1"/>
          </a:fontRef>
        </p:style>
      </p:cxnSp>
      <p:cxnSp>
        <p:nvCxnSpPr>
          <p:cNvPr id="13" name="Straight Connector 12">
            <a:extLst>
              <a:ext uri="{FF2B5EF4-FFF2-40B4-BE49-F238E27FC236}">
                <a16:creationId xmlns:a16="http://schemas.microsoft.com/office/drawing/2014/main" id="{E916D80B-8BF7-97C8-06FC-5BA1FD5D2A96}"/>
              </a:ext>
            </a:extLst>
          </p:cNvPr>
          <p:cNvCxnSpPr>
            <a:cxnSpLocks/>
          </p:cNvCxnSpPr>
          <p:nvPr/>
        </p:nvCxnSpPr>
        <p:spPr>
          <a:xfrm flipH="1" flipV="1">
            <a:off x="1514168" y="2374490"/>
            <a:ext cx="1413590" cy="1593503"/>
          </a:xfrm>
          <a:prstGeom prst="line">
            <a:avLst/>
          </a:prstGeom>
        </p:spPr>
        <p:style>
          <a:lnRef idx="3">
            <a:schemeClr val="accent3"/>
          </a:lnRef>
          <a:fillRef idx="0">
            <a:schemeClr val="accent3"/>
          </a:fillRef>
          <a:effectRef idx="2">
            <a:schemeClr val="accent3"/>
          </a:effectRef>
          <a:fontRef idx="minor">
            <a:schemeClr val="tx1"/>
          </a:fontRef>
        </p:style>
      </p:cxnSp>
      <p:cxnSp>
        <p:nvCxnSpPr>
          <p:cNvPr id="15" name="Straight Connector 14">
            <a:extLst>
              <a:ext uri="{FF2B5EF4-FFF2-40B4-BE49-F238E27FC236}">
                <a16:creationId xmlns:a16="http://schemas.microsoft.com/office/drawing/2014/main" id="{D98006C8-E198-5FAD-E7E0-4737F00F0682}"/>
              </a:ext>
            </a:extLst>
          </p:cNvPr>
          <p:cNvCxnSpPr>
            <a:cxnSpLocks/>
          </p:cNvCxnSpPr>
          <p:nvPr/>
        </p:nvCxnSpPr>
        <p:spPr>
          <a:xfrm flipH="1">
            <a:off x="7570839" y="3967993"/>
            <a:ext cx="885264" cy="1427797"/>
          </a:xfrm>
          <a:prstGeom prst="line">
            <a:avLst/>
          </a:prstGeom>
        </p:spPr>
        <p:style>
          <a:lnRef idx="3">
            <a:schemeClr val="accent3"/>
          </a:lnRef>
          <a:fillRef idx="0">
            <a:schemeClr val="accent3"/>
          </a:fillRef>
          <a:effectRef idx="2">
            <a:schemeClr val="accent3"/>
          </a:effectRef>
          <a:fontRef idx="minor">
            <a:schemeClr val="tx1"/>
          </a:fontRef>
        </p:style>
      </p:cxnSp>
      <p:cxnSp>
        <p:nvCxnSpPr>
          <p:cNvPr id="17" name="Straight Connector 16">
            <a:extLst>
              <a:ext uri="{FF2B5EF4-FFF2-40B4-BE49-F238E27FC236}">
                <a16:creationId xmlns:a16="http://schemas.microsoft.com/office/drawing/2014/main" id="{BE12E133-E480-F0B2-73B4-3700BB0676E7}"/>
              </a:ext>
            </a:extLst>
          </p:cNvPr>
          <p:cNvCxnSpPr/>
          <p:nvPr/>
        </p:nvCxnSpPr>
        <p:spPr>
          <a:xfrm flipH="1">
            <a:off x="3637935" y="4060723"/>
            <a:ext cx="727588" cy="1219200"/>
          </a:xfrm>
          <a:prstGeom prst="line">
            <a:avLst/>
          </a:prstGeom>
        </p:spPr>
        <p:style>
          <a:lnRef idx="3">
            <a:schemeClr val="accent3"/>
          </a:lnRef>
          <a:fillRef idx="0">
            <a:schemeClr val="accent3"/>
          </a:fillRef>
          <a:effectRef idx="2">
            <a:schemeClr val="accent3"/>
          </a:effectRef>
          <a:fontRef idx="minor">
            <a:schemeClr val="tx1"/>
          </a:fontRef>
        </p:style>
      </p:cxnSp>
      <p:sp>
        <p:nvSpPr>
          <p:cNvPr id="22" name="Rectangle 21">
            <a:extLst>
              <a:ext uri="{FF2B5EF4-FFF2-40B4-BE49-F238E27FC236}">
                <a16:creationId xmlns:a16="http://schemas.microsoft.com/office/drawing/2014/main" id="{33BD061A-B1F1-FCF6-DFEE-0891686D79BE}"/>
              </a:ext>
            </a:extLst>
          </p:cNvPr>
          <p:cNvSpPr/>
          <p:nvPr/>
        </p:nvSpPr>
        <p:spPr>
          <a:xfrm>
            <a:off x="7340694" y="1523965"/>
            <a:ext cx="1651820" cy="55556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Problems</a:t>
            </a:r>
          </a:p>
        </p:txBody>
      </p:sp>
      <p:sp>
        <p:nvSpPr>
          <p:cNvPr id="23" name="Rectangle 22">
            <a:extLst>
              <a:ext uri="{FF2B5EF4-FFF2-40B4-BE49-F238E27FC236}">
                <a16:creationId xmlns:a16="http://schemas.microsoft.com/office/drawing/2014/main" id="{0D78216B-D270-0ADC-4D7A-EC3C4123DB97}"/>
              </a:ext>
            </a:extLst>
          </p:cNvPr>
          <p:cNvSpPr/>
          <p:nvPr/>
        </p:nvSpPr>
        <p:spPr>
          <a:xfrm>
            <a:off x="3921070" y="1577110"/>
            <a:ext cx="1750142" cy="61942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Customers</a:t>
            </a:r>
          </a:p>
        </p:txBody>
      </p:sp>
      <p:sp>
        <p:nvSpPr>
          <p:cNvPr id="24" name="Rectangle 23">
            <a:extLst>
              <a:ext uri="{FF2B5EF4-FFF2-40B4-BE49-F238E27FC236}">
                <a16:creationId xmlns:a16="http://schemas.microsoft.com/office/drawing/2014/main" id="{CC717E51-15BC-9066-E732-8E2B4DBAC6F0}"/>
              </a:ext>
            </a:extLst>
          </p:cNvPr>
          <p:cNvSpPr/>
          <p:nvPr/>
        </p:nvSpPr>
        <p:spPr>
          <a:xfrm>
            <a:off x="637405" y="1506213"/>
            <a:ext cx="1949331" cy="77487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Covid</a:t>
            </a:r>
          </a:p>
        </p:txBody>
      </p:sp>
      <p:sp>
        <p:nvSpPr>
          <p:cNvPr id="27" name="Rectangle 26">
            <a:extLst>
              <a:ext uri="{FF2B5EF4-FFF2-40B4-BE49-F238E27FC236}">
                <a16:creationId xmlns:a16="http://schemas.microsoft.com/office/drawing/2014/main" id="{DE8D6ADC-8A66-995B-C6C9-B2060855A794}"/>
              </a:ext>
            </a:extLst>
          </p:cNvPr>
          <p:cNvSpPr/>
          <p:nvPr/>
        </p:nvSpPr>
        <p:spPr>
          <a:xfrm>
            <a:off x="2853812" y="5281760"/>
            <a:ext cx="1568246" cy="74628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Basil Bakery</a:t>
            </a:r>
          </a:p>
        </p:txBody>
      </p:sp>
      <p:sp>
        <p:nvSpPr>
          <p:cNvPr id="28" name="Rectangle 27">
            <a:extLst>
              <a:ext uri="{FF2B5EF4-FFF2-40B4-BE49-F238E27FC236}">
                <a16:creationId xmlns:a16="http://schemas.microsoft.com/office/drawing/2014/main" id="{C858FA86-01F2-9E9F-7C14-90F652ECD960}"/>
              </a:ext>
            </a:extLst>
          </p:cNvPr>
          <p:cNvSpPr/>
          <p:nvPr/>
        </p:nvSpPr>
        <p:spPr>
          <a:xfrm>
            <a:off x="6567948" y="5288806"/>
            <a:ext cx="1978201" cy="65369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Finance/Money</a:t>
            </a:r>
          </a:p>
        </p:txBody>
      </p:sp>
      <p:sp>
        <p:nvSpPr>
          <p:cNvPr id="29" name="TextBox 28">
            <a:extLst>
              <a:ext uri="{FF2B5EF4-FFF2-40B4-BE49-F238E27FC236}">
                <a16:creationId xmlns:a16="http://schemas.microsoft.com/office/drawing/2014/main" id="{E92C8F4F-FB4C-1D7A-714D-002D3A920E56}"/>
              </a:ext>
            </a:extLst>
          </p:cNvPr>
          <p:cNvSpPr txBox="1"/>
          <p:nvPr/>
        </p:nvSpPr>
        <p:spPr>
          <a:xfrm>
            <a:off x="469783" y="2753031"/>
            <a:ext cx="1496669" cy="369332"/>
          </a:xfrm>
          <a:prstGeom prst="rect">
            <a:avLst/>
          </a:prstGeom>
          <a:noFill/>
        </p:spPr>
        <p:txBody>
          <a:bodyPr wrap="square" rtlCol="0">
            <a:spAutoFit/>
          </a:bodyPr>
          <a:lstStyle/>
          <a:p>
            <a:r>
              <a:rPr lang="en-GB" dirty="0"/>
              <a:t> </a:t>
            </a:r>
          </a:p>
        </p:txBody>
      </p:sp>
      <p:sp>
        <p:nvSpPr>
          <p:cNvPr id="5" name="TextBox 4">
            <a:extLst>
              <a:ext uri="{FF2B5EF4-FFF2-40B4-BE49-F238E27FC236}">
                <a16:creationId xmlns:a16="http://schemas.microsoft.com/office/drawing/2014/main" id="{EB22C9BF-CCD0-D537-AABC-6C7965B64A9B}"/>
              </a:ext>
            </a:extLst>
          </p:cNvPr>
          <p:cNvSpPr txBox="1"/>
          <p:nvPr/>
        </p:nvSpPr>
        <p:spPr>
          <a:xfrm>
            <a:off x="5385913" y="2313135"/>
            <a:ext cx="1112038" cy="523220"/>
          </a:xfrm>
          <a:prstGeom prst="rect">
            <a:avLst/>
          </a:prstGeom>
          <a:noFill/>
        </p:spPr>
        <p:txBody>
          <a:bodyPr wrap="square" rtlCol="0">
            <a:spAutoFit/>
          </a:bodyPr>
          <a:lstStyle/>
          <a:p>
            <a:r>
              <a:rPr lang="en-GB" sz="1400" dirty="0"/>
              <a:t>Online Shopping</a:t>
            </a:r>
          </a:p>
        </p:txBody>
      </p:sp>
      <p:sp>
        <p:nvSpPr>
          <p:cNvPr id="7" name="TextBox 6">
            <a:extLst>
              <a:ext uri="{FF2B5EF4-FFF2-40B4-BE49-F238E27FC236}">
                <a16:creationId xmlns:a16="http://schemas.microsoft.com/office/drawing/2014/main" id="{BA1DB342-9391-413C-5C83-BB4E13B08974}"/>
              </a:ext>
            </a:extLst>
          </p:cNvPr>
          <p:cNvSpPr txBox="1"/>
          <p:nvPr/>
        </p:nvSpPr>
        <p:spPr>
          <a:xfrm>
            <a:off x="5561779" y="2850789"/>
            <a:ext cx="1461864" cy="738664"/>
          </a:xfrm>
          <a:prstGeom prst="rect">
            <a:avLst/>
          </a:prstGeom>
          <a:noFill/>
        </p:spPr>
        <p:txBody>
          <a:bodyPr wrap="square" rtlCol="0">
            <a:spAutoFit/>
          </a:bodyPr>
          <a:lstStyle/>
          <a:p>
            <a:r>
              <a:rPr lang="en-GB" sz="1400" dirty="0"/>
              <a:t>Family deals and Attraction for locals</a:t>
            </a:r>
          </a:p>
        </p:txBody>
      </p:sp>
      <p:sp>
        <p:nvSpPr>
          <p:cNvPr id="8" name="TextBox 7">
            <a:extLst>
              <a:ext uri="{FF2B5EF4-FFF2-40B4-BE49-F238E27FC236}">
                <a16:creationId xmlns:a16="http://schemas.microsoft.com/office/drawing/2014/main" id="{08B51E10-DCC8-736A-90E8-9F00FFE6F5BD}"/>
              </a:ext>
            </a:extLst>
          </p:cNvPr>
          <p:cNvSpPr txBox="1"/>
          <p:nvPr/>
        </p:nvSpPr>
        <p:spPr>
          <a:xfrm>
            <a:off x="6599643" y="4550818"/>
            <a:ext cx="1327686" cy="738664"/>
          </a:xfrm>
          <a:prstGeom prst="rect">
            <a:avLst/>
          </a:prstGeom>
          <a:noFill/>
        </p:spPr>
        <p:txBody>
          <a:bodyPr wrap="square" rtlCol="0">
            <a:spAutoFit/>
          </a:bodyPr>
          <a:lstStyle/>
          <a:p>
            <a:r>
              <a:rPr lang="en-GB" sz="1400" dirty="0"/>
              <a:t>Secure plan for bills in venue</a:t>
            </a:r>
          </a:p>
        </p:txBody>
      </p:sp>
      <p:sp>
        <p:nvSpPr>
          <p:cNvPr id="12" name="TextBox 11">
            <a:extLst>
              <a:ext uri="{FF2B5EF4-FFF2-40B4-BE49-F238E27FC236}">
                <a16:creationId xmlns:a16="http://schemas.microsoft.com/office/drawing/2014/main" id="{063398A1-73FA-04C0-DAF2-A349241F3B76}"/>
              </a:ext>
            </a:extLst>
          </p:cNvPr>
          <p:cNvSpPr txBox="1"/>
          <p:nvPr/>
        </p:nvSpPr>
        <p:spPr>
          <a:xfrm>
            <a:off x="826317" y="4346534"/>
            <a:ext cx="1494095" cy="307777"/>
          </a:xfrm>
          <a:prstGeom prst="rect">
            <a:avLst/>
          </a:prstGeom>
          <a:noFill/>
        </p:spPr>
        <p:txBody>
          <a:bodyPr wrap="square" rtlCol="0">
            <a:spAutoFit/>
          </a:bodyPr>
          <a:lstStyle/>
          <a:p>
            <a:r>
              <a:rPr lang="en-GB" sz="1400" dirty="0"/>
              <a:t>Home delivery</a:t>
            </a:r>
          </a:p>
        </p:txBody>
      </p:sp>
      <p:sp>
        <p:nvSpPr>
          <p:cNvPr id="14" name="TextBox 13">
            <a:extLst>
              <a:ext uri="{FF2B5EF4-FFF2-40B4-BE49-F238E27FC236}">
                <a16:creationId xmlns:a16="http://schemas.microsoft.com/office/drawing/2014/main" id="{13523431-FA9E-EBBC-0662-4F33F0638E11}"/>
              </a:ext>
            </a:extLst>
          </p:cNvPr>
          <p:cNvSpPr txBox="1"/>
          <p:nvPr/>
        </p:nvSpPr>
        <p:spPr>
          <a:xfrm>
            <a:off x="808967" y="4846585"/>
            <a:ext cx="1724690" cy="523220"/>
          </a:xfrm>
          <a:prstGeom prst="rect">
            <a:avLst/>
          </a:prstGeom>
          <a:noFill/>
        </p:spPr>
        <p:txBody>
          <a:bodyPr wrap="square" rtlCol="0">
            <a:spAutoFit/>
          </a:bodyPr>
          <a:lstStyle/>
          <a:p>
            <a:r>
              <a:rPr lang="en-GB" sz="1400" dirty="0"/>
              <a:t>More workers extra vacancies</a:t>
            </a:r>
          </a:p>
        </p:txBody>
      </p:sp>
      <p:sp>
        <p:nvSpPr>
          <p:cNvPr id="16" name="TextBox 15">
            <a:extLst>
              <a:ext uri="{FF2B5EF4-FFF2-40B4-BE49-F238E27FC236}">
                <a16:creationId xmlns:a16="http://schemas.microsoft.com/office/drawing/2014/main" id="{C25470A8-75F9-B6AB-0317-47D9F02016A7}"/>
              </a:ext>
            </a:extLst>
          </p:cNvPr>
          <p:cNvSpPr txBox="1"/>
          <p:nvPr/>
        </p:nvSpPr>
        <p:spPr>
          <a:xfrm>
            <a:off x="2782529" y="4500422"/>
            <a:ext cx="973394" cy="738664"/>
          </a:xfrm>
          <a:prstGeom prst="rect">
            <a:avLst/>
          </a:prstGeom>
          <a:noFill/>
        </p:spPr>
        <p:txBody>
          <a:bodyPr wrap="square" rtlCol="0">
            <a:spAutoFit/>
          </a:bodyPr>
          <a:lstStyle/>
          <a:p>
            <a:r>
              <a:rPr lang="en-GB" sz="1400" dirty="0"/>
              <a:t>Better location </a:t>
            </a:r>
          </a:p>
          <a:p>
            <a:endParaRPr lang="en-GB" sz="1400" dirty="0"/>
          </a:p>
        </p:txBody>
      </p:sp>
      <p:sp>
        <p:nvSpPr>
          <p:cNvPr id="19" name="TextBox 18">
            <a:extLst>
              <a:ext uri="{FF2B5EF4-FFF2-40B4-BE49-F238E27FC236}">
                <a16:creationId xmlns:a16="http://schemas.microsoft.com/office/drawing/2014/main" id="{2A443CFF-70D9-C0BF-B1B5-568208384704}"/>
              </a:ext>
            </a:extLst>
          </p:cNvPr>
          <p:cNvSpPr txBox="1"/>
          <p:nvPr/>
        </p:nvSpPr>
        <p:spPr>
          <a:xfrm>
            <a:off x="8546148" y="4543011"/>
            <a:ext cx="1677301" cy="738664"/>
          </a:xfrm>
          <a:prstGeom prst="rect">
            <a:avLst/>
          </a:prstGeom>
          <a:noFill/>
        </p:spPr>
        <p:txBody>
          <a:bodyPr wrap="square" rtlCol="0">
            <a:spAutoFit/>
          </a:bodyPr>
          <a:lstStyle/>
          <a:p>
            <a:r>
              <a:rPr lang="en-GB" sz="1400" dirty="0"/>
              <a:t>Staff to analyse the profits on performance</a:t>
            </a:r>
          </a:p>
        </p:txBody>
      </p:sp>
      <p:sp>
        <p:nvSpPr>
          <p:cNvPr id="20" name="TextBox 19">
            <a:extLst>
              <a:ext uri="{FF2B5EF4-FFF2-40B4-BE49-F238E27FC236}">
                <a16:creationId xmlns:a16="http://schemas.microsoft.com/office/drawing/2014/main" id="{4E36851F-F7DB-BCA9-686D-C9C13C221C69}"/>
              </a:ext>
            </a:extLst>
          </p:cNvPr>
          <p:cNvSpPr txBox="1"/>
          <p:nvPr/>
        </p:nvSpPr>
        <p:spPr>
          <a:xfrm>
            <a:off x="745639" y="3122363"/>
            <a:ext cx="1782860" cy="523220"/>
          </a:xfrm>
          <a:prstGeom prst="rect">
            <a:avLst/>
          </a:prstGeom>
          <a:noFill/>
        </p:spPr>
        <p:txBody>
          <a:bodyPr wrap="none" rtlCol="0">
            <a:spAutoFit/>
          </a:bodyPr>
          <a:lstStyle/>
          <a:p>
            <a:r>
              <a:rPr lang="en-GB" sz="1400" dirty="0"/>
              <a:t>Government </a:t>
            </a:r>
          </a:p>
          <a:p>
            <a:r>
              <a:rPr lang="en-GB" sz="1400" dirty="0"/>
              <a:t>Grants apply early</a:t>
            </a:r>
          </a:p>
        </p:txBody>
      </p:sp>
      <p:sp>
        <p:nvSpPr>
          <p:cNvPr id="21" name="TextBox 20">
            <a:extLst>
              <a:ext uri="{FF2B5EF4-FFF2-40B4-BE49-F238E27FC236}">
                <a16:creationId xmlns:a16="http://schemas.microsoft.com/office/drawing/2014/main" id="{34D32675-6C29-4990-BF74-6681DA912241}"/>
              </a:ext>
            </a:extLst>
          </p:cNvPr>
          <p:cNvSpPr txBox="1"/>
          <p:nvPr/>
        </p:nvSpPr>
        <p:spPr>
          <a:xfrm>
            <a:off x="2782529" y="3234813"/>
            <a:ext cx="1471878" cy="523220"/>
          </a:xfrm>
          <a:prstGeom prst="rect">
            <a:avLst/>
          </a:prstGeom>
          <a:noFill/>
        </p:spPr>
        <p:txBody>
          <a:bodyPr wrap="none" rtlCol="0">
            <a:spAutoFit/>
          </a:bodyPr>
          <a:lstStyle/>
          <a:p>
            <a:r>
              <a:rPr lang="en-GB" sz="1400" dirty="0"/>
              <a:t>Online services</a:t>
            </a:r>
          </a:p>
          <a:p>
            <a:endParaRPr lang="en-GB" sz="1400" dirty="0"/>
          </a:p>
        </p:txBody>
      </p:sp>
      <p:sp>
        <p:nvSpPr>
          <p:cNvPr id="25" name="TextBox 24">
            <a:extLst>
              <a:ext uri="{FF2B5EF4-FFF2-40B4-BE49-F238E27FC236}">
                <a16:creationId xmlns:a16="http://schemas.microsoft.com/office/drawing/2014/main" id="{3CDE3092-CE11-2F20-2248-780296134F4B}"/>
              </a:ext>
            </a:extLst>
          </p:cNvPr>
          <p:cNvSpPr txBox="1"/>
          <p:nvPr/>
        </p:nvSpPr>
        <p:spPr>
          <a:xfrm>
            <a:off x="8783872" y="2069652"/>
            <a:ext cx="2388795" cy="1384995"/>
          </a:xfrm>
          <a:prstGeom prst="rect">
            <a:avLst/>
          </a:prstGeom>
          <a:noFill/>
        </p:spPr>
        <p:txBody>
          <a:bodyPr wrap="none" rtlCol="0">
            <a:spAutoFit/>
          </a:bodyPr>
          <a:lstStyle/>
          <a:p>
            <a:r>
              <a:rPr lang="en-GB" sz="1400" dirty="0"/>
              <a:t>Third party company’s</a:t>
            </a:r>
          </a:p>
          <a:p>
            <a:r>
              <a:rPr lang="en-GB" sz="1400" dirty="0"/>
              <a:t>Introduce more stores</a:t>
            </a:r>
          </a:p>
          <a:p>
            <a:r>
              <a:rPr lang="en-GB" sz="1400" dirty="0"/>
              <a:t>More profits and Careers.</a:t>
            </a:r>
          </a:p>
          <a:p>
            <a:endParaRPr lang="en-GB" sz="1400" dirty="0"/>
          </a:p>
          <a:p>
            <a:r>
              <a:rPr lang="en-GB" sz="1400" dirty="0"/>
              <a:t>     Higher ICT workers  </a:t>
            </a:r>
          </a:p>
          <a:p>
            <a:endParaRPr lang="en-GB" sz="1400" dirty="0"/>
          </a:p>
        </p:txBody>
      </p:sp>
      <p:sp>
        <p:nvSpPr>
          <p:cNvPr id="10" name="TextBox 9">
            <a:extLst>
              <a:ext uri="{FF2B5EF4-FFF2-40B4-BE49-F238E27FC236}">
                <a16:creationId xmlns:a16="http://schemas.microsoft.com/office/drawing/2014/main" id="{9471AD40-EA7D-EC1E-A1FE-DCC4FDE2E26B}"/>
              </a:ext>
            </a:extLst>
          </p:cNvPr>
          <p:cNvSpPr txBox="1"/>
          <p:nvPr/>
        </p:nvSpPr>
        <p:spPr>
          <a:xfrm>
            <a:off x="7423355" y="2467897"/>
            <a:ext cx="1043876" cy="523220"/>
          </a:xfrm>
          <a:prstGeom prst="rect">
            <a:avLst/>
          </a:prstGeom>
          <a:noFill/>
        </p:spPr>
        <p:txBody>
          <a:bodyPr wrap="none" rtlCol="0">
            <a:spAutoFit/>
          </a:bodyPr>
          <a:lstStyle/>
          <a:p>
            <a:r>
              <a:rPr lang="en-GB" sz="1400" dirty="0"/>
              <a:t>Increase</a:t>
            </a:r>
          </a:p>
          <a:p>
            <a:r>
              <a:rPr lang="en-GB" sz="1400" dirty="0"/>
              <a:t>Popularity</a:t>
            </a:r>
          </a:p>
        </p:txBody>
      </p:sp>
      <p:sp>
        <p:nvSpPr>
          <p:cNvPr id="18" name="TextBox 17">
            <a:extLst>
              <a:ext uri="{FF2B5EF4-FFF2-40B4-BE49-F238E27FC236}">
                <a16:creationId xmlns:a16="http://schemas.microsoft.com/office/drawing/2014/main" id="{9A08DFDD-0983-73DF-B200-2D2B71077568}"/>
              </a:ext>
            </a:extLst>
          </p:cNvPr>
          <p:cNvSpPr txBox="1"/>
          <p:nvPr/>
        </p:nvSpPr>
        <p:spPr>
          <a:xfrm>
            <a:off x="5014452" y="6027471"/>
            <a:ext cx="7089058" cy="646331"/>
          </a:xfrm>
          <a:prstGeom prst="rect">
            <a:avLst/>
          </a:prstGeom>
          <a:noFill/>
        </p:spPr>
        <p:txBody>
          <a:bodyPr wrap="square" rtlCol="0">
            <a:spAutoFit/>
          </a:bodyPr>
          <a:lstStyle/>
          <a:p>
            <a:r>
              <a:rPr lang="en-GB" altLang="en-US" dirty="0"/>
              <a:t>Cause and effect Diagram ( Fishbone) week 4 </a:t>
            </a:r>
            <a:r>
              <a:rPr lang="en-GB" b="1" dirty="0"/>
              <a:t>LCLM4004 Moodle</a:t>
            </a:r>
            <a:endParaRPr lang="en-GB" dirty="0"/>
          </a:p>
        </p:txBody>
      </p:sp>
    </p:spTree>
    <p:extLst>
      <p:ext uri="{BB962C8B-B14F-4D97-AF65-F5344CB8AC3E}">
        <p14:creationId xmlns:p14="http://schemas.microsoft.com/office/powerpoint/2010/main" val="3630373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4C775-2D0A-3F3B-C782-10A0AE0F8076}"/>
              </a:ext>
            </a:extLst>
          </p:cNvPr>
          <p:cNvSpPr>
            <a:spLocks noGrp="1"/>
          </p:cNvSpPr>
          <p:nvPr>
            <p:ph type="title"/>
          </p:nvPr>
        </p:nvSpPr>
        <p:spPr/>
        <p:txBody>
          <a:bodyPr/>
          <a:lstStyle/>
          <a:p>
            <a:r>
              <a:rPr lang="en-GB" dirty="0"/>
              <a:t>                    My Summary</a:t>
            </a:r>
          </a:p>
        </p:txBody>
      </p:sp>
      <p:sp>
        <p:nvSpPr>
          <p:cNvPr id="3" name="Content Placeholder 2">
            <a:extLst>
              <a:ext uri="{FF2B5EF4-FFF2-40B4-BE49-F238E27FC236}">
                <a16:creationId xmlns:a16="http://schemas.microsoft.com/office/drawing/2014/main" id="{C94C80B8-2505-D2A3-6FF8-6FB36477ED7B}"/>
              </a:ext>
            </a:extLst>
          </p:cNvPr>
          <p:cNvSpPr>
            <a:spLocks noGrp="1"/>
          </p:cNvSpPr>
          <p:nvPr>
            <p:ph idx="1"/>
          </p:nvPr>
        </p:nvSpPr>
        <p:spPr>
          <a:xfrm>
            <a:off x="1031846" y="1266737"/>
            <a:ext cx="9706061" cy="4949504"/>
          </a:xfrm>
        </p:spPr>
        <p:txBody>
          <a:bodyPr>
            <a:normAutofit/>
          </a:bodyPr>
          <a:lstStyle/>
          <a:p>
            <a:r>
              <a:rPr lang="en-GB" dirty="0">
                <a:solidFill>
                  <a:schemeClr val="accent3">
                    <a:lumMod val="60000"/>
                    <a:lumOff val="40000"/>
                  </a:schemeClr>
                </a:solidFill>
              </a:rPr>
              <a:t>To conclude my thoughts on going forward I think we need to think off location first as the area’s development has gone down due to covid. Also, the wealth off the area</a:t>
            </a:r>
          </a:p>
          <a:p>
            <a:r>
              <a:rPr lang="en-GB" dirty="0">
                <a:solidFill>
                  <a:schemeClr val="accent3">
                    <a:lumMod val="60000"/>
                    <a:lumOff val="40000"/>
                  </a:schemeClr>
                </a:solidFill>
              </a:rPr>
              <a:t>Money, correct bill choices e.g. companies to help keep the venue running at a decent cost off living.</a:t>
            </a:r>
          </a:p>
          <a:p>
            <a:r>
              <a:rPr lang="en-GB" dirty="0">
                <a:solidFill>
                  <a:schemeClr val="accent3">
                    <a:lumMod val="60000"/>
                    <a:lumOff val="40000"/>
                  </a:schemeClr>
                </a:solidFill>
              </a:rPr>
              <a:t>Higher a great Team and offer more and new jobs to advance and upgrade business wise this should make things easier. ICT  skills will be crucial.</a:t>
            </a:r>
          </a:p>
          <a:p>
            <a:r>
              <a:rPr lang="en-GB" dirty="0">
                <a:solidFill>
                  <a:schemeClr val="accent3">
                    <a:lumMod val="60000"/>
                    <a:lumOff val="40000"/>
                  </a:schemeClr>
                </a:solidFill>
              </a:rPr>
              <a:t>What changes will be made?   ….  &gt; Home service delivery to customers locally and a certain distance. Kids and Family meals. Weekend or mid week deals to attract customers off all kind.</a:t>
            </a:r>
          </a:p>
          <a:p>
            <a:pPr>
              <a:buFont typeface="Wingdings" panose="05000000000000000000" pitchFamily="2" charset="2"/>
              <a:buChar char="Ø"/>
            </a:pPr>
            <a:r>
              <a:rPr lang="en-GB" dirty="0">
                <a:solidFill>
                  <a:schemeClr val="accent3">
                    <a:lumMod val="60000"/>
                    <a:lumOff val="40000"/>
                  </a:schemeClr>
                </a:solidFill>
              </a:rPr>
              <a:t>Survey to local people and customers to get info on how the environment shop and mostly eat for examples family and individuals. Connect with schools and sports clubs.</a:t>
            </a:r>
          </a:p>
          <a:p>
            <a:pPr marL="0" indent="0">
              <a:buNone/>
            </a:pPr>
            <a:endParaRPr lang="en-GB" dirty="0">
              <a:solidFill>
                <a:schemeClr val="accent3">
                  <a:lumMod val="60000"/>
                  <a:lumOff val="40000"/>
                </a:schemeClr>
              </a:solidFill>
            </a:endParaRPr>
          </a:p>
          <a:p>
            <a:pPr>
              <a:buFont typeface="Wingdings" panose="05000000000000000000" pitchFamily="2" charset="2"/>
              <a:buChar char="Ø"/>
            </a:pPr>
            <a:endParaRPr lang="en-GB" dirty="0">
              <a:solidFill>
                <a:schemeClr val="accent3">
                  <a:lumMod val="60000"/>
                  <a:lumOff val="40000"/>
                </a:schemeClr>
              </a:solidFill>
            </a:endParaRPr>
          </a:p>
        </p:txBody>
      </p:sp>
    </p:spTree>
    <p:extLst>
      <p:ext uri="{BB962C8B-B14F-4D97-AF65-F5344CB8AC3E}">
        <p14:creationId xmlns:p14="http://schemas.microsoft.com/office/powerpoint/2010/main" val="1994180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D4AA3-10BE-82C1-A08B-913ABD70B635}"/>
              </a:ext>
            </a:extLst>
          </p:cNvPr>
          <p:cNvSpPr>
            <a:spLocks noGrp="1"/>
          </p:cNvSpPr>
          <p:nvPr>
            <p:ph type="title"/>
          </p:nvPr>
        </p:nvSpPr>
        <p:spPr/>
        <p:txBody>
          <a:bodyPr/>
          <a:lstStyle/>
          <a:p>
            <a:r>
              <a:rPr lang="en-GB" dirty="0"/>
              <a:t>                      References</a:t>
            </a:r>
          </a:p>
        </p:txBody>
      </p:sp>
      <p:sp>
        <p:nvSpPr>
          <p:cNvPr id="3" name="Content Placeholder 2">
            <a:extLst>
              <a:ext uri="{FF2B5EF4-FFF2-40B4-BE49-F238E27FC236}">
                <a16:creationId xmlns:a16="http://schemas.microsoft.com/office/drawing/2014/main" id="{AA19587D-B719-83A9-D7B2-8E305257BB29}"/>
              </a:ext>
            </a:extLst>
          </p:cNvPr>
          <p:cNvSpPr>
            <a:spLocks noGrp="1"/>
          </p:cNvSpPr>
          <p:nvPr>
            <p:ph idx="1"/>
          </p:nvPr>
        </p:nvSpPr>
        <p:spPr/>
        <p:txBody>
          <a:bodyPr/>
          <a:lstStyle/>
          <a:p>
            <a:pPr marL="0" indent="0">
              <a:buNone/>
            </a:pPr>
            <a:r>
              <a:rPr lang="en-GB" dirty="0"/>
              <a:t>Pestle analyse week 2 problem solving and decision making </a:t>
            </a:r>
            <a:r>
              <a:rPr lang="en-GB" altLang="en-US" b="1" dirty="0"/>
              <a:t>LCLM4004 Moodle, </a:t>
            </a:r>
            <a:r>
              <a:rPr lang="en-GB" altLang="en-US" b="1" u="sng" dirty="0"/>
              <a:t>power point </a:t>
            </a:r>
            <a:r>
              <a:rPr lang="en-GB" altLang="en-US" dirty="0"/>
              <a:t>Slide  1 to 29.</a:t>
            </a:r>
          </a:p>
          <a:p>
            <a:pPr marL="0" indent="0">
              <a:buNone/>
            </a:pPr>
            <a:r>
              <a:rPr lang="en-GB" altLang="en-US" dirty="0"/>
              <a:t>5W2H Model week 1 </a:t>
            </a:r>
            <a:r>
              <a:rPr lang="en-GB" altLang="en-US" b="1" u="sng" dirty="0"/>
              <a:t>power point </a:t>
            </a:r>
            <a:r>
              <a:rPr lang="en-GB" altLang="en-US" dirty="0"/>
              <a:t>slides 32 and 33</a:t>
            </a:r>
          </a:p>
          <a:p>
            <a:pPr marL="0" indent="0">
              <a:buNone/>
            </a:pPr>
            <a:r>
              <a:rPr lang="en-GB" altLang="en-US" dirty="0"/>
              <a:t>Cause and effect Diagram ( Fishbone) week 4 </a:t>
            </a:r>
            <a:r>
              <a:rPr lang="en-GB" b="1" dirty="0"/>
              <a:t>LCLM4004 Moodle  </a:t>
            </a:r>
            <a:r>
              <a:rPr lang="en-GB" b="1" u="sng" dirty="0"/>
              <a:t>power point. </a:t>
            </a:r>
            <a:r>
              <a:rPr lang="en-GB" dirty="0"/>
              <a:t> Also, worksheet fishbone template.</a:t>
            </a:r>
          </a:p>
          <a:p>
            <a:pPr marL="0" indent="0">
              <a:buNone/>
            </a:pPr>
            <a:r>
              <a:rPr lang="en-GB" dirty="0"/>
              <a:t> </a:t>
            </a:r>
            <a:r>
              <a:rPr lang="en-GB" b="1" u="sng" dirty="0"/>
              <a:t>Word process </a:t>
            </a:r>
            <a:r>
              <a:rPr lang="en-GB" dirty="0"/>
              <a:t>Presentation on assignment 1 </a:t>
            </a:r>
            <a:r>
              <a:rPr lang="en-GB" b="1" dirty="0"/>
              <a:t>LCLM4004 </a:t>
            </a:r>
            <a:r>
              <a:rPr lang="en-GB" dirty="0"/>
              <a:t>Basil Bakery pages 3 and 4.</a:t>
            </a:r>
          </a:p>
          <a:p>
            <a:pPr marL="0" indent="0">
              <a:buNone/>
            </a:pPr>
            <a:endParaRPr lang="en-GB" b="1" u="sng" dirty="0"/>
          </a:p>
          <a:p>
            <a:pPr marL="0" indent="0">
              <a:buNone/>
            </a:pPr>
            <a:endParaRPr lang="en-GB" b="1" u="sng" dirty="0"/>
          </a:p>
          <a:p>
            <a:pPr marL="0" indent="0">
              <a:buNone/>
            </a:pPr>
            <a:endParaRPr lang="en-GB" altLang="en-US" dirty="0"/>
          </a:p>
          <a:p>
            <a:pPr marL="0" indent="0">
              <a:buNone/>
            </a:pPr>
            <a:endParaRPr lang="en-GB" altLang="en-US" b="1" dirty="0"/>
          </a:p>
          <a:p>
            <a:pPr marL="0" indent="0">
              <a:buNone/>
            </a:pPr>
            <a:endParaRPr lang="en-GB" dirty="0"/>
          </a:p>
        </p:txBody>
      </p:sp>
    </p:spTree>
    <p:extLst>
      <p:ext uri="{BB962C8B-B14F-4D97-AF65-F5344CB8AC3E}">
        <p14:creationId xmlns:p14="http://schemas.microsoft.com/office/powerpoint/2010/main" val="11849613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0</TotalTime>
  <Words>1377</Words>
  <Application>Microsoft Office PowerPoint</Application>
  <PresentationFormat>Widescreen</PresentationFormat>
  <Paragraphs>113</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Century Gothic</vt:lpstr>
      <vt:lpstr>Wingdings</vt:lpstr>
      <vt:lpstr>Wingdings 3</vt:lpstr>
      <vt:lpstr>Ion</vt:lpstr>
      <vt:lpstr>Student ID 2531929 Nathan K Baffoe</vt:lpstr>
      <vt:lpstr>                         Overview</vt:lpstr>
      <vt:lpstr>                                     Introduction</vt:lpstr>
      <vt:lpstr>                     Basil Bakery               Company background</vt:lpstr>
      <vt:lpstr>        Problem: nature and scope</vt:lpstr>
      <vt:lpstr>                        5W2H Model</vt:lpstr>
      <vt:lpstr> PESTLE ANALYSIS: Basil’s Bakery</vt:lpstr>
      <vt:lpstr>              PESTLE ANALYSIS: Basil’s Bakery </vt:lpstr>
      <vt:lpstr>                      FISHBONE </vt:lpstr>
      <vt:lpstr>                    My Summary</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Nathan Kofi Baffoe (2531929)</dc:creator>
  <cp:lastModifiedBy>Nathan Kofi Baffoe (2531929)</cp:lastModifiedBy>
  <cp:revision>14</cp:revision>
  <dcterms:created xsi:type="dcterms:W3CDTF">2026-07-03T13:55:58Z</dcterms:created>
  <dcterms:modified xsi:type="dcterms:W3CDTF">2026-07-13T13:17:30Z</dcterms:modified>
</cp:coreProperties>
</file>