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4"/>
  </p:sldMasterIdLst>
  <p:sldIdLst>
    <p:sldId id="256" r:id="rId5"/>
    <p:sldId id="257" r:id="rId6"/>
    <p:sldId id="258" r:id="rId7"/>
    <p:sldId id="264" r:id="rId8"/>
    <p:sldId id="260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973545-89B8-4DB9-A223-0217459D6DF5}" v="20" dt="2025-10-13T00:42:04.1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ABE5C9-0F86-4142-B2AC-33DB60B1200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E02E21-C2EC-42C2-B445-8AACB82FBD26}">
      <dgm:prSet/>
      <dgm:spPr/>
      <dgm:t>
        <a:bodyPr/>
        <a:lstStyle/>
        <a:p>
          <a:r>
            <a:rPr lang="en-GB"/>
            <a:t>DROP IN LOCAL FOOT FALL </a:t>
          </a:r>
          <a:endParaRPr lang="en-US"/>
        </a:p>
      </dgm:t>
    </dgm:pt>
    <dgm:pt modelId="{BD23F551-78BA-4A55-9E79-A130A0BE0985}" type="parTrans" cxnId="{F983B6F1-331C-4C3E-83C0-9DB9C6ED882E}">
      <dgm:prSet/>
      <dgm:spPr/>
      <dgm:t>
        <a:bodyPr/>
        <a:lstStyle/>
        <a:p>
          <a:endParaRPr lang="en-US"/>
        </a:p>
      </dgm:t>
    </dgm:pt>
    <dgm:pt modelId="{5655C6E3-D862-455E-9542-01C6EB5297CF}" type="sibTrans" cxnId="{F983B6F1-331C-4C3E-83C0-9DB9C6ED882E}">
      <dgm:prSet/>
      <dgm:spPr/>
      <dgm:t>
        <a:bodyPr/>
        <a:lstStyle/>
        <a:p>
          <a:endParaRPr lang="en-US"/>
        </a:p>
      </dgm:t>
    </dgm:pt>
    <dgm:pt modelId="{008E3BCE-46ED-4CEC-A1E3-CE70178E3DA0}">
      <dgm:prSet/>
      <dgm:spPr/>
      <dgm:t>
        <a:bodyPr/>
        <a:lstStyle/>
        <a:p>
          <a:r>
            <a:rPr lang="en-GB"/>
            <a:t>DECLINCE OF 30% IN STORE SALES</a:t>
          </a:r>
          <a:endParaRPr lang="en-US"/>
        </a:p>
      </dgm:t>
    </dgm:pt>
    <dgm:pt modelId="{C891B266-06E0-4697-A806-A912A44582FE}" type="parTrans" cxnId="{D9B15F22-DBB7-4DEC-8807-C1E194C1D687}">
      <dgm:prSet/>
      <dgm:spPr/>
      <dgm:t>
        <a:bodyPr/>
        <a:lstStyle/>
        <a:p>
          <a:endParaRPr lang="en-US"/>
        </a:p>
      </dgm:t>
    </dgm:pt>
    <dgm:pt modelId="{816CFEDA-E477-4AC4-86BA-452ABA3C685D}" type="sibTrans" cxnId="{D9B15F22-DBB7-4DEC-8807-C1E194C1D687}">
      <dgm:prSet/>
      <dgm:spPr/>
      <dgm:t>
        <a:bodyPr/>
        <a:lstStyle/>
        <a:p>
          <a:endParaRPr lang="en-US"/>
        </a:p>
      </dgm:t>
    </dgm:pt>
    <dgm:pt modelId="{C01E0887-9937-4785-8305-295FB9DE811A}">
      <dgm:prSet/>
      <dgm:spPr/>
      <dgm:t>
        <a:bodyPr/>
        <a:lstStyle/>
        <a:p>
          <a:r>
            <a:rPr lang="en-GB"/>
            <a:t>LOCAL BUSISNESSES CLOSING</a:t>
          </a:r>
          <a:endParaRPr lang="en-US"/>
        </a:p>
      </dgm:t>
    </dgm:pt>
    <dgm:pt modelId="{567532DF-A2F8-4190-8EAB-12445E59F30B}" type="parTrans" cxnId="{5BFD7E6F-CA01-4516-B4C6-D309654FCFA7}">
      <dgm:prSet/>
      <dgm:spPr/>
      <dgm:t>
        <a:bodyPr/>
        <a:lstStyle/>
        <a:p>
          <a:endParaRPr lang="en-US"/>
        </a:p>
      </dgm:t>
    </dgm:pt>
    <dgm:pt modelId="{931E4A63-D98F-4029-A795-A551F49525E3}" type="sibTrans" cxnId="{5BFD7E6F-CA01-4516-B4C6-D309654FCFA7}">
      <dgm:prSet/>
      <dgm:spPr/>
      <dgm:t>
        <a:bodyPr/>
        <a:lstStyle/>
        <a:p>
          <a:endParaRPr lang="en-US"/>
        </a:p>
      </dgm:t>
    </dgm:pt>
    <dgm:pt modelId="{35B946DE-7751-4FBB-9220-27E6AEA22337}">
      <dgm:prSet/>
      <dgm:spPr/>
      <dgm:t>
        <a:bodyPr/>
        <a:lstStyle/>
        <a:p>
          <a:r>
            <a:rPr lang="en-GB"/>
            <a:t>OTHER ONLINE FLORISTS</a:t>
          </a:r>
          <a:endParaRPr lang="en-US"/>
        </a:p>
      </dgm:t>
    </dgm:pt>
    <dgm:pt modelId="{0812E982-44E3-41DF-BF30-93EAEF924BF0}" type="parTrans" cxnId="{97192411-BBC0-41FA-A822-9F1955F95BA0}">
      <dgm:prSet/>
      <dgm:spPr/>
      <dgm:t>
        <a:bodyPr/>
        <a:lstStyle/>
        <a:p>
          <a:endParaRPr lang="en-US"/>
        </a:p>
      </dgm:t>
    </dgm:pt>
    <dgm:pt modelId="{0E724F06-D813-4BAA-9CEA-1342F8CE514D}" type="sibTrans" cxnId="{97192411-BBC0-41FA-A822-9F1955F95BA0}">
      <dgm:prSet/>
      <dgm:spPr/>
      <dgm:t>
        <a:bodyPr/>
        <a:lstStyle/>
        <a:p>
          <a:endParaRPr lang="en-US"/>
        </a:p>
      </dgm:t>
    </dgm:pt>
    <dgm:pt modelId="{16682424-0940-4A37-ABE9-51B1ADE4009E}">
      <dgm:prSet/>
      <dgm:spPr/>
      <dgm:t>
        <a:bodyPr/>
        <a:lstStyle/>
        <a:p>
          <a:r>
            <a:rPr lang="en-GB"/>
            <a:t>LACK OF SOCIAL APPEARANCE</a:t>
          </a:r>
          <a:endParaRPr lang="en-US"/>
        </a:p>
      </dgm:t>
    </dgm:pt>
    <dgm:pt modelId="{962FDCE6-C674-4DCE-94DA-8B3F0428ADE9}" type="parTrans" cxnId="{BF77CDE8-5F18-4F42-B7F0-4EC3580857A2}">
      <dgm:prSet/>
      <dgm:spPr/>
      <dgm:t>
        <a:bodyPr/>
        <a:lstStyle/>
        <a:p>
          <a:endParaRPr lang="en-US"/>
        </a:p>
      </dgm:t>
    </dgm:pt>
    <dgm:pt modelId="{408A132B-8CAC-4CBE-93BD-F4B97CC3627C}" type="sibTrans" cxnId="{BF77CDE8-5F18-4F42-B7F0-4EC3580857A2}">
      <dgm:prSet/>
      <dgm:spPr/>
      <dgm:t>
        <a:bodyPr/>
        <a:lstStyle/>
        <a:p>
          <a:endParaRPr lang="en-US"/>
        </a:p>
      </dgm:t>
    </dgm:pt>
    <dgm:pt modelId="{F549CD49-70CF-4641-B0B2-D8A436288A0B}">
      <dgm:prSet/>
      <dgm:spPr/>
      <dgm:t>
        <a:bodyPr/>
        <a:lstStyle/>
        <a:p>
          <a:r>
            <a:rPr lang="en-GB"/>
            <a:t>RISINGS COSTS</a:t>
          </a:r>
          <a:endParaRPr lang="en-US"/>
        </a:p>
      </dgm:t>
    </dgm:pt>
    <dgm:pt modelId="{CD98F764-00B8-4E22-B60E-89F65210A11A}" type="parTrans" cxnId="{64308D4E-4601-44DB-B6B2-C13B66AB85C0}">
      <dgm:prSet/>
      <dgm:spPr/>
      <dgm:t>
        <a:bodyPr/>
        <a:lstStyle/>
        <a:p>
          <a:endParaRPr lang="en-US"/>
        </a:p>
      </dgm:t>
    </dgm:pt>
    <dgm:pt modelId="{3E2E2667-8900-40D4-89FE-62ACD388914A}" type="sibTrans" cxnId="{64308D4E-4601-44DB-B6B2-C13B66AB85C0}">
      <dgm:prSet/>
      <dgm:spPr/>
      <dgm:t>
        <a:bodyPr/>
        <a:lstStyle/>
        <a:p>
          <a:endParaRPr lang="en-US"/>
        </a:p>
      </dgm:t>
    </dgm:pt>
    <dgm:pt modelId="{3CBC8B65-306E-41C6-87F5-A3B857032B1F}">
      <dgm:prSet/>
      <dgm:spPr/>
      <dgm:t>
        <a:bodyPr/>
        <a:lstStyle/>
        <a:p>
          <a:r>
            <a:rPr lang="en-GB"/>
            <a:t>ONLINE PRESENCE</a:t>
          </a:r>
          <a:endParaRPr lang="en-US"/>
        </a:p>
      </dgm:t>
    </dgm:pt>
    <dgm:pt modelId="{C18EBFE2-D3CF-4CDD-B9DF-BE33B76A839D}" type="parTrans" cxnId="{5FB17693-4B86-425C-8ED2-F372169E4F8C}">
      <dgm:prSet/>
      <dgm:spPr/>
      <dgm:t>
        <a:bodyPr/>
        <a:lstStyle/>
        <a:p>
          <a:endParaRPr lang="en-US"/>
        </a:p>
      </dgm:t>
    </dgm:pt>
    <dgm:pt modelId="{B86E5113-1118-4D2F-8D3A-51930261218E}" type="sibTrans" cxnId="{5FB17693-4B86-425C-8ED2-F372169E4F8C}">
      <dgm:prSet/>
      <dgm:spPr/>
      <dgm:t>
        <a:bodyPr/>
        <a:lstStyle/>
        <a:p>
          <a:endParaRPr lang="en-US"/>
        </a:p>
      </dgm:t>
    </dgm:pt>
    <dgm:pt modelId="{59B6C328-7B89-442F-9354-7E68D45514A0}">
      <dgm:prSet/>
      <dgm:spPr/>
      <dgm:t>
        <a:bodyPr/>
        <a:lstStyle/>
        <a:p>
          <a:r>
            <a:rPr lang="en-GB"/>
            <a:t>COMPETITION (LOCAL SHOP)</a:t>
          </a:r>
          <a:endParaRPr lang="en-US"/>
        </a:p>
      </dgm:t>
    </dgm:pt>
    <dgm:pt modelId="{A5074F03-8409-4E8F-8602-73AC549CE837}" type="parTrans" cxnId="{7F242994-0E23-4C16-A104-A8923A184A65}">
      <dgm:prSet/>
      <dgm:spPr/>
      <dgm:t>
        <a:bodyPr/>
        <a:lstStyle/>
        <a:p>
          <a:endParaRPr lang="en-US"/>
        </a:p>
      </dgm:t>
    </dgm:pt>
    <dgm:pt modelId="{8609A8E5-2CAD-456D-8C54-AD18C3F7A26A}" type="sibTrans" cxnId="{7F242994-0E23-4C16-A104-A8923A184A65}">
      <dgm:prSet/>
      <dgm:spPr/>
      <dgm:t>
        <a:bodyPr/>
        <a:lstStyle/>
        <a:p>
          <a:endParaRPr lang="en-US"/>
        </a:p>
      </dgm:t>
    </dgm:pt>
    <dgm:pt modelId="{CF8EB00E-EDB1-4B91-AA4D-ED4237ECD76E}">
      <dgm:prSet/>
      <dgm:spPr/>
      <dgm:t>
        <a:bodyPr/>
        <a:lstStyle/>
        <a:p>
          <a:r>
            <a:rPr lang="en-GB"/>
            <a:t>LOCAL SOURCED ITEMS PRICE RISE</a:t>
          </a:r>
          <a:endParaRPr lang="en-US"/>
        </a:p>
      </dgm:t>
    </dgm:pt>
    <dgm:pt modelId="{FCF74740-55D3-46F2-B7DF-1F24846CB52B}" type="parTrans" cxnId="{DF7676DF-D489-4600-9E8F-2DA5F119DA59}">
      <dgm:prSet/>
      <dgm:spPr/>
      <dgm:t>
        <a:bodyPr/>
        <a:lstStyle/>
        <a:p>
          <a:endParaRPr lang="en-US"/>
        </a:p>
      </dgm:t>
    </dgm:pt>
    <dgm:pt modelId="{357CAAF3-9D60-4834-B56D-1CE5817ED03D}" type="sibTrans" cxnId="{DF7676DF-D489-4600-9E8F-2DA5F119DA59}">
      <dgm:prSet/>
      <dgm:spPr/>
      <dgm:t>
        <a:bodyPr/>
        <a:lstStyle/>
        <a:p>
          <a:endParaRPr lang="en-US"/>
        </a:p>
      </dgm:t>
    </dgm:pt>
    <dgm:pt modelId="{10866C38-2065-410C-832A-5992B2A6A21B}" type="pres">
      <dgm:prSet presAssocID="{32ABE5C9-0F86-4142-B2AC-33DB60B1200A}" presName="linear" presStyleCnt="0">
        <dgm:presLayoutVars>
          <dgm:animLvl val="lvl"/>
          <dgm:resizeHandles val="exact"/>
        </dgm:presLayoutVars>
      </dgm:prSet>
      <dgm:spPr/>
    </dgm:pt>
    <dgm:pt modelId="{5FA55562-5BD1-44F0-B31E-20A35398DED0}" type="pres">
      <dgm:prSet presAssocID="{92E02E21-C2EC-42C2-B445-8AACB82FBD26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EB211EFE-DEE1-4482-85BF-38C78984D9E0}" type="pres">
      <dgm:prSet presAssocID="{5655C6E3-D862-455E-9542-01C6EB5297CF}" presName="spacer" presStyleCnt="0"/>
      <dgm:spPr/>
    </dgm:pt>
    <dgm:pt modelId="{C84B7C13-3207-4766-9E33-B28DF0220B36}" type="pres">
      <dgm:prSet presAssocID="{008E3BCE-46ED-4CEC-A1E3-CE70178E3DA0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490C5236-2336-4DBC-BD68-1943086E7430}" type="pres">
      <dgm:prSet presAssocID="{816CFEDA-E477-4AC4-86BA-452ABA3C685D}" presName="spacer" presStyleCnt="0"/>
      <dgm:spPr/>
    </dgm:pt>
    <dgm:pt modelId="{98485009-FE67-4DFB-81E5-AD92FE2206DA}" type="pres">
      <dgm:prSet presAssocID="{C01E0887-9937-4785-8305-295FB9DE811A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C58FBF94-4746-498B-AAE0-C7C3C1915CF9}" type="pres">
      <dgm:prSet presAssocID="{931E4A63-D98F-4029-A795-A551F49525E3}" presName="spacer" presStyleCnt="0"/>
      <dgm:spPr/>
    </dgm:pt>
    <dgm:pt modelId="{64321833-AE72-43FB-B39B-4C1939F2CF08}" type="pres">
      <dgm:prSet presAssocID="{35B946DE-7751-4FBB-9220-27E6AEA22337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79741264-BC1F-4962-9C44-5C05DC4D2013}" type="pres">
      <dgm:prSet presAssocID="{0E724F06-D813-4BAA-9CEA-1342F8CE514D}" presName="spacer" presStyleCnt="0"/>
      <dgm:spPr/>
    </dgm:pt>
    <dgm:pt modelId="{B12C6872-597D-49A9-A860-A9DFCE544192}" type="pres">
      <dgm:prSet presAssocID="{16682424-0940-4A37-ABE9-51B1ADE4009E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2C41B07A-567C-4D63-AFDC-C294CE1B2A56}" type="pres">
      <dgm:prSet presAssocID="{408A132B-8CAC-4CBE-93BD-F4B97CC3627C}" presName="spacer" presStyleCnt="0"/>
      <dgm:spPr/>
    </dgm:pt>
    <dgm:pt modelId="{CE4D5665-7CF1-4D72-BF8C-F4F5D63EC436}" type="pres">
      <dgm:prSet presAssocID="{F549CD49-70CF-4641-B0B2-D8A436288A0B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A2447C9D-251C-4382-AFF3-B7B206B26ED9}" type="pres">
      <dgm:prSet presAssocID="{3E2E2667-8900-40D4-89FE-62ACD388914A}" presName="spacer" presStyleCnt="0"/>
      <dgm:spPr/>
    </dgm:pt>
    <dgm:pt modelId="{919F44EC-DFF3-4CC1-9015-F454D0264B38}" type="pres">
      <dgm:prSet presAssocID="{3CBC8B65-306E-41C6-87F5-A3B857032B1F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BA8C6A50-2D42-4159-9C91-8800040D16FF}" type="pres">
      <dgm:prSet presAssocID="{B86E5113-1118-4D2F-8D3A-51930261218E}" presName="spacer" presStyleCnt="0"/>
      <dgm:spPr/>
    </dgm:pt>
    <dgm:pt modelId="{77C630BC-C258-4D20-8BF0-01F47AB4BF59}" type="pres">
      <dgm:prSet presAssocID="{59B6C328-7B89-442F-9354-7E68D45514A0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DB4288EB-B25D-47F8-9B83-77596BC57399}" type="pres">
      <dgm:prSet presAssocID="{8609A8E5-2CAD-456D-8C54-AD18C3F7A26A}" presName="spacer" presStyleCnt="0"/>
      <dgm:spPr/>
    </dgm:pt>
    <dgm:pt modelId="{1F1319A7-BA06-490C-934E-C8344A9F58A4}" type="pres">
      <dgm:prSet presAssocID="{CF8EB00E-EDB1-4B91-AA4D-ED4237ECD76E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B5C91F0E-20EC-4142-9EE2-2F70D80EFFC4}" type="presOf" srcId="{59B6C328-7B89-442F-9354-7E68D45514A0}" destId="{77C630BC-C258-4D20-8BF0-01F47AB4BF59}" srcOrd="0" destOrd="0" presId="urn:microsoft.com/office/officeart/2005/8/layout/vList2"/>
    <dgm:cxn modelId="{97192411-BBC0-41FA-A822-9F1955F95BA0}" srcId="{32ABE5C9-0F86-4142-B2AC-33DB60B1200A}" destId="{35B946DE-7751-4FBB-9220-27E6AEA22337}" srcOrd="3" destOrd="0" parTransId="{0812E982-44E3-41DF-BF30-93EAEF924BF0}" sibTransId="{0E724F06-D813-4BAA-9CEA-1342F8CE514D}"/>
    <dgm:cxn modelId="{D9B15F22-DBB7-4DEC-8807-C1E194C1D687}" srcId="{32ABE5C9-0F86-4142-B2AC-33DB60B1200A}" destId="{008E3BCE-46ED-4CEC-A1E3-CE70178E3DA0}" srcOrd="1" destOrd="0" parTransId="{C891B266-06E0-4697-A806-A912A44582FE}" sibTransId="{816CFEDA-E477-4AC4-86BA-452ABA3C685D}"/>
    <dgm:cxn modelId="{64308D4E-4601-44DB-B6B2-C13B66AB85C0}" srcId="{32ABE5C9-0F86-4142-B2AC-33DB60B1200A}" destId="{F549CD49-70CF-4641-B0B2-D8A436288A0B}" srcOrd="5" destOrd="0" parTransId="{CD98F764-00B8-4E22-B60E-89F65210A11A}" sibTransId="{3E2E2667-8900-40D4-89FE-62ACD388914A}"/>
    <dgm:cxn modelId="{5BFD7E6F-CA01-4516-B4C6-D309654FCFA7}" srcId="{32ABE5C9-0F86-4142-B2AC-33DB60B1200A}" destId="{C01E0887-9937-4785-8305-295FB9DE811A}" srcOrd="2" destOrd="0" parTransId="{567532DF-A2F8-4190-8EAB-12445E59F30B}" sibTransId="{931E4A63-D98F-4029-A795-A551F49525E3}"/>
    <dgm:cxn modelId="{62713D72-1368-46C2-8DD6-BFC00DE37CFE}" type="presOf" srcId="{F549CD49-70CF-4641-B0B2-D8A436288A0B}" destId="{CE4D5665-7CF1-4D72-BF8C-F4F5D63EC436}" srcOrd="0" destOrd="0" presId="urn:microsoft.com/office/officeart/2005/8/layout/vList2"/>
    <dgm:cxn modelId="{987F7574-0411-42AA-AE3C-37FBA38BB57E}" type="presOf" srcId="{008E3BCE-46ED-4CEC-A1E3-CE70178E3DA0}" destId="{C84B7C13-3207-4766-9E33-B28DF0220B36}" srcOrd="0" destOrd="0" presId="urn:microsoft.com/office/officeart/2005/8/layout/vList2"/>
    <dgm:cxn modelId="{20A2C158-217B-450C-B8F7-2EDDB5FDEE2D}" type="presOf" srcId="{16682424-0940-4A37-ABE9-51B1ADE4009E}" destId="{B12C6872-597D-49A9-A860-A9DFCE544192}" srcOrd="0" destOrd="0" presId="urn:microsoft.com/office/officeart/2005/8/layout/vList2"/>
    <dgm:cxn modelId="{4CC1E482-F6DC-4B67-843D-BE21D4F91531}" type="presOf" srcId="{35B946DE-7751-4FBB-9220-27E6AEA22337}" destId="{64321833-AE72-43FB-B39B-4C1939F2CF08}" srcOrd="0" destOrd="0" presId="urn:microsoft.com/office/officeart/2005/8/layout/vList2"/>
    <dgm:cxn modelId="{7C85198A-89AA-4626-870B-A78452CF2F3D}" type="presOf" srcId="{C01E0887-9937-4785-8305-295FB9DE811A}" destId="{98485009-FE67-4DFB-81E5-AD92FE2206DA}" srcOrd="0" destOrd="0" presId="urn:microsoft.com/office/officeart/2005/8/layout/vList2"/>
    <dgm:cxn modelId="{400A508C-4533-4F8D-AA84-F8111F5E2537}" type="presOf" srcId="{32ABE5C9-0F86-4142-B2AC-33DB60B1200A}" destId="{10866C38-2065-410C-832A-5992B2A6A21B}" srcOrd="0" destOrd="0" presId="urn:microsoft.com/office/officeart/2005/8/layout/vList2"/>
    <dgm:cxn modelId="{1276F28E-8D26-483E-9B73-A5D253428F3B}" type="presOf" srcId="{3CBC8B65-306E-41C6-87F5-A3B857032B1F}" destId="{919F44EC-DFF3-4CC1-9015-F454D0264B38}" srcOrd="0" destOrd="0" presId="urn:microsoft.com/office/officeart/2005/8/layout/vList2"/>
    <dgm:cxn modelId="{5FB17693-4B86-425C-8ED2-F372169E4F8C}" srcId="{32ABE5C9-0F86-4142-B2AC-33DB60B1200A}" destId="{3CBC8B65-306E-41C6-87F5-A3B857032B1F}" srcOrd="6" destOrd="0" parTransId="{C18EBFE2-D3CF-4CDD-B9DF-BE33B76A839D}" sibTransId="{B86E5113-1118-4D2F-8D3A-51930261218E}"/>
    <dgm:cxn modelId="{7F242994-0E23-4C16-A104-A8923A184A65}" srcId="{32ABE5C9-0F86-4142-B2AC-33DB60B1200A}" destId="{59B6C328-7B89-442F-9354-7E68D45514A0}" srcOrd="7" destOrd="0" parTransId="{A5074F03-8409-4E8F-8602-73AC549CE837}" sibTransId="{8609A8E5-2CAD-456D-8C54-AD18C3F7A26A}"/>
    <dgm:cxn modelId="{E336DE97-7660-4D10-8A4A-AD510962CB6C}" type="presOf" srcId="{CF8EB00E-EDB1-4B91-AA4D-ED4237ECD76E}" destId="{1F1319A7-BA06-490C-934E-C8344A9F58A4}" srcOrd="0" destOrd="0" presId="urn:microsoft.com/office/officeart/2005/8/layout/vList2"/>
    <dgm:cxn modelId="{825F2DC5-C450-417A-B697-E957E6593C5A}" type="presOf" srcId="{92E02E21-C2EC-42C2-B445-8AACB82FBD26}" destId="{5FA55562-5BD1-44F0-B31E-20A35398DED0}" srcOrd="0" destOrd="0" presId="urn:microsoft.com/office/officeart/2005/8/layout/vList2"/>
    <dgm:cxn modelId="{DF7676DF-D489-4600-9E8F-2DA5F119DA59}" srcId="{32ABE5C9-0F86-4142-B2AC-33DB60B1200A}" destId="{CF8EB00E-EDB1-4B91-AA4D-ED4237ECD76E}" srcOrd="8" destOrd="0" parTransId="{FCF74740-55D3-46F2-B7DF-1F24846CB52B}" sibTransId="{357CAAF3-9D60-4834-B56D-1CE5817ED03D}"/>
    <dgm:cxn modelId="{BF77CDE8-5F18-4F42-B7F0-4EC3580857A2}" srcId="{32ABE5C9-0F86-4142-B2AC-33DB60B1200A}" destId="{16682424-0940-4A37-ABE9-51B1ADE4009E}" srcOrd="4" destOrd="0" parTransId="{962FDCE6-C674-4DCE-94DA-8B3F0428ADE9}" sibTransId="{408A132B-8CAC-4CBE-93BD-F4B97CC3627C}"/>
    <dgm:cxn modelId="{F983B6F1-331C-4C3E-83C0-9DB9C6ED882E}" srcId="{32ABE5C9-0F86-4142-B2AC-33DB60B1200A}" destId="{92E02E21-C2EC-42C2-B445-8AACB82FBD26}" srcOrd="0" destOrd="0" parTransId="{BD23F551-78BA-4A55-9E79-A130A0BE0985}" sibTransId="{5655C6E3-D862-455E-9542-01C6EB5297CF}"/>
    <dgm:cxn modelId="{6C248B0D-E652-4549-8613-606FDA35CFA6}" type="presParOf" srcId="{10866C38-2065-410C-832A-5992B2A6A21B}" destId="{5FA55562-5BD1-44F0-B31E-20A35398DED0}" srcOrd="0" destOrd="0" presId="urn:microsoft.com/office/officeart/2005/8/layout/vList2"/>
    <dgm:cxn modelId="{29181F78-12FF-4A20-9938-D553E19CFD12}" type="presParOf" srcId="{10866C38-2065-410C-832A-5992B2A6A21B}" destId="{EB211EFE-DEE1-4482-85BF-38C78984D9E0}" srcOrd="1" destOrd="0" presId="urn:microsoft.com/office/officeart/2005/8/layout/vList2"/>
    <dgm:cxn modelId="{2C639E8C-8C57-476C-8336-DA2F1CA03347}" type="presParOf" srcId="{10866C38-2065-410C-832A-5992B2A6A21B}" destId="{C84B7C13-3207-4766-9E33-B28DF0220B36}" srcOrd="2" destOrd="0" presId="urn:microsoft.com/office/officeart/2005/8/layout/vList2"/>
    <dgm:cxn modelId="{19DCBAF4-42C2-4141-B39B-DA8F6511090F}" type="presParOf" srcId="{10866C38-2065-410C-832A-5992B2A6A21B}" destId="{490C5236-2336-4DBC-BD68-1943086E7430}" srcOrd="3" destOrd="0" presId="urn:microsoft.com/office/officeart/2005/8/layout/vList2"/>
    <dgm:cxn modelId="{DDB5158C-6033-4673-9695-BA8961F083B8}" type="presParOf" srcId="{10866C38-2065-410C-832A-5992B2A6A21B}" destId="{98485009-FE67-4DFB-81E5-AD92FE2206DA}" srcOrd="4" destOrd="0" presId="urn:microsoft.com/office/officeart/2005/8/layout/vList2"/>
    <dgm:cxn modelId="{C5770AAA-213A-4614-ADDE-5B8CF17C934D}" type="presParOf" srcId="{10866C38-2065-410C-832A-5992B2A6A21B}" destId="{C58FBF94-4746-498B-AAE0-C7C3C1915CF9}" srcOrd="5" destOrd="0" presId="urn:microsoft.com/office/officeart/2005/8/layout/vList2"/>
    <dgm:cxn modelId="{E618FABD-1C1E-4AC8-91CF-CF508927A07A}" type="presParOf" srcId="{10866C38-2065-410C-832A-5992B2A6A21B}" destId="{64321833-AE72-43FB-B39B-4C1939F2CF08}" srcOrd="6" destOrd="0" presId="urn:microsoft.com/office/officeart/2005/8/layout/vList2"/>
    <dgm:cxn modelId="{8A88C6A2-22F7-4372-99BE-36D3603A3F6D}" type="presParOf" srcId="{10866C38-2065-410C-832A-5992B2A6A21B}" destId="{79741264-BC1F-4962-9C44-5C05DC4D2013}" srcOrd="7" destOrd="0" presId="urn:microsoft.com/office/officeart/2005/8/layout/vList2"/>
    <dgm:cxn modelId="{48D4F7CE-8BC4-405E-A45C-BBCDEAE19AF4}" type="presParOf" srcId="{10866C38-2065-410C-832A-5992B2A6A21B}" destId="{B12C6872-597D-49A9-A860-A9DFCE544192}" srcOrd="8" destOrd="0" presId="urn:microsoft.com/office/officeart/2005/8/layout/vList2"/>
    <dgm:cxn modelId="{842BB166-3717-425E-A463-91DD15C46E55}" type="presParOf" srcId="{10866C38-2065-410C-832A-5992B2A6A21B}" destId="{2C41B07A-567C-4D63-AFDC-C294CE1B2A56}" srcOrd="9" destOrd="0" presId="urn:microsoft.com/office/officeart/2005/8/layout/vList2"/>
    <dgm:cxn modelId="{D2EFCA63-57E2-4704-9E94-FEDCD73AA6C0}" type="presParOf" srcId="{10866C38-2065-410C-832A-5992B2A6A21B}" destId="{CE4D5665-7CF1-4D72-BF8C-F4F5D63EC436}" srcOrd="10" destOrd="0" presId="urn:microsoft.com/office/officeart/2005/8/layout/vList2"/>
    <dgm:cxn modelId="{497E1AEB-A0E0-4C01-BAAD-AB32B56BEF6B}" type="presParOf" srcId="{10866C38-2065-410C-832A-5992B2A6A21B}" destId="{A2447C9D-251C-4382-AFF3-B7B206B26ED9}" srcOrd="11" destOrd="0" presId="urn:microsoft.com/office/officeart/2005/8/layout/vList2"/>
    <dgm:cxn modelId="{88A7408A-1F56-4EE1-9C68-60CEC152015C}" type="presParOf" srcId="{10866C38-2065-410C-832A-5992B2A6A21B}" destId="{919F44EC-DFF3-4CC1-9015-F454D0264B38}" srcOrd="12" destOrd="0" presId="urn:microsoft.com/office/officeart/2005/8/layout/vList2"/>
    <dgm:cxn modelId="{688259EB-E438-4C37-92C4-0AC581EEC5FC}" type="presParOf" srcId="{10866C38-2065-410C-832A-5992B2A6A21B}" destId="{BA8C6A50-2D42-4159-9C91-8800040D16FF}" srcOrd="13" destOrd="0" presId="urn:microsoft.com/office/officeart/2005/8/layout/vList2"/>
    <dgm:cxn modelId="{4EDD4A6D-027A-47EA-B559-5878A0F21539}" type="presParOf" srcId="{10866C38-2065-410C-832A-5992B2A6A21B}" destId="{77C630BC-C258-4D20-8BF0-01F47AB4BF59}" srcOrd="14" destOrd="0" presId="urn:microsoft.com/office/officeart/2005/8/layout/vList2"/>
    <dgm:cxn modelId="{29FE486A-057D-4D1C-88CC-0D602F07E1EE}" type="presParOf" srcId="{10866C38-2065-410C-832A-5992B2A6A21B}" destId="{DB4288EB-B25D-47F8-9B83-77596BC57399}" srcOrd="15" destOrd="0" presId="urn:microsoft.com/office/officeart/2005/8/layout/vList2"/>
    <dgm:cxn modelId="{0DF495C7-012D-4BB0-8C6F-4FC95B299525}" type="presParOf" srcId="{10866C38-2065-410C-832A-5992B2A6A21B}" destId="{1F1319A7-BA06-490C-934E-C8344A9F58A4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55562-5BD1-44F0-B31E-20A35398DED0}">
      <dsp:nvSpPr>
        <dsp:cNvPr id="0" name=""/>
        <dsp:cNvSpPr/>
      </dsp:nvSpPr>
      <dsp:spPr>
        <a:xfrm>
          <a:off x="0" y="100647"/>
          <a:ext cx="6666833" cy="52474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DROP IN LOCAL FOOT FALL </a:t>
          </a:r>
          <a:endParaRPr lang="en-US" sz="2300" kern="1200"/>
        </a:p>
      </dsp:txBody>
      <dsp:txXfrm>
        <a:off x="25616" y="126263"/>
        <a:ext cx="6615601" cy="473513"/>
      </dsp:txXfrm>
    </dsp:sp>
    <dsp:sp modelId="{C84B7C13-3207-4766-9E33-B28DF0220B36}">
      <dsp:nvSpPr>
        <dsp:cNvPr id="0" name=""/>
        <dsp:cNvSpPr/>
      </dsp:nvSpPr>
      <dsp:spPr>
        <a:xfrm>
          <a:off x="0" y="691632"/>
          <a:ext cx="6666833" cy="524745"/>
        </a:xfrm>
        <a:prstGeom prst="roundRect">
          <a:avLst/>
        </a:prstGeom>
        <a:gradFill rotWithShape="0">
          <a:gsLst>
            <a:gs pos="0">
              <a:schemeClr val="accent2">
                <a:hueOff val="352232"/>
                <a:satOff val="-2520"/>
                <a:lumOff val="-147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352232"/>
                <a:satOff val="-2520"/>
                <a:lumOff val="-147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DECLINCE OF 30% IN STORE SALES</a:t>
          </a:r>
          <a:endParaRPr lang="en-US" sz="2300" kern="1200"/>
        </a:p>
      </dsp:txBody>
      <dsp:txXfrm>
        <a:off x="25616" y="717248"/>
        <a:ext cx="6615601" cy="473513"/>
      </dsp:txXfrm>
    </dsp:sp>
    <dsp:sp modelId="{98485009-FE67-4DFB-81E5-AD92FE2206DA}">
      <dsp:nvSpPr>
        <dsp:cNvPr id="0" name=""/>
        <dsp:cNvSpPr/>
      </dsp:nvSpPr>
      <dsp:spPr>
        <a:xfrm>
          <a:off x="0" y="1282617"/>
          <a:ext cx="6666833" cy="524745"/>
        </a:xfrm>
        <a:prstGeom prst="roundRect">
          <a:avLst/>
        </a:prstGeom>
        <a:gradFill rotWithShape="0">
          <a:gsLst>
            <a:gs pos="0">
              <a:schemeClr val="accent2">
                <a:hueOff val="704463"/>
                <a:satOff val="-5041"/>
                <a:lumOff val="-294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704463"/>
                <a:satOff val="-5041"/>
                <a:lumOff val="-294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LOCAL BUSISNESSES CLOSING</a:t>
          </a:r>
          <a:endParaRPr lang="en-US" sz="2300" kern="1200"/>
        </a:p>
      </dsp:txBody>
      <dsp:txXfrm>
        <a:off x="25616" y="1308233"/>
        <a:ext cx="6615601" cy="473513"/>
      </dsp:txXfrm>
    </dsp:sp>
    <dsp:sp modelId="{64321833-AE72-43FB-B39B-4C1939F2CF08}">
      <dsp:nvSpPr>
        <dsp:cNvPr id="0" name=""/>
        <dsp:cNvSpPr/>
      </dsp:nvSpPr>
      <dsp:spPr>
        <a:xfrm>
          <a:off x="0" y="1873602"/>
          <a:ext cx="6666833" cy="524745"/>
        </a:xfrm>
        <a:prstGeom prst="roundRect">
          <a:avLst/>
        </a:prstGeom>
        <a:gradFill rotWithShape="0">
          <a:gsLst>
            <a:gs pos="0">
              <a:schemeClr val="accent2">
                <a:hueOff val="1056695"/>
                <a:satOff val="-7561"/>
                <a:lumOff val="-441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1056695"/>
                <a:satOff val="-7561"/>
                <a:lumOff val="-441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OTHER ONLINE FLORISTS</a:t>
          </a:r>
          <a:endParaRPr lang="en-US" sz="2300" kern="1200"/>
        </a:p>
      </dsp:txBody>
      <dsp:txXfrm>
        <a:off x="25616" y="1899218"/>
        <a:ext cx="6615601" cy="473513"/>
      </dsp:txXfrm>
    </dsp:sp>
    <dsp:sp modelId="{B12C6872-597D-49A9-A860-A9DFCE544192}">
      <dsp:nvSpPr>
        <dsp:cNvPr id="0" name=""/>
        <dsp:cNvSpPr/>
      </dsp:nvSpPr>
      <dsp:spPr>
        <a:xfrm>
          <a:off x="0" y="2464587"/>
          <a:ext cx="6666833" cy="524745"/>
        </a:xfrm>
        <a:prstGeom prst="roundRect">
          <a:avLst/>
        </a:prstGeom>
        <a:gradFill rotWithShape="0">
          <a:gsLst>
            <a:gs pos="0">
              <a:schemeClr val="accent2">
                <a:hueOff val="1408927"/>
                <a:satOff val="-10081"/>
                <a:lumOff val="-589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1408927"/>
                <a:satOff val="-10081"/>
                <a:lumOff val="-589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LACK OF SOCIAL APPEARANCE</a:t>
          </a:r>
          <a:endParaRPr lang="en-US" sz="2300" kern="1200"/>
        </a:p>
      </dsp:txBody>
      <dsp:txXfrm>
        <a:off x="25616" y="2490203"/>
        <a:ext cx="6615601" cy="473513"/>
      </dsp:txXfrm>
    </dsp:sp>
    <dsp:sp modelId="{CE4D5665-7CF1-4D72-BF8C-F4F5D63EC436}">
      <dsp:nvSpPr>
        <dsp:cNvPr id="0" name=""/>
        <dsp:cNvSpPr/>
      </dsp:nvSpPr>
      <dsp:spPr>
        <a:xfrm>
          <a:off x="0" y="3055572"/>
          <a:ext cx="6666833" cy="524745"/>
        </a:xfrm>
        <a:prstGeom prst="roundRect">
          <a:avLst/>
        </a:prstGeom>
        <a:gradFill rotWithShape="0">
          <a:gsLst>
            <a:gs pos="0">
              <a:schemeClr val="accent2">
                <a:hueOff val="1761158"/>
                <a:satOff val="-12601"/>
                <a:lumOff val="-736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1761158"/>
                <a:satOff val="-12601"/>
                <a:lumOff val="-736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RISINGS COSTS</a:t>
          </a:r>
          <a:endParaRPr lang="en-US" sz="2300" kern="1200"/>
        </a:p>
      </dsp:txBody>
      <dsp:txXfrm>
        <a:off x="25616" y="3081188"/>
        <a:ext cx="6615601" cy="473513"/>
      </dsp:txXfrm>
    </dsp:sp>
    <dsp:sp modelId="{919F44EC-DFF3-4CC1-9015-F454D0264B38}">
      <dsp:nvSpPr>
        <dsp:cNvPr id="0" name=""/>
        <dsp:cNvSpPr/>
      </dsp:nvSpPr>
      <dsp:spPr>
        <a:xfrm>
          <a:off x="0" y="3646557"/>
          <a:ext cx="6666833" cy="524745"/>
        </a:xfrm>
        <a:prstGeom prst="roundRect">
          <a:avLst/>
        </a:prstGeom>
        <a:gradFill rotWithShape="0">
          <a:gsLst>
            <a:gs pos="0">
              <a:schemeClr val="accent2">
                <a:hueOff val="2113390"/>
                <a:satOff val="-15122"/>
                <a:lumOff val="-883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2113390"/>
                <a:satOff val="-15122"/>
                <a:lumOff val="-883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ONLINE PRESENCE</a:t>
          </a:r>
          <a:endParaRPr lang="en-US" sz="2300" kern="1200"/>
        </a:p>
      </dsp:txBody>
      <dsp:txXfrm>
        <a:off x="25616" y="3672173"/>
        <a:ext cx="6615601" cy="473513"/>
      </dsp:txXfrm>
    </dsp:sp>
    <dsp:sp modelId="{77C630BC-C258-4D20-8BF0-01F47AB4BF59}">
      <dsp:nvSpPr>
        <dsp:cNvPr id="0" name=""/>
        <dsp:cNvSpPr/>
      </dsp:nvSpPr>
      <dsp:spPr>
        <a:xfrm>
          <a:off x="0" y="4237542"/>
          <a:ext cx="6666833" cy="524745"/>
        </a:xfrm>
        <a:prstGeom prst="roundRect">
          <a:avLst/>
        </a:prstGeom>
        <a:gradFill rotWithShape="0">
          <a:gsLst>
            <a:gs pos="0">
              <a:schemeClr val="accent2">
                <a:hueOff val="2465621"/>
                <a:satOff val="-17642"/>
                <a:lumOff val="-103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2465621"/>
                <a:satOff val="-17642"/>
                <a:lumOff val="-103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COMPETITION (LOCAL SHOP)</a:t>
          </a:r>
          <a:endParaRPr lang="en-US" sz="2300" kern="1200"/>
        </a:p>
      </dsp:txBody>
      <dsp:txXfrm>
        <a:off x="25616" y="4263158"/>
        <a:ext cx="6615601" cy="473513"/>
      </dsp:txXfrm>
    </dsp:sp>
    <dsp:sp modelId="{1F1319A7-BA06-490C-934E-C8344A9F58A4}">
      <dsp:nvSpPr>
        <dsp:cNvPr id="0" name=""/>
        <dsp:cNvSpPr/>
      </dsp:nvSpPr>
      <dsp:spPr>
        <a:xfrm>
          <a:off x="0" y="4828527"/>
          <a:ext cx="6666833" cy="524745"/>
        </a:xfrm>
        <a:prstGeom prst="roundRect">
          <a:avLst/>
        </a:prstGeom>
        <a:gradFill rotWithShape="0">
          <a:gsLst>
            <a:gs pos="0">
              <a:schemeClr val="accent2">
                <a:hueOff val="2817853"/>
                <a:satOff val="-20162"/>
                <a:lumOff val="-1177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2817853"/>
                <a:satOff val="-20162"/>
                <a:lumOff val="-1177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LOCAL SOURCED ITEMS PRICE RISE</a:t>
          </a:r>
          <a:endParaRPr lang="en-US" sz="2300" kern="1200"/>
        </a:p>
      </dsp:txBody>
      <dsp:txXfrm>
        <a:off x="25616" y="4854143"/>
        <a:ext cx="6615601" cy="473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25400" ty="6350" sx="71000" sy="71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020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36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25400" ty="6350" sx="71000" sy="71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260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01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14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260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509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128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/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5945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532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4622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DEF0F1B-4AB4-41C2-BA29-BC6FD61D91B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417AE72-D360-49FA-88D9-49286F41698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5604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2C161-4429-6DC7-3605-BD30505021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2368" y="694268"/>
            <a:ext cx="3553510" cy="54779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Name: Imran Novsarka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F7E9AD-BAAA-6159-307F-30462F7CC5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ID:2441485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LECTURER: DIAN MAYASARI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MODULE CODE: 4004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MODULE NAME: PROBLEM SOLVING AND DECISION MAKING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COMPONENT1: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3253575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up of flowers on top of a coffin">
            <a:extLst>
              <a:ext uri="{FF2B5EF4-FFF2-40B4-BE49-F238E27FC236}">
                <a16:creationId xmlns:a16="http://schemas.microsoft.com/office/drawing/2014/main" id="{74EC1B93-D700-801B-2FB7-0F73D12DC8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934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084376-9740-7BD7-AA81-514F42160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6B9AC-4784-DA10-1CE7-658DD6110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THIS IS A BUSINESS BASED IN NORWICH STARTED IN 2016 BY TWO PARTNERS LIAM AND PRIYA PATEL.</a:t>
            </a:r>
          </a:p>
          <a:p>
            <a:r>
              <a:rPr lang="en-GB" sz="1700">
                <a:solidFill>
                  <a:schemeClr val="bg1"/>
                </a:solidFill>
              </a:rPr>
              <a:t>THEY GAINED A GOOD REPOUR FOR BESPOKE FLORAL ARRANGEMENTS ANS ECO FRIENDLY PACKAGING.</a:t>
            </a:r>
          </a:p>
          <a:p>
            <a:r>
              <a:rPr lang="en-GB" sz="1700">
                <a:solidFill>
                  <a:schemeClr val="bg1"/>
                </a:solidFill>
              </a:rPr>
              <a:t>WE CATER FOR ALL FROM WALK IN CLIENTELE TO WEDDINGS AND CORPORATE CLIENTELE.</a:t>
            </a:r>
          </a:p>
        </p:txBody>
      </p:sp>
    </p:spTree>
    <p:extLst>
      <p:ext uri="{BB962C8B-B14F-4D97-AF65-F5344CB8AC3E}">
        <p14:creationId xmlns:p14="http://schemas.microsoft.com/office/powerpoint/2010/main" val="2949125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0ABD3-8C1E-DE15-9CB5-2525A690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IDENTIFYING PROBLEMS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393B5B-D7B7-AA0A-E923-B43569BE82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275200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3031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5FAEE-C016-77A6-2CC4-941526698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9543" y="0"/>
            <a:ext cx="6019800" cy="1325563"/>
          </a:xfrm>
        </p:spPr>
        <p:txBody>
          <a:bodyPr/>
          <a:lstStyle/>
          <a:p>
            <a:pPr algn="ctr"/>
            <a:r>
              <a:rPr lang="en-GB" dirty="0"/>
              <a:t>5W2H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381CF7-EA6B-796A-F7C5-D5ADB0A63D32}"/>
              </a:ext>
            </a:extLst>
          </p:cNvPr>
          <p:cNvSpPr txBox="1"/>
          <p:nvPr/>
        </p:nvSpPr>
        <p:spPr>
          <a:xfrm>
            <a:off x="326571" y="1325563"/>
            <a:ext cx="410391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WHAT ISSUES ARE DECREASING REVENUE.</a:t>
            </a:r>
          </a:p>
          <a:p>
            <a:pPr algn="ctr"/>
            <a:r>
              <a:rPr lang="en-GB" sz="1400" dirty="0"/>
              <a:t>LOCAL FOOT FALL DECREASE</a:t>
            </a:r>
          </a:p>
          <a:p>
            <a:pPr algn="ctr"/>
            <a:r>
              <a:rPr lang="en-GB" sz="1400" dirty="0"/>
              <a:t>2 NEW FLORIST SHOPS OPENING</a:t>
            </a:r>
          </a:p>
          <a:p>
            <a:pPr algn="ctr"/>
            <a:r>
              <a:rPr lang="en-GB" sz="1400" dirty="0"/>
              <a:t>ONLINE PRESENCE NON-ACTIVE</a:t>
            </a:r>
          </a:p>
          <a:p>
            <a:pPr algn="ctr"/>
            <a:r>
              <a:rPr lang="en-GB" sz="1400" dirty="0"/>
              <a:t>CUSTOMERS WANTING BETTER DELIVERY TIMES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48D381-A79F-B51C-0067-750080C5A697}"/>
              </a:ext>
            </a:extLst>
          </p:cNvPr>
          <p:cNvSpPr txBox="1"/>
          <p:nvPr/>
        </p:nvSpPr>
        <p:spPr>
          <a:xfrm>
            <a:off x="3294137" y="3112609"/>
            <a:ext cx="440690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Why is the problem happening</a:t>
            </a:r>
          </a:p>
          <a:p>
            <a:pPr algn="ctr"/>
            <a:r>
              <a:rPr lang="en-GB" sz="1400" dirty="0"/>
              <a:t>OUR OLD/ NEW CLIENTS ASKING FOR ONLINE FACILITIES</a:t>
            </a:r>
          </a:p>
          <a:p>
            <a:pPr algn="ctr"/>
            <a:r>
              <a:rPr lang="en-GB" sz="1400" dirty="0"/>
              <a:t>Out of date store</a:t>
            </a:r>
          </a:p>
          <a:p>
            <a:pPr algn="ctr"/>
            <a:r>
              <a:rPr lang="en-GB" sz="1400" dirty="0"/>
              <a:t>OUR COMPETITION</a:t>
            </a:r>
          </a:p>
          <a:p>
            <a:pPr algn="ctr"/>
            <a:r>
              <a:rPr lang="en-GB" sz="1400" dirty="0"/>
              <a:t>OUR SUPPLIERS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4E8731-83EF-4A8D-797C-88382C3699E0}"/>
              </a:ext>
            </a:extLst>
          </p:cNvPr>
          <p:cNvSpPr txBox="1"/>
          <p:nvPr/>
        </p:nvSpPr>
        <p:spPr>
          <a:xfrm>
            <a:off x="850900" y="3162300"/>
            <a:ext cx="4406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26ABCA-0B82-83FB-7033-FC0E12DE309E}"/>
              </a:ext>
            </a:extLst>
          </p:cNvPr>
          <p:cNvSpPr txBox="1"/>
          <p:nvPr/>
        </p:nvSpPr>
        <p:spPr>
          <a:xfrm>
            <a:off x="4774292" y="1325563"/>
            <a:ext cx="307944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WHERE IS THE PROBLEM OCCURRING</a:t>
            </a:r>
          </a:p>
          <a:p>
            <a:pPr algn="ctr"/>
            <a:r>
              <a:rPr lang="en-GB" sz="1400" dirty="0"/>
              <a:t>Instore</a:t>
            </a:r>
          </a:p>
          <a:p>
            <a:pPr algn="ctr"/>
            <a:r>
              <a:rPr lang="en-GB" sz="1400" dirty="0"/>
              <a:t>Online</a:t>
            </a:r>
          </a:p>
          <a:p>
            <a:pPr algn="ctr"/>
            <a:r>
              <a:rPr lang="en-GB" sz="1400" dirty="0"/>
              <a:t>Social presence</a:t>
            </a:r>
          </a:p>
          <a:p>
            <a:pPr algn="ctr"/>
            <a:r>
              <a:rPr lang="en-GB" sz="1400" dirty="0"/>
              <a:t>Suppliers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2F5C4E-5FB3-B283-EC24-0C03960B202A}"/>
              </a:ext>
            </a:extLst>
          </p:cNvPr>
          <p:cNvSpPr txBox="1"/>
          <p:nvPr/>
        </p:nvSpPr>
        <p:spPr>
          <a:xfrm>
            <a:off x="8251371" y="1325563"/>
            <a:ext cx="29439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WHEN WAS PROBLEMS NOTICED</a:t>
            </a:r>
          </a:p>
          <a:p>
            <a:pPr algn="ctr"/>
            <a:r>
              <a:rPr lang="en-GB" sz="1400" dirty="0"/>
              <a:t>Last 12 months</a:t>
            </a:r>
          </a:p>
          <a:p>
            <a:pPr algn="ctr"/>
            <a:r>
              <a:rPr lang="en-GB" sz="1400" dirty="0"/>
              <a:t>Decline of sales instore (30%)</a:t>
            </a:r>
          </a:p>
          <a:p>
            <a:pPr algn="ctr"/>
            <a:r>
              <a:rPr lang="en-GB" sz="1400" dirty="0"/>
              <a:t>Competition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83B378-8BB8-859A-8653-DD5E740F0947}"/>
              </a:ext>
            </a:extLst>
          </p:cNvPr>
          <p:cNvSpPr txBox="1"/>
          <p:nvPr/>
        </p:nvSpPr>
        <p:spPr>
          <a:xfrm>
            <a:off x="0" y="3162300"/>
            <a:ext cx="39932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WHO IS IMPACTED BY THE PROBLEM</a:t>
            </a:r>
          </a:p>
          <a:p>
            <a:pPr algn="ctr"/>
            <a:r>
              <a:rPr lang="en-GB" sz="1400" dirty="0"/>
              <a:t>Green havens reputation</a:t>
            </a:r>
          </a:p>
          <a:p>
            <a:pPr algn="ctr"/>
            <a:r>
              <a:rPr lang="en-GB" sz="1400" dirty="0"/>
              <a:t>The owners Liam and Priya Patel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C840C9-44D2-C3DA-2152-D011E36AAEFA}"/>
              </a:ext>
            </a:extLst>
          </p:cNvPr>
          <p:cNvSpPr txBox="1"/>
          <p:nvPr/>
        </p:nvSpPr>
        <p:spPr>
          <a:xfrm>
            <a:off x="8115904" y="2945171"/>
            <a:ext cx="30794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HOW SERIOUS IS THE PROBLEM</a:t>
            </a:r>
          </a:p>
          <a:p>
            <a:pPr algn="ctr"/>
            <a:r>
              <a:rPr lang="en-GB" sz="1400" dirty="0"/>
              <a:t>Decline in sales</a:t>
            </a:r>
          </a:p>
          <a:p>
            <a:pPr algn="ctr"/>
            <a:r>
              <a:rPr lang="en-GB" sz="1400" dirty="0"/>
              <a:t>Loss of reputation</a:t>
            </a:r>
          </a:p>
          <a:p>
            <a:pPr algn="ctr"/>
            <a:r>
              <a:rPr lang="en-GB" sz="1400" dirty="0"/>
              <a:t>Price increase from suppliers</a:t>
            </a:r>
          </a:p>
          <a:p>
            <a:pPr algn="ctr"/>
            <a:r>
              <a:rPr lang="en-GB" sz="1400" dirty="0"/>
              <a:t>Uprising business costs</a:t>
            </a:r>
          </a:p>
          <a:p>
            <a:pPr algn="ctr"/>
            <a:r>
              <a:rPr lang="en-GB" sz="1400" dirty="0"/>
              <a:t>Lack of store presence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2F0584-DBEA-CB50-03BA-7611B4EAE015}"/>
              </a:ext>
            </a:extLst>
          </p:cNvPr>
          <p:cNvSpPr txBox="1"/>
          <p:nvPr/>
        </p:nvSpPr>
        <p:spPr>
          <a:xfrm>
            <a:off x="6318552" y="5163105"/>
            <a:ext cx="4876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How much money is being lost</a:t>
            </a:r>
            <a:endParaRPr lang="en-GB" sz="1400" dirty="0"/>
          </a:p>
          <a:p>
            <a:pPr algn="ctr"/>
            <a:r>
              <a:rPr lang="en-GB" sz="1400" dirty="0"/>
              <a:t>30 % decline in in-store sale</a:t>
            </a:r>
          </a:p>
          <a:p>
            <a:pPr algn="ctr"/>
            <a:r>
              <a:rPr lang="en-GB" sz="1400" dirty="0"/>
              <a:t>Business rates rise </a:t>
            </a:r>
          </a:p>
        </p:txBody>
      </p:sp>
    </p:spTree>
    <p:extLst>
      <p:ext uri="{BB962C8B-B14F-4D97-AF65-F5344CB8AC3E}">
        <p14:creationId xmlns:p14="http://schemas.microsoft.com/office/powerpoint/2010/main" val="3396528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9CDBCFC-8D32-9E62-4904-CECF0E900E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768" r="-1" b="768"/>
          <a:stretch>
            <a:fillRect/>
          </a:stretch>
        </p:blipFill>
        <p:spPr>
          <a:xfrm>
            <a:off x="3647149" y="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C315EF-1F8E-A39E-ABA7-0D544A57E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5" y="121489"/>
            <a:ext cx="5029200" cy="8543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CAUSE AND EFFECT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2B9312-50B3-2AEA-8378-74D3CBF29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928" y="1349830"/>
            <a:ext cx="5398443" cy="1143000"/>
          </a:xfrm>
        </p:spPr>
        <p:txBody>
          <a:bodyPr/>
          <a:lstStyle/>
          <a:p>
            <a:r>
              <a:rPr lang="en-GB" dirty="0"/>
              <a:t>Decline in sales due to lack off footfall in-store, competition of other stores opening in local market.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EE91E7-E888-B0F6-B6D8-9DD194D3032D}"/>
              </a:ext>
            </a:extLst>
          </p:cNvPr>
          <p:cNvSpPr txBox="1"/>
          <p:nvPr/>
        </p:nvSpPr>
        <p:spPr>
          <a:xfrm>
            <a:off x="6096000" y="2275115"/>
            <a:ext cx="419100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Rising cost of business rates, locally </a:t>
            </a:r>
            <a:r>
              <a:rPr lang="en-GB" dirty="0" err="1"/>
              <a:t>supplieid</a:t>
            </a:r>
            <a:r>
              <a:rPr lang="en-GB" dirty="0"/>
              <a:t> products price increase,</a:t>
            </a:r>
          </a:p>
          <a:p>
            <a:r>
              <a:rPr lang="en-GB" dirty="0"/>
              <a:t>Regular customers wanting more delivery options </a:t>
            </a:r>
            <a:r>
              <a:rPr lang="en-GB" dirty="0" err="1"/>
              <a:t>andothers</a:t>
            </a:r>
            <a:r>
              <a:rPr lang="en-GB" dirty="0"/>
              <a:t> asking </a:t>
            </a:r>
            <a:r>
              <a:rPr lang="en-GB" dirty="0" err="1"/>
              <a:t>fro</a:t>
            </a:r>
            <a:r>
              <a:rPr lang="en-GB" dirty="0"/>
              <a:t> more availability online.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646BAB-540E-360A-DDD7-CDFDE5CA9B49}"/>
              </a:ext>
            </a:extLst>
          </p:cNvPr>
          <p:cNvSpPr txBox="1"/>
          <p:nvPr/>
        </p:nvSpPr>
        <p:spPr>
          <a:xfrm>
            <a:off x="859972" y="4000500"/>
            <a:ext cx="47461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Struggling to keep up with marketing trends and relying on word od mouth, this has an effect due to lack of in store </a:t>
            </a:r>
            <a:r>
              <a:rPr lang="en-GB" dirty="0" err="1"/>
              <a:t>declince</a:t>
            </a:r>
            <a:r>
              <a:rPr lang="en-GB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3E63EE-C45D-56F6-3F42-CF8A2880D035}"/>
              </a:ext>
            </a:extLst>
          </p:cNvPr>
          <p:cNvSpPr txBox="1"/>
          <p:nvPr/>
        </p:nvSpPr>
        <p:spPr>
          <a:xfrm>
            <a:off x="6226629" y="4550229"/>
            <a:ext cx="5312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Price surge on tulips and orchids due to supply chain disruptions and inflation. </a:t>
            </a:r>
            <a:r>
              <a:rPr lang="en-GB" dirty="0" err="1"/>
              <a:t>Comittmant</a:t>
            </a:r>
            <a:r>
              <a:rPr lang="en-GB" dirty="0"/>
              <a:t> to sustainable materials has become more expensive to uphold.</a:t>
            </a:r>
          </a:p>
        </p:txBody>
      </p:sp>
    </p:spTree>
    <p:extLst>
      <p:ext uri="{BB962C8B-B14F-4D97-AF65-F5344CB8AC3E}">
        <p14:creationId xmlns:p14="http://schemas.microsoft.com/office/powerpoint/2010/main" val="3820733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09975-76CE-48C8-9130-2D0DDB40F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AND ANSWERS AGAIN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6FDEA-11A8-7F2A-53E0-6CC3E514D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have any questions for me?</a:t>
            </a:r>
          </a:p>
          <a:p>
            <a:r>
              <a:rPr lang="en-GB" dirty="0"/>
              <a:t>Thank you for your time.</a:t>
            </a:r>
          </a:p>
        </p:txBody>
      </p:sp>
    </p:spTree>
    <p:extLst>
      <p:ext uri="{BB962C8B-B14F-4D97-AF65-F5344CB8AC3E}">
        <p14:creationId xmlns:p14="http://schemas.microsoft.com/office/powerpoint/2010/main" val="14759917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A41AC481-B287-49C8-90EF-C669597D2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4" ma:contentTypeDescription="Create a new document." ma:contentTypeScope="" ma:versionID="bf2cda3394b2de3774d669fd6e4f5694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45b63019b0606983e252801a70f7858d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CD10CC7-DBF6-459A-8FFC-D0B5D8A2B1B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341FD0C-2B4A-48A6-9DAF-EBFDE34618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5a3d419-01ea-4841-b8ef-480492e3d4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2AA9214-C066-4195-B1FD-42A8C2C15E7C}">
  <ds:schemaRefs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a5a3d419-01ea-4841-b8ef-480492e3d4da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1563</TotalTime>
  <Words>355</Words>
  <Application>Microsoft Office PowerPoint</Application>
  <PresentationFormat>Widescreen</PresentationFormat>
  <Paragraphs>62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Tw Cen MT</vt:lpstr>
      <vt:lpstr>Tw Cen MT Condensed</vt:lpstr>
      <vt:lpstr>Wingdings 3</vt:lpstr>
      <vt:lpstr>Integral</vt:lpstr>
      <vt:lpstr>Name: Imran Novsarka</vt:lpstr>
      <vt:lpstr>GREEN HAVEN FLORISTS</vt:lpstr>
      <vt:lpstr>IDENTIFYING PROBLEMS </vt:lpstr>
      <vt:lpstr>5W2H</vt:lpstr>
      <vt:lpstr>CAUSE AND EFFECT</vt:lpstr>
      <vt:lpstr>QUESTIONS AND ANSWERS AGAIN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Imran Novsarka (2441485)</dc:creator>
  <cp:lastModifiedBy>Imran Novsarka (2441485)</cp:lastModifiedBy>
  <cp:revision>2</cp:revision>
  <dcterms:created xsi:type="dcterms:W3CDTF">2025-10-08T08:33:31Z</dcterms:created>
  <dcterms:modified xsi:type="dcterms:W3CDTF">2025-10-13T00:48:00Z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