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2"/>
  </p:notesMasterIdLst>
  <p:sldIdLst>
    <p:sldId id="1121" r:id="rId7"/>
    <p:sldId id="301" r:id="rId8"/>
    <p:sldId id="302" r:id="rId9"/>
    <p:sldId id="1113" r:id="rId10"/>
    <p:sldId id="1111" r:id="rId11"/>
    <p:sldId id="1117" r:id="rId12"/>
    <p:sldId id="1118" r:id="rId13"/>
    <p:sldId id="1119" r:id="rId14"/>
    <p:sldId id="1120" r:id="rId15"/>
    <p:sldId id="1122" r:id="rId16"/>
    <p:sldId id="1123" r:id="rId17"/>
    <p:sldId id="1114" r:id="rId18"/>
    <p:sldId id="1115" r:id="rId19"/>
    <p:sldId id="1116" r:id="rId20"/>
    <p:sldId id="74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D282B7-1F3E-474F-90DF-7CC5DEA14ECC}" v="5" dt="2025-01-17T00:14:04.2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88D282B7-1F3E-474F-90DF-7CC5DEA14ECC}"/>
    <pc:docChg chg="undo custSel delSld modSld">
      <pc:chgData name="Stalin Jacob Wilson Packia Dhas" userId="050d7d71-3621-4503-95e8-1c9a9d962492" providerId="ADAL" clId="{88D282B7-1F3E-474F-90DF-7CC5DEA14ECC}" dt="2025-01-17T07:26:01.624" v="212" actId="20577"/>
      <pc:docMkLst>
        <pc:docMk/>
      </pc:docMkLst>
      <pc:sldChg chg="modSp mod">
        <pc:chgData name="Stalin Jacob Wilson Packia Dhas" userId="050d7d71-3621-4503-95e8-1c9a9d962492" providerId="ADAL" clId="{88D282B7-1F3E-474F-90DF-7CC5DEA14ECC}" dt="2025-01-17T00:05:35.116" v="6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88D282B7-1F3E-474F-90DF-7CC5DEA14ECC}" dt="2025-01-17T00:05:35.116" v="6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88D282B7-1F3E-474F-90DF-7CC5DEA14ECC}" dt="2025-01-17T00:05:57.964" v="67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88D282B7-1F3E-474F-90DF-7CC5DEA14ECC}" dt="2025-01-17T00:05:57.964" v="67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Sp del mod">
        <pc:chgData name="Stalin Jacob Wilson Packia Dhas" userId="050d7d71-3621-4503-95e8-1c9a9d962492" providerId="ADAL" clId="{88D282B7-1F3E-474F-90DF-7CC5DEA14ECC}" dt="2025-01-17T00:06:05.757" v="69" actId="47"/>
        <pc:sldMkLst>
          <pc:docMk/>
          <pc:sldMk cId="572290660" sldId="774"/>
        </pc:sldMkLst>
        <pc:spChg chg="mod">
          <ac:chgData name="Stalin Jacob Wilson Packia Dhas" userId="050d7d71-3621-4503-95e8-1c9a9d962492" providerId="ADAL" clId="{88D282B7-1F3E-474F-90DF-7CC5DEA14ECC}" dt="2025-01-17T00:05:17.946" v="5" actId="20577"/>
          <ac:spMkLst>
            <pc:docMk/>
            <pc:sldMk cId="572290660" sldId="774"/>
            <ac:spMk id="4" creationId="{7E2EBC05-CB4F-406D-2F45-D8D94E4ABFE4}"/>
          </ac:spMkLst>
        </pc:spChg>
        <pc:spChg chg="mod">
          <ac:chgData name="Stalin Jacob Wilson Packia Dhas" userId="050d7d71-3621-4503-95e8-1c9a9d962492" providerId="ADAL" clId="{88D282B7-1F3E-474F-90DF-7CC5DEA14ECC}" dt="2025-01-17T00:06:03.758" v="68" actId="6549"/>
          <ac:spMkLst>
            <pc:docMk/>
            <pc:sldMk cId="572290660" sldId="774"/>
            <ac:spMk id="6" creationId="{73B35198-9112-FA1A-C159-1A054818BCA6}"/>
          </ac:spMkLst>
        </pc:spChg>
      </pc:sldChg>
      <pc:sldChg chg="del">
        <pc:chgData name="Stalin Jacob Wilson Packia Dhas" userId="050d7d71-3621-4503-95e8-1c9a9d962492" providerId="ADAL" clId="{88D282B7-1F3E-474F-90DF-7CC5DEA14ECC}" dt="2025-01-17T00:08:31.969" v="125" actId="47"/>
        <pc:sldMkLst>
          <pc:docMk/>
          <pc:sldMk cId="3069240017" sldId="1112"/>
        </pc:sldMkLst>
      </pc:sldChg>
      <pc:sldChg chg="modSp mod">
        <pc:chgData name="Stalin Jacob Wilson Packia Dhas" userId="050d7d71-3621-4503-95e8-1c9a9d962492" providerId="ADAL" clId="{88D282B7-1F3E-474F-90DF-7CC5DEA14ECC}" dt="2025-01-17T00:10:31.101" v="141" actId="403"/>
        <pc:sldMkLst>
          <pc:docMk/>
          <pc:sldMk cId="1297182013" sldId="1113"/>
        </pc:sldMkLst>
        <pc:spChg chg="mod">
          <ac:chgData name="Stalin Jacob Wilson Packia Dhas" userId="050d7d71-3621-4503-95e8-1c9a9d962492" providerId="ADAL" clId="{88D282B7-1F3E-474F-90DF-7CC5DEA14ECC}" dt="2025-01-17T00:06:39.605" v="92" actId="20577"/>
          <ac:spMkLst>
            <pc:docMk/>
            <pc:sldMk cId="1297182013" sldId="1113"/>
            <ac:spMk id="2" creationId="{237C9AC0-C6ED-BFF9-6C21-03D5B8C195A3}"/>
          </ac:spMkLst>
        </pc:spChg>
        <pc:spChg chg="mod">
          <ac:chgData name="Stalin Jacob Wilson Packia Dhas" userId="050d7d71-3621-4503-95e8-1c9a9d962492" providerId="ADAL" clId="{88D282B7-1F3E-474F-90DF-7CC5DEA14ECC}" dt="2025-01-17T00:10:31.101" v="141" actId="403"/>
          <ac:spMkLst>
            <pc:docMk/>
            <pc:sldMk cId="1297182013" sldId="1113"/>
            <ac:spMk id="6" creationId="{8B6E3DB2-8090-A2B7-4617-EEAF186B7AEB}"/>
          </ac:spMkLst>
        </pc:spChg>
      </pc:sldChg>
      <pc:sldChg chg="modSp mod">
        <pc:chgData name="Stalin Jacob Wilson Packia Dhas" userId="050d7d71-3621-4503-95e8-1c9a9d962492" providerId="ADAL" clId="{88D282B7-1F3E-474F-90DF-7CC5DEA14ECC}" dt="2025-01-17T07:03:45.764" v="193" actId="21"/>
        <pc:sldMkLst>
          <pc:docMk/>
          <pc:sldMk cId="2117104846" sldId="1117"/>
        </pc:sldMkLst>
        <pc:spChg chg="mod">
          <ac:chgData name="Stalin Jacob Wilson Packia Dhas" userId="050d7d71-3621-4503-95e8-1c9a9d962492" providerId="ADAL" clId="{88D282B7-1F3E-474F-90DF-7CC5DEA14ECC}" dt="2025-01-17T07:03:45.764" v="193" actId="21"/>
          <ac:spMkLst>
            <pc:docMk/>
            <pc:sldMk cId="2117104846" sldId="1117"/>
            <ac:spMk id="3" creationId="{97384A6A-2C33-B577-E5A6-BE854140C278}"/>
          </ac:spMkLst>
        </pc:spChg>
      </pc:sldChg>
      <pc:sldChg chg="addSp modSp mod">
        <pc:chgData name="Stalin Jacob Wilson Packia Dhas" userId="050d7d71-3621-4503-95e8-1c9a9d962492" providerId="ADAL" clId="{88D282B7-1F3E-474F-90DF-7CC5DEA14ECC}" dt="2025-01-17T07:03:54.685" v="196" actId="6549"/>
        <pc:sldMkLst>
          <pc:docMk/>
          <pc:sldMk cId="2404429254" sldId="1118"/>
        </pc:sldMkLst>
        <pc:spChg chg="mod">
          <ac:chgData name="Stalin Jacob Wilson Packia Dhas" userId="050d7d71-3621-4503-95e8-1c9a9d962492" providerId="ADAL" clId="{88D282B7-1F3E-474F-90DF-7CC5DEA14ECC}" dt="2025-01-17T07:03:54.685" v="196" actId="6549"/>
          <ac:spMkLst>
            <pc:docMk/>
            <pc:sldMk cId="2404429254" sldId="1118"/>
            <ac:spMk id="3" creationId="{9020651E-2D1A-B4E7-5B14-5040ABF6C7CF}"/>
          </ac:spMkLst>
        </pc:spChg>
        <pc:picChg chg="add mod">
          <ac:chgData name="Stalin Jacob Wilson Packia Dhas" userId="050d7d71-3621-4503-95e8-1c9a9d962492" providerId="ADAL" clId="{88D282B7-1F3E-474F-90DF-7CC5DEA14ECC}" dt="2025-01-17T00:14:03.672" v="160" actId="1076"/>
          <ac:picMkLst>
            <pc:docMk/>
            <pc:sldMk cId="2404429254" sldId="1118"/>
            <ac:picMk id="5" creationId="{3FDC1414-DF47-DDFE-0F3F-26317E068F9A}"/>
          </ac:picMkLst>
        </pc:picChg>
      </pc:sldChg>
      <pc:sldChg chg="addSp delSp mod">
        <pc:chgData name="Stalin Jacob Wilson Packia Dhas" userId="050d7d71-3621-4503-95e8-1c9a9d962492" providerId="ADAL" clId="{88D282B7-1F3E-474F-90DF-7CC5DEA14ECC}" dt="2025-01-17T00:14:07.968" v="161" actId="21"/>
        <pc:sldMkLst>
          <pc:docMk/>
          <pc:sldMk cId="3034147620" sldId="1119"/>
        </pc:sldMkLst>
        <pc:picChg chg="add del">
          <ac:chgData name="Stalin Jacob Wilson Packia Dhas" userId="050d7d71-3621-4503-95e8-1c9a9d962492" providerId="ADAL" clId="{88D282B7-1F3E-474F-90DF-7CC5DEA14ECC}" dt="2025-01-17T00:14:07.968" v="161" actId="21"/>
          <ac:picMkLst>
            <pc:docMk/>
            <pc:sldMk cId="3034147620" sldId="1119"/>
            <ac:picMk id="5" creationId="{3FDC1414-DF47-DDFE-0F3F-26317E068F9A}"/>
          </ac:picMkLst>
        </pc:picChg>
      </pc:sldChg>
      <pc:sldChg chg="modNotesTx">
        <pc:chgData name="Stalin Jacob Wilson Packia Dhas" userId="050d7d71-3621-4503-95e8-1c9a9d962492" providerId="ADAL" clId="{88D282B7-1F3E-474F-90DF-7CC5DEA14ECC}" dt="2025-01-17T07:26:01.624" v="212" actId="20577"/>
        <pc:sldMkLst>
          <pc:docMk/>
          <pc:sldMk cId="2156334506" sldId="1120"/>
        </pc:sldMkLst>
      </pc:sldChg>
      <pc:sldChg chg="modSp mod">
        <pc:chgData name="Stalin Jacob Wilson Packia Dhas" userId="050d7d71-3621-4503-95e8-1c9a9d962492" providerId="ADAL" clId="{88D282B7-1F3E-474F-90DF-7CC5DEA14ECC}" dt="2025-01-17T00:05:13.078" v="2" actId="20577"/>
        <pc:sldMkLst>
          <pc:docMk/>
          <pc:sldMk cId="2574716941" sldId="1121"/>
        </pc:sldMkLst>
        <pc:spChg chg="mod">
          <ac:chgData name="Stalin Jacob Wilson Packia Dhas" userId="050d7d71-3621-4503-95e8-1c9a9d962492" providerId="ADAL" clId="{88D282B7-1F3E-474F-90DF-7CC5DEA14ECC}" dt="2025-01-17T00:05:13.078" v="2" actId="20577"/>
          <ac:spMkLst>
            <pc:docMk/>
            <pc:sldMk cId="2574716941" sldId="1121"/>
            <ac:spMk id="2" creationId="{5AF40EAB-6954-8B5E-C784-2A455332F66A}"/>
          </ac:spMkLst>
        </pc:spChg>
      </pc:sldChg>
      <pc:sldChg chg="addSp delSp mod">
        <pc:chgData name="Stalin Jacob Wilson Packia Dhas" userId="050d7d71-3621-4503-95e8-1c9a9d962492" providerId="ADAL" clId="{88D282B7-1F3E-474F-90DF-7CC5DEA14ECC}" dt="2025-01-17T07:08:56.920" v="200" actId="478"/>
        <pc:sldMkLst>
          <pc:docMk/>
          <pc:sldMk cId="248845452" sldId="1122"/>
        </pc:sldMkLst>
        <pc:picChg chg="add del">
          <ac:chgData name="Stalin Jacob Wilson Packia Dhas" userId="050d7d71-3621-4503-95e8-1c9a9d962492" providerId="ADAL" clId="{88D282B7-1F3E-474F-90DF-7CC5DEA14ECC}" dt="2025-01-17T07:08:56.920" v="200" actId="478"/>
          <ac:picMkLst>
            <pc:docMk/>
            <pc:sldMk cId="248845452" sldId="1122"/>
            <ac:picMk id="5" creationId="{D767A173-82D9-069A-9AF3-BAB7D9B068F9}"/>
          </ac:picMkLst>
        </pc:picChg>
        <pc:picChg chg="add del">
          <ac:chgData name="Stalin Jacob Wilson Packia Dhas" userId="050d7d71-3621-4503-95e8-1c9a9d962492" providerId="ADAL" clId="{88D282B7-1F3E-474F-90DF-7CC5DEA14ECC}" dt="2025-01-17T07:08:56.407" v="199" actId="22"/>
          <ac:picMkLst>
            <pc:docMk/>
            <pc:sldMk cId="248845452" sldId="1122"/>
            <ac:picMk id="6" creationId="{7126E6D6-6CC6-8959-04B7-CB17A28B99EB}"/>
          </ac:picMkLst>
        </pc:picChg>
      </pc:sldChg>
      <pc:sldChg chg="modSp mod">
        <pc:chgData name="Stalin Jacob Wilson Packia Dhas" userId="050d7d71-3621-4503-95e8-1c9a9d962492" providerId="ADAL" clId="{88D282B7-1F3E-474F-90DF-7CC5DEA14ECC}" dt="2025-01-17T00:19:06.447" v="162" actId="20577"/>
        <pc:sldMkLst>
          <pc:docMk/>
          <pc:sldMk cId="3594095136" sldId="1123"/>
        </pc:sldMkLst>
        <pc:spChg chg="mod">
          <ac:chgData name="Stalin Jacob Wilson Packia Dhas" userId="050d7d71-3621-4503-95e8-1c9a9d962492" providerId="ADAL" clId="{88D282B7-1F3E-474F-90DF-7CC5DEA14ECC}" dt="2025-01-17T00:19:06.447" v="162" actId="20577"/>
          <ac:spMkLst>
            <pc:docMk/>
            <pc:sldMk cId="3594095136" sldId="1123"/>
            <ac:spMk id="3" creationId="{4D14FCEF-F803-FD78-29F8-218A4E6C3FCE}"/>
          </ac:spMkLst>
        </pc:spChg>
      </pc:sldChg>
    </pc:docChg>
  </pc:docChgLst>
  <pc:docChgLst>
    <pc:chgData name="Stalin Jacob Wilson Packia Dhas" userId="050d7d71-3621-4503-95e8-1c9a9d962492" providerId="ADAL" clId="{A94D4694-7AEC-4E8F-B97E-BF8843134BE5}"/>
    <pc:docChg chg="modSld">
      <pc:chgData name="Stalin Jacob Wilson Packia Dhas" userId="050d7d71-3621-4503-95e8-1c9a9d962492" providerId="ADAL" clId="{A94D4694-7AEC-4E8F-B97E-BF8843134BE5}" dt="2025-01-17T07:42:56.437" v="1" actId="20577"/>
      <pc:docMkLst>
        <pc:docMk/>
      </pc:docMkLst>
      <pc:sldChg chg="modNotesTx">
        <pc:chgData name="Stalin Jacob Wilson Packia Dhas" userId="050d7d71-3621-4503-95e8-1c9a9d962492" providerId="ADAL" clId="{A94D4694-7AEC-4E8F-B97E-BF8843134BE5}" dt="2025-01-17T07:42:50.432" v="0" actId="20577"/>
        <pc:sldMkLst>
          <pc:docMk/>
          <pc:sldMk cId="2117104846" sldId="1117"/>
        </pc:sldMkLst>
      </pc:sldChg>
      <pc:sldChg chg="modNotesTx">
        <pc:chgData name="Stalin Jacob Wilson Packia Dhas" userId="050d7d71-3621-4503-95e8-1c9a9d962492" providerId="ADAL" clId="{A94D4694-7AEC-4E8F-B97E-BF8843134BE5}" dt="2025-01-17T07:42:56.437" v="1" actId="20577"/>
        <pc:sldMkLst>
          <pc:docMk/>
          <pc:sldMk cId="2156334506" sldId="112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F35CB4-0178-9965-EBF5-F9D0541E5D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736EA0-0362-F3BA-BDF7-2EE66CE50F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1292F4-4277-CCC3-E56B-A584021998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41A351-CCD5-F1EE-24F4-AE1553322C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5842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711AB4-DC73-35E5-CC85-A591F7D7D0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1BE7A4B-608B-992A-52D5-C8A08C1AB1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41E33A-E485-0FB9-3E28-CD0812506B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>
              <a:latin typeface="+mn-lt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52DA24-15A3-C28D-F85A-7D5D4F53969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1848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05DB00-CE95-BB32-7F0F-3C2240F77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15B7D9-19BA-648D-5FC6-46EAA6594B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309375-D6F9-53AB-68D8-759534D195C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9A93AD4-136F-160F-F693-CD9FACDA835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2F59B4-9907-1852-3634-3ABED6501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E0769-66F5-1D14-CC5D-CF748A018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2145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2E597F-B8F8-723E-CD4F-5FFFC8D1F3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D7F328D-1BC4-E1DC-29F8-4C3CA12451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6E2A62-4702-09EA-7225-3D8AAE904B8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551DA86-1F6D-5726-F295-356BF8FE62B5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43743-0028-3E36-4E7D-0A68E78C7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1B47B6-88B9-FFB8-534D-8CDBDE670C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2760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D7B244-8943-2220-2761-B947B0E174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556DC00-A195-F106-C624-6DA152B448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FEB3E03-748C-0D85-1BB9-25BF290166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21560BC-BD58-47F9-2452-0549DDCB3E54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49D56-BC27-6FE2-9B5C-F72EBDC38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135353-16FC-3D1C-32F2-C94D9F3D3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92696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4913C5-2766-F50E-7A5E-EEBA9E5CE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6F72D3D-DE6F-EC24-6F69-85D183D8B7F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75CA96F-CEC1-A27F-94F3-A3FA8A5EBE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0731A20-DAEF-F136-BB11-52716D2D5D6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6ACD2-CCC1-DAE3-CEDC-5C4DF61A35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7C418-F537-ECC6-DC12-11853FBAB8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3443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C68DE9-571C-935F-A937-BB0394345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E1782E-8A9F-B06B-38E5-BB4EE6EB428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2D8256-380B-4DAA-108F-DC82D2777C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169CAE1-9F55-5F73-60DB-6D03E5722F1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EDE4B-13AA-77C2-30D5-142B17CA4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24EAF-4294-CC55-15A8-6A060D793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111488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45D43F-8FF9-C95E-453A-9879E9BCA6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2E89545-F742-5CE8-5CDE-319EC9EDC9C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BF8073C-360F-56C6-3C70-D36DE282D9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6A4A0F3-FD3A-513E-8AC4-7164F5E539BE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782F04-A749-B6A4-93FE-F0BC66BA9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A8AD95-FCBE-45C0-D382-C888581E20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031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B87149-F127-9D01-DD77-97DC087993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8C2E7D1-A673-4AC6-0F6E-5274F00BAA5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20F7447-B430-10DF-CB0D-D4BE7EF9B1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D7193E1-FD4E-C84E-FE21-D285970041A6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CB8EB3-7A1F-3A4A-D4F2-8792C94B31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455370-8620-4A45-B5DA-2C987F6268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51516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66774C-0AEE-D5B4-95BD-0E09931503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7B62870-D20D-4C7D-0741-A9D4C5D832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9BBFB60-2A2D-D62D-BEFB-A744E38342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BD1EACD-ED1B-A0E6-D952-4D7628C996D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758CD-075B-7A70-55DC-47D9054FB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63F8A2-B6AD-D0A3-198F-BE32C2A958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49420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4363A4-DA75-42A2-1F91-0C1C7942514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D664DDC-19FC-77CB-B718-1EE92A0E87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45A809-F4BB-1561-5328-6AFDBDF2B3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E7144ACB-0980-51FE-0549-C6D7CA21A4A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27D524-42EE-EAD0-3D70-002B7551D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BC0A94-E949-E41B-A429-3A95EC5174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78404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8803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2C1EC6-0322-40E2-9CB0-EADF7515781A}" type="datetime1">
              <a:rPr lang="en-GB" smtClean="0"/>
              <a:t>17/01/2025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- 5/ Electromagnetic Radiations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Electromagnetic </a:t>
            </a:r>
          </a:p>
          <a:p>
            <a:r>
              <a:rPr lang="en-GB" sz="4800" dirty="0"/>
              <a:t>Radiation</a:t>
            </a:r>
          </a:p>
          <a:p>
            <a:r>
              <a:rPr lang="en-GB" sz="4800" dirty="0"/>
              <a:t>(ACDC5009)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- 5</a:t>
            </a:r>
          </a:p>
        </p:txBody>
      </p:sp>
    </p:spTree>
    <p:extLst>
      <p:ext uri="{BB962C8B-B14F-4D97-AF65-F5344CB8AC3E}">
        <p14:creationId xmlns:p14="http://schemas.microsoft.com/office/powerpoint/2010/main" val="25747169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9150" y="-77932"/>
            <a:ext cx="4707082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10780808" cy="5230549"/>
          </a:xfrm>
        </p:spPr>
        <p:txBody>
          <a:bodyPr>
            <a:normAutofit/>
          </a:bodyPr>
          <a:lstStyle/>
          <a:p>
            <a:pPr marL="546100" indent="-457200"/>
            <a:r>
              <a:rPr lang="en-IN" sz="3200" dirty="0">
                <a:cs typeface="Times New Roman" panose="02020603050405020304" pitchFamily="18" charset="0"/>
              </a:rPr>
              <a:t>Rectangular Waveguide</a:t>
            </a:r>
          </a:p>
          <a:p>
            <a:pPr marL="546100" indent="-457200"/>
            <a:r>
              <a:rPr lang="en-IN" dirty="0">
                <a:cs typeface="Times New Roman" panose="02020603050405020304" pitchFamily="18" charset="0"/>
              </a:rPr>
              <a:t>Cutoff Frequency</a:t>
            </a: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  <a:p>
            <a:pPr marL="446088" indent="-357188"/>
            <a:endParaRPr lang="en-IN" sz="4000" dirty="0">
              <a:cs typeface="Times New Roman" panose="02020603050405020304" pitchFamily="18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- 5/ Electromagnetic Radiations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pPr marL="514350"/>
            <a:r>
              <a:rPr lang="en-IN" sz="3200" dirty="0"/>
              <a:t>Describe and determine the cutoff frequency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13267" cy="365125"/>
          </a:xfrm>
        </p:spPr>
        <p:txBody>
          <a:bodyPr/>
          <a:lstStyle/>
          <a:p>
            <a:r>
              <a:rPr lang="en-GB"/>
              <a:t>Lecture - 5/ Electromagnetic Radiations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54567E0-A515-A354-55D9-314F80760C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C9AC0-C6ED-BFF9-6C21-03D5B8C19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Rectangular </a:t>
            </a:r>
            <a:r>
              <a:rPr lang="en-IN" dirty="0">
                <a:solidFill>
                  <a:schemeClr val="bg1"/>
                </a:solidFill>
                <a:cs typeface="Times New Roman" panose="02020603050405020304" pitchFamily="18" charset="0"/>
              </a:rPr>
              <a:t>w</a:t>
            </a: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aveguides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04F068-2EE4-9E3A-75C6-8B9157EA8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80D7B2-4CF1-0C3E-CABD-92AFD2284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- 5/ Electromagnetic Radiations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6E3DB2-8090-A2B7-4617-EEAF186B7A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380" y="1442174"/>
            <a:ext cx="10972800" cy="4970900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0D0D0D"/>
                </a:solidFill>
              </a:rPr>
              <a:t>Waveguides have a </a:t>
            </a:r>
            <a:r>
              <a:rPr lang="en-GB" sz="3200" b="1" dirty="0">
                <a:solidFill>
                  <a:srgbClr val="0D0D0D"/>
                </a:solidFill>
              </a:rPr>
              <a:t>cutoff frequency</a:t>
            </a:r>
            <a:r>
              <a:rPr lang="en-GB" sz="3200" dirty="0">
                <a:solidFill>
                  <a:srgbClr val="0D0D0D"/>
                </a:solidFill>
              </a:rPr>
              <a:t>: Only frequencies above the cutoff propagate, acting as a </a:t>
            </a:r>
            <a:r>
              <a:rPr lang="en-GB" sz="3200" b="1" dirty="0">
                <a:solidFill>
                  <a:srgbClr val="0D0D0D"/>
                </a:solidFill>
              </a:rPr>
              <a:t>high-pass filter</a:t>
            </a:r>
            <a:r>
              <a:rPr lang="en-GB" sz="3200" dirty="0">
                <a:solidFill>
                  <a:srgbClr val="0D0D0D"/>
                </a:solidFill>
              </a:rPr>
              <a:t>.</a:t>
            </a:r>
          </a:p>
          <a:p>
            <a:r>
              <a:rPr lang="en-GB" sz="3200" dirty="0">
                <a:solidFill>
                  <a:srgbClr val="0D0D0D"/>
                </a:solidFill>
              </a:rPr>
              <a:t>Rectangular waveguides support multiple propagation modes: </a:t>
            </a:r>
          </a:p>
          <a:p>
            <a:pPr lvl="1"/>
            <a:r>
              <a:rPr lang="en-GB" sz="2800" dirty="0">
                <a:solidFill>
                  <a:srgbClr val="0D0D0D"/>
                </a:solidFill>
              </a:rPr>
              <a:t>Dominant modes: </a:t>
            </a:r>
            <a:r>
              <a:rPr lang="en-GB" sz="2800" b="1" dirty="0">
                <a:solidFill>
                  <a:srgbClr val="0D0D0D"/>
                </a:solidFill>
              </a:rPr>
              <a:t>TE </a:t>
            </a:r>
            <a:r>
              <a:rPr lang="en-GB" sz="2800" dirty="0">
                <a:solidFill>
                  <a:srgbClr val="0D0D0D"/>
                </a:solidFill>
              </a:rPr>
              <a:t>(Transverse Electric) and </a:t>
            </a:r>
            <a:r>
              <a:rPr lang="en-GB" sz="2800" b="1" dirty="0">
                <a:solidFill>
                  <a:srgbClr val="0D0D0D"/>
                </a:solidFill>
              </a:rPr>
              <a:t>TM</a:t>
            </a:r>
            <a:r>
              <a:rPr lang="en-GB" sz="2800" dirty="0">
                <a:solidFill>
                  <a:srgbClr val="0D0D0D"/>
                </a:solidFill>
              </a:rPr>
              <a:t> (Transverse Magnetic).</a:t>
            </a:r>
          </a:p>
          <a:p>
            <a:r>
              <a:rPr lang="en-GB" sz="3200" dirty="0"/>
              <a:t>Used for </a:t>
            </a:r>
            <a:r>
              <a:rPr lang="en-GB" sz="3200" b="1" dirty="0"/>
              <a:t>microwave frequency waves</a:t>
            </a:r>
            <a:r>
              <a:rPr lang="en-GB" sz="3200" dirty="0"/>
              <a:t>, with the range determined by </a:t>
            </a:r>
            <a:r>
              <a:rPr lang="en-GB" sz="3200" b="1" dirty="0"/>
              <a:t>waveguide dimensions</a:t>
            </a:r>
            <a:r>
              <a:rPr lang="en-GB" sz="3200" dirty="0"/>
              <a:t>.</a:t>
            </a:r>
          </a:p>
          <a:p>
            <a:pPr marL="0" indent="0">
              <a:buNone/>
            </a:pPr>
            <a:endParaRPr lang="en-GB" dirty="0">
              <a:solidFill>
                <a:srgbClr val="0D0D0D"/>
              </a:solidFill>
            </a:endParaRPr>
          </a:p>
          <a:p>
            <a:endParaRPr lang="en-GB" b="0" i="0" dirty="0">
              <a:solidFill>
                <a:srgbClr val="222222"/>
              </a:solidFill>
              <a:effectLst/>
            </a:endParaRPr>
          </a:p>
          <a:p>
            <a:pPr algn="l"/>
            <a:endParaRPr lang="en-GB" b="0" i="0" dirty="0">
              <a:solidFill>
                <a:srgbClr val="0D0D0D"/>
              </a:solidFill>
              <a:effectLst/>
            </a:endParaRPr>
          </a:p>
          <a:p>
            <a:endParaRPr lang="en-GB" b="0" i="0" dirty="0">
              <a:solidFill>
                <a:srgbClr val="0D0D0D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2971820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F0B05D-B221-7A19-E0F2-54372D57F0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662AC-6901-4258-934C-062CB18D5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4610" y="-108616"/>
            <a:ext cx="6272992" cy="1325563"/>
          </a:xfrm>
        </p:spPr>
        <p:txBody>
          <a:bodyPr>
            <a:normAutofit/>
          </a:bodyPr>
          <a:lstStyle/>
          <a:p>
            <a:pPr marL="88900" indent="0" algn="ctr">
              <a:buNone/>
            </a:pPr>
            <a:r>
              <a:rPr lang="en-IN" sz="4400" dirty="0">
                <a:solidFill>
                  <a:schemeClr val="bg1"/>
                </a:solidFill>
                <a:cs typeface="Times New Roman" panose="02020603050405020304" pitchFamily="18" charset="0"/>
              </a:rPr>
              <a:t>Waveguides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2B2274-5BB4-564F-A547-D7EC7F322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7D6CE1-37AB-8440-F7B2-7BFFF5D08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4432185" cy="365125"/>
          </a:xfrm>
        </p:spPr>
        <p:txBody>
          <a:bodyPr/>
          <a:lstStyle/>
          <a:p>
            <a:r>
              <a:rPr lang="en-GB" i="1"/>
              <a:t>Lecture - 5/ Electromagnetic Radiations</a:t>
            </a:r>
            <a:endParaRPr lang="en-GB" i="1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A8080B-70D1-4068-1DD5-C8011E1EF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5737" y="1339863"/>
            <a:ext cx="10972800" cy="4762245"/>
          </a:xfrm>
        </p:spPr>
        <p:txBody>
          <a:bodyPr>
            <a:normAutofit/>
          </a:bodyPr>
          <a:lstStyle/>
          <a:p>
            <a:endParaRPr lang="en-GB" b="0" i="0" dirty="0">
              <a:solidFill>
                <a:srgbClr val="0D0D0D"/>
              </a:solidFill>
              <a:effectLst/>
            </a:endParaRPr>
          </a:p>
        </p:txBody>
      </p:sp>
      <p:pic>
        <p:nvPicPr>
          <p:cNvPr id="3074" name="Picture 2" descr="Rectangular Waveguides">
            <a:extLst>
              <a:ext uri="{FF2B5EF4-FFF2-40B4-BE49-F238E27FC236}">
                <a16:creationId xmlns:a16="http://schemas.microsoft.com/office/drawing/2014/main" id="{F3B51E6F-AFE7-DA78-4CD6-F46E92E5E5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780" y="2587383"/>
            <a:ext cx="4572000" cy="3514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FB75655-C994-1C6B-5027-8ECD4E25843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97437" y="2292073"/>
            <a:ext cx="4991100" cy="31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2051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00AA9D-E451-08B8-ECBF-5E2CDE80AD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A53C8-15BA-1F96-5B96-CD1451A8A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7E49D6A-5CBC-10A1-B58D-8917AFD85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13468" y="6461781"/>
            <a:ext cx="5123119" cy="365125"/>
          </a:xfrm>
        </p:spPr>
        <p:txBody>
          <a:bodyPr/>
          <a:lstStyle/>
          <a:p>
            <a:r>
              <a:rPr lang="en-GB"/>
              <a:t>Lecture - 5/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DAE15E-F579-7419-CF9B-AE477AA205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384A6A-2C33-B577-E5A6-BE854140C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Mode indices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are used to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categorise the modes of electromagnetic wave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propagation in waveguides.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In modes,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m and n 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denote the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mode indices.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These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indices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 represent the </a:t>
            </a:r>
            <a:r>
              <a:rPr kumimoji="0" lang="en-GB" altLang="en-US" sz="32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number of half-wavelength variations along the two principal directions of the structure</a:t>
            </a:r>
            <a:r>
              <a:rPr kumimoji="0" lang="en-GB" altLang="en-US" sz="32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.</a:t>
            </a: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1171048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E80F7E-591A-8CD8-DFA7-7D6AAD8C9D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FFEF1-013D-9EEF-03F3-6DC68F0342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F28BED0-474E-7274-2A6B-E65EC2E71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5266" y="6461781"/>
            <a:ext cx="4921321" cy="365125"/>
          </a:xfrm>
        </p:spPr>
        <p:txBody>
          <a:bodyPr/>
          <a:lstStyle/>
          <a:p>
            <a:r>
              <a:rPr lang="en-GB"/>
              <a:t>Lecture - 5/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86F3AC2-15DB-1DAB-40EA-9A5E351BF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20651E-2D1A-B4E7-5B14-5040ABF6C7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m (azimuthal mode number):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In a rectangular waveguide, "m" indicates the 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number of half-wavelength variations in the azimuthal 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(width) direction (x-direction).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800" b="1" dirty="0">
                <a:solidFill>
                  <a:srgbClr val="202122"/>
                </a:solidFill>
                <a:cs typeface="Arial" panose="020B0604020202020204" pitchFamily="34" charset="0"/>
              </a:rPr>
              <a:t>n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 - </a:t>
            </a:r>
            <a:r>
              <a:rPr lang="en-GB" altLang="en-US" sz="2800" b="1" dirty="0">
                <a:solidFill>
                  <a:srgbClr val="202122"/>
                </a:solidFill>
                <a:cs typeface="Arial" panose="020B0604020202020204" pitchFamily="34" charset="0"/>
              </a:rPr>
              <a:t>R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adial mode number, 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80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I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n a 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rectangular waveguide, n 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indicates the number of half-wavelength variations in the </a:t>
            </a:r>
            <a:r>
              <a:rPr kumimoji="0" lang="en-GB" altLang="en-US" sz="2800" b="1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transverse (height</a:t>
            </a:r>
            <a:r>
              <a:rPr lang="en-GB" altLang="en-US" sz="2800" dirty="0">
                <a:solidFill>
                  <a:srgbClr val="202122"/>
                </a:solidFill>
                <a:cs typeface="Arial" panose="020B0604020202020204" pitchFamily="34" charset="0"/>
              </a:rPr>
              <a:t>)</a:t>
            </a:r>
            <a:r>
              <a:rPr kumimoji="0" lang="en-GB" altLang="en-US" sz="2800" b="0" i="0" u="none" strike="noStrike" cap="none" normalizeH="0" baseline="0" dirty="0">
                <a:ln>
                  <a:noFill/>
                </a:ln>
                <a:solidFill>
                  <a:srgbClr val="202122"/>
                </a:solidFill>
                <a:effectLst/>
                <a:cs typeface="Arial" panose="020B0604020202020204" pitchFamily="34" charset="0"/>
              </a:rPr>
              <a:t> direction,  across the height of the waveguide (y- direction).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404429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5D1B71-794D-977A-2DE6-4E483DAD94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D3C44-88B3-779F-BFEA-FEF1FBE68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Modes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63731E4-2A13-C53F-76BC-8FF83AF10D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60309" y="6461781"/>
            <a:ext cx="4776278" cy="365125"/>
          </a:xfrm>
        </p:spPr>
        <p:txBody>
          <a:bodyPr/>
          <a:lstStyle/>
          <a:p>
            <a:r>
              <a:rPr lang="en-GB"/>
              <a:t>Lecture - 5/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F225898A-E4FA-D6CC-4C6F-AB5687D1F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9E9962E-E7AE-9FA7-1234-E9416175EE5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</p:spPr>
            <p:txBody>
              <a:bodyPr>
                <a:normAutofit/>
              </a:bodyPr>
              <a:lstStyle/>
              <a:p>
                <a:pPr marL="0" lvl="1" indent="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</a:pPr>
                <a:r>
                  <a:rPr lang="en-GB" altLang="en-US" sz="2800" b="1" dirty="0">
                    <a:solidFill>
                      <a:srgbClr val="202122"/>
                    </a:solidFill>
                    <a:cs typeface="Arial" panose="020B0604020202020204" pitchFamily="34" charset="0"/>
                  </a:rPr>
                  <a:t>The mode is given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altLang="en-US" sz="2800" b="1" i="1" smtClean="0">
                            <a:solidFill>
                              <a:srgbClr val="202122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altLang="en-US" sz="2800" b="1" i="1" smtClean="0">
                            <a:solidFill>
                              <a:srgbClr val="202122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𝑻𝑬</m:t>
                        </m:r>
                      </m:e>
                      <m:sub>
                        <m:r>
                          <a:rPr lang="en-GB" altLang="en-US" sz="2800" b="1" i="1" smtClean="0">
                            <a:solidFill>
                              <a:srgbClr val="202122"/>
                            </a:solidFill>
                            <a:latin typeface="Cambria Math" panose="02040503050406030204" pitchFamily="18" charset="0"/>
                            <a:cs typeface="Arial" panose="020B0604020202020204" pitchFamily="34" charset="0"/>
                          </a:rPr>
                          <m:t>𝒎𝒏</m:t>
                        </m:r>
                      </m:sub>
                    </m:sSub>
                  </m:oMath>
                </a14:m>
                <a:endParaRPr lang="en-GB" altLang="en-US" sz="2800" b="1" dirty="0">
                  <a:solidFill>
                    <a:srgbClr val="202122"/>
                  </a:solidFill>
                  <a:cs typeface="Arial" panose="020B0604020202020204" pitchFamily="34" charset="0"/>
                </a:endParaRPr>
              </a:p>
              <a:p>
                <a:pPr marL="457200" lvl="1" indent="-457200" eaLnBrk="0" fontAlgn="base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</a:pPr>
                <a:endParaRPr kumimoji="0" lang="en-US" altLang="en-US" sz="2800" b="0" i="0" u="none" strike="noStrike" cap="none" normalizeH="0" baseline="0" dirty="0">
                  <a:ln>
                    <a:noFill/>
                  </a:ln>
                  <a:solidFill>
                    <a:srgbClr val="202122"/>
                  </a:solidFill>
                  <a:effectLst/>
                  <a:cs typeface="Arial" panose="020B0604020202020204" pitchFamily="34" charset="0"/>
                </a:endParaRPr>
              </a:p>
              <a:p>
                <a:pPr marL="457200" marR="0" lvl="1" indent="-45720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lang="en-GB" b="0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B9E9962E-E7AE-9FA7-1234-E9416175EE5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  <a:blipFill>
                <a:blip r:embed="rId3"/>
                <a:stretch>
                  <a:fillRect l="-1073" t="-13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3FDC1414-DF47-DDFE-0F3F-26317E068F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2026" y="2926556"/>
            <a:ext cx="6791896" cy="31631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1476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DD94BC-C519-A472-4304-58CDC19BD4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3DAA0-095C-DB73-1677-DAAF20495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Mode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69662D8-DD94-91F6-E2A8-255A438ED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44088" y="6461781"/>
            <a:ext cx="5769817" cy="365125"/>
          </a:xfrm>
        </p:spPr>
        <p:txBody>
          <a:bodyPr/>
          <a:lstStyle/>
          <a:p>
            <a:r>
              <a:rPr lang="en-GB"/>
              <a:t>Lecture - 5/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A32B1F4-6AD9-73E4-0523-40390DA73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94F8E0-1C34-2DE3-2D7F-0C65BF264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b="0" i="0" dirty="0">
              <a:effectLst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9DCE119-40F6-3A3F-65C6-A86D521108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6494" y="1425222"/>
            <a:ext cx="3017601" cy="516421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0B865C6-4E3F-E309-CE70-9E583A000C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9497" y="1294805"/>
            <a:ext cx="3334409" cy="5348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334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BDE288-A816-13E4-BF64-0775D65BB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F6A1F3-048D-934C-B340-B2F3CD706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Mode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9FE97A3-C859-1E52-A820-155170B7C9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- 5/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4F7207A4-DE47-AF7F-07A8-DE23295BC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DF56AA-D3C7-D8C0-76FB-7C3E35EB1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  <a:p>
            <a:pPr marL="457200" marR="0" lvl="1" indent="-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b="0" i="0" dirty="0"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67A173-82D9-069A-9AF3-BAB7D9B068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7443" y="1279916"/>
            <a:ext cx="2914328" cy="5364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8454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860442-578D-31FD-15EC-12829E0A0E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3478B1-7D9C-7D11-8B42-898D6D94C1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Types of Mode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06366A8-9223-D0A2-072D-94B46B96F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287649" cy="365125"/>
          </a:xfrm>
        </p:spPr>
        <p:txBody>
          <a:bodyPr/>
          <a:lstStyle/>
          <a:p>
            <a:r>
              <a:rPr lang="en-GB"/>
              <a:t>Lecture - 5/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0A92D64D-B20A-755F-D7FA-F2AD6ED78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4FCEF-F803-FD78-29F8-218A4E6C3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378" y="1425222"/>
            <a:ext cx="11359243" cy="4664529"/>
          </a:xfrm>
        </p:spPr>
        <p:txBody>
          <a:bodyPr>
            <a:normAutofit/>
          </a:bodyPr>
          <a:lstStyle/>
          <a:p>
            <a:pPr marL="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Evanescent mode</a:t>
            </a:r>
            <a:endParaRPr lang="en-US" altLang="en-US" sz="28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The waves of frequencies lower than the cutoff frequency is known as  </a:t>
            </a:r>
            <a:r>
              <a:rPr lang="en-US" altLang="en-US" sz="2800" b="1" dirty="0">
                <a:solidFill>
                  <a:schemeClr val="tx1"/>
                </a:solidFill>
                <a:cs typeface="Arial" panose="020B0604020202020204" pitchFamily="34" charset="0"/>
              </a:rPr>
              <a:t>Evanescent mode</a:t>
            </a:r>
            <a:r>
              <a:rPr lang="en-US" altLang="en-US" sz="2800" dirty="0">
                <a:solidFill>
                  <a:schemeClr val="tx1"/>
                </a:solidFill>
                <a:cs typeface="Arial" panose="020B0604020202020204" pitchFamily="34" charset="0"/>
              </a:rPr>
              <a:t>, they are attenuated and do not pass through the waveguide.</a:t>
            </a:r>
          </a:p>
          <a:p>
            <a:pPr marL="0" lvl="1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sz="2800" b="1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Dominant mode: 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It is the </a:t>
            </a:r>
            <a:r>
              <a:rPr kumimoji="0" lang="en-GB" altLang="en-US" sz="2800" b="1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lowest-order mode </a:t>
            </a:r>
            <a:r>
              <a:rPr kumimoji="0" lang="en-GB" altLang="en-US" sz="2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that can be supported by the waveguide for a </a:t>
            </a:r>
            <a:r>
              <a:rPr kumimoji="0" lang="en-GB" altLang="en-US" sz="2800" b="1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given frequency or wavelength</a:t>
            </a:r>
            <a:r>
              <a:rPr kumimoji="0" lang="en-GB" altLang="en-US" sz="2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. 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It has the </a:t>
            </a:r>
            <a:r>
              <a:rPr kumimoji="0" lang="en-GB" altLang="en-US" sz="2800" b="1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lowest cutoff frequency or the lowest cutoff wavelength</a:t>
            </a:r>
            <a:r>
              <a:rPr kumimoji="0" lang="en-GB" altLang="en-US" sz="2800" b="0" i="0" u="none" strike="noStrike" cap="none" normalizeH="0" dirty="0">
                <a:ln>
                  <a:noFill/>
                </a:ln>
                <a:solidFill>
                  <a:schemeClr val="tx1"/>
                </a:solidFill>
                <a:effectLst/>
                <a:cs typeface="Arial" panose="020B0604020202020204" pitchFamily="34" charset="0"/>
              </a:rPr>
              <a:t>.</a:t>
            </a: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sz="2800" dirty="0">
              <a:solidFill>
                <a:schemeClr val="tx1"/>
              </a:solidFill>
              <a:cs typeface="Arial" panose="020B0604020202020204" pitchFamily="34" charset="0"/>
            </a:endParaRPr>
          </a:p>
          <a:p>
            <a:pPr marL="457200" lvl="1" indent="-4572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kumimoji="0" lang="en-US" altLang="en-US" sz="2800" b="0" i="0" u="none" strike="noStrike" cap="none" normalizeH="0" dirty="0">
              <a:ln>
                <a:noFill/>
              </a:ln>
              <a:solidFill>
                <a:srgbClr val="202122"/>
              </a:solidFill>
              <a:effectLst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40951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253599-EE7C-3F3D-219E-60CDE7AD5B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1F0B7-FA22-6F72-E2D1-D39A85E30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</a:t>
            </a:r>
            <a:br>
              <a:rPr lang="en-IN" b="1" dirty="0">
                <a:solidFill>
                  <a:schemeClr val="bg1"/>
                </a:solidFill>
              </a:rPr>
            </a:br>
            <a:r>
              <a:rPr lang="en-IN" b="1" dirty="0">
                <a:solidFill>
                  <a:schemeClr val="bg1"/>
                </a:solidFill>
              </a:rPr>
              <a:t>Rectangular waveguides 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FA2DF6C-681E-76C2-A179-22F459687F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- 5/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DA5FA70-EBC4-9558-E49E-3BBC980DE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71278EC-007C-79AA-81A5-38A9162D081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</p:spPr>
            <p:txBody>
              <a:bodyPr>
                <a:normAutofit fontScale="85000" lnSpcReduction="20000"/>
              </a:bodyPr>
              <a:lstStyle/>
              <a:p>
                <a:pPr marL="0" indent="0" algn="l">
                  <a:buNone/>
                </a:pPr>
                <a:r>
                  <a:rPr lang="en-GB" b="1" i="0" dirty="0">
                    <a:solidFill>
                      <a:srgbClr val="111111"/>
                    </a:solidFill>
                    <a:effectLst/>
                  </a:rPr>
                  <a:t>Cutoff Frequency in Rectangular Waveguide:</a:t>
                </a:r>
              </a:p>
              <a:p>
                <a:pPr marL="0" indent="0">
                  <a:buNone/>
                </a:pPr>
                <a:r>
                  <a:rPr lang="en-GB" b="0" i="0" dirty="0">
                    <a:solidFill>
                      <a:srgbClr val="0D0D0D"/>
                    </a:solidFill>
                    <a:effectLst/>
                  </a:rPr>
                  <a:t>The frequency below which the modes cannot propagate in a waveguide is called the cutoff frequency.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𝒇</m:t>
                          </m:r>
                        </m:e>
                        <m:sub>
                          <m: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𝒄</m:t>
                          </m:r>
                        </m:sub>
                      </m:sSub>
                      <m:r>
                        <a:rPr lang="en-GB" b="1" i="1" smtClean="0">
                          <a:solidFill>
                            <a:srgbClr val="111111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𝒄</m:t>
                          </m:r>
                        </m:num>
                        <m:den>
                          <m: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𝟐</m:t>
                          </m:r>
                        </m:den>
                      </m:f>
                      <m:rad>
                        <m:radPr>
                          <m:degHide m:val="on"/>
                          <m:ctrlP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1" i="1" smtClean="0">
                                  <a:solidFill>
                                    <a:srgbClr val="11111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1" i="1" smtClean="0">
                                      <a:solidFill>
                                        <a:srgbClr val="111111"/>
                                      </a:solidFill>
                                      <a:effectLst/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b="1" i="1" smtClean="0">
                                          <a:solidFill>
                                            <a:srgbClr val="11111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1" i="1" smtClean="0">
                                          <a:solidFill>
                                            <a:srgbClr val="11111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𝒎</m:t>
                                      </m:r>
                                    </m:num>
                                    <m:den>
                                      <m:r>
                                        <a:rPr lang="en-GB" b="1" i="1" smtClean="0">
                                          <a:solidFill>
                                            <a:srgbClr val="111111"/>
                                          </a:solidFill>
                                          <a:effectLst/>
                                          <a:latin typeface="Cambria Math" panose="02040503050406030204" pitchFamily="18" charset="0"/>
                                        </a:rPr>
                                        <m:t>𝒂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b="1" i="1" smtClean="0">
                                  <a:solidFill>
                                    <a:srgbClr val="111111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GB" b="1" i="1" smtClean="0">
                              <a:solidFill>
                                <a:srgbClr val="111111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1" i="1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b="1" i="1">
                                      <a:solidFill>
                                        <a:srgbClr val="11111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dPr>
                                <m:e>
                                  <m:f>
                                    <m:fPr>
                                      <m:ctrlPr>
                                        <a:rPr lang="en-GB" b="1" i="1">
                                          <a:solidFill>
                                            <a:srgbClr val="11111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fPr>
                                    <m:num>
                                      <m:r>
                                        <a:rPr lang="en-GB" b="1" i="1" smtClean="0">
                                          <a:solidFill>
                                            <a:srgbClr val="11111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𝒏</m:t>
                                      </m:r>
                                    </m:num>
                                    <m:den>
                                      <m:r>
                                        <a:rPr lang="en-GB" b="1" i="1" smtClean="0">
                                          <a:solidFill>
                                            <a:srgbClr val="11111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  <m:t>𝒃</m:t>
                                      </m:r>
                                    </m:den>
                                  </m:f>
                                </m:e>
                              </m:d>
                            </m:e>
                            <m:sup>
                              <m:r>
                                <a:rPr lang="en-GB" b="1" i="1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b="1" i="0" dirty="0">
                  <a:solidFill>
                    <a:srgbClr val="111111"/>
                  </a:solidFill>
                  <a:effectLst/>
                </a:endParaRP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Where ,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m- </a:t>
                </a:r>
                <a:r>
                  <a:rPr lang="en-GB" dirty="0">
                    <a:solidFill>
                      <a:srgbClr val="111111"/>
                    </a:solidFill>
                  </a:rPr>
                  <a:t>number of half-wavelength variations of the electric or magnetic field in the width of the waveguide 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n</a:t>
                </a:r>
                <a:r>
                  <a:rPr lang="en-GB" dirty="0">
                    <a:solidFill>
                      <a:srgbClr val="111111"/>
                    </a:solidFill>
                  </a:rPr>
                  <a:t>- number of half-wavelength variations in the height of the waveguide.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a- </a:t>
                </a:r>
                <a:r>
                  <a:rPr lang="en-GB" dirty="0">
                    <a:solidFill>
                      <a:srgbClr val="111111"/>
                    </a:solidFill>
                  </a:rPr>
                  <a:t>width of the rectangular waveguide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b- </a:t>
                </a:r>
                <a:r>
                  <a:rPr lang="en-GB" dirty="0">
                    <a:solidFill>
                      <a:srgbClr val="111111"/>
                    </a:solidFill>
                  </a:rPr>
                  <a:t>height of the rectangular waveguide</a:t>
                </a:r>
              </a:p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c</a:t>
                </a:r>
                <a:r>
                  <a:rPr lang="en-GB" dirty="0">
                    <a:solidFill>
                      <a:srgbClr val="111111"/>
                    </a:solidFill>
                  </a:rPr>
                  <a:t>-Velocity of light</a:t>
                </a:r>
              </a:p>
              <a:p>
                <a:pPr marL="0" indent="0">
                  <a:buNone/>
                </a:pPr>
                <a:endParaRPr lang="en-GB" dirty="0">
                  <a:solidFill>
                    <a:srgbClr val="111111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71278EC-007C-79AA-81A5-38A9162D081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  <a:blipFill>
                <a:blip r:embed="rId3"/>
                <a:stretch>
                  <a:fillRect l="-805" t="-3007" b="-13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06652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556EA7-47D6-D072-3E7C-1886946068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9DDA2-DDCE-1759-0271-B1BC76D24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Rectangular waveguide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D05B0437-0967-8982-805E-0FAF3D2C4F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- 5/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FC76FAD-C870-0070-C4AB-E399D7CCC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C430BFC-0F33-A1B6-ABC0-393B1821E84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endParaRPr lang="en-GB" dirty="0">
                  <a:solidFill>
                    <a:srgbClr val="111111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𝑐</m:t>
                      </m:r>
                      <m:r>
                        <a:rPr lang="en-GB" b="0" i="1" smtClean="0">
                          <a:solidFill>
                            <a:srgbClr val="0D0D0D"/>
                          </a:solidFill>
                          <a:effectLst/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rgbClr val="0D0D0D"/>
                              </a:solidFill>
                              <a:effectLst/>
                              <a:latin typeface="Cambria Math" panose="02040503050406030204" pitchFamily="18" charset="0"/>
                            </a:rPr>
                            <m:t>1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GB" b="0" i="1" smtClean="0">
                                  <a:solidFill>
                                    <a:srgbClr val="0D0D0D"/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𝜀𝜇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GB" b="0" i="0" dirty="0">
                  <a:solidFill>
                    <a:srgbClr val="0D0D0D"/>
                  </a:solidFill>
                  <a:effectLst/>
                  <a:latin typeface="Söhne"/>
                </a:endParaRPr>
              </a:p>
              <a:p>
                <a:pPr marL="0" indent="0">
                  <a:buNone/>
                </a:pPr>
                <a:r>
                  <a:rPr lang="en-GB" b="0" i="1" dirty="0">
                    <a:solidFill>
                      <a:srgbClr val="0D0D0D"/>
                    </a:solidFill>
                    <a:effectLst/>
                    <a:latin typeface="KaTeX_Math"/>
                  </a:rPr>
                  <a:t>μ - 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  <a:latin typeface="Söhne"/>
                  </a:rPr>
                  <a:t>permeability of the medium</a:t>
                </a:r>
                <a:endParaRPr lang="en-GB" b="0" i="1" dirty="0">
                  <a:solidFill>
                    <a:srgbClr val="0D0D0D"/>
                  </a:solidFill>
                  <a:effectLst/>
                  <a:latin typeface="KaTeX_Math"/>
                </a:endParaRPr>
              </a:p>
              <a:p>
                <a:pPr marL="0" indent="0">
                  <a:buNone/>
                </a:pPr>
                <a:r>
                  <a:rPr lang="en-GB" b="0" i="1" dirty="0">
                    <a:solidFill>
                      <a:srgbClr val="0D0D0D"/>
                    </a:solidFill>
                    <a:effectLst/>
                    <a:latin typeface="KaTeX_Math"/>
                  </a:rPr>
                  <a:t>ε –</a:t>
                </a:r>
                <a:r>
                  <a:rPr lang="en-GB" b="0" i="0" dirty="0">
                    <a:solidFill>
                      <a:srgbClr val="0D0D0D"/>
                    </a:solidFill>
                    <a:effectLst/>
                    <a:latin typeface="Söhne"/>
                  </a:rPr>
                  <a:t> permittivity of the medium</a:t>
                </a:r>
                <a:endParaRPr lang="en-GB" b="0" i="0" dirty="0">
                  <a:effectLst/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8C430BFC-0F33-A1B6-ABC0-393B1821E84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  <a:blipFill>
                <a:blip r:embed="rId3"/>
                <a:stretch>
                  <a:fillRect l="-10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01497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2596D2-D1BB-A997-4E61-6D21CBA4F4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653A6-F7FB-CD21-AE8B-E49A1195C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5728" y="188607"/>
            <a:ext cx="6197758" cy="734168"/>
          </a:xfrm>
        </p:spPr>
        <p:txBody>
          <a:bodyPr>
            <a:normAutofit fontScale="90000"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Electromagnetic waveguides – Rectangular Waveguide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8F5C609-E7A8-62E4-F3DE-DC0995DA0D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- 5/ Electromagnetic Radiations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19A8D2F-8C8C-0AEE-A633-745E17468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D6A25-F61A-09B4-7BBB-B27538885FB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GB" b="1" dirty="0">
                    <a:solidFill>
                      <a:srgbClr val="111111"/>
                    </a:solidFill>
                  </a:rPr>
                  <a:t>Cutoff wavelength:</a:t>
                </a:r>
              </a:p>
              <a:p>
                <a:r>
                  <a:rPr lang="en-GB" b="0" i="0" dirty="0">
                    <a:effectLst/>
                  </a:rPr>
                  <a:t>Cutoff Wavelength is the shortest wavelength that can effectively propagate through the waveguide for a specific mode. </a:t>
                </a:r>
              </a:p>
              <a:p>
                <a:r>
                  <a:rPr lang="en-GB" b="0" i="0" dirty="0">
                    <a:effectLst/>
                  </a:rPr>
                  <a:t>Below the cutoff wavelength, the mode cannot propagate, and the waveguide behaves as a high-pass filter.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11111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b="0" i="1" smtClean="0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  <m:t>𝑐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b="0" i="0" dirty="0">
                  <a:solidFill>
                    <a:srgbClr val="0D0D0D"/>
                  </a:solidFill>
                  <a:effectLst/>
                  <a:latin typeface="Söhne"/>
                </a:endParaRPr>
              </a:p>
              <a:p>
                <a:endParaRPr lang="en-GB" b="1" dirty="0">
                  <a:solidFill>
                    <a:srgbClr val="111111"/>
                  </a:solidFill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  <m:t>𝜆</m:t>
                          </m:r>
                        </m:e>
                        <m:sub>
                          <m:r>
                            <a:rPr lang="en-GB" b="0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b="0" i="1" smtClean="0">
                          <a:solidFill>
                            <a:srgbClr val="11111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solidFill>
                                <a:srgbClr val="111111"/>
                              </a:solidFill>
                              <a:latin typeface="Cambria Math" panose="02040503050406030204" pitchFamily="18" charset="0"/>
                            </a:rPr>
                            <m:t>2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GB" i="1" smtClean="0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en-GB" i="1" smtClean="0">
                                      <a:solidFill>
                                        <a:srgbClr val="11111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i="1" smtClean="0">
                                          <a:solidFill>
                                            <a:srgbClr val="11111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GB" i="1" smtClean="0">
                                              <a:solidFill>
                                                <a:srgbClr val="11111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en-GB" b="0" i="1" smtClean="0">
                                              <a:solidFill>
                                                <a:srgbClr val="11111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𝑚</m:t>
                                          </m:r>
                                        </m:num>
                                        <m:den>
                                          <m:r>
                                            <a:rPr lang="en-GB" b="0" i="1" smtClean="0">
                                              <a:solidFill>
                                                <a:srgbClr val="11111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𝑎</m:t>
                                          </m:r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en-GB" b="0" i="1" smtClean="0">
                                      <a:solidFill>
                                        <a:srgbClr val="11111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b="0" i="1" smtClean="0">
                                  <a:solidFill>
                                    <a:srgbClr val="111111"/>
                                  </a:solidFill>
                                  <a:latin typeface="Cambria Math" panose="02040503050406030204" pitchFamily="18" charset="0"/>
                                </a:rPr>
                                <m:t>+</m:t>
                              </m:r>
                              <m:sSup>
                                <m:sSupPr>
                                  <m:ctrlPr>
                                    <a:rPr lang="en-GB" i="1">
                                      <a:solidFill>
                                        <a:srgbClr val="111111"/>
                                      </a:solidFill>
                                      <a:latin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i="1">
                                          <a:solidFill>
                                            <a:srgbClr val="111111"/>
                                          </a:solidFill>
                                          <a:latin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f>
                                        <m:fPr>
                                          <m:ctrlPr>
                                            <a:rPr lang="en-GB" i="1">
                                              <a:solidFill>
                                                <a:srgbClr val="11111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</m:ctrlPr>
                                        </m:fPr>
                                        <m:num>
                                          <m:r>
                                            <a:rPr lang="en-GB" b="0" i="1" smtClean="0">
                                              <a:solidFill>
                                                <a:srgbClr val="11111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𝑛</m:t>
                                          </m:r>
                                        </m:num>
                                        <m:den>
                                          <m:r>
                                            <a:rPr lang="en-GB" b="0" i="1" smtClean="0">
                                              <a:solidFill>
                                                <a:srgbClr val="111111"/>
                                              </a:solidFill>
                                              <a:latin typeface="Cambria Math" panose="02040503050406030204" pitchFamily="18" charset="0"/>
                                            </a:rPr>
                                            <m:t>𝑏</m:t>
                                          </m:r>
                                        </m:den>
                                      </m:f>
                                    </m:e>
                                  </m:d>
                                </m:e>
                                <m:sup>
                                  <m:r>
                                    <a:rPr lang="en-GB" b="0" i="1">
                                      <a:solidFill>
                                        <a:srgbClr val="111111"/>
                                      </a:solidFill>
                                      <a:latin typeface="Cambria Math" panose="02040503050406030204" pitchFamily="18" charset="0"/>
                                    </a:rPr>
                                    <m:t>2</m:t>
                                  </m:r>
                                </m:sup>
                              </m:sSup>
                            </m:e>
                          </m:rad>
                        </m:den>
                      </m:f>
                    </m:oMath>
                  </m:oMathPara>
                </a14:m>
                <a:endParaRPr lang="en-GB" dirty="0">
                  <a:solidFill>
                    <a:srgbClr val="111111"/>
                  </a:solidFill>
                </a:endParaRPr>
              </a:p>
              <a:p>
                <a:pPr marL="0" indent="0">
                  <a:buNone/>
                </a:pPr>
                <a:endParaRPr lang="en-GB" dirty="0">
                  <a:solidFill>
                    <a:srgbClr val="111111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A97D6A25-F61A-09B4-7BBB-B27538885FB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16378" y="1425222"/>
                <a:ext cx="11359243" cy="4664529"/>
              </a:xfrm>
              <a:blipFill>
                <a:blip r:embed="rId3"/>
                <a:stretch>
                  <a:fillRect l="-1073" t="-3007" r="-16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61384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194585-7DEA-86EE-6900-9709392B2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105BE9-E9EA-6B05-4312-F3B48198B6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- 5/ Electromagnetic Radiations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593883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documentManagement/types"/>
    <ds:schemaRef ds:uri="http://purl.org/dc/terms/"/>
    <ds:schemaRef ds:uri="http://schemas.microsoft.com/office/2006/metadata/properties"/>
    <ds:schemaRef ds:uri="303dbf9b-b85b-46a0-94f1-894078c07ecd"/>
    <ds:schemaRef ds:uri="http://purl.org/dc/elements/1.1/"/>
    <ds:schemaRef ds:uri="211f9404-bca0-4bcf-9c1d-965ccb6f8d2d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553</Words>
  <Application>Microsoft Office PowerPoint</Application>
  <PresentationFormat>Widescreen</PresentationFormat>
  <Paragraphs>115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5" baseType="lpstr">
      <vt:lpstr>KaTeX_Math</vt:lpstr>
      <vt:lpstr>Söhne</vt:lpstr>
      <vt:lpstr>Arial</vt:lpstr>
      <vt:lpstr>Calibri</vt:lpstr>
      <vt:lpstr>Calibri Light</vt:lpstr>
      <vt:lpstr>Cambria Math</vt:lpstr>
      <vt:lpstr>Times New Roman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Rectangular waveguides</vt:lpstr>
      <vt:lpstr>Waveguides</vt:lpstr>
      <vt:lpstr>Modes</vt:lpstr>
      <vt:lpstr>Modes</vt:lpstr>
      <vt:lpstr>Modes</vt:lpstr>
      <vt:lpstr>Types of Mode</vt:lpstr>
      <vt:lpstr>Types of Mode</vt:lpstr>
      <vt:lpstr>Types of Mode</vt:lpstr>
      <vt:lpstr>Electromagnetic waveguides Rectangular waveguides </vt:lpstr>
      <vt:lpstr>Electromagnetic waveguides – Rectangular waveguide</vt:lpstr>
      <vt:lpstr>Electromagnetic waveguides – Rectangular Waveguide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124</cp:revision>
  <dcterms:created xsi:type="dcterms:W3CDTF">2021-03-09T15:35:42Z</dcterms:created>
  <dcterms:modified xsi:type="dcterms:W3CDTF">2025-01-17T07:43:01Z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