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8" r:id="rId2"/>
    <p:sldId id="261" r:id="rId3"/>
    <p:sldId id="260" r:id="rId4"/>
    <p:sldId id="262" r:id="rId5"/>
    <p:sldId id="263" r:id="rId6"/>
    <p:sldId id="267" r:id="rId7"/>
    <p:sldId id="277" r:id="rId8"/>
    <p:sldId id="281" r:id="rId9"/>
    <p:sldId id="278" r:id="rId10"/>
    <p:sldId id="279" r:id="rId11"/>
    <p:sldId id="280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73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34578" autoAdjust="0"/>
    <p:restoredTop sz="86420" autoAdjust="0"/>
  </p:normalViewPr>
  <p:slideViewPr>
    <p:cSldViewPr>
      <p:cViewPr varScale="1">
        <p:scale>
          <a:sx n="109" d="100"/>
          <a:sy n="109" d="100"/>
        </p:scale>
        <p:origin x="-62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26397330-E590-4754-9F61-18944627DB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2047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latin typeface="Arial" pitchFamily="34" charset="0"/>
              </a:rPr>
              <a:t>Foundations of Marketing</a:t>
            </a:r>
          </a:p>
        </p:txBody>
      </p:sp>
      <p:sp>
        <p:nvSpPr>
          <p:cNvPr id="25603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2C2A460-7ED4-4A60-B02E-D9BD5353E98E}" type="slidenum">
              <a:rPr lang="en-GB" smtClean="0">
                <a:latin typeface="Arial" pitchFamily="34" charset="0"/>
              </a:rPr>
              <a:pPr>
                <a:defRPr/>
              </a:pPr>
              <a:t>1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235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In Welsh, still some people who refer to y </a:t>
            </a:r>
            <a:r>
              <a:rPr lang="en-GB" dirty="0" err="1" smtClean="0"/>
              <a:t>Bwrdd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Dwr</a:t>
            </a:r>
            <a:r>
              <a:rPr lang="en-GB" baseline="0" dirty="0" smtClean="0"/>
              <a:t> (water board)</a:t>
            </a:r>
          </a:p>
          <a:p>
            <a:r>
              <a:rPr lang="en-GB" baseline="0" dirty="0" smtClean="0"/>
              <a:t>Mention treatment works near </a:t>
            </a:r>
            <a:r>
              <a:rPr lang="en-GB" baseline="0" dirty="0" err="1" smtClean="0"/>
              <a:t>Knab</a:t>
            </a:r>
            <a:r>
              <a:rPr lang="en-GB" baseline="0" dirty="0" smtClean="0"/>
              <a:t> Rock/Verdi’s – maceration only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397330-E590-4754-9F61-18944627DB77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latin typeface="Arial" pitchFamily="34" charset="0"/>
              </a:rPr>
              <a:t>Foundations of Marketing</a:t>
            </a:r>
          </a:p>
        </p:txBody>
      </p:sp>
      <p:sp>
        <p:nvSpPr>
          <p:cNvPr id="27651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EE5A5D9-7795-4046-851D-60A3D3287F91}" type="slidenum">
              <a:rPr lang="en-GB" smtClean="0">
                <a:latin typeface="Arial" pitchFamily="34" charset="0"/>
              </a:rPr>
              <a:pPr>
                <a:defRPr/>
              </a:pPr>
              <a:t>3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2458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>
                <a:latin typeface="Arial" pitchFamily="34" charset="0"/>
              </a:rPr>
              <a:t>Previously – turn on the tap</a:t>
            </a:r>
            <a:r>
              <a:rPr lang="en-US" baseline="0" dirty="0" smtClean="0">
                <a:latin typeface="Arial" pitchFamily="34" charset="0"/>
              </a:rPr>
              <a:t> = fresh clean drinking water. Flush the toilet = away the waste goes!</a:t>
            </a:r>
          </a:p>
          <a:p>
            <a:pPr eaLnBrk="1" hangingPunct="1"/>
            <a:endParaRPr lang="en-US" dirty="0" smtClean="0">
              <a:latin typeface="Arial" pitchFamily="34" charset="0"/>
            </a:endParaRPr>
          </a:p>
          <a:p>
            <a:pPr eaLnBrk="1" hangingPunct="1"/>
            <a:r>
              <a:rPr lang="en-US" dirty="0" smtClean="0">
                <a:latin typeface="Arial" pitchFamily="34" charset="0"/>
              </a:rPr>
              <a:t>John </a:t>
            </a:r>
            <a:r>
              <a:rPr lang="en-US" dirty="0" err="1" smtClean="0">
                <a:latin typeface="Arial" pitchFamily="34" charset="0"/>
              </a:rPr>
              <a:t>Elfed</a:t>
            </a:r>
            <a:r>
              <a:rPr lang="en-US" dirty="0" smtClean="0">
                <a:latin typeface="Arial" pitchFamily="34" charset="0"/>
              </a:rPr>
              <a:t> Jones: “If people had a choice,</a:t>
            </a:r>
            <a:r>
              <a:rPr lang="en-US" baseline="0" dirty="0" smtClean="0">
                <a:latin typeface="Arial" pitchFamily="34" charset="0"/>
              </a:rPr>
              <a:t> we would want them to choose us”!</a:t>
            </a:r>
          </a:p>
          <a:p>
            <a:pPr eaLnBrk="1" hangingPunct="1"/>
            <a:endParaRPr lang="en-US" baseline="0" dirty="0" smtClean="0">
              <a:latin typeface="Arial" pitchFamily="34" charset="0"/>
            </a:endParaRPr>
          </a:p>
          <a:p>
            <a:pPr eaLnBrk="1" hangingPunct="1"/>
            <a:r>
              <a:rPr lang="en-US" baseline="0" dirty="0" smtClean="0">
                <a:latin typeface="Arial" pitchFamily="34" charset="0"/>
              </a:rPr>
              <a:t>Started talk of developing the ‘brand’ – linked to share price and stakeholder confidence</a:t>
            </a:r>
          </a:p>
          <a:p>
            <a:pPr eaLnBrk="1" hangingPunct="1"/>
            <a:r>
              <a:rPr lang="en-US" baseline="0" dirty="0" smtClean="0">
                <a:latin typeface="Arial" pitchFamily="34" charset="0"/>
              </a:rPr>
              <a:t>From old plumber in overalls to modern &amp; efficient</a:t>
            </a:r>
          </a:p>
          <a:p>
            <a:pPr eaLnBrk="1" hangingPunct="1"/>
            <a:endParaRPr lang="en-US" baseline="0" dirty="0" smtClean="0">
              <a:latin typeface="Arial" pitchFamily="34" charset="0"/>
            </a:endParaRPr>
          </a:p>
          <a:p>
            <a:pPr eaLnBrk="1" hangingPunct="1"/>
            <a:r>
              <a:rPr lang="en-US" baseline="0" dirty="0" smtClean="0">
                <a:latin typeface="Arial" pitchFamily="34" charset="0"/>
              </a:rPr>
              <a:t>Newsletters and mail-outs, but most people thought “well they would say that wouldn’t they” – communications process and recipients interpreting the message to conform to their beliefs</a:t>
            </a:r>
            <a:endParaRPr 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latin typeface="Arial" pitchFamily="34" charset="0"/>
              </a:rPr>
              <a:t>Foundations of Marketing</a:t>
            </a:r>
          </a:p>
        </p:txBody>
      </p:sp>
      <p:sp>
        <p:nvSpPr>
          <p:cNvPr id="28675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895135E-2DF2-4068-86D5-BFA14833DB5B}" type="slidenum">
              <a:rPr lang="en-GB" smtClean="0">
                <a:latin typeface="Arial" pitchFamily="34" charset="0"/>
              </a:rPr>
              <a:pPr>
                <a:defRPr/>
              </a:pPr>
              <a:t>4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2560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>
                <a:latin typeface="Arial" pitchFamily="34" charset="0"/>
              </a:rPr>
              <a:t>Finally have the money for engineering investment, but new engineering projects take considerable time </a:t>
            </a:r>
            <a:r>
              <a:rPr lang="en-US" dirty="0" err="1" smtClean="0">
                <a:latin typeface="Arial" pitchFamily="34" charset="0"/>
              </a:rPr>
              <a:t>eg</a:t>
            </a:r>
            <a:r>
              <a:rPr lang="en-US" dirty="0" smtClean="0">
                <a:latin typeface="Arial" pitchFamily="34" charset="0"/>
              </a:rPr>
              <a:t> Swansea Bay WWTW 8</a:t>
            </a:r>
            <a:r>
              <a:rPr lang="en-US" baseline="0" dirty="0" smtClean="0">
                <a:latin typeface="Arial" pitchFamily="34" charset="0"/>
              </a:rPr>
              <a:t> years and £85m cost</a:t>
            </a:r>
          </a:p>
          <a:p>
            <a:pPr eaLnBrk="1" hangingPunct="1"/>
            <a:endParaRPr lang="en-US" baseline="0" dirty="0" smtClean="0">
              <a:latin typeface="Arial" pitchFamily="34" charset="0"/>
            </a:endParaRPr>
          </a:p>
          <a:p>
            <a:pPr eaLnBrk="1" hangingPunct="1"/>
            <a:r>
              <a:rPr lang="en-US" baseline="0" dirty="0" smtClean="0">
                <a:latin typeface="Arial" pitchFamily="34" charset="0"/>
              </a:rPr>
              <a:t>Wallace Evans – </a:t>
            </a:r>
            <a:r>
              <a:rPr lang="en-US" baseline="0" dirty="0" err="1" smtClean="0">
                <a:latin typeface="Arial" pitchFamily="34" charset="0"/>
              </a:rPr>
              <a:t>Penart</a:t>
            </a:r>
            <a:r>
              <a:rPr lang="en-US" baseline="0" dirty="0" smtClean="0">
                <a:latin typeface="Arial" pitchFamily="34" charset="0"/>
              </a:rPr>
              <a:t> based consulting engineers – projects worldwide </a:t>
            </a:r>
            <a:r>
              <a:rPr lang="en-US" baseline="0" dirty="0" err="1" smtClean="0">
                <a:latin typeface="Arial" pitchFamily="34" charset="0"/>
              </a:rPr>
              <a:t>eg</a:t>
            </a:r>
            <a:r>
              <a:rPr lang="en-US" baseline="0" dirty="0" smtClean="0">
                <a:latin typeface="Arial" pitchFamily="34" charset="0"/>
              </a:rPr>
              <a:t> airport runways and other major engineering projects in water and sewerage infrastructure</a:t>
            </a:r>
          </a:p>
          <a:p>
            <a:pPr eaLnBrk="1" hangingPunct="1"/>
            <a:endParaRPr lang="en-US" baseline="0" dirty="0" smtClean="0">
              <a:latin typeface="Arial" pitchFamily="34" charset="0"/>
            </a:endParaRPr>
          </a:p>
          <a:p>
            <a:pPr eaLnBrk="1" hangingPunct="1"/>
            <a:r>
              <a:rPr lang="en-US" baseline="0" dirty="0" err="1" smtClean="0">
                <a:latin typeface="Arial" pitchFamily="34" charset="0"/>
              </a:rPr>
              <a:t>Seevrn</a:t>
            </a:r>
            <a:r>
              <a:rPr lang="en-US" baseline="0" dirty="0" smtClean="0">
                <a:latin typeface="Arial" pitchFamily="34" charset="0"/>
              </a:rPr>
              <a:t> Trent - Biffa waste disposal </a:t>
            </a:r>
            <a:endParaRPr 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latin typeface="Arial" pitchFamily="34" charset="0"/>
              </a:rPr>
              <a:t>Foundations of Marketing</a:t>
            </a:r>
          </a:p>
        </p:txBody>
      </p:sp>
      <p:sp>
        <p:nvSpPr>
          <p:cNvPr id="29699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4F21BD3-7F74-43B2-9ED2-006F1A9FF353}" type="slidenum">
              <a:rPr lang="en-GB" smtClean="0">
                <a:latin typeface="Arial" pitchFamily="34" charset="0"/>
              </a:rPr>
              <a:pPr>
                <a:defRPr/>
              </a:pPr>
              <a:t>5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2662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>
                <a:latin typeface="Arial" pitchFamily="34" charset="0"/>
              </a:rPr>
              <a:t>Hyder</a:t>
            </a:r>
            <a:r>
              <a:rPr lang="en-US" dirty="0" smtClean="0">
                <a:latin typeface="Arial" pitchFamily="34" charset="0"/>
              </a:rPr>
              <a:t> – using expertise</a:t>
            </a:r>
            <a:r>
              <a:rPr lang="en-US" baseline="0" dirty="0" smtClean="0">
                <a:latin typeface="Arial" pitchFamily="34" charset="0"/>
              </a:rPr>
              <a:t> of Acer consulting and Wallace Evans to get involved in projects outside Wales</a:t>
            </a:r>
          </a:p>
          <a:p>
            <a:pPr eaLnBrk="1" hangingPunct="1"/>
            <a:r>
              <a:rPr lang="en-US" baseline="0" dirty="0" err="1" smtClean="0">
                <a:latin typeface="Arial" pitchFamily="34" charset="0"/>
              </a:rPr>
              <a:t>Hamdden</a:t>
            </a:r>
            <a:r>
              <a:rPr lang="en-US" baseline="0" dirty="0" smtClean="0">
                <a:latin typeface="Arial" pitchFamily="34" charset="0"/>
              </a:rPr>
              <a:t> – quality country house hotels. Eventually owned 5.</a:t>
            </a:r>
          </a:p>
          <a:p>
            <a:pPr eaLnBrk="1" hangingPunct="1"/>
            <a:r>
              <a:rPr lang="en-US" baseline="0" dirty="0" smtClean="0">
                <a:latin typeface="Arial" pitchFamily="34" charset="0"/>
              </a:rPr>
              <a:t>Fishing at reservoirs. </a:t>
            </a:r>
            <a:r>
              <a:rPr lang="en-US" baseline="0" dirty="0" err="1" smtClean="0">
                <a:latin typeface="Arial" pitchFamily="34" charset="0"/>
              </a:rPr>
              <a:t>Ty’n</a:t>
            </a:r>
            <a:r>
              <a:rPr lang="en-US" baseline="0" dirty="0" smtClean="0">
                <a:latin typeface="Arial" pitchFamily="34" charset="0"/>
              </a:rPr>
              <a:t> y Cornel – 222 acre lake with wild brown trout fishing. </a:t>
            </a:r>
          </a:p>
          <a:p>
            <a:pPr eaLnBrk="1" hangingPunct="1"/>
            <a:r>
              <a:rPr lang="en-US" baseline="0" dirty="0" smtClean="0">
                <a:latin typeface="Arial" pitchFamily="34" charset="0"/>
              </a:rPr>
              <a:t>Visitor </a:t>
            </a:r>
            <a:r>
              <a:rPr lang="en-US" baseline="0" dirty="0" err="1" smtClean="0">
                <a:latin typeface="Arial" pitchFamily="34" charset="0"/>
              </a:rPr>
              <a:t>centres</a:t>
            </a:r>
            <a:r>
              <a:rPr lang="en-US" baseline="0" dirty="0" smtClean="0">
                <a:latin typeface="Arial" pitchFamily="34" charset="0"/>
              </a:rPr>
              <a:t> at reservoirs – </a:t>
            </a:r>
            <a:r>
              <a:rPr lang="en-US" baseline="0" dirty="0" err="1" smtClean="0">
                <a:latin typeface="Arial" pitchFamily="34" charset="0"/>
              </a:rPr>
              <a:t>Llys</a:t>
            </a:r>
            <a:r>
              <a:rPr lang="en-US" baseline="0" dirty="0" smtClean="0">
                <a:latin typeface="Arial" pitchFamily="34" charset="0"/>
              </a:rPr>
              <a:t> y Fran 1m visitors a year  </a:t>
            </a:r>
            <a:r>
              <a:rPr lang="en-US" baseline="0" dirty="0" err="1" smtClean="0">
                <a:latin typeface="Arial" pitchFamily="34" charset="0"/>
              </a:rPr>
              <a:t>Llandegfedd</a:t>
            </a:r>
            <a:r>
              <a:rPr lang="en-US" baseline="0" dirty="0" smtClean="0">
                <a:latin typeface="Arial" pitchFamily="34" charset="0"/>
              </a:rPr>
              <a:t> (SE) </a:t>
            </a:r>
            <a:r>
              <a:rPr lang="en-US" baseline="0" dirty="0" err="1" smtClean="0">
                <a:latin typeface="Arial" pitchFamily="34" charset="0"/>
              </a:rPr>
              <a:t>Llyn</a:t>
            </a:r>
            <a:r>
              <a:rPr lang="en-US" baseline="0" dirty="0" smtClean="0">
                <a:latin typeface="Arial" pitchFamily="34" charset="0"/>
              </a:rPr>
              <a:t> </a:t>
            </a:r>
            <a:r>
              <a:rPr lang="en-US" baseline="0" dirty="0" err="1" smtClean="0">
                <a:latin typeface="Arial" pitchFamily="34" charset="0"/>
              </a:rPr>
              <a:t>Brenig</a:t>
            </a:r>
            <a:r>
              <a:rPr lang="en-US" baseline="0" dirty="0" smtClean="0">
                <a:latin typeface="Arial" pitchFamily="34" charset="0"/>
              </a:rPr>
              <a:t> N Wales</a:t>
            </a:r>
          </a:p>
          <a:p>
            <a:pPr eaLnBrk="1" hangingPunct="1"/>
            <a:endParaRPr lang="en-US" baseline="0" dirty="0" smtClean="0">
              <a:latin typeface="Arial" pitchFamily="34" charset="0"/>
            </a:endParaRPr>
          </a:p>
          <a:p>
            <a:pPr eaLnBrk="1" hangingPunct="1"/>
            <a:r>
              <a:rPr lang="en-US" baseline="0" dirty="0" smtClean="0">
                <a:latin typeface="Arial" pitchFamily="34" charset="0"/>
              </a:rPr>
              <a:t>Also note the names – </a:t>
            </a:r>
            <a:r>
              <a:rPr lang="en-US" baseline="0" dirty="0" err="1" smtClean="0">
                <a:latin typeface="Arial" pitchFamily="34" charset="0"/>
              </a:rPr>
              <a:t>Hyder</a:t>
            </a:r>
            <a:r>
              <a:rPr lang="en-US" baseline="0" dirty="0" smtClean="0">
                <a:latin typeface="Arial" pitchFamily="34" charset="0"/>
              </a:rPr>
              <a:t> = confidence. </a:t>
            </a:r>
            <a:r>
              <a:rPr lang="en-US" baseline="0" dirty="0" err="1" smtClean="0">
                <a:latin typeface="Arial" pitchFamily="34" charset="0"/>
              </a:rPr>
              <a:t>Hamdden</a:t>
            </a:r>
            <a:r>
              <a:rPr lang="en-US" baseline="0" dirty="0" smtClean="0">
                <a:latin typeface="Arial" pitchFamily="34" charset="0"/>
              </a:rPr>
              <a:t> = leisure</a:t>
            </a:r>
          </a:p>
          <a:p>
            <a:pPr eaLnBrk="1" hangingPunct="1"/>
            <a:endParaRPr lang="en-US" baseline="0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latin typeface="Arial" pitchFamily="34" charset="0"/>
              </a:rPr>
              <a:t>Foundations of Marketing</a:t>
            </a:r>
          </a:p>
        </p:txBody>
      </p:sp>
      <p:sp>
        <p:nvSpPr>
          <p:cNvPr id="33795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9769D2C-3449-4B14-A57B-2C50D3AA73F1}" type="slidenum">
              <a:rPr lang="en-GB" smtClean="0">
                <a:latin typeface="Arial" pitchFamily="34" charset="0"/>
              </a:rPr>
              <a:pPr>
                <a:defRPr/>
              </a:pPr>
              <a:t>6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297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>
                <a:latin typeface="Arial" pitchFamily="34" charset="0"/>
              </a:rPr>
              <a:t>Directors salaries tripled in 2 years, some from 48k to 150k plus share options</a:t>
            </a:r>
          </a:p>
          <a:p>
            <a:pPr eaLnBrk="1" hangingPunct="1"/>
            <a:r>
              <a:rPr lang="en-US" dirty="0" smtClean="0">
                <a:latin typeface="Arial" pitchFamily="34" charset="0"/>
              </a:rPr>
              <a:t>Major projects not going to happen overnight, but still burst mains, poor sewage treatment, high leakage rates – and increased public awareness.  Surfers Against Sewage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latin typeface="Arial" pitchFamily="34" charset="0"/>
              </a:rPr>
              <a:t>Foundations of Marketing</a:t>
            </a:r>
          </a:p>
        </p:txBody>
      </p:sp>
      <p:sp>
        <p:nvSpPr>
          <p:cNvPr id="44035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BDC44E9-1D51-4ADD-B431-BD5453F260DB}" type="slidenum">
              <a:rPr lang="en-GB" smtClean="0">
                <a:latin typeface="Arial" pitchFamily="34" charset="0"/>
              </a:rPr>
              <a:pPr>
                <a:defRPr/>
              </a:pPr>
              <a:t>7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399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>
                <a:latin typeface="Arial" pitchFamily="34" charset="0"/>
              </a:rPr>
              <a:t>Govt</a:t>
            </a:r>
            <a:r>
              <a:rPr lang="en-US" dirty="0" smtClean="0">
                <a:latin typeface="Arial" pitchFamily="34" charset="0"/>
              </a:rPr>
              <a:t> decision, but this was not always</a:t>
            </a:r>
            <a:r>
              <a:rPr lang="en-US" baseline="0" dirty="0" smtClean="0">
                <a:latin typeface="Arial" pitchFamily="34" charset="0"/>
              </a:rPr>
              <a:t> accepted as a good defense for water companies to hide behind – get on with the improvements etc. Eventually many journalists tired of the water companies saying ‘don’t blame us for acting as a private company .. that’s what we are now!’</a:t>
            </a:r>
          </a:p>
          <a:p>
            <a:pPr eaLnBrk="1" hangingPunct="1"/>
            <a:endParaRPr lang="en-US" baseline="0" dirty="0" smtClean="0">
              <a:latin typeface="Arial" pitchFamily="34" charset="0"/>
            </a:endParaRPr>
          </a:p>
          <a:p>
            <a:pPr eaLnBrk="1" hangingPunct="1"/>
            <a:r>
              <a:rPr lang="en-US" baseline="0" dirty="0" smtClean="0">
                <a:latin typeface="Arial" pitchFamily="34" charset="0"/>
              </a:rPr>
              <a:t>John </a:t>
            </a:r>
            <a:r>
              <a:rPr lang="en-US" baseline="0" dirty="0" err="1" smtClean="0">
                <a:latin typeface="Arial" pitchFamily="34" charset="0"/>
              </a:rPr>
              <a:t>Elfed</a:t>
            </a:r>
            <a:r>
              <a:rPr lang="en-US" baseline="0" dirty="0" smtClean="0">
                <a:latin typeface="Arial" pitchFamily="34" charset="0"/>
              </a:rPr>
              <a:t> Jones – if people had a choice, we would want them to choose us</a:t>
            </a:r>
          </a:p>
          <a:p>
            <a:pPr eaLnBrk="1" hangingPunct="1"/>
            <a:r>
              <a:rPr lang="en-US" baseline="0" dirty="0" smtClean="0">
                <a:latin typeface="Arial" pitchFamily="34" charset="0"/>
              </a:rPr>
              <a:t>adverts – campaign to get public support.  TV too high profile (and expensive) –may be seen as ‘wasting’ bill payers money.</a:t>
            </a:r>
            <a:endParaRPr 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latin typeface="Arial" pitchFamily="34" charset="0"/>
              </a:rPr>
              <a:t>Foundations of Marketing</a:t>
            </a:r>
          </a:p>
        </p:txBody>
      </p:sp>
      <p:sp>
        <p:nvSpPr>
          <p:cNvPr id="44035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BDC44E9-1D51-4ADD-B431-BD5453F260DB}" type="slidenum">
              <a:rPr lang="en-GB" smtClean="0">
                <a:latin typeface="Arial" pitchFamily="34" charset="0"/>
              </a:rPr>
              <a:pPr>
                <a:defRPr/>
              </a:pPr>
              <a:t>8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399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>
                <a:latin typeface="Arial" pitchFamily="34" charset="0"/>
              </a:rPr>
              <a:t>Events – press and media, local </a:t>
            </a:r>
            <a:r>
              <a:rPr lang="en-US" dirty="0" err="1" smtClean="0">
                <a:latin typeface="Arial" pitchFamily="34" charset="0"/>
              </a:rPr>
              <a:t>councillors</a:t>
            </a:r>
            <a:r>
              <a:rPr lang="en-US" dirty="0" smtClean="0">
                <a:latin typeface="Arial" pitchFamily="34" charset="0"/>
              </a:rPr>
              <a:t>, community leaders etc.</a:t>
            </a:r>
          </a:p>
          <a:p>
            <a:pPr eaLnBrk="1" hangingPunct="1"/>
            <a:r>
              <a:rPr lang="en-US" dirty="0" smtClean="0">
                <a:latin typeface="Arial" pitchFamily="34" charset="0"/>
              </a:rPr>
              <a:t>Sponsorship</a:t>
            </a:r>
            <a:r>
              <a:rPr lang="en-US" baseline="0" dirty="0" smtClean="0">
                <a:latin typeface="Arial" pitchFamily="34" charset="0"/>
              </a:rPr>
              <a:t> – Tall Ships Race, but never on the level of </a:t>
            </a:r>
            <a:r>
              <a:rPr lang="en-US" baseline="0" dirty="0" err="1" smtClean="0">
                <a:latin typeface="Arial" pitchFamily="34" charset="0"/>
              </a:rPr>
              <a:t>Swalec</a:t>
            </a:r>
            <a:r>
              <a:rPr lang="en-US" baseline="0" dirty="0" smtClean="0">
                <a:latin typeface="Arial" pitchFamily="34" charset="0"/>
              </a:rPr>
              <a:t> – rugby etc Scott Gibbs</a:t>
            </a:r>
          </a:p>
          <a:p>
            <a:pPr eaLnBrk="1" hangingPunct="1"/>
            <a:r>
              <a:rPr lang="en-US" baseline="0" dirty="0" smtClean="0">
                <a:latin typeface="Arial" pitchFamily="34" charset="0"/>
              </a:rPr>
              <a:t>Schools – water cycle, education officer, but small scale</a:t>
            </a:r>
          </a:p>
          <a:p>
            <a:pPr eaLnBrk="1" hangingPunct="1"/>
            <a:r>
              <a:rPr lang="en-US" baseline="0" dirty="0" smtClean="0">
                <a:latin typeface="Arial" pitchFamily="34" charset="0"/>
              </a:rPr>
              <a:t>RWAS, 3 counties, Anglesey show, </a:t>
            </a:r>
            <a:r>
              <a:rPr lang="en-US" baseline="0" dirty="0" err="1" smtClean="0">
                <a:latin typeface="Arial" pitchFamily="34" charset="0"/>
              </a:rPr>
              <a:t>Urdd</a:t>
            </a:r>
            <a:r>
              <a:rPr lang="en-US" baseline="0" dirty="0" smtClean="0">
                <a:latin typeface="Arial" pitchFamily="34" charset="0"/>
              </a:rPr>
              <a:t> &amp; Nat Eisteddfod 250k </a:t>
            </a:r>
            <a:r>
              <a:rPr lang="en-US" baseline="0" dirty="0" err="1" smtClean="0">
                <a:latin typeface="Arial" pitchFamily="34" charset="0"/>
              </a:rPr>
              <a:t>tomos</a:t>
            </a:r>
            <a:r>
              <a:rPr lang="en-US" baseline="0" dirty="0" smtClean="0">
                <a:latin typeface="Arial" pitchFamily="34" charset="0"/>
              </a:rPr>
              <a:t> the tap</a:t>
            </a:r>
          </a:p>
          <a:p>
            <a:pPr eaLnBrk="1" hangingPunct="1"/>
            <a:r>
              <a:rPr lang="en-US" baseline="0" dirty="0" smtClean="0">
                <a:latin typeface="Arial" pitchFamily="34" charset="0"/>
              </a:rPr>
              <a:t>Mail-outs, estimated over 1m pieces of print annually</a:t>
            </a:r>
          </a:p>
          <a:p>
            <a:pPr eaLnBrk="1" hangingPunct="1"/>
            <a:r>
              <a:rPr lang="en-US" baseline="0" dirty="0" smtClean="0">
                <a:latin typeface="Arial" pitchFamily="34" charset="0"/>
              </a:rPr>
              <a:t>But after some re-</a:t>
            </a:r>
            <a:r>
              <a:rPr lang="en-US" baseline="0" dirty="0" err="1" smtClean="0">
                <a:latin typeface="Arial" pitchFamily="34" charset="0"/>
              </a:rPr>
              <a:t>organisation</a:t>
            </a:r>
            <a:r>
              <a:rPr lang="en-US" baseline="0" dirty="0" smtClean="0">
                <a:latin typeface="Arial" pitchFamily="34" charset="0"/>
              </a:rPr>
              <a:t>, HT became basically a press officer for burst mains, boiling orders etc</a:t>
            </a:r>
          </a:p>
          <a:p>
            <a:pPr eaLnBrk="1" hangingPunct="1"/>
            <a:endParaRPr 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latin typeface="Arial" pitchFamily="34" charset="0"/>
              </a:rPr>
              <a:t>Foundations of Marketing</a:t>
            </a:r>
          </a:p>
        </p:txBody>
      </p:sp>
      <p:sp>
        <p:nvSpPr>
          <p:cNvPr id="44035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BDC44E9-1D51-4ADD-B431-BD5453F260DB}" type="slidenum">
              <a:rPr lang="en-GB" smtClean="0">
                <a:latin typeface="Arial" pitchFamily="34" charset="0"/>
              </a:rPr>
              <a:pPr>
                <a:defRPr/>
              </a:pPr>
              <a:t>9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399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>
                <a:latin typeface="Arial" pitchFamily="34" charset="0"/>
              </a:rPr>
              <a:t>Commercial development of bottled water not seen as a </a:t>
            </a:r>
            <a:r>
              <a:rPr lang="en-US" dirty="0" err="1" smtClean="0">
                <a:latin typeface="Arial" pitchFamily="34" charset="0"/>
              </a:rPr>
              <a:t>prority</a:t>
            </a:r>
            <a:endParaRPr lang="en-US" dirty="0" smtClean="0">
              <a:latin typeface="Arial" pitchFamily="34" charset="0"/>
            </a:endParaRPr>
          </a:p>
          <a:p>
            <a:pPr eaLnBrk="1" hangingPunct="1"/>
            <a:r>
              <a:rPr lang="en-US" baseline="0" dirty="0" smtClean="0">
                <a:latin typeface="Arial" pitchFamily="34" charset="0"/>
              </a:rPr>
              <a:t>Bottled water is a ‘convenience product’</a:t>
            </a:r>
          </a:p>
          <a:p>
            <a:pPr eaLnBrk="1" hangingPunct="1"/>
            <a:r>
              <a:rPr lang="en-US" baseline="0" dirty="0" smtClean="0">
                <a:latin typeface="Arial" pitchFamily="34" charset="0"/>
              </a:rPr>
              <a:t>Tesco and </a:t>
            </a:r>
            <a:r>
              <a:rPr lang="en-US" baseline="0" dirty="0" err="1" smtClean="0">
                <a:latin typeface="Arial" pitchFamily="34" charset="0"/>
              </a:rPr>
              <a:t>Asda</a:t>
            </a:r>
            <a:r>
              <a:rPr lang="en-US" baseline="0" dirty="0" smtClean="0">
                <a:latin typeface="Arial" pitchFamily="34" charset="0"/>
              </a:rPr>
              <a:t> August 2012 selling bottled mains water – as ‘still water’  filtered to remove chlorine and ‘impurities’ 17p for 2 </a:t>
            </a:r>
            <a:r>
              <a:rPr lang="en-US" baseline="0" dirty="0" err="1" smtClean="0">
                <a:latin typeface="Arial" pitchFamily="34" charset="0"/>
              </a:rPr>
              <a:t>litres</a:t>
            </a:r>
            <a:r>
              <a:rPr lang="en-US" baseline="0" dirty="0" smtClean="0">
                <a:latin typeface="Arial" pitchFamily="34" charset="0"/>
              </a:rPr>
              <a:t>, no mention on label that its tap water (44p for Tesco own label mineral water)</a:t>
            </a:r>
          </a:p>
          <a:p>
            <a:pPr eaLnBrk="1" hangingPunct="1"/>
            <a:endParaRPr lang="en-US" baseline="0" dirty="0" smtClean="0">
              <a:latin typeface="Arial" pitchFamily="34" charset="0"/>
            </a:endParaRPr>
          </a:p>
          <a:p>
            <a:pPr eaLnBrk="1" hangingPunct="1"/>
            <a:endParaRPr 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latin typeface="Arial" pitchFamily="34" charset="0"/>
              </a:rPr>
              <a:t>Foundations of Marketing</a:t>
            </a:r>
          </a:p>
        </p:txBody>
      </p:sp>
      <p:sp>
        <p:nvSpPr>
          <p:cNvPr id="44035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BDC44E9-1D51-4ADD-B431-BD5453F260DB}" type="slidenum">
              <a:rPr lang="en-GB" smtClean="0">
                <a:latin typeface="Arial" pitchFamily="34" charset="0"/>
              </a:rPr>
              <a:pPr>
                <a:defRPr/>
              </a:pPr>
              <a:t>10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399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>
                <a:latin typeface="Arial" pitchFamily="34" charset="0"/>
              </a:rPr>
              <a:t>Strategic issues</a:t>
            </a:r>
            <a:r>
              <a:rPr lang="en-US" baseline="0" dirty="0" smtClean="0">
                <a:latin typeface="Arial" pitchFamily="34" charset="0"/>
              </a:rPr>
              <a:t> – difficult when a monopoly</a:t>
            </a:r>
          </a:p>
          <a:p>
            <a:pPr eaLnBrk="1" hangingPunct="1"/>
            <a:endParaRPr lang="en-US" baseline="0" dirty="0" smtClean="0">
              <a:latin typeface="Arial" pitchFamily="34" charset="0"/>
            </a:endParaRPr>
          </a:p>
          <a:p>
            <a:pPr eaLnBrk="1" hangingPunct="1"/>
            <a:endParaRPr 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GB" smtClean="0">
                <a:latin typeface="Arial" pitchFamily="34" charset="0"/>
              </a:rPr>
              <a:t>Foundations of Marketing</a:t>
            </a:r>
          </a:p>
        </p:txBody>
      </p:sp>
      <p:sp>
        <p:nvSpPr>
          <p:cNvPr id="44035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BDC44E9-1D51-4ADD-B431-BD5453F260DB}" type="slidenum">
              <a:rPr lang="en-GB" smtClean="0">
                <a:latin typeface="Arial" pitchFamily="34" charset="0"/>
              </a:rPr>
              <a:pPr>
                <a:defRPr/>
              </a:pPr>
              <a:t>11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399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>
                <a:latin typeface="Arial" pitchFamily="34" charset="0"/>
              </a:rPr>
              <a:t>Strategic issues</a:t>
            </a:r>
            <a:endParaRPr lang="en-US" baseline="0" dirty="0" smtClean="0">
              <a:latin typeface="Arial" pitchFamily="34" charset="0"/>
            </a:endParaRPr>
          </a:p>
          <a:p>
            <a:pPr eaLnBrk="1" hangingPunct="1"/>
            <a:endParaRPr lang="en-US" baseline="0" dirty="0" smtClean="0">
              <a:latin typeface="Arial" pitchFamily="34" charset="0"/>
            </a:endParaRPr>
          </a:p>
          <a:p>
            <a:pPr eaLnBrk="1" hangingPunct="1"/>
            <a:endParaRPr 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EBD1A-6099-4BDE-B27E-D0E5531BE0F9}" type="datetime1">
              <a:rPr lang="en-US"/>
              <a:pPr>
                <a:defRPr/>
              </a:pPr>
              <a:t>11/23/2012</a:t>
            </a:fld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396EC2-608A-447F-9BF1-BA08982D50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B7382F-01BF-4A62-80F3-98EA415A403C}" type="datetime1">
              <a:rPr lang="en-US"/>
              <a:pPr>
                <a:defRPr/>
              </a:pPr>
              <a:t>11/23/2012</a:t>
            </a:fld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FAB137-0EF2-443F-8FA1-7DA45C8D2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74D067-0F90-4E1D-89F5-B3F65BA32555}" type="datetime1">
              <a:rPr lang="en-US"/>
              <a:pPr>
                <a:defRPr/>
              </a:pPr>
              <a:t>11/23/2012</a:t>
            </a:fld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E4BC13-EBBE-43E5-9F33-AEE1DFD328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5D7AB-44A8-47CE-A517-E76AA2C62789}" type="datetime1">
              <a:rPr lang="en-US"/>
              <a:pPr>
                <a:defRPr/>
              </a:pPr>
              <a:t>11/23/2012</a:t>
            </a:fld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454F6E-8480-4D1B-8290-917A1DBBC7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726A8-528E-444E-B76E-FE510A5B903A}" type="datetime1">
              <a:rPr lang="en-US"/>
              <a:pPr>
                <a:defRPr/>
              </a:pPr>
              <a:t>11/23/2012</a:t>
            </a:fld>
            <a:endParaRPr 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C70021-144F-4281-9A2D-87F2E7F86B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FC8779-186C-462F-A4D9-BFEFD71C7658}" type="datetime1">
              <a:rPr lang="en-US"/>
              <a:pPr>
                <a:defRPr/>
              </a:pPr>
              <a:t>11/23/2012</a:t>
            </a:fld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BC91D3-5BF8-442B-A936-76383B6023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5EA836-0D9B-430B-A988-B1B51535CCE2}" type="datetime1">
              <a:rPr lang="en-US"/>
              <a:pPr>
                <a:defRPr/>
              </a:pPr>
              <a:t>11/23/2012</a:t>
            </a:fld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38E0CF-3543-4E3B-925F-32416D8904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5E7C5A-524B-446D-97B5-F2E56C2CA421}" type="datetime1">
              <a:rPr lang="en-US"/>
              <a:pPr>
                <a:defRPr/>
              </a:pPr>
              <a:t>11/23/2012</a:t>
            </a:fld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74C464-C09F-406D-B058-DDD860609F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9B27D7-E305-43C6-B781-E3AFD252E9D8}" type="datetime1">
              <a:rPr lang="en-US"/>
              <a:pPr>
                <a:defRPr/>
              </a:pPr>
              <a:t>11/23/2012</a:t>
            </a:fld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0E300C-DCE5-4C0A-B81B-CC09AA83BE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321B49-32BF-40BF-8F9E-F96C22F390BE}" type="datetime1">
              <a:rPr lang="en-US"/>
              <a:pPr>
                <a:defRPr/>
              </a:pPr>
              <a:t>11/23/2012</a:t>
            </a:fld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824261-9101-4D34-914E-359D89FBB4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3C06B-FD1F-49B7-98AC-0F595DFF1BB5}" type="datetime1">
              <a:rPr lang="en-US"/>
              <a:pPr>
                <a:defRPr/>
              </a:pPr>
              <a:t>11/23/2012</a:t>
            </a:fld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E82D6C-BF65-4DEF-84F1-BEAD59FD59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692275" y="6237288"/>
            <a:ext cx="7921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sz="10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90F4FBB8-BAB8-4B64-9AB0-DE4C6BBF3C87}" type="datetime1">
              <a:rPr lang="en-US"/>
              <a:pPr>
                <a:defRPr/>
              </a:pPr>
              <a:t>11/23/2012</a:t>
            </a:fld>
            <a:endParaRPr lang="en-US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57463" y="6237288"/>
            <a:ext cx="49672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sz="100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US"/>
              <a:t>Footer</a:t>
            </a: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237288"/>
            <a:ext cx="863600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F273172D-DDD5-40D2-A0C1-3451101D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D21509-E421-4FC5-9205-F6DC60814A10}" type="slidenum">
              <a:rPr lang="en-GB" smtClean="0">
                <a:latin typeface="Arial" pitchFamily="34" charset="0"/>
              </a:rPr>
              <a:pPr>
                <a:defRPr/>
              </a:pPr>
              <a:t>1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1556792"/>
            <a:ext cx="7772400" cy="1079500"/>
          </a:xfrm>
          <a:ln>
            <a:solidFill>
              <a:srgbClr val="CC0000"/>
            </a:solidFill>
          </a:ln>
        </p:spPr>
        <p:txBody>
          <a:bodyPr/>
          <a:lstStyle/>
          <a:p>
            <a:pPr eaLnBrk="1" hangingPunct="1"/>
            <a:r>
              <a:rPr lang="en-GB" sz="4000" dirty="0" smtClean="0">
                <a:solidFill>
                  <a:srgbClr val="CC0000"/>
                </a:solidFill>
              </a:rPr>
              <a:t>Reflections on Privatisation of the Water Industry in Wales</a:t>
            </a:r>
            <a:endParaRPr lang="en-US" sz="4000" dirty="0" smtClean="0">
              <a:solidFill>
                <a:srgbClr val="CC0000"/>
              </a:solidFill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2132856"/>
            <a:ext cx="7772400" cy="4114800"/>
          </a:xfrm>
        </p:spPr>
        <p:txBody>
          <a:bodyPr/>
          <a:lstStyle/>
          <a:p>
            <a:pPr algn="ctr" eaLnBrk="1" hangingPunct="1">
              <a:buFontTx/>
              <a:buNone/>
            </a:pPr>
            <a:endParaRPr lang="en-GB" dirty="0" smtClean="0"/>
          </a:p>
          <a:p>
            <a:pPr algn="ctr" eaLnBrk="1" hangingPunct="1">
              <a:buFontTx/>
              <a:buNone/>
            </a:pPr>
            <a:endParaRPr lang="en-GB" dirty="0" smtClean="0"/>
          </a:p>
          <a:p>
            <a:pPr algn="ctr" eaLnBrk="1" hangingPunct="1">
              <a:buFontTx/>
              <a:buNone/>
            </a:pPr>
            <a:r>
              <a:rPr lang="en-GB" dirty="0" err="1" smtClean="0"/>
              <a:t>Huw</a:t>
            </a:r>
            <a:r>
              <a:rPr lang="en-GB" dirty="0" smtClean="0"/>
              <a:t> Thomas</a:t>
            </a:r>
          </a:p>
          <a:p>
            <a:pPr algn="ctr" eaLnBrk="1" hangingPunct="1">
              <a:buFontTx/>
              <a:buNone/>
            </a:pPr>
            <a:r>
              <a:rPr lang="en-GB" dirty="0" smtClean="0"/>
              <a:t>huw.thomas@tsd.ac.uk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latin typeface="Arial" pitchFamily="34" charset="0"/>
              </a:rPr>
              <a:t>©</a:t>
            </a:r>
            <a:endParaRPr lang="en-GB" i="1" dirty="0" smtClean="0">
              <a:latin typeface="Arial" pitchFamily="34" charset="0"/>
            </a:endParaRPr>
          </a:p>
        </p:txBody>
      </p:sp>
      <p:sp>
        <p:nvSpPr>
          <p:cNvPr id="819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FB9BB4-6446-4EBF-B1C2-BFB1F7A1C861}" type="slidenum">
              <a:rPr lang="en-GB" smtClean="0">
                <a:latin typeface="Arial" pitchFamily="34" charset="0"/>
              </a:rPr>
              <a:pPr>
                <a:defRPr/>
              </a:pPr>
              <a:t>2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6148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76250"/>
            <a:ext cx="7772400" cy="1143000"/>
          </a:xfrm>
          <a:ln>
            <a:solidFill>
              <a:srgbClr val="CC0000"/>
            </a:solidFill>
          </a:ln>
        </p:spPr>
        <p:txBody>
          <a:bodyPr/>
          <a:lstStyle/>
          <a:p>
            <a:pPr eaLnBrk="1" hangingPunct="1"/>
            <a:r>
              <a:rPr lang="en-US" sz="4000" dirty="0" smtClean="0">
                <a:solidFill>
                  <a:srgbClr val="FF0000"/>
                </a:solidFill>
              </a:rPr>
              <a:t>1989: a key date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700213"/>
            <a:ext cx="7772400" cy="4395787"/>
          </a:xfrm>
        </p:spPr>
        <p:txBody>
          <a:bodyPr/>
          <a:lstStyle/>
          <a:p>
            <a:pPr eaLnBrk="1" hangingPunct="1"/>
            <a:r>
              <a:rPr lang="en-GB" sz="2400" dirty="0" smtClean="0"/>
              <a:t>Before then:</a:t>
            </a:r>
          </a:p>
          <a:p>
            <a:pPr lvl="1" eaLnBrk="1" hangingPunct="1"/>
            <a:r>
              <a:rPr lang="en-GB" sz="2400" dirty="0" smtClean="0"/>
              <a:t>Water Boards / Water Authorities</a:t>
            </a:r>
          </a:p>
          <a:p>
            <a:pPr lvl="1" eaLnBrk="1" hangingPunct="1"/>
            <a:r>
              <a:rPr lang="en-GB" sz="2400" dirty="0" smtClean="0"/>
              <a:t>Formed from amalgamation of municipal and many small, local services </a:t>
            </a:r>
          </a:p>
          <a:p>
            <a:pPr lvl="1" eaLnBrk="1" hangingPunct="1"/>
            <a:r>
              <a:rPr lang="en-GB" sz="2400" dirty="0" smtClean="0"/>
              <a:t>Water mains system from Victorian times (&gt;25% leakage)</a:t>
            </a:r>
          </a:p>
          <a:p>
            <a:pPr lvl="1" eaLnBrk="1" hangingPunct="1"/>
            <a:r>
              <a:rPr lang="en-GB" sz="2400" dirty="0" smtClean="0"/>
              <a:t>Many areas with only basic sewage treatment</a:t>
            </a:r>
          </a:p>
          <a:p>
            <a:pPr lvl="1" eaLnBrk="1" hangingPunct="1">
              <a:buFontTx/>
              <a:buNone/>
            </a:pPr>
            <a:endParaRPr lang="en-GB" sz="800" dirty="0" smtClean="0"/>
          </a:p>
          <a:p>
            <a:pPr eaLnBrk="1" hangingPunct="1"/>
            <a:r>
              <a:rPr lang="en-GB" sz="2400" dirty="0" smtClean="0"/>
              <a:t>After:</a:t>
            </a:r>
          </a:p>
          <a:p>
            <a:pPr lvl="1" eaLnBrk="1" hangingPunct="1"/>
            <a:r>
              <a:rPr lang="en-GB" sz="2400" dirty="0" smtClean="0"/>
              <a:t>PLCs and ‘holding’ companies</a:t>
            </a:r>
          </a:p>
          <a:p>
            <a:pPr lvl="1" eaLnBrk="1" hangingPunct="1"/>
            <a:r>
              <a:rPr lang="en-GB" sz="2400" dirty="0" smtClean="0"/>
              <a:t>Stakeholders - Shareholders</a:t>
            </a:r>
          </a:p>
          <a:p>
            <a:pPr lvl="1" eaLnBrk="1" hangingPunct="1">
              <a:buFontTx/>
              <a:buNone/>
            </a:pPr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6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6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6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6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8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8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B5BD40-40FA-4800-BDE9-B7F19E4A51F3}" type="slidenum">
              <a:rPr lang="en-GB" smtClean="0">
                <a:latin typeface="Arial" pitchFamily="34" charset="0"/>
              </a:rPr>
              <a:pPr>
                <a:defRPr/>
              </a:pPr>
              <a:t>3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717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04813"/>
            <a:ext cx="7772400" cy="1347787"/>
          </a:xfrm>
        </p:spPr>
        <p:txBody>
          <a:bodyPr/>
          <a:lstStyle/>
          <a:p>
            <a:pPr eaLnBrk="1" hangingPunct="1"/>
            <a:r>
              <a:rPr lang="en-GB" dirty="0" smtClean="0">
                <a:solidFill>
                  <a:srgbClr val="CC0000"/>
                </a:solidFill>
              </a:rPr>
              <a:t>Some marketing issues</a:t>
            </a:r>
            <a:endParaRPr lang="en-US" dirty="0" smtClean="0">
              <a:solidFill>
                <a:srgbClr val="CC0000"/>
              </a:solidFill>
            </a:endParaRPr>
          </a:p>
        </p:txBody>
      </p:sp>
      <p:sp>
        <p:nvSpPr>
          <p:cNvPr id="717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628775"/>
            <a:ext cx="7772400" cy="4114800"/>
          </a:xfrm>
        </p:spPr>
        <p:txBody>
          <a:bodyPr/>
          <a:lstStyle/>
          <a:p>
            <a:pPr eaLnBrk="1" hangingPunct="1">
              <a:buNone/>
            </a:pPr>
            <a:r>
              <a:rPr lang="en-GB" dirty="0" smtClean="0"/>
              <a:t>Public awareness:</a:t>
            </a:r>
          </a:p>
          <a:p>
            <a:pPr eaLnBrk="1" hangingPunct="1"/>
            <a:r>
              <a:rPr lang="en-GB" dirty="0" smtClean="0"/>
              <a:t>from uninformed ignorance</a:t>
            </a:r>
          </a:p>
          <a:p>
            <a:pPr eaLnBrk="1" hangingPunct="1"/>
            <a:r>
              <a:rPr lang="en-GB" dirty="0" smtClean="0"/>
              <a:t>to informed concern</a:t>
            </a:r>
          </a:p>
          <a:p>
            <a:pPr eaLnBrk="1" hangingPunct="1">
              <a:buNone/>
            </a:pPr>
            <a:endParaRPr lang="en-GB" sz="1400" dirty="0" smtClean="0"/>
          </a:p>
          <a:p>
            <a:pPr eaLnBrk="1" hangingPunct="1">
              <a:buNone/>
            </a:pPr>
            <a:r>
              <a:rPr lang="en-GB" dirty="0" smtClean="0"/>
              <a:t>Monopoly position – no consumer choice</a:t>
            </a:r>
          </a:p>
          <a:p>
            <a:pPr eaLnBrk="1" hangingPunct="1">
              <a:buFontTx/>
              <a:buNone/>
            </a:pPr>
            <a:endParaRPr lang="en-US" dirty="0" smtClean="0"/>
          </a:p>
          <a:p>
            <a:pPr eaLnBrk="1" hangingPunct="1">
              <a:buFontTx/>
              <a:buNone/>
            </a:pPr>
            <a:r>
              <a:rPr lang="en-US" dirty="0" smtClean="0"/>
              <a:t>Image &amp; perceptions</a:t>
            </a:r>
          </a:p>
        </p:txBody>
      </p:sp>
      <p:pic>
        <p:nvPicPr>
          <p:cNvPr id="21506" name="Picture 2" descr="View detail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4293096"/>
            <a:ext cx="2232248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FD85F6-F630-424C-A18A-DB5D8C7E68B3}" type="slidenum">
              <a:rPr lang="en-GB" smtClean="0">
                <a:latin typeface="Arial" pitchFamily="34" charset="0"/>
              </a:rPr>
              <a:pPr>
                <a:defRPr/>
              </a:pPr>
              <a:t>4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3568" y="476672"/>
            <a:ext cx="7772400" cy="1150640"/>
          </a:xfrm>
        </p:spPr>
        <p:txBody>
          <a:bodyPr/>
          <a:lstStyle/>
          <a:p>
            <a:pPr eaLnBrk="1" hangingPunct="1"/>
            <a:r>
              <a:rPr lang="en-GB" dirty="0" smtClean="0">
                <a:solidFill>
                  <a:srgbClr val="CC0000"/>
                </a:solidFill>
              </a:rPr>
              <a:t>Strategic Issues</a:t>
            </a:r>
          </a:p>
        </p:txBody>
      </p:sp>
      <p:sp>
        <p:nvSpPr>
          <p:cNvPr id="8197" name="Rectangle 3"/>
          <p:cNvSpPr>
            <a:spLocks noGrp="1" noChangeArrowheads="1"/>
          </p:cNvSpPr>
          <p:nvPr>
            <p:ph type="subTitle" sz="half" idx="1"/>
          </p:nvPr>
        </p:nvSpPr>
        <p:spPr>
          <a:xfrm>
            <a:off x="755576" y="1772816"/>
            <a:ext cx="6336704" cy="4104456"/>
          </a:xfrm>
        </p:spPr>
        <p:txBody>
          <a:bodyPr/>
          <a:lstStyle/>
          <a:p>
            <a:pPr algn="l" eaLnBrk="1" hangingPunct="1">
              <a:buFont typeface="Arial" pitchFamily="34" charset="0"/>
              <a:buChar char="•"/>
            </a:pPr>
            <a:r>
              <a:rPr lang="en-GB" dirty="0" smtClean="0"/>
              <a:t> Short term - cash rich</a:t>
            </a:r>
          </a:p>
          <a:p>
            <a:pPr algn="l" eaLnBrk="1" hangingPunct="1">
              <a:buFont typeface="Arial" pitchFamily="34" charset="0"/>
              <a:buChar char="•"/>
            </a:pPr>
            <a:r>
              <a:rPr lang="en-GB" dirty="0" smtClean="0"/>
              <a:t> 3-8 year programme of multi-£m engineering investments</a:t>
            </a:r>
          </a:p>
          <a:p>
            <a:pPr algn="l" eaLnBrk="1" hangingPunct="1">
              <a:buFont typeface="Arial" pitchFamily="34" charset="0"/>
              <a:buChar char="•"/>
            </a:pPr>
            <a:r>
              <a:rPr lang="en-GB" dirty="0" smtClean="0"/>
              <a:t> Growth through </a:t>
            </a:r>
            <a:r>
              <a:rPr lang="en-GB" dirty="0" err="1" smtClean="0"/>
              <a:t>aquisition</a:t>
            </a:r>
            <a:r>
              <a:rPr lang="en-GB" dirty="0" smtClean="0"/>
              <a:t>:</a:t>
            </a:r>
          </a:p>
          <a:p>
            <a:pPr algn="l" eaLnBrk="1" hangingPunct="1">
              <a:buFont typeface="Arial" pitchFamily="34" charset="0"/>
              <a:buChar char="•"/>
            </a:pPr>
            <a:r>
              <a:rPr lang="en-GB" dirty="0" smtClean="0"/>
              <a:t> Acer &amp; Wallace Evans</a:t>
            </a:r>
          </a:p>
          <a:p>
            <a:pPr algn="l" eaLnBrk="1" hangingPunct="1">
              <a:buFont typeface="Arial" pitchFamily="34" charset="0"/>
              <a:buChar char="•"/>
            </a:pPr>
            <a:r>
              <a:rPr lang="en-GB" dirty="0" smtClean="0"/>
              <a:t> </a:t>
            </a:r>
            <a:r>
              <a:rPr lang="en-GB" dirty="0" err="1" smtClean="0"/>
              <a:t>Swalec</a:t>
            </a:r>
            <a:endParaRPr lang="en-GB" dirty="0" smtClean="0"/>
          </a:p>
          <a:p>
            <a:pPr algn="l" eaLnBrk="1" hangingPunct="1">
              <a:buFont typeface="Arial" pitchFamily="34" charset="0"/>
              <a:buChar char="•"/>
            </a:pPr>
            <a:r>
              <a:rPr lang="en-GB" dirty="0" smtClean="0"/>
              <a:t>Severn Trent - Biffa</a:t>
            </a:r>
          </a:p>
        </p:txBody>
      </p:sp>
      <p:graphicFrame>
        <p:nvGraphicFramePr>
          <p:cNvPr id="2074" name="Group 26"/>
          <p:cNvGraphicFramePr>
            <a:graphicFrameLocks noGrp="1"/>
          </p:cNvGraphicFramePr>
          <p:nvPr/>
        </p:nvGraphicFramePr>
        <p:xfrm>
          <a:off x="1403648" y="548680"/>
          <a:ext cx="6408712" cy="1080120"/>
        </p:xfrm>
        <a:graphic>
          <a:graphicData uri="http://schemas.openxmlformats.org/drawingml/2006/table">
            <a:tbl>
              <a:tblPr/>
              <a:tblGrid>
                <a:gridCol w="6408712"/>
              </a:tblGrid>
              <a:tr h="1080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9458" name="Picture 2" descr="View detail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2924944"/>
            <a:ext cx="1728192" cy="1728192"/>
          </a:xfrm>
          <a:prstGeom prst="rect">
            <a:avLst/>
          </a:prstGeom>
          <a:noFill/>
        </p:spPr>
      </p:pic>
      <p:pic>
        <p:nvPicPr>
          <p:cNvPr id="19460" name="Picture 4" descr="Biffa VE59FV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4797152"/>
            <a:ext cx="2376264" cy="15229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latin typeface="Arial" pitchFamily="34" charset="0"/>
              </a:rPr>
              <a:t>©</a:t>
            </a:r>
            <a:endParaRPr lang="en-GB" i="1" dirty="0" smtClean="0">
              <a:latin typeface="Arial" pitchFamily="34" charset="0"/>
            </a:endParaRPr>
          </a:p>
        </p:txBody>
      </p:sp>
      <p:sp>
        <p:nvSpPr>
          <p:cNvPr id="1024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66AA5A-B01B-4AE3-A36D-C1CEFC603CBC}" type="slidenum">
              <a:rPr lang="en-GB" smtClean="0">
                <a:latin typeface="Arial" pitchFamily="34" charset="0"/>
              </a:rPr>
              <a:pPr>
                <a:defRPr/>
              </a:pPr>
              <a:t>5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648" y="260648"/>
            <a:ext cx="7293496" cy="1143000"/>
          </a:xfrm>
        </p:spPr>
        <p:txBody>
          <a:bodyPr/>
          <a:lstStyle/>
          <a:p>
            <a:pPr eaLnBrk="1" hangingPunct="1"/>
            <a:r>
              <a:rPr lang="en-GB" dirty="0" smtClean="0">
                <a:solidFill>
                  <a:srgbClr val="CC0000"/>
                </a:solidFill>
              </a:rPr>
              <a:t>Other opportunities ....</a:t>
            </a:r>
          </a:p>
        </p:txBody>
      </p:sp>
      <p:sp>
        <p:nvSpPr>
          <p:cNvPr id="922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628800"/>
            <a:ext cx="4752528" cy="2116832"/>
          </a:xfrm>
        </p:spPr>
        <p:txBody>
          <a:bodyPr/>
          <a:lstStyle/>
          <a:p>
            <a:pPr eaLnBrk="1" hangingPunct="1"/>
            <a:r>
              <a:rPr lang="en-GB" dirty="0" err="1" smtClean="0"/>
              <a:t>Hyder</a:t>
            </a:r>
            <a:r>
              <a:rPr lang="en-GB" dirty="0" smtClean="0"/>
              <a:t>  </a:t>
            </a:r>
          </a:p>
          <a:p>
            <a:pPr eaLnBrk="1" hangingPunct="1"/>
            <a:r>
              <a:rPr lang="en-GB" dirty="0" err="1" smtClean="0"/>
              <a:t>Hamdden</a:t>
            </a:r>
            <a:r>
              <a:rPr lang="en-GB" dirty="0" smtClean="0"/>
              <a:t>: reservoirs, fishing, hotels!</a:t>
            </a:r>
          </a:p>
          <a:p>
            <a:pPr eaLnBrk="1" hangingPunct="1"/>
            <a:endParaRPr lang="en-GB" dirty="0" smtClean="0"/>
          </a:p>
          <a:p>
            <a:pPr eaLnBrk="1" hangingPunct="1"/>
            <a:endParaRPr lang="en-GB" dirty="0" smtClean="0"/>
          </a:p>
        </p:txBody>
      </p:sp>
      <p:graphicFrame>
        <p:nvGraphicFramePr>
          <p:cNvPr id="9227" name="Group 11"/>
          <p:cNvGraphicFramePr>
            <a:graphicFrameLocks noGrp="1"/>
          </p:cNvGraphicFramePr>
          <p:nvPr/>
        </p:nvGraphicFramePr>
        <p:xfrm>
          <a:off x="1331640" y="404664"/>
          <a:ext cx="6912768" cy="731168"/>
        </p:xfrm>
        <a:graphic>
          <a:graphicData uri="http://schemas.openxmlformats.org/drawingml/2006/table">
            <a:tbl>
              <a:tblPr/>
              <a:tblGrid>
                <a:gridCol w="6912768"/>
              </a:tblGrid>
              <a:tr h="7311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7410" name="Picture 2" descr="Hyderconsult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1268760"/>
            <a:ext cx="2000250" cy="1714500"/>
          </a:xfrm>
          <a:prstGeom prst="rect">
            <a:avLst/>
          </a:prstGeom>
          <a:noFill/>
        </p:spPr>
      </p:pic>
      <p:pic>
        <p:nvPicPr>
          <p:cNvPr id="17412" name="Picture 4" descr="Llys-y-Fran Dam at Winte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1" y="4581128"/>
            <a:ext cx="2779721" cy="1512168"/>
          </a:xfrm>
          <a:prstGeom prst="rect">
            <a:avLst/>
          </a:prstGeom>
          <a:noFill/>
        </p:spPr>
      </p:pic>
      <p:pic>
        <p:nvPicPr>
          <p:cNvPr id="17414" name="Picture 6" descr="Llys-y-Fran Visitor Center"/>
          <p:cNvPicPr>
            <a:picLocks noChangeAspect="1" noChangeArrowheads="1"/>
          </p:cNvPicPr>
          <p:nvPr/>
        </p:nvPicPr>
        <p:blipFill>
          <a:blip r:embed="rId5" cstate="print"/>
          <a:srcRect l="30400" t="10714" b="21429"/>
          <a:stretch>
            <a:fillRect/>
          </a:stretch>
        </p:blipFill>
        <p:spPr bwMode="auto">
          <a:xfrm>
            <a:off x="6156176" y="3068960"/>
            <a:ext cx="2637765" cy="1368152"/>
          </a:xfrm>
          <a:prstGeom prst="rect">
            <a:avLst/>
          </a:prstGeom>
          <a:noFill/>
        </p:spPr>
      </p:pic>
      <p:pic>
        <p:nvPicPr>
          <p:cNvPr id="17420" name="Picture 12" descr="Tynycornel Hotel, Tal-y-Llyn picture"/>
          <p:cNvPicPr>
            <a:picLocks noChangeAspect="1" noChangeArrowheads="1"/>
          </p:cNvPicPr>
          <p:nvPr/>
        </p:nvPicPr>
        <p:blipFill>
          <a:blip r:embed="rId6" cstate="print"/>
          <a:srcRect l="29650" t="39880" r="28480" b="30644"/>
          <a:stretch>
            <a:fillRect/>
          </a:stretch>
        </p:blipFill>
        <p:spPr bwMode="auto">
          <a:xfrm>
            <a:off x="611560" y="4221088"/>
            <a:ext cx="3507213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latin typeface="Arial" pitchFamily="34" charset="0"/>
              </a:rPr>
              <a:t>©</a:t>
            </a:r>
            <a:endParaRPr lang="en-GB" i="1" dirty="0" smtClean="0">
              <a:latin typeface="Arial" pitchFamily="34" charset="0"/>
            </a:endParaRPr>
          </a:p>
        </p:txBody>
      </p:sp>
      <p:sp>
        <p:nvSpPr>
          <p:cNvPr id="1433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A87CF7-8ABB-4EFD-83BE-5C021D8778FE}" type="slidenum">
              <a:rPr lang="en-GB" smtClean="0">
                <a:latin typeface="Arial" pitchFamily="34" charset="0"/>
              </a:rPr>
              <a:pPr>
                <a:defRPr/>
              </a:pPr>
              <a:t>6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696" y="274638"/>
            <a:ext cx="5760640" cy="1143000"/>
          </a:xfrm>
        </p:spPr>
        <p:txBody>
          <a:bodyPr/>
          <a:lstStyle/>
          <a:p>
            <a:pPr eaLnBrk="1" hangingPunct="1"/>
            <a:r>
              <a:rPr lang="en-GB" dirty="0" smtClean="0">
                <a:solidFill>
                  <a:srgbClr val="CC0000"/>
                </a:solidFill>
              </a:rPr>
              <a:t>Criticisms </a:t>
            </a:r>
          </a:p>
        </p:txBody>
      </p:sp>
      <p:sp>
        <p:nvSpPr>
          <p:cNvPr id="1229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981200"/>
            <a:ext cx="8208912" cy="3886200"/>
          </a:xfrm>
        </p:spPr>
        <p:txBody>
          <a:bodyPr/>
          <a:lstStyle/>
          <a:p>
            <a:pPr eaLnBrk="1" hangingPunct="1"/>
            <a:r>
              <a:rPr lang="en-GB" dirty="0" smtClean="0"/>
              <a:t>Directors’ salaries – same people there when it was a Water Authority</a:t>
            </a:r>
          </a:p>
          <a:p>
            <a:pPr eaLnBrk="1" hangingPunct="1"/>
            <a:r>
              <a:rPr lang="en-GB" dirty="0" smtClean="0"/>
              <a:t>Real &amp; perceived delays in engineering works and improvements</a:t>
            </a:r>
          </a:p>
          <a:p>
            <a:pPr eaLnBrk="1" hangingPunct="1"/>
            <a:r>
              <a:rPr lang="en-GB" dirty="0" smtClean="0"/>
              <a:t>Blue flag beaches – Britain the ‘dirty man’ of Europe. Campaigns </a:t>
            </a:r>
            <a:r>
              <a:rPr lang="en-GB" dirty="0" err="1" smtClean="0"/>
              <a:t>eg</a:t>
            </a:r>
            <a:r>
              <a:rPr lang="en-GB" dirty="0" smtClean="0"/>
              <a:t> Surfers Against Sewage</a:t>
            </a:r>
          </a:p>
          <a:p>
            <a:pPr algn="ctr" eaLnBrk="1" hangingPunct="1">
              <a:buFontTx/>
              <a:buNone/>
            </a:pPr>
            <a:endParaRPr lang="en-GB" sz="1000" dirty="0" smtClean="0"/>
          </a:p>
        </p:txBody>
      </p:sp>
      <p:graphicFrame>
        <p:nvGraphicFramePr>
          <p:cNvPr id="20491" name="Group 11"/>
          <p:cNvGraphicFramePr>
            <a:graphicFrameLocks noGrp="1"/>
          </p:cNvGraphicFramePr>
          <p:nvPr/>
        </p:nvGraphicFramePr>
        <p:xfrm>
          <a:off x="1979712" y="404664"/>
          <a:ext cx="5904656" cy="936104"/>
        </p:xfrm>
        <a:graphic>
          <a:graphicData uri="http://schemas.openxmlformats.org/drawingml/2006/table">
            <a:tbl>
              <a:tblPr/>
              <a:tblGrid>
                <a:gridCol w="5904656"/>
              </a:tblGrid>
              <a:tr h="9361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F5CA79-4B0B-484D-B961-40AAF3F51564}" type="slidenum">
              <a:rPr lang="en-GB" smtClean="0">
                <a:latin typeface="Arial" pitchFamily="34" charset="0"/>
              </a:rPr>
              <a:pPr>
                <a:defRPr/>
              </a:pPr>
              <a:t>7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2150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>
                <a:solidFill>
                  <a:srgbClr val="CC0000"/>
                </a:solidFill>
              </a:rPr>
              <a:t>Change perceptions?</a:t>
            </a:r>
          </a:p>
        </p:txBody>
      </p:sp>
      <p:sp>
        <p:nvSpPr>
          <p:cNvPr id="215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844824"/>
            <a:ext cx="8280920" cy="3960440"/>
          </a:xfrm>
        </p:spPr>
        <p:txBody>
          <a:bodyPr/>
          <a:lstStyle/>
          <a:p>
            <a:pPr eaLnBrk="1" hangingPunct="1"/>
            <a:r>
              <a:rPr lang="en-GB" dirty="0" smtClean="0"/>
              <a:t>Privatisation was a Government decision, but for some time this was not accepted as an ‘excuse’ by the media. Eventually changed.</a:t>
            </a:r>
          </a:p>
          <a:p>
            <a:pPr eaLnBrk="1" hangingPunct="1"/>
            <a:r>
              <a:rPr lang="en-GB" dirty="0" smtClean="0"/>
              <a:t>Can you have choice with a monopoly?</a:t>
            </a:r>
          </a:p>
          <a:p>
            <a:pPr eaLnBrk="1" hangingPunct="1"/>
            <a:r>
              <a:rPr lang="en-GB" dirty="0" smtClean="0"/>
              <a:t>Media campaign – newspaper ads ok, not TV</a:t>
            </a:r>
          </a:p>
        </p:txBody>
      </p:sp>
      <p:graphicFrame>
        <p:nvGraphicFramePr>
          <p:cNvPr id="32782" name="Group 14"/>
          <p:cNvGraphicFramePr>
            <a:graphicFrameLocks noGrp="1"/>
          </p:cNvGraphicFramePr>
          <p:nvPr/>
        </p:nvGraphicFramePr>
        <p:xfrm>
          <a:off x="1115616" y="404664"/>
          <a:ext cx="6840760" cy="951384"/>
        </p:xfrm>
        <a:graphic>
          <a:graphicData uri="http://schemas.openxmlformats.org/drawingml/2006/table">
            <a:tbl>
              <a:tblPr/>
              <a:tblGrid>
                <a:gridCol w="6840760"/>
              </a:tblGrid>
              <a:tr h="9513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F5CA79-4B0B-484D-B961-40AAF3F51564}" type="slidenum">
              <a:rPr lang="en-GB" smtClean="0">
                <a:latin typeface="Arial" pitchFamily="34" charset="0"/>
              </a:rPr>
              <a:pPr>
                <a:defRPr/>
              </a:pPr>
              <a:t>8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21508" name="Rectangle 2"/>
          <p:cNvSpPr>
            <a:spLocks noGrp="1" noChangeArrowheads="1"/>
          </p:cNvSpPr>
          <p:nvPr>
            <p:ph type="title"/>
          </p:nvPr>
        </p:nvSpPr>
        <p:spPr>
          <a:xfrm>
            <a:off x="1619672" y="188640"/>
            <a:ext cx="6480720" cy="1143000"/>
          </a:xfrm>
        </p:spPr>
        <p:txBody>
          <a:bodyPr/>
          <a:lstStyle/>
          <a:p>
            <a:pPr eaLnBrk="1" hangingPunct="1"/>
            <a:r>
              <a:rPr lang="en-GB" dirty="0" smtClean="0">
                <a:solidFill>
                  <a:srgbClr val="CC0000"/>
                </a:solidFill>
              </a:rPr>
              <a:t>PR activities</a:t>
            </a:r>
          </a:p>
        </p:txBody>
      </p:sp>
      <p:sp>
        <p:nvSpPr>
          <p:cNvPr id="215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340768"/>
            <a:ext cx="8280920" cy="4968552"/>
          </a:xfrm>
        </p:spPr>
        <p:txBody>
          <a:bodyPr/>
          <a:lstStyle/>
          <a:p>
            <a:pPr eaLnBrk="1" hangingPunct="1"/>
            <a:r>
              <a:rPr lang="en-GB" dirty="0" smtClean="0"/>
              <a:t>‘Events’ at completion of engineering projects</a:t>
            </a:r>
          </a:p>
          <a:p>
            <a:pPr eaLnBrk="1" hangingPunct="1"/>
            <a:r>
              <a:rPr lang="en-GB" dirty="0" smtClean="0"/>
              <a:t>Community projects, sponsorship, schools, </a:t>
            </a:r>
            <a:r>
              <a:rPr lang="en-GB" dirty="0" err="1" smtClean="0"/>
              <a:t>agric.shows</a:t>
            </a:r>
            <a:r>
              <a:rPr lang="en-GB" dirty="0" smtClean="0"/>
              <a:t> &amp; Eisteddfodau </a:t>
            </a:r>
          </a:p>
          <a:p>
            <a:pPr eaLnBrk="1" hangingPunct="1"/>
            <a:r>
              <a:rPr lang="en-GB" dirty="0" smtClean="0"/>
              <a:t>Internal </a:t>
            </a:r>
            <a:r>
              <a:rPr lang="en-GB" dirty="0" err="1" smtClean="0"/>
              <a:t>Comms</a:t>
            </a:r>
            <a:r>
              <a:rPr lang="en-GB" dirty="0" smtClean="0"/>
              <a:t> – newsletter, quarterly staff video</a:t>
            </a:r>
          </a:p>
          <a:p>
            <a:pPr eaLnBrk="1" hangingPunct="1"/>
            <a:r>
              <a:rPr lang="en-GB" dirty="0" smtClean="0"/>
              <a:t>Newsletters and </a:t>
            </a:r>
            <a:r>
              <a:rPr lang="en-GB" dirty="0" err="1" smtClean="0"/>
              <a:t>mailouts</a:t>
            </a:r>
            <a:endParaRPr lang="en-GB" dirty="0" smtClean="0"/>
          </a:p>
          <a:p>
            <a:pPr eaLnBrk="1" hangingPunct="1"/>
            <a:r>
              <a:rPr lang="en-GB" dirty="0" smtClean="0"/>
              <a:t>Re-active press: burst mains, boiling orders</a:t>
            </a:r>
          </a:p>
          <a:p>
            <a:pPr eaLnBrk="1" hangingPunct="1"/>
            <a:endParaRPr lang="en-GB" dirty="0" smtClean="0"/>
          </a:p>
        </p:txBody>
      </p:sp>
      <p:graphicFrame>
        <p:nvGraphicFramePr>
          <p:cNvPr id="32782" name="Group 14"/>
          <p:cNvGraphicFramePr>
            <a:graphicFrameLocks noGrp="1"/>
          </p:cNvGraphicFramePr>
          <p:nvPr/>
        </p:nvGraphicFramePr>
        <p:xfrm>
          <a:off x="1547664" y="332656"/>
          <a:ext cx="6840760" cy="951384"/>
        </p:xfrm>
        <a:graphic>
          <a:graphicData uri="http://schemas.openxmlformats.org/drawingml/2006/table">
            <a:tbl>
              <a:tblPr/>
              <a:tblGrid>
                <a:gridCol w="6840760"/>
              </a:tblGrid>
              <a:tr h="9513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5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5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F5CA79-4B0B-484D-B961-40AAF3F51564}" type="slidenum">
              <a:rPr lang="en-GB" smtClean="0">
                <a:latin typeface="Arial" pitchFamily="34" charset="0"/>
              </a:rPr>
              <a:pPr>
                <a:defRPr/>
              </a:pPr>
              <a:t>9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21508" name="Rectangle 2"/>
          <p:cNvSpPr>
            <a:spLocks noGrp="1" noChangeArrowheads="1"/>
          </p:cNvSpPr>
          <p:nvPr>
            <p:ph type="title"/>
          </p:nvPr>
        </p:nvSpPr>
        <p:spPr>
          <a:xfrm>
            <a:off x="1259632" y="260648"/>
            <a:ext cx="7128792" cy="1143000"/>
          </a:xfrm>
        </p:spPr>
        <p:txBody>
          <a:bodyPr/>
          <a:lstStyle/>
          <a:p>
            <a:pPr eaLnBrk="1" hangingPunct="1"/>
            <a:r>
              <a:rPr lang="en-GB" dirty="0" smtClean="0">
                <a:solidFill>
                  <a:srgbClr val="CC0000"/>
                </a:solidFill>
              </a:rPr>
              <a:t>Bottled water?</a:t>
            </a:r>
          </a:p>
        </p:txBody>
      </p:sp>
      <p:sp>
        <p:nvSpPr>
          <p:cNvPr id="215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412776"/>
            <a:ext cx="8280920" cy="4320480"/>
          </a:xfrm>
        </p:spPr>
        <p:txBody>
          <a:bodyPr/>
          <a:lstStyle/>
          <a:p>
            <a:pPr eaLnBrk="1" hangingPunct="1"/>
            <a:r>
              <a:rPr lang="en-GB" dirty="0" smtClean="0"/>
              <a:t>For many years after privatisation, may have been seen as a diversion from core activities</a:t>
            </a:r>
          </a:p>
          <a:p>
            <a:pPr eaLnBrk="1" hangingPunct="1"/>
            <a:r>
              <a:rPr lang="en-GB" dirty="0" smtClean="0"/>
              <a:t>Not a priority</a:t>
            </a:r>
          </a:p>
          <a:p>
            <a:pPr eaLnBrk="1" hangingPunct="1"/>
            <a:r>
              <a:rPr lang="en-GB" dirty="0" smtClean="0"/>
              <a:t>Have market conditions changed for this ‘convenience’ product (Tesco &amp; </a:t>
            </a:r>
            <a:r>
              <a:rPr lang="en-GB" dirty="0" err="1" smtClean="0"/>
              <a:t>Asda</a:t>
            </a:r>
            <a:r>
              <a:rPr lang="en-GB" dirty="0" smtClean="0"/>
              <a:t>)</a:t>
            </a:r>
          </a:p>
          <a:p>
            <a:pPr eaLnBrk="1" hangingPunct="1"/>
            <a:r>
              <a:rPr lang="en-GB" dirty="0" smtClean="0"/>
              <a:t>Bottled </a:t>
            </a:r>
            <a:r>
              <a:rPr lang="en-GB" dirty="0" err="1" smtClean="0"/>
              <a:t>D</a:t>
            </a:r>
            <a:r>
              <a:rPr lang="en-GB" dirty="0" err="1" smtClean="0">
                <a:latin typeface="Arial"/>
                <a:cs typeface="Arial"/>
              </a:rPr>
              <a:t>ŵ</a:t>
            </a:r>
            <a:r>
              <a:rPr lang="en-GB" dirty="0" err="1" smtClean="0"/>
              <a:t>r</a:t>
            </a:r>
            <a:r>
              <a:rPr lang="en-GB" dirty="0" smtClean="0"/>
              <a:t> </a:t>
            </a:r>
            <a:r>
              <a:rPr lang="en-GB" dirty="0" err="1" smtClean="0"/>
              <a:t>Cymru</a:t>
            </a:r>
            <a:r>
              <a:rPr lang="en-GB" dirty="0" smtClean="0"/>
              <a:t> on sale in other parts of UK?</a:t>
            </a:r>
          </a:p>
        </p:txBody>
      </p:sp>
      <p:graphicFrame>
        <p:nvGraphicFramePr>
          <p:cNvPr id="32782" name="Group 14"/>
          <p:cNvGraphicFramePr>
            <a:graphicFrameLocks noGrp="1"/>
          </p:cNvGraphicFramePr>
          <p:nvPr/>
        </p:nvGraphicFramePr>
        <p:xfrm>
          <a:off x="1907704" y="332656"/>
          <a:ext cx="5760640" cy="951384"/>
        </p:xfrm>
        <a:graphic>
          <a:graphicData uri="http://schemas.openxmlformats.org/drawingml/2006/table">
            <a:tbl>
              <a:tblPr/>
              <a:tblGrid>
                <a:gridCol w="5760640"/>
              </a:tblGrid>
              <a:tr h="9513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F5CA79-4B0B-484D-B961-40AAF3F51564}" type="slidenum">
              <a:rPr lang="en-GB" smtClean="0">
                <a:latin typeface="Arial" pitchFamily="34" charset="0"/>
              </a:rPr>
              <a:pPr>
                <a:defRPr/>
              </a:pPr>
              <a:t>10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21508" name="Rectangle 2"/>
          <p:cNvSpPr>
            <a:spLocks noGrp="1" noChangeArrowheads="1"/>
          </p:cNvSpPr>
          <p:nvPr>
            <p:ph type="title"/>
          </p:nvPr>
        </p:nvSpPr>
        <p:spPr>
          <a:xfrm>
            <a:off x="1475656" y="260648"/>
            <a:ext cx="6624736" cy="1143000"/>
          </a:xfrm>
        </p:spPr>
        <p:txBody>
          <a:bodyPr/>
          <a:lstStyle/>
          <a:p>
            <a:pPr eaLnBrk="1" hangingPunct="1"/>
            <a:r>
              <a:rPr lang="en-GB" dirty="0" smtClean="0">
                <a:solidFill>
                  <a:srgbClr val="CC0000"/>
                </a:solidFill>
              </a:rPr>
              <a:t>Conclusions?</a:t>
            </a:r>
          </a:p>
        </p:txBody>
      </p:sp>
      <p:sp>
        <p:nvSpPr>
          <p:cNvPr id="215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844824"/>
            <a:ext cx="8280920" cy="4320480"/>
          </a:xfrm>
        </p:spPr>
        <p:txBody>
          <a:bodyPr/>
          <a:lstStyle/>
          <a:p>
            <a:pPr eaLnBrk="1" hangingPunct="1"/>
            <a:r>
              <a:rPr lang="en-GB" dirty="0" smtClean="0"/>
              <a:t>Strategic direction</a:t>
            </a:r>
          </a:p>
          <a:p>
            <a:pPr eaLnBrk="1" hangingPunct="1"/>
            <a:r>
              <a:rPr lang="en-GB" dirty="0" smtClean="0"/>
              <a:t>Seemed like a good idea at the time:</a:t>
            </a:r>
          </a:p>
          <a:p>
            <a:pPr eaLnBrk="1" hangingPunct="1"/>
            <a:r>
              <a:rPr lang="en-GB" dirty="0" smtClean="0"/>
              <a:t>Privatisation &amp; water company strategic decision making</a:t>
            </a:r>
          </a:p>
          <a:p>
            <a:pPr eaLnBrk="1" hangingPunct="1"/>
            <a:r>
              <a:rPr lang="en-GB" dirty="0" smtClean="0"/>
              <a:t>Shareholder- stakeholder imbalance? – note current structure of </a:t>
            </a:r>
            <a:r>
              <a:rPr lang="en-GB" dirty="0" err="1" smtClean="0"/>
              <a:t>D</a:t>
            </a:r>
            <a:r>
              <a:rPr lang="en-GB" dirty="0" err="1" smtClean="0">
                <a:latin typeface="Arial"/>
                <a:cs typeface="Arial"/>
              </a:rPr>
              <a:t>ŵ</a:t>
            </a:r>
            <a:r>
              <a:rPr lang="en-GB" dirty="0" err="1" smtClean="0"/>
              <a:t>r</a:t>
            </a:r>
            <a:r>
              <a:rPr lang="en-GB" dirty="0" smtClean="0"/>
              <a:t> </a:t>
            </a:r>
            <a:r>
              <a:rPr lang="en-GB" dirty="0" err="1" smtClean="0"/>
              <a:t>Cymru</a:t>
            </a:r>
            <a:r>
              <a:rPr lang="en-GB" dirty="0" smtClean="0"/>
              <a:t> Welsh Water </a:t>
            </a:r>
          </a:p>
        </p:txBody>
      </p:sp>
      <p:graphicFrame>
        <p:nvGraphicFramePr>
          <p:cNvPr id="32782" name="Group 14"/>
          <p:cNvGraphicFramePr>
            <a:graphicFrameLocks noGrp="1"/>
          </p:cNvGraphicFramePr>
          <p:nvPr/>
        </p:nvGraphicFramePr>
        <p:xfrm>
          <a:off x="1907704" y="332656"/>
          <a:ext cx="5760640" cy="951384"/>
        </p:xfrm>
        <a:graphic>
          <a:graphicData uri="http://schemas.openxmlformats.org/drawingml/2006/table">
            <a:tbl>
              <a:tblPr/>
              <a:tblGrid>
                <a:gridCol w="5760640"/>
              </a:tblGrid>
              <a:tr h="9513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F5CA79-4B0B-484D-B961-40AAF3F51564}" type="slidenum">
              <a:rPr lang="en-GB" smtClean="0">
                <a:latin typeface="Arial" pitchFamily="34" charset="0"/>
              </a:rPr>
              <a:pPr>
                <a:defRPr/>
              </a:pPr>
              <a:t>11</a:t>
            </a:fld>
            <a:endParaRPr lang="en-GB" smtClean="0">
              <a:latin typeface="Arial" pitchFamily="34" charset="0"/>
            </a:endParaRPr>
          </a:p>
        </p:txBody>
      </p:sp>
      <p:sp>
        <p:nvSpPr>
          <p:cNvPr id="21508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648" y="1196752"/>
            <a:ext cx="6624736" cy="1143000"/>
          </a:xfrm>
        </p:spPr>
        <p:txBody>
          <a:bodyPr/>
          <a:lstStyle/>
          <a:p>
            <a:pPr eaLnBrk="1" hangingPunct="1"/>
            <a:r>
              <a:rPr lang="en-GB" dirty="0" smtClean="0">
                <a:solidFill>
                  <a:srgbClr val="CC0000"/>
                </a:solidFill>
              </a:rPr>
              <a:t>Any questions ...</a:t>
            </a:r>
          </a:p>
        </p:txBody>
      </p:sp>
      <p:sp>
        <p:nvSpPr>
          <p:cNvPr id="215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1720" y="3140968"/>
            <a:ext cx="5040560" cy="1728192"/>
          </a:xfrm>
        </p:spPr>
        <p:txBody>
          <a:bodyPr/>
          <a:lstStyle/>
          <a:p>
            <a:pPr algn="ctr" eaLnBrk="1" hangingPunct="1">
              <a:buNone/>
            </a:pPr>
            <a:r>
              <a:rPr lang="en-GB" dirty="0" err="1" smtClean="0"/>
              <a:t>Diolch</a:t>
            </a:r>
            <a:r>
              <a:rPr lang="en-GB" dirty="0" smtClean="0"/>
              <a:t> – </a:t>
            </a:r>
            <a:r>
              <a:rPr lang="en-GB" dirty="0" err="1" smtClean="0"/>
              <a:t>Thankyou</a:t>
            </a:r>
            <a:r>
              <a:rPr lang="en-GB" dirty="0" smtClean="0"/>
              <a:t>!</a:t>
            </a:r>
          </a:p>
          <a:p>
            <a:pPr eaLnBrk="1" hangingPunct="1">
              <a:buNone/>
            </a:pPr>
            <a:endParaRPr lang="en-GB" dirty="0" smtClean="0"/>
          </a:p>
          <a:p>
            <a:pPr algn="ctr" eaLnBrk="1" hangingPunct="1">
              <a:buNone/>
            </a:pPr>
            <a:r>
              <a:rPr lang="en-GB" dirty="0" smtClean="0"/>
              <a:t>Huw.thomas@tsd.ac.uk</a:t>
            </a:r>
          </a:p>
        </p:txBody>
      </p:sp>
      <p:graphicFrame>
        <p:nvGraphicFramePr>
          <p:cNvPr id="32782" name="Group 14"/>
          <p:cNvGraphicFramePr>
            <a:graphicFrameLocks noGrp="1"/>
          </p:cNvGraphicFramePr>
          <p:nvPr/>
        </p:nvGraphicFramePr>
        <p:xfrm>
          <a:off x="1619672" y="1268760"/>
          <a:ext cx="5760640" cy="951384"/>
        </p:xfrm>
        <a:graphic>
          <a:graphicData uri="http://schemas.openxmlformats.org/drawingml/2006/table">
            <a:tbl>
              <a:tblPr/>
              <a:tblGrid>
                <a:gridCol w="5760640"/>
              </a:tblGrid>
              <a:tr h="9513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SD_PP3">
  <a:themeElements>
    <a:clrScheme name="Default Design 14">
      <a:dk1>
        <a:srgbClr val="061E3B"/>
      </a:dk1>
      <a:lt1>
        <a:srgbClr val="ACDFFF"/>
      </a:lt1>
      <a:dk2>
        <a:srgbClr val="061E3B"/>
      </a:dk2>
      <a:lt2>
        <a:srgbClr val="969696"/>
      </a:lt2>
      <a:accent1>
        <a:srgbClr val="FFFFFF"/>
      </a:accent1>
      <a:accent2>
        <a:srgbClr val="8DC6FF"/>
      </a:accent2>
      <a:accent3>
        <a:srgbClr val="D2ECFF"/>
      </a:accent3>
      <a:accent4>
        <a:srgbClr val="041831"/>
      </a:accent4>
      <a:accent5>
        <a:srgbClr val="FFFFFF"/>
      </a:accent5>
      <a:accent6>
        <a:srgbClr val="7FB3E7"/>
      </a:accent6>
      <a:hlink>
        <a:srgbClr val="0E488F"/>
      </a:hlink>
      <a:folHlink>
        <a:srgbClr val="FFCC00"/>
      </a:folHlink>
    </a:clrScheme>
    <a:fontScheme name="Default Design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61E3B"/>
        </a:dk1>
        <a:lt1>
          <a:srgbClr val="DEF6F1"/>
        </a:lt1>
        <a:dk2>
          <a:srgbClr val="061E3B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41831"/>
        </a:accent4>
        <a:accent5>
          <a:srgbClr val="FFFFFF"/>
        </a:accent5>
        <a:accent6>
          <a:srgbClr val="7FB3E7"/>
        </a:accent6>
        <a:hlink>
          <a:srgbClr val="0E488F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061E3B"/>
        </a:dk1>
        <a:lt1>
          <a:srgbClr val="ACDFFF"/>
        </a:lt1>
        <a:dk2>
          <a:srgbClr val="061E3B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D2ECFF"/>
        </a:accent3>
        <a:accent4>
          <a:srgbClr val="041831"/>
        </a:accent4>
        <a:accent5>
          <a:srgbClr val="FFFFFF"/>
        </a:accent5>
        <a:accent6>
          <a:srgbClr val="7FB3E7"/>
        </a:accent6>
        <a:hlink>
          <a:srgbClr val="0E488F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TSD_PP3</Template>
  <TotalTime>289</TotalTime>
  <Words>952</Words>
  <Application>Microsoft Office PowerPoint</Application>
  <PresentationFormat>On-screen Show (4:3)</PresentationFormat>
  <Paragraphs>134</Paragraphs>
  <Slides>11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TSD_PP3</vt:lpstr>
      <vt:lpstr>Reflections on Privatisation of the Water Industry in Wales</vt:lpstr>
      <vt:lpstr>1989: a key date</vt:lpstr>
      <vt:lpstr>Some marketing issues</vt:lpstr>
      <vt:lpstr>Strategic Issues</vt:lpstr>
      <vt:lpstr>Other opportunities ....</vt:lpstr>
      <vt:lpstr>Criticisms </vt:lpstr>
      <vt:lpstr>Change perceptions?</vt:lpstr>
      <vt:lpstr>PR activities</vt:lpstr>
      <vt:lpstr>Bottled water?</vt:lpstr>
      <vt:lpstr>Conclusions?</vt:lpstr>
      <vt:lpstr>Any questions ...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sb004</dc:creator>
  <cp:lastModifiedBy>Steve Griffiths</cp:lastModifiedBy>
  <cp:revision>27</cp:revision>
  <dcterms:created xsi:type="dcterms:W3CDTF">2011-09-12T11:53:00Z</dcterms:created>
  <dcterms:modified xsi:type="dcterms:W3CDTF">2012-11-23T12:24:01Z</dcterms:modified>
</cp:coreProperties>
</file>