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8" r:id="rId2"/>
    <p:sldId id="256" r:id="rId3"/>
    <p:sldId id="25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56" d="100"/>
          <a:sy n="56" d="100"/>
        </p:scale>
        <p:origin x="1296"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D48BAF-D37F-46D2-8F0E-5B0455619FC4}" type="datetimeFigureOut">
              <a:rPr lang="en-GB" smtClean="0"/>
              <a:t>06/03/2026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56B515-A7F8-4BF5-A209-3276ABE05D80}" type="slidenum">
              <a:rPr lang="en-GB" smtClean="0"/>
              <a:t>‹#›</a:t>
            </a:fld>
            <a:endParaRPr lang="en-GB" dirty="0"/>
          </a:p>
        </p:txBody>
      </p:sp>
    </p:spTree>
    <p:extLst>
      <p:ext uri="{BB962C8B-B14F-4D97-AF65-F5344CB8AC3E}">
        <p14:creationId xmlns:p14="http://schemas.microsoft.com/office/powerpoint/2010/main" val="20770092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a:buNone/>
            </a:pPr>
            <a:r>
              <a:rPr lang="en-GB" dirty="0"/>
              <a:t>Today I will be discussing schizophrenia and critically analysing how attitudes, treatment practices, and policies have evolved over time.</a:t>
            </a:r>
          </a:p>
          <a:p>
            <a:pPr>
              <a:buNone/>
            </a:pPr>
            <a:r>
              <a:rPr lang="en-GB" dirty="0"/>
              <a:t>Schizophrenia is a severe and long-term mental health disorder characterised by symptoms such as hallucinations, delusions, disorganised thinking, and social withdrawal. It significantly affects a person’s ability to function in daily life.</a:t>
            </a:r>
          </a:p>
          <a:p>
            <a:pPr>
              <a:buNone/>
            </a:pPr>
            <a:r>
              <a:rPr lang="en-GB" dirty="0"/>
              <a:t>It is important to study schizophrenia because it is one of the most serious and stigmatised mental health conditions worldwide. Understanding its historical treatment, social attitudes, and policy developments helps us evaluate how far mental health care has progressed and what improvements are still needed.</a:t>
            </a:r>
          </a:p>
          <a:p>
            <a:r>
              <a:rPr lang="en-GB" dirty="0"/>
              <a:t>HISTORICAL treatments 2 mins</a:t>
            </a:r>
          </a:p>
          <a:p>
            <a:pPr>
              <a:buNone/>
            </a:pPr>
            <a:r>
              <a:rPr lang="en-GB" dirty="0"/>
              <a:t>Historically, schizophrenia was poorly understood. In the 18th and 19th centuries, individuals with severe mental illness were often placed in large psychiatric institutions or asylums.</a:t>
            </a:r>
          </a:p>
          <a:p>
            <a:pPr>
              <a:buNone/>
            </a:pPr>
            <a:r>
              <a:rPr lang="en-GB" dirty="0"/>
              <a:t>Care focused mainly on containment rather than recovery. Patients were sometimes restrained, isolated, or subjected to treatments that would now be considered unethical.</a:t>
            </a:r>
          </a:p>
          <a:p>
            <a:pPr>
              <a:buNone/>
            </a:pPr>
            <a:r>
              <a:rPr lang="en-GB" dirty="0"/>
              <a:t>This reflects the strong stigma that existed at the time. Mental illness was often viewed as dangerous, uncontrollable, or even a moral failing rather than a medical condition.</a:t>
            </a:r>
          </a:p>
          <a:p>
            <a:pPr>
              <a:buNone/>
            </a:pPr>
            <a:r>
              <a:rPr lang="en-GB" dirty="0"/>
              <a:t>These historical practices show how limited scientific understanding and negative social attitudes shaped treatment.</a:t>
            </a:r>
          </a:p>
          <a:p>
            <a:r>
              <a:rPr lang="en-GB" dirty="0"/>
              <a:t>CHANGING ATTITUDES 2 MINUTES</a:t>
            </a:r>
          </a:p>
          <a:p>
            <a:pPr>
              <a:buNone/>
            </a:pPr>
            <a:r>
              <a:rPr lang="en-GB" dirty="0"/>
              <a:t>In the mid-20th century, attitudes began to change due to advances in medical research.</a:t>
            </a:r>
          </a:p>
          <a:p>
            <a:pPr>
              <a:buNone/>
            </a:pPr>
            <a:r>
              <a:rPr lang="en-GB" dirty="0"/>
              <a:t>The development of antipsychotic medication in the 1950s was a major turning point. For the first time, symptoms such as hallucinations and delusions could be managed more effectively.</a:t>
            </a:r>
          </a:p>
          <a:p>
            <a:pPr>
              <a:buNone/>
            </a:pPr>
            <a:r>
              <a:rPr lang="en-GB" dirty="0"/>
              <a:t>There was also a shift from institutional care towards community-based care. This reflected growing recognition that people with schizophrenia could live meaningful lives outside hospital settings.</a:t>
            </a:r>
          </a:p>
          <a:p>
            <a:pPr>
              <a:buNone/>
            </a:pPr>
            <a:r>
              <a:rPr lang="en-GB" dirty="0"/>
              <a:t>Despite these advances, stigma has not completely disappeared. Although medical understanding improved, negative stereotypes and discrimination continue to affect individuals today.</a:t>
            </a:r>
          </a:p>
          <a:p>
            <a:r>
              <a:rPr lang="en-GB" dirty="0"/>
              <a:t>POLICY AND LEGISLATION 2 MINUTES</a:t>
            </a:r>
          </a:p>
          <a:p>
            <a:pPr>
              <a:buNone/>
            </a:pPr>
            <a:r>
              <a:rPr lang="en-GB" dirty="0"/>
              <a:t>Mental health policy has played an important role in shaping care.</a:t>
            </a:r>
          </a:p>
          <a:p>
            <a:pPr>
              <a:buNone/>
            </a:pPr>
            <a:r>
              <a:rPr lang="en-GB" dirty="0"/>
              <a:t>In the UK, the Mental Health Act introduced legal frameworks to regulate treatment, particularly when individuals may need compulsory care for safety reasons.</a:t>
            </a:r>
          </a:p>
          <a:p>
            <a:pPr>
              <a:buNone/>
            </a:pPr>
            <a:r>
              <a:rPr lang="en-GB" dirty="0"/>
              <a:t>The Act aimed to balance patient rights with public safety. Later reforms strengthened safeguards, ensuring greater protection, review processes, and rights for individuals receiving treatment.</a:t>
            </a:r>
          </a:p>
          <a:p>
            <a:pPr>
              <a:buNone/>
            </a:pPr>
            <a:r>
              <a:rPr lang="en-GB" dirty="0"/>
              <a:t>These legislative changes reflect a shift towards more ethical, rights-based mental health care, moving away from purely institutional control towards accountability and patient protection.</a:t>
            </a:r>
          </a:p>
          <a:p>
            <a:r>
              <a:rPr lang="en-GB" dirty="0"/>
              <a:t>CONTEMPORARY TREATMENTS 2 MINUTES</a:t>
            </a:r>
          </a:p>
          <a:p>
            <a:pPr>
              <a:buNone/>
            </a:pPr>
            <a:r>
              <a:rPr lang="en-GB" dirty="0"/>
              <a:t>Today, schizophrenia is treated using a biopsychosocial approach. This means care considers biological, psychological, and social factors.</a:t>
            </a:r>
          </a:p>
          <a:p>
            <a:pPr>
              <a:buNone/>
            </a:pPr>
            <a:r>
              <a:rPr lang="en-GB" dirty="0"/>
              <a:t>Biological treatment usually includes antipsychotic medication.</a:t>
            </a:r>
          </a:p>
          <a:p>
            <a:pPr>
              <a:buNone/>
            </a:pPr>
            <a:r>
              <a:rPr lang="en-GB" dirty="0"/>
              <a:t>Psychological support may include therapies such as Cognitive Behavioural Therapy, which helps individuals manage symptoms and develop coping strategies.</a:t>
            </a:r>
          </a:p>
          <a:p>
            <a:pPr>
              <a:buNone/>
            </a:pPr>
            <a:r>
              <a:rPr lang="en-GB" dirty="0"/>
              <a:t>Social interventions are also essential, including community mental health teams, supported housing, employment support, and family involvement.</a:t>
            </a:r>
          </a:p>
          <a:p>
            <a:pPr>
              <a:buNone/>
            </a:pPr>
            <a:r>
              <a:rPr lang="en-GB" dirty="0"/>
              <a:t>This integrated approach recognises that recovery is not just about reducing symptoms, but about improving quality of life and social functioning.</a:t>
            </a:r>
          </a:p>
          <a:p>
            <a:r>
              <a:rPr lang="en-GB" dirty="0"/>
              <a:t>FUTURE RECOMMENDATIONS 1 MINUTE</a:t>
            </a:r>
          </a:p>
          <a:p>
            <a:pPr>
              <a:buNone/>
            </a:pPr>
            <a:r>
              <a:rPr lang="en-GB" dirty="0"/>
              <a:t>Although progress has been made, improvements are still needed.</a:t>
            </a:r>
          </a:p>
          <a:p>
            <a:pPr>
              <a:buNone/>
            </a:pPr>
            <a:r>
              <a:rPr lang="en-GB" dirty="0"/>
              <a:t>First, early intervention services should be expanded. Research shows that early treatment leads to better long-term outcomes.</a:t>
            </a:r>
          </a:p>
          <a:p>
            <a:pPr>
              <a:buNone/>
            </a:pPr>
            <a:r>
              <a:rPr lang="en-GB" dirty="0"/>
              <a:t>Second, stigma must be reduced through education and public awareness campaigns. Stigma continues to contribute to discrimination and delays in seeking help.</a:t>
            </a:r>
          </a:p>
          <a:p>
            <a:pPr>
              <a:buNone/>
            </a:pPr>
            <a:r>
              <a:rPr lang="en-GB" dirty="0"/>
              <a:t>Finally, community mental health services should be strengthened, with better funding and improved access, particularly for disadvantaged and minority groups.</a:t>
            </a:r>
          </a:p>
          <a:p>
            <a:pPr>
              <a:buNone/>
            </a:pPr>
            <a:r>
              <a:rPr lang="en-GB" dirty="0"/>
              <a:t>Addressing social inequalities is essential for ensuring fair and effective mental health care.</a:t>
            </a:r>
          </a:p>
          <a:p>
            <a:endParaRPr lang="en-GB" dirty="0"/>
          </a:p>
        </p:txBody>
      </p:sp>
      <p:sp>
        <p:nvSpPr>
          <p:cNvPr id="4" name="Slide Number Placeholder 3"/>
          <p:cNvSpPr>
            <a:spLocks noGrp="1"/>
          </p:cNvSpPr>
          <p:nvPr>
            <p:ph type="sldNum" sz="quarter" idx="5"/>
          </p:nvPr>
        </p:nvSpPr>
        <p:spPr/>
        <p:txBody>
          <a:bodyPr/>
          <a:lstStyle/>
          <a:p>
            <a:fld id="{4356B515-A7F8-4BF5-A209-3276ABE05D80}" type="slidenum">
              <a:rPr lang="en-GB" smtClean="0"/>
              <a:t>2</a:t>
            </a:fld>
            <a:endParaRPr lang="en-GB" dirty="0"/>
          </a:p>
        </p:txBody>
      </p:sp>
    </p:spTree>
    <p:extLst>
      <p:ext uri="{BB962C8B-B14F-4D97-AF65-F5344CB8AC3E}">
        <p14:creationId xmlns:p14="http://schemas.microsoft.com/office/powerpoint/2010/main" val="1978898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D22F6-10BF-6312-2185-2AAAC06D5FA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08759F4-420C-9229-9D90-0A91B8ECD5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6FBEC74-184A-425E-F43D-1644C1FF4D1E}"/>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5" name="Footer Placeholder 4">
            <a:extLst>
              <a:ext uri="{FF2B5EF4-FFF2-40B4-BE49-F238E27FC236}">
                <a16:creationId xmlns:a16="http://schemas.microsoft.com/office/drawing/2014/main" id="{DAEB8A0C-02F9-252E-BDFA-09485004C67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D562E7E-4265-6259-35B5-8A8C7EAE3F2A}"/>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818083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FB739-2863-728C-B753-5D6247414B8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0FAE667-936A-B797-98CE-D090B66A0F0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80DB975-BF0A-D6CF-7592-F531D4E88B05}"/>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5" name="Footer Placeholder 4">
            <a:extLst>
              <a:ext uri="{FF2B5EF4-FFF2-40B4-BE49-F238E27FC236}">
                <a16:creationId xmlns:a16="http://schemas.microsoft.com/office/drawing/2014/main" id="{034E336D-0712-2117-BEEE-5A265E09F9D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868ED02-5380-1CB3-CA0D-0C67DAE6095C}"/>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175502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C05EE-9D3F-7B3B-31A5-6CEBE61C482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C1335BF-EC28-B0B4-FAEE-7FB3F41A871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14BF73D-2194-AF04-8AB2-E7D54EC59D5E}"/>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5" name="Footer Placeholder 4">
            <a:extLst>
              <a:ext uri="{FF2B5EF4-FFF2-40B4-BE49-F238E27FC236}">
                <a16:creationId xmlns:a16="http://schemas.microsoft.com/office/drawing/2014/main" id="{A67E81FE-BB22-2DAC-CA7F-E31A9770D2F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865B73A-76B0-922E-C154-606EFE7751A8}"/>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1297471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CE300-EF80-A17E-3246-FEC6AB89C71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C95EFF8-6BA3-3DA5-E3B4-00BEC747A43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F07B2FE-951D-032C-3DA1-787F8D5E5F6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BC577ED-76BD-3173-B494-8CF034BA3BE2}"/>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6" name="Footer Placeholder 5">
            <a:extLst>
              <a:ext uri="{FF2B5EF4-FFF2-40B4-BE49-F238E27FC236}">
                <a16:creationId xmlns:a16="http://schemas.microsoft.com/office/drawing/2014/main" id="{31513223-E2EF-913B-4897-47C5907D6E7D}"/>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F0CE625-1C64-8115-C83A-CC08334D73E0}"/>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2755339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E82C2-485E-EDF4-D906-9662196A478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3293CA6-1DBF-D04A-3833-FF863F976B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39208EE-4CB1-1688-EE50-3BE2EEF7920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766E085-3595-55A0-05A3-5216C606CA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9FF910B-4496-B013-8854-A083A95FAD6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83377C6-6224-51CE-E119-D7B769622544}"/>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8" name="Footer Placeholder 7">
            <a:extLst>
              <a:ext uri="{FF2B5EF4-FFF2-40B4-BE49-F238E27FC236}">
                <a16:creationId xmlns:a16="http://schemas.microsoft.com/office/drawing/2014/main" id="{0B3AAE7E-7469-E443-02FC-B3DE23B1934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9D733454-73C1-EAAA-BF5A-674FCD7BD419}"/>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3259372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83DFE-F4AF-7C57-3A57-F5A32FE40DB3}"/>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4EF61E-1B42-58E1-2767-FDBF6A772172}"/>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4" name="Footer Placeholder 3">
            <a:extLst>
              <a:ext uri="{FF2B5EF4-FFF2-40B4-BE49-F238E27FC236}">
                <a16:creationId xmlns:a16="http://schemas.microsoft.com/office/drawing/2014/main" id="{1A25C646-7DCA-775B-BCA9-E8265862E9CE}"/>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0E3DB7-2552-F574-38F5-9563D1A95BED}"/>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1860083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7593A4-849E-87A8-CA4D-68037FDF3B01}"/>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3" name="Footer Placeholder 2">
            <a:extLst>
              <a:ext uri="{FF2B5EF4-FFF2-40B4-BE49-F238E27FC236}">
                <a16:creationId xmlns:a16="http://schemas.microsoft.com/office/drawing/2014/main" id="{B30136AA-8353-ADD0-8902-8660995B6BD5}"/>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9BC5354E-45A0-E73F-0F46-69D39E4326B2}"/>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1437511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14FE9-F81B-0004-3B39-B102C890A59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F7316B9-0E58-F478-DBAD-5CBE83F55A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CBCF75E-1245-D2B3-E032-F7C39C5C17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A2FCAF9-CD69-4663-FC45-A7F3B3770035}"/>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6" name="Footer Placeholder 5">
            <a:extLst>
              <a:ext uri="{FF2B5EF4-FFF2-40B4-BE49-F238E27FC236}">
                <a16:creationId xmlns:a16="http://schemas.microsoft.com/office/drawing/2014/main" id="{0C9E76CC-3C54-41E3-03A3-DDD0128C6B3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A17C687-29D0-4A6E-EBCF-6D53FB128E1B}"/>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451390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CA0A2-C54C-15B1-F841-1D0068B741F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8CDB1E1-7C9C-2675-4784-8B509A68EB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8E9B6A3-7ED5-961C-B1CB-87A640A552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0FB7257-C719-3AAB-AAAF-C08E50661DC9}"/>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6" name="Footer Placeholder 5">
            <a:extLst>
              <a:ext uri="{FF2B5EF4-FFF2-40B4-BE49-F238E27FC236}">
                <a16:creationId xmlns:a16="http://schemas.microsoft.com/office/drawing/2014/main" id="{BCD993D2-96D0-7DB2-FAD3-124C343AC87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B222FED-11C4-5EFD-F27D-50BDEFAAED4C}"/>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2645456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A1B4F-037C-0037-D2AA-30BBDBC3D1A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69BA443-8720-0D3A-284D-EAEEC871545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36526F7-38F2-E73A-B45C-40F8B6E08B3C}"/>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5" name="Footer Placeholder 4">
            <a:extLst>
              <a:ext uri="{FF2B5EF4-FFF2-40B4-BE49-F238E27FC236}">
                <a16:creationId xmlns:a16="http://schemas.microsoft.com/office/drawing/2014/main" id="{47DC0AD0-DFC5-F1FF-6FFF-CAB89324CB6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F7B8200-779F-86BA-FD82-5FDF31D383BE}"/>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3365400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0C69AD-60F7-D890-067D-CAC9EA48D16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1D2FEB8-1E0F-C41A-5F94-DDC0841857E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E85F8A8-1855-D86A-1AF8-70222A40E46C}"/>
              </a:ext>
            </a:extLst>
          </p:cNvPr>
          <p:cNvSpPr>
            <a:spLocks noGrp="1"/>
          </p:cNvSpPr>
          <p:nvPr>
            <p:ph type="dt" sz="half" idx="10"/>
          </p:nvPr>
        </p:nvSpPr>
        <p:spPr/>
        <p:txBody>
          <a:bodyPr/>
          <a:lstStyle/>
          <a:p>
            <a:fld id="{3F2F756F-1B65-4D16-B9B8-20EC299EA37A}" type="datetimeFigureOut">
              <a:rPr lang="en-GB" smtClean="0"/>
              <a:t>06/03/2026</a:t>
            </a:fld>
            <a:endParaRPr lang="en-GB" dirty="0"/>
          </a:p>
        </p:txBody>
      </p:sp>
      <p:sp>
        <p:nvSpPr>
          <p:cNvPr id="5" name="Footer Placeholder 4">
            <a:extLst>
              <a:ext uri="{FF2B5EF4-FFF2-40B4-BE49-F238E27FC236}">
                <a16:creationId xmlns:a16="http://schemas.microsoft.com/office/drawing/2014/main" id="{C081ACFB-82BF-7BFC-2D2E-0C3EF2BCFDD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C3EFCBB-C8EC-158B-7D4A-46C1AB75382A}"/>
              </a:ext>
            </a:extLst>
          </p:cNvPr>
          <p:cNvSpPr>
            <a:spLocks noGrp="1"/>
          </p:cNvSpPr>
          <p:nvPr>
            <p:ph type="sldNum" sz="quarter" idx="12"/>
          </p:nvPr>
        </p:nvSpPr>
        <p:spPr/>
        <p:txBody>
          <a:bodyPr/>
          <a:lstStyle/>
          <a:p>
            <a:fld id="{E88F2D28-BD46-4554-AFFC-21566FC7AA18}" type="slidenum">
              <a:rPr lang="en-GB" smtClean="0"/>
              <a:t>‹#›</a:t>
            </a:fld>
            <a:endParaRPr lang="en-GB" dirty="0"/>
          </a:p>
        </p:txBody>
      </p:sp>
    </p:spTree>
    <p:extLst>
      <p:ext uri="{BB962C8B-B14F-4D97-AF65-F5344CB8AC3E}">
        <p14:creationId xmlns:p14="http://schemas.microsoft.com/office/powerpoint/2010/main" val="2172601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F9A9A9-6FE0-C486-CEC3-39B6B65F15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268F602-27F1-6268-5AD9-ABD343B6B7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EB00D08-7B19-7A3F-A20D-D3C277C5BF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F2F756F-1B65-4D16-B9B8-20EC299EA37A}" type="datetimeFigureOut">
              <a:rPr lang="en-GB" smtClean="0"/>
              <a:t>06/03/2026</a:t>
            </a:fld>
            <a:endParaRPr lang="en-GB" dirty="0"/>
          </a:p>
        </p:txBody>
      </p:sp>
      <p:sp>
        <p:nvSpPr>
          <p:cNvPr id="5" name="Footer Placeholder 4">
            <a:extLst>
              <a:ext uri="{FF2B5EF4-FFF2-40B4-BE49-F238E27FC236}">
                <a16:creationId xmlns:a16="http://schemas.microsoft.com/office/drawing/2014/main" id="{1BCCC70B-988B-D035-4941-9C91FF975E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A1B44B40-ABC9-D333-0F5D-88C8AA7CB8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88F2D28-BD46-4554-AFFC-21566FC7AA18}" type="slidenum">
              <a:rPr lang="en-GB" smtClean="0"/>
              <a:t>‹#›</a:t>
            </a:fld>
            <a:endParaRPr lang="en-GB" dirty="0"/>
          </a:p>
        </p:txBody>
      </p:sp>
    </p:spTree>
    <p:extLst>
      <p:ext uri="{BB962C8B-B14F-4D97-AF65-F5344CB8AC3E}">
        <p14:creationId xmlns:p14="http://schemas.microsoft.com/office/powerpoint/2010/main" val="1769940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legislation.gov.uk/ukpga/2007/12/contents" TargetMode="External"/><Relationship Id="rId2" Type="http://schemas.openxmlformats.org/officeDocument/2006/relationships/hyperlink" Target="https://www.legislation.gov.uk/ukpga/1983/20/contents" TargetMode="External"/><Relationship Id="rId1" Type="http://schemas.openxmlformats.org/officeDocument/2006/relationships/slideLayout" Target="../slideLayouts/slideLayout2.xml"/><Relationship Id="rId6" Type="http://schemas.openxmlformats.org/officeDocument/2006/relationships/hyperlink" Target="https://www.who.int/news-room/fact-sheets/detail/schizophrenia" TargetMode="External"/><Relationship Id="rId5" Type="http://schemas.openxmlformats.org/officeDocument/2006/relationships/hyperlink" Target="https://digital.nhs.uk/data-and-information/publications/statistical/adult-psychiatric-morbidity-survey/survey-of-mental-health-and-wellbeing-england-2023-24/psychotic-disorder" TargetMode="External"/><Relationship Id="rId4" Type="http://schemas.openxmlformats.org/officeDocument/2006/relationships/hyperlink" Target="https://www.nice.org.uk/guidance/cg17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0E1F9-4028-F59A-8140-22F26F1D6DC6}"/>
              </a:ext>
            </a:extLst>
          </p:cNvPr>
          <p:cNvSpPr>
            <a:spLocks noGrp="1"/>
          </p:cNvSpPr>
          <p:nvPr>
            <p:ph type="title"/>
          </p:nvPr>
        </p:nvSpPr>
        <p:spPr>
          <a:xfrm>
            <a:off x="1027981" y="2297442"/>
            <a:ext cx="10515600" cy="1325563"/>
          </a:xfrm>
        </p:spPr>
        <p:txBody>
          <a:bodyPr>
            <a:normAutofit fontScale="90000"/>
          </a:bodyPr>
          <a:lstStyle/>
          <a:p>
            <a:r>
              <a:rPr lang="en-GB" dirty="0"/>
              <a:t>Psychopathological Classifications &amp; Provisions </a:t>
            </a:r>
            <a:br>
              <a:rPr lang="en-GB" dirty="0"/>
            </a:br>
            <a:r>
              <a:rPr lang="en-GB" dirty="0"/>
              <a:t>BMHP6029_BIRM</a:t>
            </a:r>
            <a:br>
              <a:rPr lang="en-GB" dirty="0"/>
            </a:br>
            <a:r>
              <a:rPr lang="en-GB" dirty="0"/>
              <a:t>Component 1</a:t>
            </a:r>
            <a:br>
              <a:rPr lang="en-GB" dirty="0"/>
            </a:br>
            <a:r>
              <a:rPr lang="en-GB" dirty="0"/>
              <a:t>poster</a:t>
            </a:r>
            <a:br>
              <a:rPr lang="en-GB" dirty="0"/>
            </a:br>
            <a:r>
              <a:rPr lang="en-GB" dirty="0"/>
              <a:t>Aisha Begum</a:t>
            </a:r>
            <a:br>
              <a:rPr lang="en-GB" dirty="0"/>
            </a:br>
            <a:r>
              <a:rPr lang="en-GB" dirty="0"/>
              <a:t>2321254</a:t>
            </a:r>
          </a:p>
        </p:txBody>
      </p:sp>
    </p:spTree>
    <p:extLst>
      <p:ext uri="{BB962C8B-B14F-4D97-AF65-F5344CB8AC3E}">
        <p14:creationId xmlns:p14="http://schemas.microsoft.com/office/powerpoint/2010/main" val="964677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7202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F2282-B3D4-9757-6580-773DF09D57FA}"/>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606F5DA-C2CE-C97F-B330-01F87C437318}"/>
              </a:ext>
            </a:extLst>
          </p:cNvPr>
          <p:cNvSpPr>
            <a:spLocks noGrp="1"/>
          </p:cNvSpPr>
          <p:nvPr>
            <p:ph idx="1"/>
          </p:nvPr>
        </p:nvSpPr>
        <p:spPr/>
        <p:txBody>
          <a:bodyPr>
            <a:normAutofit fontScale="32500" lnSpcReduction="20000"/>
          </a:bodyPr>
          <a:lstStyle/>
          <a:p>
            <a:pPr>
              <a:buNone/>
            </a:pPr>
            <a:r>
              <a:rPr lang="en-GB" dirty="0"/>
              <a:t>American Psychiatric Association (2022) </a:t>
            </a:r>
            <a:r>
              <a:rPr lang="en-GB" i="1" dirty="0"/>
              <a:t>Diagnostic and statistical manual of mental disorders (DSM-5-TR)</a:t>
            </a:r>
            <a:r>
              <a:rPr lang="en-GB" dirty="0"/>
              <a:t>. Arlington, VA: American Psychiatric Publishing.</a:t>
            </a:r>
          </a:p>
          <a:p>
            <a:pPr>
              <a:buNone/>
            </a:pPr>
            <a:r>
              <a:rPr lang="en-GB" dirty="0"/>
              <a:t>Bhugra, D., et al. (2010) ‘Schizophrenia: prejudice and public awareness’, </a:t>
            </a:r>
            <a:r>
              <a:rPr lang="en-GB" i="1" dirty="0"/>
              <a:t>International Review of Psychiatry</a:t>
            </a:r>
            <a:r>
              <a:rPr lang="en-GB" dirty="0"/>
              <a:t>, 22(4), pp. 1–8.</a:t>
            </a:r>
          </a:p>
          <a:p>
            <a:pPr>
              <a:buNone/>
            </a:pPr>
            <a:r>
              <a:rPr lang="en-GB" dirty="0"/>
              <a:t>Corrigan, P. and Watson, A.C. (2002) ‘Understanding the impact of stigma on people with mental illness’, </a:t>
            </a:r>
            <a:r>
              <a:rPr lang="en-GB" i="1" dirty="0"/>
              <a:t>World Psychiatry</a:t>
            </a:r>
            <a:r>
              <a:rPr lang="en-GB" dirty="0"/>
              <a:t>, 1(1), pp. 16–20. Available at: https://www.ncbi.nlm.nih.gov/pmc/articles/PMC1489832/ (Accessed: 6 March 2026).</a:t>
            </a:r>
          </a:p>
          <a:p>
            <a:pPr>
              <a:buNone/>
            </a:pPr>
            <a:r>
              <a:rPr lang="en-GB" dirty="0"/>
              <a:t>Department of Health (2007) </a:t>
            </a:r>
            <a:r>
              <a:rPr lang="en-GB" i="1" dirty="0"/>
              <a:t>Mental Health Act 2007: Policy paper</a:t>
            </a:r>
            <a:r>
              <a:rPr lang="en-GB" dirty="0"/>
              <a:t>. Available at: https://www.gov.uk/government/publications/mental-health-act-2007-policy-paper (Accessed: 6 March 2026).</a:t>
            </a:r>
          </a:p>
          <a:p>
            <a:pPr>
              <a:buNone/>
            </a:pPr>
            <a:r>
              <a:rPr lang="en-GB" dirty="0"/>
              <a:t>Healy, D. (2002) </a:t>
            </a:r>
            <a:r>
              <a:rPr lang="en-GB" i="1" dirty="0"/>
              <a:t>The creation of psychopharmacology</a:t>
            </a:r>
            <a:r>
              <a:rPr lang="en-GB" dirty="0"/>
              <a:t>. Cambridge, MA: Harvard University Press.</a:t>
            </a:r>
          </a:p>
          <a:p>
            <a:pPr>
              <a:buNone/>
            </a:pPr>
            <a:r>
              <a:rPr lang="en-GB" dirty="0"/>
              <a:t>Mental Health Act 1983. Available at: </a:t>
            </a:r>
            <a:r>
              <a:rPr lang="en-GB" dirty="0">
                <a:hlinkClick r:id="rId2"/>
              </a:rPr>
              <a:t>https://www.legislation.gov.uk/ukpga/1983/20/contents</a:t>
            </a:r>
            <a:r>
              <a:rPr lang="en-GB" dirty="0"/>
              <a:t> (Accessed: 6 March 2026).</a:t>
            </a:r>
          </a:p>
          <a:p>
            <a:pPr>
              <a:buNone/>
            </a:pPr>
            <a:r>
              <a:rPr lang="en-GB" dirty="0"/>
              <a:t>Mental Health Act 2007. Available at: </a:t>
            </a:r>
            <a:r>
              <a:rPr lang="en-GB" dirty="0">
                <a:hlinkClick r:id="rId3"/>
              </a:rPr>
              <a:t>https://www.legislation.gov.uk/ukpga/2007/12/contents</a:t>
            </a:r>
            <a:r>
              <a:rPr lang="en-GB" dirty="0"/>
              <a:t> (Accessed: 6 March 2026).</a:t>
            </a:r>
          </a:p>
          <a:p>
            <a:pPr>
              <a:buNone/>
            </a:pPr>
            <a:r>
              <a:rPr lang="en-GB" dirty="0"/>
              <a:t>Mueser, K.T. and McGurk, S.R. (2004) ‘Schizophrenia’, </a:t>
            </a:r>
            <a:r>
              <a:rPr lang="en-GB" i="1" dirty="0"/>
              <a:t>The Lancet</a:t>
            </a:r>
            <a:r>
              <a:rPr lang="en-GB" dirty="0"/>
              <a:t>, 363(9426), pp. 2063–2072. Available at: https://www.sciencedirect.com/science/article/pii/S0140673604163631 (Accessed: 6 March 2026).</a:t>
            </a:r>
          </a:p>
          <a:p>
            <a:pPr>
              <a:buNone/>
            </a:pPr>
            <a:r>
              <a:rPr lang="en-GB" dirty="0"/>
              <a:t>National Institute for Health and Care Excellence (NICE) (2014) </a:t>
            </a:r>
            <a:r>
              <a:rPr lang="en-GB" i="1" dirty="0"/>
              <a:t>Psychosis and schizophrenia in adults: prevention and management (CG178)</a:t>
            </a:r>
            <a:r>
              <a:rPr lang="en-GB" dirty="0"/>
              <a:t>. Available at: </a:t>
            </a:r>
            <a:r>
              <a:rPr lang="en-GB" dirty="0">
                <a:hlinkClick r:id="rId4"/>
              </a:rPr>
              <a:t>https://www.nice.org.uk/guidance/cg178</a:t>
            </a:r>
            <a:r>
              <a:rPr lang="en-GB" dirty="0"/>
              <a:t> (Accessed: 6 March 2026).</a:t>
            </a:r>
          </a:p>
          <a:p>
            <a:pPr>
              <a:buNone/>
            </a:pPr>
            <a:r>
              <a:rPr lang="en-GB" dirty="0"/>
              <a:t>NHS Digital (2024) </a:t>
            </a:r>
            <a:r>
              <a:rPr lang="en-GB" i="1" dirty="0"/>
              <a:t>Adult psychiatric morbidity survey: psychotic disorders</a:t>
            </a:r>
            <a:r>
              <a:rPr lang="en-GB" dirty="0"/>
              <a:t>. Available at: </a:t>
            </a:r>
            <a:r>
              <a:rPr lang="en-GB" dirty="0">
                <a:hlinkClick r:id="rId5"/>
              </a:rPr>
              <a:t>https://digital.nhs.uk/data-and-information/publications/statistical/adult-psychiatric-morbidity-survey/survey-of-mental-health-and-wellbeing-england-2023-24/psychotic-disorder</a:t>
            </a:r>
            <a:r>
              <a:rPr lang="en-GB" dirty="0"/>
              <a:t> (Accessed: 6 March 2026).</a:t>
            </a:r>
          </a:p>
          <a:p>
            <a:pPr>
              <a:buNone/>
            </a:pPr>
            <a:r>
              <a:rPr lang="en-GB" dirty="0"/>
              <a:t>Pilgrim, D. (2019) </a:t>
            </a:r>
            <a:r>
              <a:rPr lang="en-GB" i="1" dirty="0"/>
              <a:t>Key concepts in mental health</a:t>
            </a:r>
            <a:r>
              <a:rPr lang="en-GB" dirty="0"/>
              <a:t>. 3rd edn. London: SAGE Publications.</a:t>
            </a:r>
          </a:p>
          <a:p>
            <a:pPr>
              <a:buNone/>
            </a:pPr>
            <a:r>
              <a:rPr lang="en-GB" dirty="0"/>
              <a:t>Porter, R. (2002) </a:t>
            </a:r>
            <a:r>
              <a:rPr lang="en-GB" i="1" dirty="0"/>
              <a:t>Madness: A brief history</a:t>
            </a:r>
            <a:r>
              <a:rPr lang="en-GB" dirty="0"/>
              <a:t>. Oxford: Oxford University Press.</a:t>
            </a:r>
          </a:p>
          <a:p>
            <a:pPr>
              <a:buNone/>
            </a:pPr>
            <a:r>
              <a:rPr lang="en-GB" dirty="0"/>
              <a:t>Thornicroft, G. (2006) </a:t>
            </a:r>
            <a:r>
              <a:rPr lang="en-GB" i="1" dirty="0"/>
              <a:t>Shunned: discrimination against people with mental illness</a:t>
            </a:r>
            <a:r>
              <a:rPr lang="en-GB" dirty="0"/>
              <a:t>. Oxford: Oxford University Press.</a:t>
            </a:r>
          </a:p>
          <a:p>
            <a:pPr>
              <a:buNone/>
            </a:pPr>
            <a:r>
              <a:rPr lang="en-GB" dirty="0"/>
              <a:t>van Os, J. and Kapur, S. (2009) ‘Schizophrenia’, </a:t>
            </a:r>
            <a:r>
              <a:rPr lang="en-GB" i="1" dirty="0"/>
              <a:t>The Lancet</a:t>
            </a:r>
            <a:r>
              <a:rPr lang="en-GB" dirty="0"/>
              <a:t>, 374(9690), pp. 635–645. Available at: https://www.thelancet.com/journals/lancet/article/PIIS0140-6736(09)60995-8/fulltext (Accessed: 6 March 2026).</a:t>
            </a:r>
          </a:p>
          <a:p>
            <a:pPr>
              <a:buNone/>
            </a:pPr>
            <a:r>
              <a:rPr lang="en-GB" dirty="0"/>
              <a:t>World Health Organization (WHO) (2022) </a:t>
            </a:r>
            <a:r>
              <a:rPr lang="en-GB" i="1" dirty="0"/>
              <a:t>Schizophrenia fact sheet</a:t>
            </a:r>
            <a:r>
              <a:rPr lang="en-GB" dirty="0"/>
              <a:t>. Available at: </a:t>
            </a:r>
            <a:r>
              <a:rPr lang="en-GB" dirty="0">
                <a:hlinkClick r:id="rId6"/>
              </a:rPr>
              <a:t>https://www.who.int/news-room/fact-sheets/detail/schizophrenia</a:t>
            </a:r>
            <a:r>
              <a:rPr lang="en-GB" dirty="0"/>
              <a:t> (Accessed: 6 March 2026)</a:t>
            </a:r>
          </a:p>
          <a:p>
            <a:endParaRPr lang="en-GB" dirty="0"/>
          </a:p>
        </p:txBody>
      </p:sp>
    </p:spTree>
    <p:extLst>
      <p:ext uri="{BB962C8B-B14F-4D97-AF65-F5344CB8AC3E}">
        <p14:creationId xmlns:p14="http://schemas.microsoft.com/office/powerpoint/2010/main" val="34012842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TotalTime>
  <Words>1164</Words>
  <Application>Microsoft Office PowerPoint</Application>
  <PresentationFormat>Widescreen</PresentationFormat>
  <Paragraphs>48</Paragraphs>
  <Slides>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Psychopathological Classifications &amp; Provisions  BMHP6029_BIRM Component 1 poster Aisha Begum 2321254</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aisha begum</dc:creator>
  <cp:lastModifiedBy>aisha begum</cp:lastModifiedBy>
  <cp:revision>1</cp:revision>
  <dcterms:created xsi:type="dcterms:W3CDTF">2026-03-06T10:22:59Z</dcterms:created>
  <dcterms:modified xsi:type="dcterms:W3CDTF">2026-03-06T10:47:16Z</dcterms:modified>
</cp:coreProperties>
</file>