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EC2C19-D9CF-4906-925F-DEE316017914}" v="1" dt="2022-11-03T15:29:35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65" d="100"/>
          <a:sy n="65" d="100"/>
        </p:scale>
        <p:origin x="747" y="9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Wright" userId="c92157ca-efaa-4ac9-82aa-821539b397b5" providerId="ADAL" clId="{10EC2C19-D9CF-4906-925F-DEE316017914}"/>
    <pc:docChg chg="custSel addSld modSld modMainMaster">
      <pc:chgData name="Paul Wright" userId="c92157ca-efaa-4ac9-82aa-821539b397b5" providerId="ADAL" clId="{10EC2C19-D9CF-4906-925F-DEE316017914}" dt="2022-11-03T15:41:24.511" v="796" actId="20577"/>
      <pc:docMkLst>
        <pc:docMk/>
      </pc:docMkLst>
      <pc:sldChg chg="delSp modSp mod modClrScheme chgLayout">
        <pc:chgData name="Paul Wright" userId="c92157ca-efaa-4ac9-82aa-821539b397b5" providerId="ADAL" clId="{10EC2C19-D9CF-4906-925F-DEE316017914}" dt="2022-11-03T15:30:20.035" v="278" actId="27636"/>
        <pc:sldMkLst>
          <pc:docMk/>
          <pc:sldMk cId="3478437792" sldId="257"/>
        </pc:sldMkLst>
        <pc:spChg chg="mod ord">
          <ac:chgData name="Paul Wright" userId="c92157ca-efaa-4ac9-82aa-821539b397b5" providerId="ADAL" clId="{10EC2C19-D9CF-4906-925F-DEE316017914}" dt="2022-11-03T15:30:20.023" v="277" actId="700"/>
          <ac:spMkLst>
            <pc:docMk/>
            <pc:sldMk cId="3478437792" sldId="257"/>
            <ac:spMk id="2" creationId="{9F815768-EEF7-FF87-56CF-FF828F0113C0}"/>
          </ac:spMkLst>
        </pc:spChg>
        <pc:spChg chg="mod ord">
          <ac:chgData name="Paul Wright" userId="c92157ca-efaa-4ac9-82aa-821539b397b5" providerId="ADAL" clId="{10EC2C19-D9CF-4906-925F-DEE316017914}" dt="2022-11-03T15:30:20.035" v="278" actId="27636"/>
          <ac:spMkLst>
            <pc:docMk/>
            <pc:sldMk cId="3478437792" sldId="257"/>
            <ac:spMk id="3" creationId="{4AB9FFFC-07B8-4F0A-BC7B-51B54156FC00}"/>
          </ac:spMkLst>
        </pc:spChg>
        <pc:spChg chg="del">
          <ac:chgData name="Paul Wright" userId="c92157ca-efaa-4ac9-82aa-821539b397b5" providerId="ADAL" clId="{10EC2C19-D9CF-4906-925F-DEE316017914}" dt="2022-11-03T15:30:20.023" v="277" actId="700"/>
          <ac:spMkLst>
            <pc:docMk/>
            <pc:sldMk cId="3478437792" sldId="257"/>
            <ac:spMk id="4" creationId="{FC51719A-7129-098F-9398-0089FCDFD199}"/>
          </ac:spMkLst>
        </pc:spChg>
      </pc:sldChg>
      <pc:sldChg chg="modSp mod">
        <pc:chgData name="Paul Wright" userId="c92157ca-efaa-4ac9-82aa-821539b397b5" providerId="ADAL" clId="{10EC2C19-D9CF-4906-925F-DEE316017914}" dt="2022-11-03T15:30:52.109" v="280" actId="207"/>
        <pc:sldMkLst>
          <pc:docMk/>
          <pc:sldMk cId="2558950835" sldId="258"/>
        </pc:sldMkLst>
        <pc:spChg chg="mod">
          <ac:chgData name="Paul Wright" userId="c92157ca-efaa-4ac9-82aa-821539b397b5" providerId="ADAL" clId="{10EC2C19-D9CF-4906-925F-DEE316017914}" dt="2022-11-03T15:30:32.417" v="279" actId="207"/>
          <ac:spMkLst>
            <pc:docMk/>
            <pc:sldMk cId="2558950835" sldId="258"/>
            <ac:spMk id="7" creationId="{22E1727B-02AC-BB3D-CFF9-1F3FDF99F306}"/>
          </ac:spMkLst>
        </pc:spChg>
        <pc:spChg chg="mod">
          <ac:chgData name="Paul Wright" userId="c92157ca-efaa-4ac9-82aa-821539b397b5" providerId="ADAL" clId="{10EC2C19-D9CF-4906-925F-DEE316017914}" dt="2022-11-03T15:30:52.109" v="280" actId="207"/>
          <ac:spMkLst>
            <pc:docMk/>
            <pc:sldMk cId="2558950835" sldId="258"/>
            <ac:spMk id="8" creationId="{8B334DDC-F70D-9BE5-8FF1-C3EE56C67E5E}"/>
          </ac:spMkLst>
        </pc:spChg>
      </pc:sldChg>
      <pc:sldChg chg="modSp mod">
        <pc:chgData name="Paul Wright" userId="c92157ca-efaa-4ac9-82aa-821539b397b5" providerId="ADAL" clId="{10EC2C19-D9CF-4906-925F-DEE316017914}" dt="2022-11-03T15:31:12.580" v="282" actId="207"/>
        <pc:sldMkLst>
          <pc:docMk/>
          <pc:sldMk cId="3357807394" sldId="259"/>
        </pc:sldMkLst>
        <pc:spChg chg="mod">
          <ac:chgData name="Paul Wright" userId="c92157ca-efaa-4ac9-82aa-821539b397b5" providerId="ADAL" clId="{10EC2C19-D9CF-4906-925F-DEE316017914}" dt="2022-11-03T15:31:03.334" v="281" actId="207"/>
          <ac:spMkLst>
            <pc:docMk/>
            <pc:sldMk cId="3357807394" sldId="259"/>
            <ac:spMk id="2" creationId="{E9E3D244-28A2-32D6-04CE-7F3620521E56}"/>
          </ac:spMkLst>
        </pc:spChg>
        <pc:spChg chg="mod">
          <ac:chgData name="Paul Wright" userId="c92157ca-efaa-4ac9-82aa-821539b397b5" providerId="ADAL" clId="{10EC2C19-D9CF-4906-925F-DEE316017914}" dt="2022-11-03T15:31:12.580" v="282" actId="207"/>
          <ac:spMkLst>
            <pc:docMk/>
            <pc:sldMk cId="3357807394" sldId="259"/>
            <ac:spMk id="3" creationId="{9344A435-E655-D8CD-C6B1-840019675213}"/>
          </ac:spMkLst>
        </pc:spChg>
      </pc:sldChg>
      <pc:sldChg chg="modSp new mod">
        <pc:chgData name="Paul Wright" userId="c92157ca-efaa-4ac9-82aa-821539b397b5" providerId="ADAL" clId="{10EC2C19-D9CF-4906-925F-DEE316017914}" dt="2022-11-03T15:26:23.306" v="161" actId="20577"/>
        <pc:sldMkLst>
          <pc:docMk/>
          <pc:sldMk cId="2468681188" sldId="260"/>
        </pc:sldMkLst>
        <pc:spChg chg="mod">
          <ac:chgData name="Paul Wright" userId="c92157ca-efaa-4ac9-82aa-821539b397b5" providerId="ADAL" clId="{10EC2C19-D9CF-4906-925F-DEE316017914}" dt="2022-11-03T15:24:22.977" v="12" actId="20577"/>
          <ac:spMkLst>
            <pc:docMk/>
            <pc:sldMk cId="2468681188" sldId="260"/>
            <ac:spMk id="2" creationId="{40471EA3-D4A4-7FB9-8C59-6E8AE23BDDE4}"/>
          </ac:spMkLst>
        </pc:spChg>
        <pc:spChg chg="mod">
          <ac:chgData name="Paul Wright" userId="c92157ca-efaa-4ac9-82aa-821539b397b5" providerId="ADAL" clId="{10EC2C19-D9CF-4906-925F-DEE316017914}" dt="2022-11-03T15:26:23.306" v="161" actId="20577"/>
          <ac:spMkLst>
            <pc:docMk/>
            <pc:sldMk cId="2468681188" sldId="260"/>
            <ac:spMk id="3" creationId="{0FC982D5-5A8F-3363-F4DF-414A4235EFD3}"/>
          </ac:spMkLst>
        </pc:spChg>
      </pc:sldChg>
      <pc:sldChg chg="modSp new mod">
        <pc:chgData name="Paul Wright" userId="c92157ca-efaa-4ac9-82aa-821539b397b5" providerId="ADAL" clId="{10EC2C19-D9CF-4906-925F-DEE316017914}" dt="2022-11-03T15:28:13.285" v="274" actId="20577"/>
        <pc:sldMkLst>
          <pc:docMk/>
          <pc:sldMk cId="1281479710" sldId="261"/>
        </pc:sldMkLst>
        <pc:spChg chg="mod">
          <ac:chgData name="Paul Wright" userId="c92157ca-efaa-4ac9-82aa-821539b397b5" providerId="ADAL" clId="{10EC2C19-D9CF-4906-925F-DEE316017914}" dt="2022-11-03T15:27:16.424" v="183" actId="20577"/>
          <ac:spMkLst>
            <pc:docMk/>
            <pc:sldMk cId="1281479710" sldId="261"/>
            <ac:spMk id="2" creationId="{8A0F63AD-64B1-EB38-F4AA-498291814256}"/>
          </ac:spMkLst>
        </pc:spChg>
        <pc:spChg chg="mod">
          <ac:chgData name="Paul Wright" userId="c92157ca-efaa-4ac9-82aa-821539b397b5" providerId="ADAL" clId="{10EC2C19-D9CF-4906-925F-DEE316017914}" dt="2022-11-03T15:28:13.285" v="274" actId="20577"/>
          <ac:spMkLst>
            <pc:docMk/>
            <pc:sldMk cId="1281479710" sldId="261"/>
            <ac:spMk id="3" creationId="{BAFD5CD4-F365-8944-11B8-08EF47A45D4A}"/>
          </ac:spMkLst>
        </pc:spChg>
      </pc:sldChg>
      <pc:sldChg chg="modSp new mod">
        <pc:chgData name="Paul Wright" userId="c92157ca-efaa-4ac9-82aa-821539b397b5" providerId="ADAL" clId="{10EC2C19-D9CF-4906-925F-DEE316017914}" dt="2022-11-03T15:41:24.511" v="796" actId="20577"/>
        <pc:sldMkLst>
          <pc:docMk/>
          <pc:sldMk cId="4034677080" sldId="262"/>
        </pc:sldMkLst>
        <pc:spChg chg="mod">
          <ac:chgData name="Paul Wright" userId="c92157ca-efaa-4ac9-82aa-821539b397b5" providerId="ADAL" clId="{10EC2C19-D9CF-4906-925F-DEE316017914}" dt="2022-11-03T15:32:48.580" v="307" actId="20577"/>
          <ac:spMkLst>
            <pc:docMk/>
            <pc:sldMk cId="4034677080" sldId="262"/>
            <ac:spMk id="2" creationId="{175C7809-D720-EFA6-93C8-7E4B50372CD1}"/>
          </ac:spMkLst>
        </pc:spChg>
        <pc:spChg chg="mod">
          <ac:chgData name="Paul Wright" userId="c92157ca-efaa-4ac9-82aa-821539b397b5" providerId="ADAL" clId="{10EC2C19-D9CF-4906-925F-DEE316017914}" dt="2022-11-03T15:41:24.511" v="796" actId="20577"/>
          <ac:spMkLst>
            <pc:docMk/>
            <pc:sldMk cId="4034677080" sldId="262"/>
            <ac:spMk id="3" creationId="{43A8FAA8-B8D7-BB92-8797-FC84E6855165}"/>
          </ac:spMkLst>
        </pc:spChg>
      </pc:sldChg>
      <pc:sldMasterChg chg="setBg">
        <pc:chgData name="Paul Wright" userId="c92157ca-efaa-4ac9-82aa-821539b397b5" providerId="ADAL" clId="{10EC2C19-D9CF-4906-925F-DEE316017914}" dt="2022-11-03T15:29:35.671" v="275"/>
        <pc:sldMasterMkLst>
          <pc:docMk/>
          <pc:sldMasterMk cId="948737017" sldId="2147483648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B23B-935F-7F55-4749-49A73A51C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66B81-C433-B223-1B56-6A4C9399FC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B62CDF-20C7-9CB0-E632-084D79AFB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8AEE95-5276-84A9-2BD3-D2B3B5C09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0441-3DF3-1914-5019-58CB1F8E1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31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DAA3-E3BC-5996-6F68-D6E94FC9C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B6274-3CF4-75EA-6F18-33E0564A7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E2F75-970C-ACAA-3022-1F8358870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755C15-71EB-57AE-BC93-0C5A1F311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466D4-2835-76F0-8025-307951299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14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779C7-78AC-52BA-38DB-2C6DE61FC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A16F5-1157-863E-19C7-2F957A15C4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CAA29-E356-DD97-8CCA-6E3824BF2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74BD7-CA3F-42D1-9FB1-B54AF1570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C95D5-0C03-AC3A-FE21-ED7C63FA8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91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11D21-8ABF-4D04-8DFE-33920D3FF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9C256-92E4-3329-3E0C-661DAFEBF1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A3388-1E61-F998-94BC-59898F0F78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EA767-9DE5-9CC3-7A16-E20CD15D1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B042F0-BFD7-310A-D7B6-5D48C0B6B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34A5EB-A770-B970-2555-006EDCA95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37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AF0A5-D078-B40A-736B-EC0912F27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F3DC4-3F60-6DE4-3CF0-F0CE4EEBE0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A6A49-DB84-3749-F90A-6CDFFC148B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A20CAB-7D76-B3BC-B434-81175B27FF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9843B5-8D1B-8A22-F812-0D735B796A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905F71-F4E5-C785-EB12-040572774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6465D8-06EE-BBA3-693D-2BF47E8CF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D57151-15BC-4BCB-6FDA-7EB068905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03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90D37-386A-4C4A-8485-41F09F9ED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82B402-473B-BBA9-2652-5F3C5EDF2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F84236-548B-10C0-F826-F5A4E1160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976C2B-957A-E072-59A0-5D8AD92AA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511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A546B4-7706-9BCE-E86B-F072F9DD1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871ED9-BB6E-76C1-649F-E7917C5C0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18CBA-50DC-00EB-9036-F5EC82E2C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48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9DE1C-4435-5CDD-054C-2CBF7761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6EA56-4668-1A2E-AACB-2F2C1C8B1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D79D49-8B03-0F42-381F-1B95D8677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0540B4-6173-FAE6-2088-BA0EE65BE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20177-10B6-C499-4E10-02D52E7CF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71291-2F1B-5E1E-F3AD-60348AF9D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72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635D3-41FD-48B8-69DC-E9832AB07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6459A7-82E3-7CD5-AC24-DEE8013C00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EF2E13-9FAE-EB9A-EB5D-FC0C19FC33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B81E54-F54E-92F6-C6BD-4C78432A3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56801-C6FD-5AF2-AF78-DBB8CFDEF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98BD5-1F33-5916-87B3-ED8AEE0C1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955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1FFDD-EA3A-0FE3-D673-8449FA1E9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C3E3A2-03FA-45A3-206E-79061ECD42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07462-4BC5-FE06-A343-913BE4EEB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BD9B6-F87A-376F-3FD9-3B6A80F4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1F69E-D075-6272-73F5-DC1E53931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487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6508A1-A810-8678-90A6-380E69A2A9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7D13C1-859A-D5FF-0063-6B6EA3A08B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59BBD0-6583-AEFD-7C16-A8E655195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72ED9-BC36-2D52-EE76-D15C1DC55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3D3C0-9A4D-7948-4BE8-D2D979BE7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732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1EA813-A150-1A16-B2F5-4BEA66733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5827DE-F491-EE73-0AF4-B33D445DAB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62003-C93A-9AEC-E84A-A2D4B7689C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C47043-165B-4717-84C2-2F366C442D2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C3C9D-D073-B7B5-E73E-09C5F5AB7B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39488-F514-134B-9342-9DF697798D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FDC08-37B8-4FE8-8248-609DBFF9E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370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F7A32E-9AD3-A0C1-AB74-4B78CC162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Rhythm, Stress Prosody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5EDB80-4869-7C92-247E-BDE00AFD0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Meaning through stress in natural speech: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am in great pain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I </a:t>
            </a:r>
            <a:r>
              <a:rPr lang="en-GB" dirty="0"/>
              <a:t>am in great pain</a:t>
            </a:r>
            <a:endParaRPr lang="en-GB" u="sng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</a:t>
            </a:r>
            <a:r>
              <a:rPr lang="en-GB" u="sng" dirty="0"/>
              <a:t>am</a:t>
            </a:r>
            <a:r>
              <a:rPr lang="en-GB" dirty="0"/>
              <a:t> in great pain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I am in </a:t>
            </a:r>
            <a:r>
              <a:rPr lang="en-GB" u="sng" dirty="0"/>
              <a:t>great pain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236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15768-EEF7-FF87-56CF-FF828F011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Metre: The formalisation of rhythmic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9FFFC-07B8-4F0A-BC7B-51B54156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0" i="0" dirty="0">
                <a:effectLst/>
                <a:latin typeface="Poets Electra"/>
              </a:rPr>
              <a:t>Those hours, that with gentle work did frame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The lovely gaze where every eye doth dwell,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Will play the tyrants to the very same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And that unfair which fairly doth excel;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For never-resting time leads summer on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To hideous winter and confounds him there;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Sap </a:t>
            </a:r>
            <a:r>
              <a:rPr lang="en-GB" b="0" i="0" dirty="0" err="1">
                <a:effectLst/>
                <a:latin typeface="Poets Electra"/>
              </a:rPr>
              <a:t>check’d</a:t>
            </a:r>
            <a:r>
              <a:rPr lang="en-GB" b="0" i="0" dirty="0">
                <a:effectLst/>
                <a:latin typeface="Poets Electra"/>
              </a:rPr>
              <a:t> with frost and lusty leaves quite gone,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Beauty </a:t>
            </a:r>
            <a:r>
              <a:rPr lang="en-GB" b="0" i="0" dirty="0" err="1">
                <a:effectLst/>
                <a:latin typeface="Poets Electra"/>
              </a:rPr>
              <a:t>o’ersnow’d</a:t>
            </a:r>
            <a:r>
              <a:rPr lang="en-GB" b="0" i="0" dirty="0">
                <a:effectLst/>
                <a:latin typeface="Poets Electra"/>
              </a:rPr>
              <a:t> and bareness every where;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Then, were not summer’s distillation left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A liquid prisoner pent in walls of glass,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Beauty’s effect with beauty were bereft,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Not it nor no remembrance what it was: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    But flowers </a:t>
            </a:r>
            <a:r>
              <a:rPr lang="en-GB" b="0" i="0" dirty="0" err="1">
                <a:effectLst/>
                <a:latin typeface="Poets Electra"/>
              </a:rPr>
              <a:t>distill’ed</a:t>
            </a:r>
            <a:r>
              <a:rPr lang="en-GB" b="0" i="0" dirty="0">
                <a:effectLst/>
                <a:latin typeface="Poets Electra"/>
              </a:rPr>
              <a:t>, though they with winter meet,</a:t>
            </a:r>
            <a:br>
              <a:rPr lang="en-GB" dirty="0"/>
            </a:br>
            <a:r>
              <a:rPr lang="en-GB" b="0" i="0" dirty="0">
                <a:effectLst/>
                <a:latin typeface="Poets Electra"/>
              </a:rPr>
              <a:t>    Leese but their show; their substance still lives sweet.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437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2E1727B-02AC-BB3D-CFF9-1F3FDF99F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Poets Electra"/>
              </a:rPr>
              <a:t>Those hours, that with gentle work did frame: the rules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334DDC-F70D-9BE5-8FF1-C3EE56C67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343434"/>
              </a:solidFill>
              <a:effectLst/>
              <a:latin typeface="Poets Electra"/>
            </a:endParaRPr>
          </a:p>
          <a:p>
            <a:pPr marL="0" indent="0">
              <a:buNone/>
            </a:pPr>
            <a:r>
              <a:rPr lang="en-GB" dirty="0">
                <a:latin typeface="Poets Electra"/>
              </a:rPr>
              <a:t>    x         /      x     /        x       /      x    /           x     /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Those </a:t>
            </a:r>
            <a:r>
              <a:rPr lang="en-GB" b="0" i="0" dirty="0" err="1">
                <a:effectLst/>
                <a:latin typeface="Poets Electra"/>
              </a:rPr>
              <a:t>hou</a:t>
            </a:r>
            <a:r>
              <a:rPr lang="en-GB" b="0" i="0" dirty="0">
                <a:effectLst/>
                <a:latin typeface="Poets Electra"/>
              </a:rPr>
              <a:t>/ </a:t>
            </a:r>
            <a:r>
              <a:rPr lang="en-GB" b="0" i="0" dirty="0" err="1">
                <a:effectLst/>
                <a:latin typeface="Poets Electra"/>
              </a:rPr>
              <a:t>rs</a:t>
            </a:r>
            <a:r>
              <a:rPr lang="en-GB" b="0" i="0" dirty="0">
                <a:effectLst/>
                <a:latin typeface="Poets Electra"/>
              </a:rPr>
              <a:t>, that/ with gent/le work/ did frame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950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3D244-28A2-32D6-04CE-7F3620521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Poets Electra"/>
              </a:rPr>
              <a:t>Those hours, that with gentle work did frame: what you can do with the rules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4A435-E655-D8CD-C6B1-840019675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0" i="0" dirty="0">
              <a:solidFill>
                <a:srgbClr val="343434"/>
              </a:solidFill>
              <a:effectLst/>
              <a:latin typeface="Poets Electra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43434"/>
                </a:solidFill>
                <a:effectLst/>
                <a:latin typeface="Poets Electra"/>
              </a:rPr>
              <a:t>  </a:t>
            </a:r>
            <a:r>
              <a:rPr lang="en-GB" b="0" i="0" dirty="0">
                <a:effectLst/>
                <a:latin typeface="Poets Electra"/>
              </a:rPr>
              <a:t>x     /      x    /        x    /          x        /       x    /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For </a:t>
            </a:r>
            <a:r>
              <a:rPr lang="en-GB" b="0" i="0" dirty="0" err="1">
                <a:effectLst/>
                <a:latin typeface="Poets Electra"/>
              </a:rPr>
              <a:t>nev</a:t>
            </a:r>
            <a:r>
              <a:rPr lang="en-GB" b="0" i="0" dirty="0">
                <a:effectLst/>
                <a:latin typeface="Poets Electra"/>
              </a:rPr>
              <a:t>/er-rest/</a:t>
            </a:r>
            <a:r>
              <a:rPr lang="en-GB" b="0" i="0" dirty="0" err="1">
                <a:effectLst/>
                <a:latin typeface="Poets Electra"/>
              </a:rPr>
              <a:t>ing</a:t>
            </a:r>
            <a:r>
              <a:rPr lang="en-GB" b="0" i="0" dirty="0">
                <a:effectLst/>
                <a:latin typeface="Poets Electra"/>
              </a:rPr>
              <a:t> time/ leads sum/</a:t>
            </a:r>
            <a:r>
              <a:rPr lang="en-GB" b="0" i="0" dirty="0" err="1">
                <a:effectLst/>
                <a:latin typeface="Poets Electra"/>
              </a:rPr>
              <a:t>mer</a:t>
            </a:r>
            <a:r>
              <a:rPr lang="en-GB" b="0" i="0" dirty="0">
                <a:effectLst/>
                <a:latin typeface="Poets Electra"/>
              </a:rPr>
              <a:t> on </a:t>
            </a:r>
            <a:r>
              <a:rPr lang="en-GB" b="0" i="0" dirty="0">
                <a:effectLst/>
                <a:latin typeface="Poets Electra"/>
                <a:sym typeface="Wingdings" panose="05000000000000000000" pitchFamily="2" charset="2"/>
              </a:rPr>
              <a:t></a:t>
            </a:r>
            <a:endParaRPr lang="en-GB" b="0" i="0" dirty="0">
              <a:effectLst/>
              <a:latin typeface="Poets Electra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To</a:t>
            </a:r>
            <a:r>
              <a:rPr lang="en-GB" b="0" i="1" dirty="0">
                <a:effectLst/>
                <a:latin typeface="Poets Electra"/>
              </a:rPr>
              <a:t> hideous </a:t>
            </a:r>
            <a:r>
              <a:rPr lang="en-GB" b="0" i="0" dirty="0">
                <a:effectLst/>
                <a:latin typeface="Poets Electra"/>
              </a:rPr>
              <a:t>winter and confounds him there;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   /       x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Sap </a:t>
            </a:r>
            <a:r>
              <a:rPr lang="en-GB" b="0" i="0" dirty="0" err="1">
                <a:effectLst/>
                <a:latin typeface="Poets Electra"/>
              </a:rPr>
              <a:t>check’d</a:t>
            </a:r>
            <a:r>
              <a:rPr lang="en-GB" b="0" i="0" dirty="0">
                <a:effectLst/>
                <a:latin typeface="Poets Electra"/>
              </a:rPr>
              <a:t> with frost and lusty leaves quite gone,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   /     x</a:t>
            </a:r>
          </a:p>
          <a:p>
            <a:pPr marL="0" indent="0">
              <a:buNone/>
            </a:pPr>
            <a:r>
              <a:rPr lang="en-GB" b="0" i="0" dirty="0">
                <a:effectLst/>
                <a:latin typeface="Poets Electra"/>
              </a:rPr>
              <a:t>Beauty </a:t>
            </a:r>
            <a:r>
              <a:rPr lang="en-GB" b="0" i="0" dirty="0" err="1">
                <a:effectLst/>
                <a:latin typeface="Poets Electra"/>
              </a:rPr>
              <a:t>o’ersnow’d</a:t>
            </a:r>
            <a:r>
              <a:rPr lang="en-GB" b="0" i="0" dirty="0">
                <a:effectLst/>
                <a:latin typeface="Poets Electra"/>
              </a:rPr>
              <a:t> and bareness every where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807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C7809-D720-EFA6-93C8-7E4B50372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Keats: Endymion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8FAA8-B8D7-BB92-8797-FC84E6855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 fontAlgn="base">
              <a:buNone/>
            </a:pPr>
            <a:r>
              <a:rPr lang="en-GB" dirty="0">
                <a:latin typeface="adobe-garamond-pro"/>
              </a:rPr>
              <a:t>x</a:t>
            </a:r>
            <a:r>
              <a:rPr lang="en-GB" b="0" i="0" dirty="0">
                <a:effectLst/>
                <a:latin typeface="adobe-garamond-pro"/>
              </a:rPr>
              <a:t>     /        x     /      x   /    x  /      x    /   (x) </a:t>
            </a:r>
            <a:r>
              <a:rPr lang="en-GB" b="0" i="0">
                <a:effectLst/>
                <a:latin typeface="adobe-garamond-pro"/>
              </a:rPr>
              <a:t>[hypermetrical</a:t>
            </a:r>
            <a:r>
              <a:rPr lang="en-GB" b="0" i="0" dirty="0">
                <a:effectLst/>
                <a:latin typeface="adobe-garamond-pro"/>
              </a:rPr>
              <a:t>]</a:t>
            </a:r>
          </a:p>
          <a:p>
            <a:pPr marL="0" indent="0" algn="l" fontAlgn="base">
              <a:buNone/>
            </a:pPr>
            <a:r>
              <a:rPr lang="en-GB" b="0" i="0" dirty="0">
                <a:effectLst/>
                <a:latin typeface="adobe-garamond-pro"/>
              </a:rPr>
              <a:t>A thing/ of beau/ty is /a joy/ for </a:t>
            </a:r>
            <a:r>
              <a:rPr lang="en-GB" b="0" i="0" dirty="0" err="1">
                <a:effectLst/>
                <a:latin typeface="adobe-garamond-pro"/>
              </a:rPr>
              <a:t>ev</a:t>
            </a:r>
            <a:r>
              <a:rPr lang="en-GB" b="0" i="0" dirty="0">
                <a:effectLst/>
                <a:latin typeface="adobe-garamond-pro"/>
              </a:rPr>
              <a:t>/er:</a:t>
            </a:r>
            <a:br>
              <a:rPr lang="en-GB" b="0" i="0" dirty="0">
                <a:effectLst/>
                <a:latin typeface="adobe-garamond-pro"/>
              </a:rPr>
            </a:br>
            <a:r>
              <a:rPr lang="en-GB" b="0" i="0" dirty="0">
                <a:effectLst/>
                <a:latin typeface="adobe-garamond-pro"/>
              </a:rPr>
              <a:t>  x     /      x  [/]  x     /        x    /    x      /    (x)</a:t>
            </a:r>
          </a:p>
          <a:p>
            <a:pPr marL="0" indent="0" algn="l" fontAlgn="base">
              <a:buNone/>
            </a:pPr>
            <a:r>
              <a:rPr lang="en-GB" b="0" i="0" dirty="0">
                <a:effectLst/>
                <a:latin typeface="adobe-garamond-pro"/>
              </a:rPr>
              <a:t>Its love/lines</a:t>
            </a:r>
            <a:r>
              <a:rPr lang="en-GB" dirty="0">
                <a:latin typeface="adobe-garamond-pro"/>
              </a:rPr>
              <a:t>/ </a:t>
            </a:r>
            <a:r>
              <a:rPr lang="en-GB" b="0" i="0" dirty="0">
                <a:effectLst/>
                <a:latin typeface="adobe-garamond-pro"/>
              </a:rPr>
              <a:t>increase/es; it/ will </a:t>
            </a:r>
            <a:r>
              <a:rPr lang="en-GB" b="0" i="0" dirty="0" err="1">
                <a:effectLst/>
                <a:latin typeface="adobe-garamond-pro"/>
              </a:rPr>
              <a:t>nev</a:t>
            </a:r>
            <a:r>
              <a:rPr lang="en-GB" b="0" i="0" dirty="0">
                <a:effectLst/>
                <a:latin typeface="adobe-garamond-pro"/>
              </a:rPr>
              <a:t>/er  </a:t>
            </a:r>
            <a:r>
              <a:rPr lang="en-GB" b="0" i="0" dirty="0">
                <a:effectLst/>
                <a:latin typeface="adobe-garamond-pro"/>
                <a:sym typeface="Wingdings" panose="05000000000000000000" pitchFamily="2" charset="2"/>
              </a:rPr>
              <a:t></a:t>
            </a:r>
            <a:br>
              <a:rPr lang="en-GB" b="0" i="0" dirty="0">
                <a:effectLst/>
                <a:latin typeface="adobe-garamond-pro"/>
              </a:rPr>
            </a:br>
            <a:r>
              <a:rPr lang="en-GB" b="0" i="0" dirty="0">
                <a:effectLst/>
                <a:latin typeface="adobe-garamond-pro"/>
              </a:rPr>
              <a:t> /        x  </a:t>
            </a:r>
            <a:r>
              <a:rPr lang="en-GB" b="0" i="0" dirty="0" err="1">
                <a:effectLst/>
                <a:latin typeface="adobe-garamond-pro"/>
              </a:rPr>
              <a:t>x</a:t>
            </a:r>
            <a:r>
              <a:rPr lang="en-GB" b="0" i="0" dirty="0">
                <a:effectLst/>
                <a:latin typeface="adobe-garamond-pro"/>
              </a:rPr>
              <a:t>     /       x    /          x      /      x      /    [reversed foot]</a:t>
            </a:r>
          </a:p>
          <a:p>
            <a:pPr marL="0" indent="0" algn="l" fontAlgn="base">
              <a:buNone/>
            </a:pPr>
            <a:r>
              <a:rPr lang="en-GB" b="0" i="0" dirty="0">
                <a:effectLst/>
                <a:latin typeface="adobe-garamond-pro"/>
              </a:rPr>
              <a:t>Pass in/to </a:t>
            </a:r>
            <a:r>
              <a:rPr lang="en-GB" b="0" i="0" dirty="0" err="1">
                <a:effectLst/>
                <a:latin typeface="adobe-garamond-pro"/>
              </a:rPr>
              <a:t>noth</a:t>
            </a:r>
            <a:r>
              <a:rPr lang="en-GB" b="0" i="0" dirty="0">
                <a:effectLst/>
                <a:latin typeface="adobe-garamond-pro"/>
              </a:rPr>
              <a:t>/</a:t>
            </a:r>
            <a:r>
              <a:rPr lang="en-GB" b="0" i="0" dirty="0" err="1">
                <a:effectLst/>
                <a:latin typeface="adobe-garamond-pro"/>
              </a:rPr>
              <a:t>ingness</a:t>
            </a:r>
            <a:r>
              <a:rPr lang="en-GB" b="0" i="0" dirty="0">
                <a:effectLst/>
                <a:latin typeface="adobe-garamond-pro"/>
              </a:rPr>
              <a:t>/; but still/ will keep </a:t>
            </a:r>
            <a:r>
              <a:rPr lang="en-GB" b="0" i="0" dirty="0">
                <a:effectLst/>
                <a:latin typeface="adobe-garamond-pro"/>
                <a:sym typeface="Wingdings" panose="05000000000000000000" pitchFamily="2" charset="2"/>
              </a:rPr>
              <a:t></a:t>
            </a:r>
            <a:br>
              <a:rPr lang="en-GB" b="0" i="0" dirty="0">
                <a:effectLst/>
                <a:latin typeface="adobe-garamond-pro"/>
              </a:rPr>
            </a:br>
            <a:r>
              <a:rPr lang="en-GB" b="0" i="0" dirty="0">
                <a:effectLst/>
                <a:latin typeface="adobe-garamond-pro"/>
              </a:rPr>
              <a:t> x  /        x   /     x   [/]   x     [/]    x    /</a:t>
            </a:r>
          </a:p>
          <a:p>
            <a:pPr marL="0" indent="0" algn="l" fontAlgn="base">
              <a:buNone/>
            </a:pPr>
            <a:r>
              <a:rPr lang="en-GB" b="0" i="0" dirty="0">
                <a:effectLst/>
                <a:latin typeface="adobe-garamond-pro"/>
              </a:rPr>
              <a:t>A bow/er qui/et for/ us, and/ a sleep</a:t>
            </a:r>
            <a:br>
              <a:rPr lang="en-GB" b="0" i="0" dirty="0">
                <a:effectLst/>
                <a:latin typeface="adobe-garamond-pro"/>
              </a:rPr>
            </a:br>
            <a:r>
              <a:rPr lang="en-GB" b="0" i="0" dirty="0">
                <a:effectLst/>
                <a:latin typeface="adobe-garamond-pro"/>
              </a:rPr>
              <a:t>  /      x      </a:t>
            </a:r>
            <a:r>
              <a:rPr lang="en-GB" b="0" i="0" dirty="0" err="1">
                <a:effectLst/>
                <a:latin typeface="adobe-garamond-pro"/>
              </a:rPr>
              <a:t>x</a:t>
            </a:r>
            <a:r>
              <a:rPr lang="en-GB" b="0" i="0" dirty="0">
                <a:effectLst/>
                <a:latin typeface="adobe-garamond-pro"/>
              </a:rPr>
              <a:t>          /             x       /           x        /     x    /        (x) </a:t>
            </a:r>
          </a:p>
          <a:p>
            <a:pPr marL="0" indent="0" algn="l" fontAlgn="base">
              <a:buNone/>
            </a:pPr>
            <a:r>
              <a:rPr lang="en-GB" b="0" i="0" dirty="0">
                <a:effectLst/>
                <a:latin typeface="adobe-garamond-pro"/>
              </a:rPr>
              <a:t>Full of /sweet dreams/, and health/, and qui/et breath/</a:t>
            </a:r>
            <a:r>
              <a:rPr lang="en-GB" b="0" i="0" dirty="0" err="1">
                <a:effectLst/>
                <a:latin typeface="adobe-garamond-pro"/>
              </a:rPr>
              <a:t>ing</a:t>
            </a:r>
            <a:endParaRPr lang="en-GB" b="0" i="0" dirty="0">
              <a:effectLst/>
              <a:latin typeface="adobe-garamond-pro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677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71EA3-D4A4-7FB9-8C59-6E8AE23BD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Mtrical</a:t>
            </a:r>
            <a:r>
              <a:rPr lang="en-GB" dirty="0"/>
              <a:t> feet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982D5-5A8F-3363-F4DF-414A4235E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Iamb(</a:t>
            </a:r>
            <a:r>
              <a:rPr lang="en-GB" dirty="0" err="1"/>
              <a:t>ic</a:t>
            </a:r>
            <a:r>
              <a:rPr lang="en-GB" dirty="0"/>
              <a:t>)   x 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Trochee (trochaic) / x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Tyger, </a:t>
            </a:r>
            <a:r>
              <a:rPr lang="en-GB" dirty="0" err="1"/>
              <a:t>tyger</a:t>
            </a:r>
            <a:r>
              <a:rPr lang="en-GB" dirty="0"/>
              <a:t>, burning bright (missing end syllable)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Anapaest(</a:t>
            </a:r>
            <a:r>
              <a:rPr lang="en-GB" dirty="0" err="1"/>
              <a:t>ic</a:t>
            </a:r>
            <a:r>
              <a:rPr lang="en-GB" dirty="0"/>
              <a:t>)   xx/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Dactyl(</a:t>
            </a:r>
            <a:r>
              <a:rPr lang="en-GB" dirty="0" err="1"/>
              <a:t>ic</a:t>
            </a:r>
            <a:r>
              <a:rPr lang="en-GB" dirty="0"/>
              <a:t>)  /xx</a:t>
            </a:r>
          </a:p>
        </p:txBody>
      </p:sp>
    </p:spTree>
    <p:extLst>
      <p:ext uri="{BB962C8B-B14F-4D97-AF65-F5344CB8AC3E}">
        <p14:creationId xmlns:p14="http://schemas.microsoft.com/office/powerpoint/2010/main" val="246868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63AD-64B1-EB38-F4AA-498291814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length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D5CD4-F365-8944-11B8-08EF47A45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Monometre</a:t>
            </a:r>
            <a:r>
              <a:rPr lang="en-GB" dirty="0"/>
              <a:t> 1 foot</a:t>
            </a:r>
          </a:p>
          <a:p>
            <a:pPr marL="0" indent="0">
              <a:buNone/>
            </a:pPr>
            <a:r>
              <a:rPr lang="en-GB" dirty="0"/>
              <a:t>Dimeter</a:t>
            </a:r>
          </a:p>
          <a:p>
            <a:pPr marL="0" indent="0">
              <a:buNone/>
            </a:pPr>
            <a:r>
              <a:rPr lang="en-GB" dirty="0" err="1"/>
              <a:t>Trimeter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Tetrameter</a:t>
            </a:r>
          </a:p>
          <a:p>
            <a:pPr marL="0" indent="0">
              <a:buNone/>
            </a:pPr>
            <a:r>
              <a:rPr lang="en-GB" dirty="0"/>
              <a:t>Pentameter</a:t>
            </a:r>
          </a:p>
          <a:p>
            <a:pPr marL="0" indent="0">
              <a:buNone/>
            </a:pPr>
            <a:r>
              <a:rPr lang="en-GB" dirty="0"/>
              <a:t>Hexameter </a:t>
            </a:r>
          </a:p>
        </p:txBody>
      </p:sp>
    </p:spTree>
    <p:extLst>
      <p:ext uri="{BB962C8B-B14F-4D97-AF65-F5344CB8AC3E}">
        <p14:creationId xmlns:p14="http://schemas.microsoft.com/office/powerpoint/2010/main" val="1281479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486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adobe-garamond-pro</vt:lpstr>
      <vt:lpstr>Poets Electra</vt:lpstr>
      <vt:lpstr>Arial</vt:lpstr>
      <vt:lpstr>Calibri</vt:lpstr>
      <vt:lpstr>Calibri Light</vt:lpstr>
      <vt:lpstr>Office Theme</vt:lpstr>
      <vt:lpstr>Rhythm, Stress Prosody</vt:lpstr>
      <vt:lpstr>Metre: The formalisation of rhythmic pattern</vt:lpstr>
      <vt:lpstr>Those hours, that with gentle work did frame: the rules</vt:lpstr>
      <vt:lpstr>Those hours, that with gentle work did frame: what you can do with the rules</vt:lpstr>
      <vt:lpstr>John Keats: Endymion</vt:lpstr>
      <vt:lpstr>Mtrical feet</vt:lpstr>
      <vt:lpstr>Line length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Rhythm, Stress Prosody</dc:title>
  <dc:creator>Paul Wright</dc:creator>
  <cp:lastModifiedBy>Paul Wright</cp:lastModifiedBy>
  <cp:revision>1</cp:revision>
  <dcterms:created xsi:type="dcterms:W3CDTF">2022-11-03T14:51:57Z</dcterms:created>
  <dcterms:modified xsi:type="dcterms:W3CDTF">2022-11-03T15:41:27Z</dcterms:modified>
</cp:coreProperties>
</file>