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21"/>
  </p:notesMasterIdLst>
  <p:handoutMasterIdLst>
    <p:handoutMasterId r:id="rId22"/>
  </p:handoutMasterIdLst>
  <p:sldIdLst>
    <p:sldId id="1497" r:id="rId5"/>
    <p:sldId id="1514" r:id="rId6"/>
    <p:sldId id="1526" r:id="rId7"/>
    <p:sldId id="1516" r:id="rId8"/>
    <p:sldId id="1527" r:id="rId9"/>
    <p:sldId id="1524" r:id="rId10"/>
    <p:sldId id="1499" r:id="rId11"/>
    <p:sldId id="1522" r:id="rId12"/>
    <p:sldId id="1523" r:id="rId13"/>
    <p:sldId id="1525" r:id="rId14"/>
    <p:sldId id="1519" r:id="rId15"/>
    <p:sldId id="1515" r:id="rId16"/>
    <p:sldId id="1528" r:id="rId17"/>
    <p:sldId id="1520" r:id="rId18"/>
    <p:sldId id="1521" r:id="rId19"/>
    <p:sldId id="151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C41306-23A8-4955-8D4E-98A346FD6245}" v="4" dt="2026-04-21T20:47:40.709"/>
    <p1510:client id="{806F4BE8-BAB4-4A6F-9344-75FB991BAE42}" v="25" dt="2026-04-21T14:53:18.530"/>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845" autoAdjust="0"/>
  </p:normalViewPr>
  <p:slideViewPr>
    <p:cSldViewPr snapToGrid="0">
      <p:cViewPr varScale="1">
        <p:scale>
          <a:sx n="68" d="100"/>
          <a:sy n="68" d="100"/>
        </p:scale>
        <p:origin x="144" y="54"/>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BE5136-48AA-4C7B-BC24-0250344EBE7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866D0CA-9180-4911-AFEF-1032A1A3865E}">
      <dgm:prSet/>
      <dgm:spPr/>
      <dgm:t>
        <a:bodyPr/>
        <a:lstStyle/>
        <a:p>
          <a:r>
            <a:rPr lang="en-GB"/>
            <a:t>Challenging and interrupting thought patterns</a:t>
          </a:r>
          <a:endParaRPr lang="en-US"/>
        </a:p>
      </dgm:t>
    </dgm:pt>
    <dgm:pt modelId="{6F957ECA-52C0-48F7-B1BC-7852E4E3138E}" type="parTrans" cxnId="{6B487F9A-9803-4E95-BED6-4DD9EA48BCD8}">
      <dgm:prSet/>
      <dgm:spPr/>
      <dgm:t>
        <a:bodyPr/>
        <a:lstStyle/>
        <a:p>
          <a:endParaRPr lang="en-US"/>
        </a:p>
      </dgm:t>
    </dgm:pt>
    <dgm:pt modelId="{FDC102DD-69DE-4C8E-8804-3375870B0E90}" type="sibTrans" cxnId="{6B487F9A-9803-4E95-BED6-4DD9EA48BCD8}">
      <dgm:prSet/>
      <dgm:spPr/>
      <dgm:t>
        <a:bodyPr/>
        <a:lstStyle/>
        <a:p>
          <a:endParaRPr lang="en-US"/>
        </a:p>
      </dgm:t>
    </dgm:pt>
    <dgm:pt modelId="{764A2508-7DDA-417B-B61F-85DCEECE6BD9}">
      <dgm:prSet/>
      <dgm:spPr/>
      <dgm:t>
        <a:bodyPr/>
        <a:lstStyle/>
        <a:p>
          <a:r>
            <a:rPr lang="en-GB"/>
            <a:t>Using the ABCDEF model allows a review of the event that triggers emotional disturbance for the client (Cox et al, 2018)</a:t>
          </a:r>
          <a:endParaRPr lang="en-US"/>
        </a:p>
      </dgm:t>
    </dgm:pt>
    <dgm:pt modelId="{E957F327-ACD7-4F66-9FDC-26B95112881C}" type="parTrans" cxnId="{7ACD17E4-B379-4121-A04A-23ACC2AC1310}">
      <dgm:prSet/>
      <dgm:spPr/>
      <dgm:t>
        <a:bodyPr/>
        <a:lstStyle/>
        <a:p>
          <a:endParaRPr lang="en-US"/>
        </a:p>
      </dgm:t>
    </dgm:pt>
    <dgm:pt modelId="{4828F296-A44C-4670-93C1-8DA19089E16C}" type="sibTrans" cxnId="{7ACD17E4-B379-4121-A04A-23ACC2AC1310}">
      <dgm:prSet/>
      <dgm:spPr/>
      <dgm:t>
        <a:bodyPr/>
        <a:lstStyle/>
        <a:p>
          <a:endParaRPr lang="en-US"/>
        </a:p>
      </dgm:t>
    </dgm:pt>
    <dgm:pt modelId="{B65FD085-A89F-4456-9436-5B9CDFE7CC24}" type="pres">
      <dgm:prSet presAssocID="{F8BE5136-48AA-4C7B-BC24-0250344EBE7D}" presName="root" presStyleCnt="0">
        <dgm:presLayoutVars>
          <dgm:dir/>
          <dgm:resizeHandles val="exact"/>
        </dgm:presLayoutVars>
      </dgm:prSet>
      <dgm:spPr/>
    </dgm:pt>
    <dgm:pt modelId="{2954EC19-A884-41B1-8296-C586BFFE2377}" type="pres">
      <dgm:prSet presAssocID="{4866D0CA-9180-4911-AFEF-1032A1A3865E}" presName="compNode" presStyleCnt="0"/>
      <dgm:spPr/>
    </dgm:pt>
    <dgm:pt modelId="{46AE790D-9E44-4893-881C-1ECCE6D1D5AD}" type="pres">
      <dgm:prSet presAssocID="{4866D0CA-9180-4911-AFEF-1032A1A3865E}" presName="bgRect" presStyleLbl="bgShp" presStyleIdx="0" presStyleCnt="2"/>
      <dgm:spPr/>
    </dgm:pt>
    <dgm:pt modelId="{9CAFCE50-2E49-4F4A-BF1B-81A0ECFC7797}" type="pres">
      <dgm:prSet presAssocID="{4866D0CA-9180-4911-AFEF-1032A1A3865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D73B143F-9B06-4325-A8F5-216226E0FDB6}" type="pres">
      <dgm:prSet presAssocID="{4866D0CA-9180-4911-AFEF-1032A1A3865E}" presName="spaceRect" presStyleCnt="0"/>
      <dgm:spPr/>
    </dgm:pt>
    <dgm:pt modelId="{FB31786F-29A2-431F-AEFA-155840B92652}" type="pres">
      <dgm:prSet presAssocID="{4866D0CA-9180-4911-AFEF-1032A1A3865E}" presName="parTx" presStyleLbl="revTx" presStyleIdx="0" presStyleCnt="2">
        <dgm:presLayoutVars>
          <dgm:chMax val="0"/>
          <dgm:chPref val="0"/>
        </dgm:presLayoutVars>
      </dgm:prSet>
      <dgm:spPr/>
    </dgm:pt>
    <dgm:pt modelId="{9A3CC08D-699D-4B15-AD37-6F0A6A0681D1}" type="pres">
      <dgm:prSet presAssocID="{FDC102DD-69DE-4C8E-8804-3375870B0E90}" presName="sibTrans" presStyleCnt="0"/>
      <dgm:spPr/>
    </dgm:pt>
    <dgm:pt modelId="{8F455467-BD64-49EC-9513-51A611AF9A18}" type="pres">
      <dgm:prSet presAssocID="{764A2508-7DDA-417B-B61F-85DCEECE6BD9}" presName="compNode" presStyleCnt="0"/>
      <dgm:spPr/>
    </dgm:pt>
    <dgm:pt modelId="{80A15857-2CDA-4F94-B445-862D671BBBEF}" type="pres">
      <dgm:prSet presAssocID="{764A2508-7DDA-417B-B61F-85DCEECE6BD9}" presName="bgRect" presStyleLbl="bgShp" presStyleIdx="1" presStyleCnt="2"/>
      <dgm:spPr/>
    </dgm:pt>
    <dgm:pt modelId="{D3E21CC4-7606-4432-927A-A4A348B939F9}" type="pres">
      <dgm:prSet presAssocID="{764A2508-7DDA-417B-B61F-85DCEECE6BD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8BD65B07-86E1-4BB6-97EC-9F6BA414441B}" type="pres">
      <dgm:prSet presAssocID="{764A2508-7DDA-417B-B61F-85DCEECE6BD9}" presName="spaceRect" presStyleCnt="0"/>
      <dgm:spPr/>
    </dgm:pt>
    <dgm:pt modelId="{83CFA7B9-5B24-4A3C-8A2A-95F41556C0FD}" type="pres">
      <dgm:prSet presAssocID="{764A2508-7DDA-417B-B61F-85DCEECE6BD9}" presName="parTx" presStyleLbl="revTx" presStyleIdx="1" presStyleCnt="2">
        <dgm:presLayoutVars>
          <dgm:chMax val="0"/>
          <dgm:chPref val="0"/>
        </dgm:presLayoutVars>
      </dgm:prSet>
      <dgm:spPr/>
    </dgm:pt>
  </dgm:ptLst>
  <dgm:cxnLst>
    <dgm:cxn modelId="{FE9B4B61-4F57-4D18-880C-972AB5417954}" type="presOf" srcId="{F8BE5136-48AA-4C7B-BC24-0250344EBE7D}" destId="{B65FD085-A89F-4456-9436-5B9CDFE7CC24}" srcOrd="0" destOrd="0" presId="urn:microsoft.com/office/officeart/2018/2/layout/IconVerticalSolidList"/>
    <dgm:cxn modelId="{D0ADF268-3393-4B15-80AA-A5AF154FE953}" type="presOf" srcId="{764A2508-7DDA-417B-B61F-85DCEECE6BD9}" destId="{83CFA7B9-5B24-4A3C-8A2A-95F41556C0FD}" srcOrd="0" destOrd="0" presId="urn:microsoft.com/office/officeart/2018/2/layout/IconVerticalSolidList"/>
    <dgm:cxn modelId="{6B487F9A-9803-4E95-BED6-4DD9EA48BCD8}" srcId="{F8BE5136-48AA-4C7B-BC24-0250344EBE7D}" destId="{4866D0CA-9180-4911-AFEF-1032A1A3865E}" srcOrd="0" destOrd="0" parTransId="{6F957ECA-52C0-48F7-B1BC-7852E4E3138E}" sibTransId="{FDC102DD-69DE-4C8E-8804-3375870B0E90}"/>
    <dgm:cxn modelId="{7ACD17E4-B379-4121-A04A-23ACC2AC1310}" srcId="{F8BE5136-48AA-4C7B-BC24-0250344EBE7D}" destId="{764A2508-7DDA-417B-B61F-85DCEECE6BD9}" srcOrd="1" destOrd="0" parTransId="{E957F327-ACD7-4F66-9FDC-26B95112881C}" sibTransId="{4828F296-A44C-4670-93C1-8DA19089E16C}"/>
    <dgm:cxn modelId="{0C747EF3-1C9A-49B1-BF5A-98B7438C2A79}" type="presOf" srcId="{4866D0CA-9180-4911-AFEF-1032A1A3865E}" destId="{FB31786F-29A2-431F-AEFA-155840B92652}" srcOrd="0" destOrd="0" presId="urn:microsoft.com/office/officeart/2018/2/layout/IconVerticalSolidList"/>
    <dgm:cxn modelId="{ED9E3C6B-093D-4037-8BB6-04912923F32B}" type="presParOf" srcId="{B65FD085-A89F-4456-9436-5B9CDFE7CC24}" destId="{2954EC19-A884-41B1-8296-C586BFFE2377}" srcOrd="0" destOrd="0" presId="urn:microsoft.com/office/officeart/2018/2/layout/IconVerticalSolidList"/>
    <dgm:cxn modelId="{1A9B0C77-91F6-4383-8513-F6FF184C5717}" type="presParOf" srcId="{2954EC19-A884-41B1-8296-C586BFFE2377}" destId="{46AE790D-9E44-4893-881C-1ECCE6D1D5AD}" srcOrd="0" destOrd="0" presId="urn:microsoft.com/office/officeart/2018/2/layout/IconVerticalSolidList"/>
    <dgm:cxn modelId="{90ECB686-B8CB-4F7C-83E0-A08E5F33B4F4}" type="presParOf" srcId="{2954EC19-A884-41B1-8296-C586BFFE2377}" destId="{9CAFCE50-2E49-4F4A-BF1B-81A0ECFC7797}" srcOrd="1" destOrd="0" presId="urn:microsoft.com/office/officeart/2018/2/layout/IconVerticalSolidList"/>
    <dgm:cxn modelId="{555C5E2A-2242-455F-8518-E287C6238064}" type="presParOf" srcId="{2954EC19-A884-41B1-8296-C586BFFE2377}" destId="{D73B143F-9B06-4325-A8F5-216226E0FDB6}" srcOrd="2" destOrd="0" presId="urn:microsoft.com/office/officeart/2018/2/layout/IconVerticalSolidList"/>
    <dgm:cxn modelId="{04BBD919-A9DA-441B-8309-9B37E5FDDC9D}" type="presParOf" srcId="{2954EC19-A884-41B1-8296-C586BFFE2377}" destId="{FB31786F-29A2-431F-AEFA-155840B92652}" srcOrd="3" destOrd="0" presId="urn:microsoft.com/office/officeart/2018/2/layout/IconVerticalSolidList"/>
    <dgm:cxn modelId="{87AC778F-6A62-49A6-929B-E23504326F7E}" type="presParOf" srcId="{B65FD085-A89F-4456-9436-5B9CDFE7CC24}" destId="{9A3CC08D-699D-4B15-AD37-6F0A6A0681D1}" srcOrd="1" destOrd="0" presId="urn:microsoft.com/office/officeart/2018/2/layout/IconVerticalSolidList"/>
    <dgm:cxn modelId="{D3754844-6DE8-403E-B700-CE122C34EAA0}" type="presParOf" srcId="{B65FD085-A89F-4456-9436-5B9CDFE7CC24}" destId="{8F455467-BD64-49EC-9513-51A611AF9A18}" srcOrd="2" destOrd="0" presId="urn:microsoft.com/office/officeart/2018/2/layout/IconVerticalSolidList"/>
    <dgm:cxn modelId="{B69D8A3A-9BA9-4608-9271-5D174EBF23CE}" type="presParOf" srcId="{8F455467-BD64-49EC-9513-51A611AF9A18}" destId="{80A15857-2CDA-4F94-B445-862D671BBBEF}" srcOrd="0" destOrd="0" presId="urn:microsoft.com/office/officeart/2018/2/layout/IconVerticalSolidList"/>
    <dgm:cxn modelId="{5350B702-1260-42CF-AB70-F9A8A9D95215}" type="presParOf" srcId="{8F455467-BD64-49EC-9513-51A611AF9A18}" destId="{D3E21CC4-7606-4432-927A-A4A348B939F9}" srcOrd="1" destOrd="0" presId="urn:microsoft.com/office/officeart/2018/2/layout/IconVerticalSolidList"/>
    <dgm:cxn modelId="{E8A8852D-11B7-42B8-BCD8-45014D7E0774}" type="presParOf" srcId="{8F455467-BD64-49EC-9513-51A611AF9A18}" destId="{8BD65B07-86E1-4BB6-97EC-9F6BA414441B}" srcOrd="2" destOrd="0" presId="urn:microsoft.com/office/officeart/2018/2/layout/IconVerticalSolidList"/>
    <dgm:cxn modelId="{4157BDDE-3017-4C9F-AABD-B0B9FF430CC0}" type="presParOf" srcId="{8F455467-BD64-49EC-9513-51A611AF9A18}" destId="{83CFA7B9-5B24-4A3C-8A2A-95F41556C0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E790D-9E44-4893-881C-1ECCE6D1D5AD}">
      <dsp:nvSpPr>
        <dsp:cNvPr id="0" name=""/>
        <dsp:cNvSpPr/>
      </dsp:nvSpPr>
      <dsp:spPr>
        <a:xfrm>
          <a:off x="0" y="943546"/>
          <a:ext cx="7315200" cy="174193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FCE50-2E49-4F4A-BF1B-81A0ECFC7797}">
      <dsp:nvSpPr>
        <dsp:cNvPr id="0" name=""/>
        <dsp:cNvSpPr/>
      </dsp:nvSpPr>
      <dsp:spPr>
        <a:xfrm>
          <a:off x="526934" y="1335481"/>
          <a:ext cx="958062" cy="9580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1786F-29A2-431F-AEFA-155840B92652}">
      <dsp:nvSpPr>
        <dsp:cNvPr id="0" name=""/>
        <dsp:cNvSpPr/>
      </dsp:nvSpPr>
      <dsp:spPr>
        <a:xfrm>
          <a:off x="2011931" y="943546"/>
          <a:ext cx="5303268" cy="1741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354" tIns="184354" rIns="184354" bIns="184354" numCol="1" spcCol="1270" anchor="ctr" anchorCtr="0">
          <a:noAutofit/>
        </a:bodyPr>
        <a:lstStyle/>
        <a:p>
          <a:pPr marL="0" lvl="0" indent="0" algn="l" defTabSz="844550">
            <a:lnSpc>
              <a:spcPct val="90000"/>
            </a:lnSpc>
            <a:spcBef>
              <a:spcPct val="0"/>
            </a:spcBef>
            <a:spcAft>
              <a:spcPct val="35000"/>
            </a:spcAft>
            <a:buNone/>
          </a:pPr>
          <a:r>
            <a:rPr lang="en-GB" sz="1900" kern="1200"/>
            <a:t>Challenging and interrupting thought patterns</a:t>
          </a:r>
          <a:endParaRPr lang="en-US" sz="1900" kern="1200"/>
        </a:p>
      </dsp:txBody>
      <dsp:txXfrm>
        <a:off x="2011931" y="943546"/>
        <a:ext cx="5303268" cy="1741932"/>
      </dsp:txXfrm>
    </dsp:sp>
    <dsp:sp modelId="{80A15857-2CDA-4F94-B445-862D671BBBEF}">
      <dsp:nvSpPr>
        <dsp:cNvPr id="0" name=""/>
        <dsp:cNvSpPr/>
      </dsp:nvSpPr>
      <dsp:spPr>
        <a:xfrm>
          <a:off x="0" y="3120961"/>
          <a:ext cx="7315200" cy="174193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21CC4-7606-4432-927A-A4A348B939F9}">
      <dsp:nvSpPr>
        <dsp:cNvPr id="0" name=""/>
        <dsp:cNvSpPr/>
      </dsp:nvSpPr>
      <dsp:spPr>
        <a:xfrm>
          <a:off x="526934" y="3512896"/>
          <a:ext cx="958062" cy="9580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CFA7B9-5B24-4A3C-8A2A-95F41556C0FD}">
      <dsp:nvSpPr>
        <dsp:cNvPr id="0" name=""/>
        <dsp:cNvSpPr/>
      </dsp:nvSpPr>
      <dsp:spPr>
        <a:xfrm>
          <a:off x="2011931" y="3120961"/>
          <a:ext cx="5303268" cy="1741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354" tIns="184354" rIns="184354" bIns="184354" numCol="1" spcCol="1270" anchor="ctr" anchorCtr="0">
          <a:noAutofit/>
        </a:bodyPr>
        <a:lstStyle/>
        <a:p>
          <a:pPr marL="0" lvl="0" indent="0" algn="l" defTabSz="844550">
            <a:lnSpc>
              <a:spcPct val="90000"/>
            </a:lnSpc>
            <a:spcBef>
              <a:spcPct val="0"/>
            </a:spcBef>
            <a:spcAft>
              <a:spcPct val="35000"/>
            </a:spcAft>
            <a:buNone/>
          </a:pPr>
          <a:r>
            <a:rPr lang="en-GB" sz="1900" kern="1200"/>
            <a:t>Using the ABCDEF model allows a review of the event that triggers emotional disturbance for the client (Cox et al, 2018)</a:t>
          </a:r>
          <a:endParaRPr lang="en-US" sz="1900" kern="1200"/>
        </a:p>
      </dsp:txBody>
      <dsp:txXfrm>
        <a:off x="2011931" y="3120961"/>
        <a:ext cx="5303268" cy="17419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4/21/2026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4/21/2026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4156068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Socratic questioning gives an insight into how the client is feeling – allows them to go on a journey of self-discovery and find the answers themselves.</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3058114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CBC may be applied wherever a client is disturbing or limiting him/herself by unhelpful thinking or engaging in self defeating behaviours that undermine performance.  It can be a powerful coaching intervention.</a:t>
            </a:r>
          </a:p>
          <a:p>
            <a:endParaRPr lang="en-GB" dirty="0"/>
          </a:p>
          <a:p>
            <a:r>
              <a:rPr lang="en-GB" dirty="0"/>
              <a:t>Helping the client to become their own self-coach – guide to self-discovery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Increase awareness of overthinking and tendencies to </a:t>
            </a:r>
            <a:r>
              <a:rPr lang="en-US" sz="1200" b="0" i="0" kern="1200" dirty="0" err="1">
                <a:solidFill>
                  <a:schemeClr val="tx1"/>
                </a:solidFill>
                <a:effectLst/>
                <a:latin typeface="+mn-lt"/>
                <a:ea typeface="+mn-ea"/>
                <a:cs typeface="+mn-cs"/>
              </a:rPr>
              <a:t>catastrophise</a:t>
            </a:r>
            <a:r>
              <a:rPr lang="en-US" sz="1200" b="0" i="0" kern="1200" dirty="0">
                <a:solidFill>
                  <a:schemeClr val="tx1"/>
                </a:solidFill>
                <a:effectLst/>
                <a:latin typeface="+mn-lt"/>
                <a:ea typeface="+mn-ea"/>
                <a:cs typeface="+mn-cs"/>
              </a:rPr>
              <a:t> Take ownership of actions and outcomes Challenge and reframe negative perfectionist thinking Identify core strengths and build on them Define clear, specific goals to enhance performance Adopt more constructive, positive self-talk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894252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 what is cognitive behavioural coaching – aligns closely with CBT</a:t>
            </a:r>
          </a:p>
          <a:p>
            <a:endParaRPr lang="en-GB" dirty="0"/>
          </a:p>
          <a:p>
            <a:r>
              <a:rPr lang="en-GB" dirty="0"/>
              <a:t>Recognises the thoughts that influences behaviours – overthinking catastrophising or jumping to conclusions, CBC provides structured processes to break these cycles</a:t>
            </a:r>
          </a:p>
          <a:p>
            <a:endParaRPr lang="en-GB" dirty="0"/>
          </a:p>
          <a:p>
            <a:r>
              <a:rPr lang="en-GB" dirty="0"/>
              <a:t>“I cant do this presentation” becomes “what evidence do I have?”  “How can I prepare effectively?”</a:t>
            </a:r>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327236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837021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54192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presentation…</a:t>
            </a:r>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4377512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1826780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 Activating Event or Adversity</a:t>
            </a:r>
          </a:p>
          <a:p>
            <a:r>
              <a:rPr lang="en-GB" dirty="0"/>
              <a:t>B – Beliefs</a:t>
            </a:r>
          </a:p>
          <a:p>
            <a:r>
              <a:rPr lang="en-GB" dirty="0"/>
              <a:t>C – Consequences</a:t>
            </a:r>
          </a:p>
          <a:p>
            <a:r>
              <a:rPr lang="en-GB" dirty="0"/>
              <a:t>D – Dispute</a:t>
            </a:r>
          </a:p>
          <a:p>
            <a:r>
              <a:rPr lang="en-GB" dirty="0"/>
              <a:t>E – Exchange/Effects</a:t>
            </a:r>
          </a:p>
          <a:p>
            <a:r>
              <a:rPr lang="en-GB" dirty="0"/>
              <a:t>F  - New Feelings</a:t>
            </a:r>
          </a:p>
          <a:p>
            <a:endParaRPr lang="en-GB" dirty="0"/>
          </a:p>
          <a:p>
            <a:r>
              <a:rPr lang="en-GB" dirty="0"/>
              <a:t>Example – Adversity - Important deadline coming up</a:t>
            </a:r>
          </a:p>
          <a:p>
            <a:r>
              <a:rPr lang="en-GB" dirty="0"/>
              <a:t>Beliefs – Oh no!  I won’t reach the deadline</a:t>
            </a:r>
          </a:p>
          <a:p>
            <a:r>
              <a:rPr lang="en-GB" dirty="0"/>
              <a:t>Consequences – starts to believe that they are a failure, procrastinates. Has fatigue and starts waking up early</a:t>
            </a:r>
          </a:p>
          <a:p>
            <a:r>
              <a:rPr lang="en-GB" dirty="0"/>
              <a:t>Dispute – starts to argue with their own beliefs and perceptions</a:t>
            </a:r>
          </a:p>
          <a:p>
            <a:r>
              <a:rPr lang="en-GB" dirty="0"/>
              <a:t>Exchange/effects – effective, new approach, goal focused beliefs relating to performing well, concern not anxiety, ‘real’ action not procrastination, no fatigue.</a:t>
            </a:r>
          </a:p>
          <a:p>
            <a:r>
              <a:rPr lang="en-GB" dirty="0"/>
              <a:t>F – Focus remains on work goals: Future focus – learns not to rigidly demand a perfect performance of self.</a:t>
            </a:r>
          </a:p>
          <a:p>
            <a:endParaRPr lang="en-GB" dirty="0"/>
          </a:p>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283231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Open-ended questioning – guided discovery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Socratic questioning</a:t>
            </a:r>
            <a:r>
              <a:rPr lang="en-US" sz="1200" b="0" i="0" kern="1200" dirty="0">
                <a:solidFill>
                  <a:schemeClr val="tx1"/>
                </a:solidFill>
                <a:effectLst/>
                <a:latin typeface="+mn-lt"/>
                <a:ea typeface="+mn-ea"/>
                <a:cs typeface="+mn-cs"/>
              </a:rPr>
              <a:t> is a structured way of asking thoughtful, open-ended questions to help someone examine their thinking, uncover assumptions, and arrive at clearer, more balanced conclusions on their own.</a:t>
            </a:r>
          </a:p>
          <a:p>
            <a:endParaRPr lang="en-US" dirty="0"/>
          </a:p>
          <a:p>
            <a:endParaRPr lang="en-US" dirty="0"/>
          </a:p>
          <a:p>
            <a:r>
              <a:rPr lang="en-US" dirty="0"/>
              <a:t>Clarification</a:t>
            </a:r>
          </a:p>
          <a:p>
            <a:r>
              <a:rPr lang="en-US" dirty="0"/>
              <a:t>What do you mean?</a:t>
            </a:r>
          </a:p>
          <a:p>
            <a:r>
              <a:rPr lang="en-US" dirty="0"/>
              <a:t>Could you explain this further?</a:t>
            </a:r>
          </a:p>
          <a:p>
            <a:endParaRPr lang="en-US" dirty="0"/>
          </a:p>
          <a:p>
            <a:r>
              <a:rPr lang="en-US" dirty="0"/>
              <a:t>Challenging assumptions</a:t>
            </a:r>
          </a:p>
          <a:p>
            <a:r>
              <a:rPr lang="en-US" dirty="0"/>
              <a:t>Is this always the case?</a:t>
            </a:r>
          </a:p>
          <a:p>
            <a:r>
              <a:rPr lang="en-US" dirty="0"/>
              <a:t>Why do you think that?</a:t>
            </a:r>
          </a:p>
          <a:p>
            <a:endParaRPr lang="en-US" dirty="0"/>
          </a:p>
          <a:p>
            <a:r>
              <a:rPr lang="en-US" dirty="0"/>
              <a:t>Viewpoints/perspectives</a:t>
            </a:r>
          </a:p>
          <a:p>
            <a:r>
              <a:rPr lang="en-US" dirty="0"/>
              <a:t>Could there be another viewpoint?</a:t>
            </a:r>
          </a:p>
          <a:p>
            <a:endParaRPr lang="en-US" dirty="0"/>
          </a:p>
          <a:p>
            <a:r>
              <a:rPr lang="en-US" dirty="0"/>
              <a:t>Implications &amp; consequences</a:t>
            </a:r>
          </a:p>
          <a:p>
            <a:r>
              <a:rPr lang="en-US" dirty="0"/>
              <a:t>If this is the case then what about?</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168987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Recognise your strengths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Practice self-compassion – be gentle and kind to yourself, especially if something has not quite gone to plan, focus on the positives and what could be changed for next time.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Set small goals – accomplish small tasks/achievements to create a highlight reel (similar to the document I mentioned), small goals lead to the bigger long term goal.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Positive self-talk – challenge negative thoughts and replace with affirmations.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Act as you are already confident.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Build a support next work.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Us assertive communication.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Step out of your comfort zone.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21005462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4/21/2026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4/21/2026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4/21/2026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4/21/2026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4/21/2026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4/21/2026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4/21/2026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4/21/2026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4/21/2026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4/21/2026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4/21/2026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4/21/2026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4/21/2026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4/21/2026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4/21/2026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4/21/2026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4/21/2026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4/21/2026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4/21/2026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4/21/2026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4/21/2026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4/21/2026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4/21/2026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4/21/2026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4/21/2026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4/21/2026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4/21/2026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4/21/2026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4/21/2026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4/21/2026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4/21/2026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4/21/2026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4/21/2026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3" Type="http://schemas.openxmlformats.org/officeDocument/2006/relationships/hyperlink" Target="https://engagecoach.com/a-cognitive-behavioural-approach-to-coachin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7.xml"/><Relationship Id="rId1" Type="http://schemas.openxmlformats.org/officeDocument/2006/relationships/slideLayout" Target="../slideLayouts/slideLayout37.xml"/><Relationship Id="rId4" Type="http://schemas.openxmlformats.org/officeDocument/2006/relationships/hyperlink" Target="https://www.lifecoachingacademy.edu.au/a-cognitive-behavioural-approach-to-coachin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stem-ed.usc.edu/our-research/eerp/socratic-questioning/"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5.xml.rels><?xml version="1.0" encoding="UTF-8" standalone="yes"?>
<Relationships xmlns="http://schemas.openxmlformats.org/package/2006/relationships"><Relationship Id="rId3" Type="http://schemas.openxmlformats.org/officeDocument/2006/relationships/hyperlink" Target="https://engagecoach.com/a-cognitive-behavioural-approach-to-coachin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930708" y="2801929"/>
            <a:ext cx="8686801" cy="2565902"/>
          </a:xfrm>
        </p:spPr>
        <p:txBody>
          <a:bodyPr>
            <a:normAutofit/>
          </a:bodyPr>
          <a:lstStyle/>
          <a:p>
            <a:r>
              <a:rPr lang="en-GB" noProof="0" dirty="0"/>
              <a:t>Cognitive behavioural coaching</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0" y="1726269"/>
            <a:ext cx="3024899" cy="547908"/>
          </a:xfrm>
        </p:spPr>
        <p:txBody>
          <a:bodyPr>
            <a:normAutofit/>
          </a:bodyPr>
          <a:lstStyle/>
          <a:p>
            <a:r>
              <a:rPr lang="en-GB" sz="2000" noProof="0" dirty="0"/>
              <a:t>Presented by Jess Hill</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6" y="907302"/>
            <a:ext cx="4361688" cy="1386965"/>
          </a:xfrm>
        </p:spPr>
        <p:txBody>
          <a:bodyPr/>
          <a:lstStyle/>
          <a:p>
            <a:r>
              <a:rPr lang="en-GB" noProof="0" dirty="0"/>
              <a:t>Welcome</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859536" y="2438545"/>
            <a:ext cx="4366917" cy="3512152"/>
          </a:xfrm>
        </p:spPr>
        <p:txBody>
          <a:bodyPr>
            <a:normAutofit/>
          </a:bodyPr>
          <a:lstStyle/>
          <a:p>
            <a:pPr marL="0" indent="0">
              <a:buNone/>
            </a:pPr>
            <a:endParaRPr lang="en-GB" b="1" noProof="0" dirty="0"/>
          </a:p>
          <a:p>
            <a:r>
              <a:rPr lang="en-GB" sz="1800" noProof="0" dirty="0"/>
              <a:t>What is Cognitive Behavioural Coaching (CBC)?</a:t>
            </a:r>
          </a:p>
          <a:p>
            <a:r>
              <a:rPr lang="en-GB" sz="1800" noProof="0" dirty="0"/>
              <a:t>Theory</a:t>
            </a:r>
          </a:p>
          <a:p>
            <a:r>
              <a:rPr lang="en-GB" sz="1800" noProof="0" dirty="0"/>
              <a:t>The models</a:t>
            </a:r>
          </a:p>
          <a:p>
            <a:r>
              <a:rPr lang="en-GB" sz="1800" noProof="0" dirty="0"/>
              <a:t>Socratic questioning</a:t>
            </a:r>
          </a:p>
          <a:p>
            <a:endParaRPr lang="en-GB" noProof="0" dirty="0"/>
          </a:p>
        </p:txBody>
      </p:sp>
      <p:pic>
        <p:nvPicPr>
          <p:cNvPr id="15" name="Picture Placeholder 14" descr="A white object on a white surface">
            <a:extLst>
              <a:ext uri="{FF2B5EF4-FFF2-40B4-BE49-F238E27FC236}">
                <a16:creationId xmlns:a16="http://schemas.microsoft.com/office/drawing/2014/main" id="{7270AD1A-8F9F-BF9D-AE26-986ADE7EF350}"/>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p:blipFill>
        <p:spPr>
          <a:xfrm>
            <a:off x="5749422" y="333756"/>
            <a:ext cx="6086539" cy="6190488"/>
          </a:xfrm>
        </p:spPr>
      </p:pic>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A7B7F-02B3-A41B-3D12-ADD7AFE821BA}"/>
              </a:ext>
            </a:extLst>
          </p:cNvPr>
          <p:cNvSpPr>
            <a:spLocks noGrp="1"/>
          </p:cNvSpPr>
          <p:nvPr>
            <p:ph type="title"/>
          </p:nvPr>
        </p:nvSpPr>
        <p:spPr/>
        <p:txBody>
          <a:bodyPr/>
          <a:lstStyle/>
          <a:p>
            <a:r>
              <a:rPr lang="en-GB" dirty="0"/>
              <a:t>What is CBC in a nutshell?</a:t>
            </a:r>
          </a:p>
        </p:txBody>
      </p:sp>
      <p:sp>
        <p:nvSpPr>
          <p:cNvPr id="3" name="Content Placeholder 2">
            <a:extLst>
              <a:ext uri="{FF2B5EF4-FFF2-40B4-BE49-F238E27FC236}">
                <a16:creationId xmlns:a16="http://schemas.microsoft.com/office/drawing/2014/main" id="{665C1F4A-7B9A-6DE6-1418-30DE92C77D5C}"/>
              </a:ext>
            </a:extLst>
          </p:cNvPr>
          <p:cNvSpPr>
            <a:spLocks noGrp="1"/>
          </p:cNvSpPr>
          <p:nvPr>
            <p:ph sz="quarter" idx="13"/>
          </p:nvPr>
        </p:nvSpPr>
        <p:spPr/>
        <p:txBody>
          <a:bodyPr>
            <a:normAutofit/>
          </a:bodyPr>
          <a:lstStyle/>
          <a:p>
            <a:pPr algn="ctr"/>
            <a:r>
              <a:rPr lang="en-GB" sz="2400" cap="none" dirty="0">
                <a:latin typeface="+mn-lt"/>
              </a:rPr>
              <a:t>Become aware of overthinking and catastrophising</a:t>
            </a:r>
          </a:p>
          <a:p>
            <a:pPr algn="ctr"/>
            <a:r>
              <a:rPr lang="en-GB" sz="2400" cap="none" dirty="0">
                <a:latin typeface="+mn-lt"/>
              </a:rPr>
              <a:t>Take responsibility</a:t>
            </a:r>
          </a:p>
          <a:p>
            <a:pPr algn="ctr"/>
            <a:r>
              <a:rPr lang="en-GB" sz="2400" cap="none" dirty="0">
                <a:latin typeface="+mn-lt"/>
              </a:rPr>
              <a:t>Challenge negative perfectionist beliefs</a:t>
            </a:r>
          </a:p>
          <a:p>
            <a:pPr algn="ctr"/>
            <a:r>
              <a:rPr lang="en-GB" sz="2400" cap="none" dirty="0">
                <a:latin typeface="+mn-lt"/>
              </a:rPr>
              <a:t>Identify and build upon signature strengths</a:t>
            </a:r>
          </a:p>
          <a:p>
            <a:pPr algn="ctr"/>
            <a:r>
              <a:rPr lang="en-GB" sz="2400" cap="none" dirty="0">
                <a:latin typeface="+mn-lt"/>
              </a:rPr>
              <a:t>Looking at specific goals to enhance performance</a:t>
            </a:r>
          </a:p>
          <a:p>
            <a:pPr algn="ctr"/>
            <a:r>
              <a:rPr lang="en-GB" sz="2400" cap="none" dirty="0">
                <a:latin typeface="+mn-lt"/>
              </a:rPr>
              <a:t>Change thinking – positive self – talk!</a:t>
            </a:r>
            <a:endParaRPr lang="en-GB" sz="1800" cap="none" dirty="0">
              <a:latin typeface="+mn-lt"/>
            </a:endParaRPr>
          </a:p>
        </p:txBody>
      </p:sp>
      <p:sp>
        <p:nvSpPr>
          <p:cNvPr id="4" name="Action Button: Blank 3">
            <a:hlinkClick r:id="" action="ppaction://noaction" highlightClick="1"/>
            <a:extLst>
              <a:ext uri="{FF2B5EF4-FFF2-40B4-BE49-F238E27FC236}">
                <a16:creationId xmlns:a16="http://schemas.microsoft.com/office/drawing/2014/main" id="{D4841500-8E76-D85E-F975-DC9A77B45429}"/>
              </a:ext>
            </a:extLst>
          </p:cNvPr>
          <p:cNvSpPr/>
          <p:nvPr/>
        </p:nvSpPr>
        <p:spPr>
          <a:xfrm>
            <a:off x="4694663" y="5185317"/>
            <a:ext cx="3100957" cy="572377"/>
          </a:xfrm>
          <a:prstGeom prst="actionButtonBlank">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2000" b="1" dirty="0">
                <a:solidFill>
                  <a:schemeClr val="tx1"/>
                </a:solidFill>
              </a:rPr>
              <a:t>Change actions!</a:t>
            </a:r>
          </a:p>
          <a:p>
            <a:pPr algn="ctr"/>
            <a:endParaRPr lang="en-GB" dirty="0"/>
          </a:p>
        </p:txBody>
      </p:sp>
      <p:sp>
        <p:nvSpPr>
          <p:cNvPr id="5" name="TextBox 4">
            <a:extLst>
              <a:ext uri="{FF2B5EF4-FFF2-40B4-BE49-F238E27FC236}">
                <a16:creationId xmlns:a16="http://schemas.microsoft.com/office/drawing/2014/main" id="{48733C6E-EAB1-138A-A637-AE3066DA0CB9}"/>
              </a:ext>
            </a:extLst>
          </p:cNvPr>
          <p:cNvSpPr txBox="1"/>
          <p:nvPr/>
        </p:nvSpPr>
        <p:spPr>
          <a:xfrm>
            <a:off x="886265" y="804707"/>
            <a:ext cx="9186203" cy="784830"/>
          </a:xfrm>
          <a:prstGeom prst="rect">
            <a:avLst/>
          </a:prstGeom>
          <a:noFill/>
        </p:spPr>
        <p:txBody>
          <a:bodyPr wrap="square" rtlCol="0">
            <a:spAutoFit/>
          </a:bodyPr>
          <a:lstStyle/>
          <a:p>
            <a:r>
              <a:rPr lang="en-GB" sz="4500" dirty="0">
                <a:latin typeface="+mj-lt"/>
              </a:rPr>
              <a:t>WHAT IS CBC?</a:t>
            </a:r>
          </a:p>
        </p:txBody>
      </p:sp>
    </p:spTree>
    <p:extLst>
      <p:ext uri="{BB962C8B-B14F-4D97-AF65-F5344CB8AC3E}">
        <p14:creationId xmlns:p14="http://schemas.microsoft.com/office/powerpoint/2010/main" val="809377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62B897C-9D62-36E3-5DC1-154478A93ECF}"/>
              </a:ext>
            </a:extLst>
          </p:cNvPr>
          <p:cNvSpPr>
            <a:spLocks noGrp="1"/>
          </p:cNvSpPr>
          <p:nvPr>
            <p:ph sz="quarter" idx="13"/>
          </p:nvPr>
        </p:nvSpPr>
        <p:spPr>
          <a:xfrm>
            <a:off x="1337480" y="1346014"/>
            <a:ext cx="9022368" cy="3717305"/>
          </a:xfrm>
        </p:spPr>
        <p:txBody>
          <a:bodyPr/>
          <a:lstStyle/>
          <a:p>
            <a:r>
              <a:rPr lang="en-GB" sz="4400" noProof="0" dirty="0"/>
              <a:t>“Don’t let what you can’t do interfere with what you can do”</a:t>
            </a:r>
          </a:p>
        </p:txBody>
      </p:sp>
      <p:sp>
        <p:nvSpPr>
          <p:cNvPr id="3" name="TextBox 2">
            <a:extLst>
              <a:ext uri="{FF2B5EF4-FFF2-40B4-BE49-F238E27FC236}">
                <a16:creationId xmlns:a16="http://schemas.microsoft.com/office/drawing/2014/main" id="{D1C714DC-0413-AFEB-7B41-020F08D68ED8}"/>
              </a:ext>
            </a:extLst>
          </p:cNvPr>
          <p:cNvSpPr txBox="1"/>
          <p:nvPr/>
        </p:nvSpPr>
        <p:spPr>
          <a:xfrm>
            <a:off x="558352" y="6006650"/>
            <a:ext cx="10157970" cy="276999"/>
          </a:xfrm>
          <a:prstGeom prst="rect">
            <a:avLst/>
          </a:prstGeom>
          <a:noFill/>
        </p:spPr>
        <p:txBody>
          <a:bodyPr wrap="square">
            <a:spAutoFit/>
          </a:bodyPr>
          <a:lstStyle/>
          <a:p>
            <a:r>
              <a:rPr lang="en-US" sz="1200" b="0" i="0" dirty="0">
                <a:solidFill>
                  <a:srgbClr val="0A0A0A"/>
                </a:solidFill>
              </a:rPr>
              <a:t>Source: </a:t>
            </a:r>
            <a:r>
              <a:rPr lang="en-US" sz="1200" b="1" i="0" dirty="0">
                <a:solidFill>
                  <a:srgbClr val="0A0A0A"/>
                </a:solidFill>
              </a:rPr>
              <a:t>John Wooden </a:t>
            </a:r>
            <a:r>
              <a:rPr lang="en-US" sz="1200" b="0" i="0" dirty="0">
                <a:solidFill>
                  <a:srgbClr val="0A0A0A"/>
                </a:solidFill>
                <a:effectLst/>
              </a:rPr>
              <a:t>(1910–2010), </a:t>
            </a:r>
            <a:r>
              <a:rPr lang="en-US" sz="1200" b="0" i="1" dirty="0">
                <a:solidFill>
                  <a:srgbClr val="0A0A0A"/>
                </a:solidFill>
                <a:effectLst/>
              </a:rPr>
              <a:t>the legendary American basketball player and coach</a:t>
            </a:r>
            <a:endParaRPr lang="en-US" sz="1200" i="1" dirty="0"/>
          </a:p>
        </p:txBody>
      </p:sp>
    </p:spTree>
    <p:extLst>
      <p:ext uri="{BB962C8B-B14F-4D97-AF65-F5344CB8AC3E}">
        <p14:creationId xmlns:p14="http://schemas.microsoft.com/office/powerpoint/2010/main" val="2949280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CF7538-18C9-0F56-D272-CAB844ED4DC2}"/>
              </a:ext>
            </a:extLst>
          </p:cNvPr>
          <p:cNvSpPr>
            <a:spLocks noGrp="1"/>
          </p:cNvSpPr>
          <p:nvPr>
            <p:ph type="title"/>
          </p:nvPr>
        </p:nvSpPr>
        <p:spPr>
          <a:xfrm>
            <a:off x="924198" y="668153"/>
            <a:ext cx="5040808" cy="1153614"/>
          </a:xfrm>
        </p:spPr>
        <p:txBody>
          <a:bodyPr/>
          <a:lstStyle/>
          <a:p>
            <a:r>
              <a:rPr lang="en-GB" sz="2400" u="sng" dirty="0"/>
              <a:t>Performance interfering thoughts (PIT</a:t>
            </a:r>
            <a:r>
              <a:rPr lang="en-GB" sz="2400" u="sng" cap="none" dirty="0"/>
              <a:t>s</a:t>
            </a:r>
            <a:r>
              <a:rPr lang="en-GB" sz="2400" u="sng" dirty="0"/>
              <a:t>)</a:t>
            </a:r>
          </a:p>
        </p:txBody>
      </p:sp>
      <p:sp>
        <p:nvSpPr>
          <p:cNvPr id="5" name="Text Placeholder 4">
            <a:extLst>
              <a:ext uri="{FF2B5EF4-FFF2-40B4-BE49-F238E27FC236}">
                <a16:creationId xmlns:a16="http://schemas.microsoft.com/office/drawing/2014/main" id="{18FF6B26-CFAC-B9C3-2FCD-B6E3BBBDBEE7}"/>
              </a:ext>
            </a:extLst>
          </p:cNvPr>
          <p:cNvSpPr>
            <a:spLocks noGrp="1"/>
          </p:cNvSpPr>
          <p:nvPr>
            <p:ph type="body" sz="quarter" idx="13"/>
          </p:nvPr>
        </p:nvSpPr>
        <p:spPr>
          <a:xfrm>
            <a:off x="832757" y="2268121"/>
            <a:ext cx="4964497" cy="2296845"/>
          </a:xfrm>
        </p:spPr>
        <p:txBody>
          <a:bodyPr/>
          <a:lstStyle/>
          <a:p>
            <a:r>
              <a:rPr lang="en-GB" sz="2000" dirty="0"/>
              <a:t>It’s going to go badly</a:t>
            </a:r>
          </a:p>
          <a:p>
            <a:r>
              <a:rPr lang="en-GB" sz="2000" dirty="0"/>
              <a:t>I'm terrible at making presentations</a:t>
            </a:r>
          </a:p>
          <a:p>
            <a:r>
              <a:rPr lang="en-GB" sz="2000" dirty="0"/>
              <a:t>Visions of being unable to speak and of being laughed at</a:t>
            </a:r>
          </a:p>
          <a:p>
            <a:endParaRPr lang="en-GB" dirty="0"/>
          </a:p>
        </p:txBody>
      </p:sp>
      <p:sp>
        <p:nvSpPr>
          <p:cNvPr id="6" name="Text Placeholder 5">
            <a:extLst>
              <a:ext uri="{FF2B5EF4-FFF2-40B4-BE49-F238E27FC236}">
                <a16:creationId xmlns:a16="http://schemas.microsoft.com/office/drawing/2014/main" id="{11FCC1CE-728F-9AFA-87DD-2B3BADC17D0A}"/>
              </a:ext>
            </a:extLst>
          </p:cNvPr>
          <p:cNvSpPr>
            <a:spLocks noGrp="1"/>
          </p:cNvSpPr>
          <p:nvPr>
            <p:ph type="body" sz="quarter" idx="15"/>
          </p:nvPr>
        </p:nvSpPr>
        <p:spPr>
          <a:xfrm>
            <a:off x="6394747" y="2268121"/>
            <a:ext cx="5040809" cy="3980280"/>
          </a:xfrm>
        </p:spPr>
        <p:txBody>
          <a:bodyPr>
            <a:normAutofit/>
          </a:bodyPr>
          <a:lstStyle/>
          <a:p>
            <a:r>
              <a:rPr lang="en-GB" sz="1800" dirty="0"/>
              <a:t>It will be at least OK</a:t>
            </a:r>
          </a:p>
          <a:p>
            <a:r>
              <a:rPr lang="en-GB" sz="1800" dirty="0"/>
              <a:t>Some have gone well, some less well, but overall, I'm reasonable at making presentations</a:t>
            </a:r>
          </a:p>
          <a:p>
            <a:r>
              <a:rPr lang="en-GB" sz="1800" dirty="0"/>
              <a:t>Visions of making the presentation with a mistake or two but overall going well</a:t>
            </a:r>
          </a:p>
        </p:txBody>
      </p:sp>
      <p:sp>
        <p:nvSpPr>
          <p:cNvPr id="7" name="Title 3">
            <a:extLst>
              <a:ext uri="{FF2B5EF4-FFF2-40B4-BE49-F238E27FC236}">
                <a16:creationId xmlns:a16="http://schemas.microsoft.com/office/drawing/2014/main" id="{97A38258-54D1-5EFD-9DCD-4B98A0E8ADD6}"/>
              </a:ext>
            </a:extLst>
          </p:cNvPr>
          <p:cNvSpPr txBox="1">
            <a:spLocks/>
          </p:cNvSpPr>
          <p:nvPr/>
        </p:nvSpPr>
        <p:spPr>
          <a:xfrm>
            <a:off x="6226996" y="668153"/>
            <a:ext cx="5040808" cy="1153614"/>
          </a:xfrm>
          <a:prstGeom prst="rect">
            <a:avLst/>
          </a:prstGeom>
        </p:spPr>
        <p:txBody>
          <a:bodyPr vert="horz" lIns="91440" tIns="45720" rIns="91440" bIns="45720" rtlCol="0" anchor="t">
            <a:noAutofit/>
          </a:bodyPr>
          <a:lst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a:lstStyle>
          <a:p>
            <a:r>
              <a:rPr lang="en-GB" sz="2400" u="sng" dirty="0"/>
              <a:t>Performance Enhancing thoughts (PET</a:t>
            </a:r>
            <a:r>
              <a:rPr lang="en-GB" sz="2400" u="sng" cap="none" dirty="0"/>
              <a:t>s</a:t>
            </a:r>
            <a:r>
              <a:rPr lang="en-GB" sz="2400" u="sng" dirty="0"/>
              <a:t>)</a:t>
            </a:r>
          </a:p>
        </p:txBody>
      </p:sp>
      <p:sp>
        <p:nvSpPr>
          <p:cNvPr id="8" name="TextBox 7">
            <a:extLst>
              <a:ext uri="{FF2B5EF4-FFF2-40B4-BE49-F238E27FC236}">
                <a16:creationId xmlns:a16="http://schemas.microsoft.com/office/drawing/2014/main" id="{617E3C56-ED1C-77A0-3107-9D3977FBA00B}"/>
              </a:ext>
            </a:extLst>
          </p:cNvPr>
          <p:cNvSpPr txBox="1"/>
          <p:nvPr/>
        </p:nvSpPr>
        <p:spPr>
          <a:xfrm>
            <a:off x="389626" y="6189847"/>
            <a:ext cx="9077931" cy="276999"/>
          </a:xfrm>
          <a:prstGeom prst="rect">
            <a:avLst/>
          </a:prstGeom>
          <a:noFill/>
        </p:spPr>
        <p:txBody>
          <a:bodyPr wrap="square" rtlCol="0">
            <a:spAutoFit/>
          </a:bodyPr>
          <a:lstStyle/>
          <a:p>
            <a:r>
              <a:rPr lang="en-GB" sz="1200" dirty="0"/>
              <a:t>Source:  Cox, E, </a:t>
            </a:r>
            <a:r>
              <a:rPr lang="en-GB" sz="1200" dirty="0" err="1"/>
              <a:t>Bachkirova</a:t>
            </a:r>
            <a:r>
              <a:rPr lang="en-GB" sz="1200" dirty="0"/>
              <a:t>, T, Clutterbuck, D (2018) </a:t>
            </a:r>
            <a:r>
              <a:rPr lang="en-GB" sz="1200" i="1" dirty="0"/>
              <a:t>The Complete Handbook of Coaching </a:t>
            </a:r>
            <a:r>
              <a:rPr lang="en-GB" sz="1200" dirty="0"/>
              <a:t>London: Sage</a:t>
            </a:r>
          </a:p>
        </p:txBody>
      </p:sp>
    </p:spTree>
    <p:extLst>
      <p:ext uri="{BB962C8B-B14F-4D97-AF65-F5344CB8AC3E}">
        <p14:creationId xmlns:p14="http://schemas.microsoft.com/office/powerpoint/2010/main" val="1346532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B8856-CB73-234C-A0C1-66A29241151B}"/>
              </a:ext>
            </a:extLst>
          </p:cNvPr>
          <p:cNvSpPr>
            <a:spLocks noGrp="1"/>
          </p:cNvSpPr>
          <p:nvPr>
            <p:ph type="title"/>
          </p:nvPr>
        </p:nvSpPr>
        <p:spPr/>
        <p:txBody>
          <a:bodyPr/>
          <a:lstStyle/>
          <a:p>
            <a:r>
              <a:rPr lang="en-GB" noProof="0" dirty="0"/>
              <a:t>The benefits of cognitive behavioural coaching</a:t>
            </a:r>
          </a:p>
        </p:txBody>
      </p:sp>
      <p:sp>
        <p:nvSpPr>
          <p:cNvPr id="3" name="Content Placeholder 2">
            <a:extLst>
              <a:ext uri="{FF2B5EF4-FFF2-40B4-BE49-F238E27FC236}">
                <a16:creationId xmlns:a16="http://schemas.microsoft.com/office/drawing/2014/main" id="{FE8783A5-819A-367A-C47B-EC99C1BC46AE}"/>
              </a:ext>
            </a:extLst>
          </p:cNvPr>
          <p:cNvSpPr>
            <a:spLocks noGrp="1"/>
          </p:cNvSpPr>
          <p:nvPr>
            <p:ph idx="1"/>
          </p:nvPr>
        </p:nvSpPr>
        <p:spPr>
          <a:xfrm>
            <a:off x="769211" y="1690293"/>
            <a:ext cx="9144224" cy="3182790"/>
          </a:xfrm>
        </p:spPr>
        <p:txBody>
          <a:bodyPr/>
          <a:lstStyle/>
          <a:p>
            <a:endParaRPr lang="en-GB" b="1" i="1" noProof="0" dirty="0"/>
          </a:p>
          <a:p>
            <a:r>
              <a:rPr lang="en-GB" sz="2400" i="1" noProof="0" dirty="0"/>
              <a:t>Enhance self-awareness and self-reflection</a:t>
            </a:r>
            <a:endParaRPr lang="en-GB" sz="2400" noProof="0" dirty="0"/>
          </a:p>
          <a:p>
            <a:r>
              <a:rPr lang="en-GB" sz="2400" i="1" noProof="0" dirty="0"/>
              <a:t>Identify and challenge limiting beliefs</a:t>
            </a:r>
            <a:endParaRPr lang="en-GB" sz="2400" noProof="0" dirty="0"/>
          </a:p>
          <a:p>
            <a:r>
              <a:rPr lang="en-GB" sz="2400" i="1" noProof="0" dirty="0"/>
              <a:t>Develop new patterns of thinking and behaviour</a:t>
            </a:r>
            <a:endParaRPr lang="en-GB" sz="2400" noProof="0" dirty="0"/>
          </a:p>
          <a:p>
            <a:r>
              <a:rPr lang="en-GB" sz="2400" i="1" noProof="0" dirty="0"/>
              <a:t>Building resilience and adaptability</a:t>
            </a:r>
            <a:endParaRPr lang="en-GB" sz="2400" noProof="0" dirty="0"/>
          </a:p>
          <a:p>
            <a:endParaRPr lang="en-GB" noProof="0" dirty="0"/>
          </a:p>
        </p:txBody>
      </p:sp>
      <p:sp>
        <p:nvSpPr>
          <p:cNvPr id="5" name="TextBox 4">
            <a:extLst>
              <a:ext uri="{FF2B5EF4-FFF2-40B4-BE49-F238E27FC236}">
                <a16:creationId xmlns:a16="http://schemas.microsoft.com/office/drawing/2014/main" id="{A372883D-E720-130C-4673-3CF534A3953B}"/>
              </a:ext>
            </a:extLst>
          </p:cNvPr>
          <p:cNvSpPr txBox="1"/>
          <p:nvPr/>
        </p:nvSpPr>
        <p:spPr>
          <a:xfrm>
            <a:off x="7370956" y="6170860"/>
            <a:ext cx="4611115" cy="276999"/>
          </a:xfrm>
          <a:prstGeom prst="rect">
            <a:avLst/>
          </a:prstGeom>
          <a:noFill/>
        </p:spPr>
        <p:txBody>
          <a:bodyPr wrap="square">
            <a:spAutoFit/>
          </a:bodyPr>
          <a:lstStyle/>
          <a:p>
            <a:r>
              <a:rPr lang="en-GB" sz="1200" noProof="0" dirty="0">
                <a:hlinkClick r:id="rId3">
                  <a:extLst>
                    <a:ext uri="{A12FA001-AC4F-418D-AE19-62706E023703}">
                      <ahyp:hlinkClr xmlns:ahyp="http://schemas.microsoft.com/office/drawing/2018/hyperlinkcolor" val="tx"/>
                    </a:ext>
                  </a:extLst>
                </a:hlinkClick>
              </a:rPr>
              <a:t>(</a:t>
            </a:r>
            <a:r>
              <a:rPr lang="en-GB" sz="1200" noProof="0" dirty="0">
                <a:solidFill>
                  <a:srgbClr val="002060"/>
                </a:solidFill>
                <a:hlinkClick r:id="rId3">
                  <a:extLst>
                    <a:ext uri="{A12FA001-AC4F-418D-AE19-62706E023703}">
                      <ahyp:hlinkClr xmlns:ahyp="http://schemas.microsoft.com/office/drawing/2018/hyperlinkcolor" val="tx"/>
                    </a:ext>
                  </a:extLst>
                </a:hlinkClick>
              </a:rPr>
              <a:t>Cognitive Behavioural Coaching | Engage Coach</a:t>
            </a:r>
            <a:r>
              <a:rPr lang="en-GB" sz="1200" noProof="0" dirty="0"/>
              <a:t>, 2020) </a:t>
            </a:r>
          </a:p>
        </p:txBody>
      </p:sp>
      <p:sp>
        <p:nvSpPr>
          <p:cNvPr id="4" name="TextBox 3">
            <a:extLst>
              <a:ext uri="{FF2B5EF4-FFF2-40B4-BE49-F238E27FC236}">
                <a16:creationId xmlns:a16="http://schemas.microsoft.com/office/drawing/2014/main" id="{FDD981F4-9B9D-B8AB-D000-B28127AEC8E0}"/>
              </a:ext>
            </a:extLst>
          </p:cNvPr>
          <p:cNvSpPr txBox="1"/>
          <p:nvPr/>
        </p:nvSpPr>
        <p:spPr>
          <a:xfrm>
            <a:off x="6426820" y="6170859"/>
            <a:ext cx="1263804" cy="276999"/>
          </a:xfrm>
          <a:prstGeom prst="rect">
            <a:avLst/>
          </a:prstGeom>
          <a:noFill/>
        </p:spPr>
        <p:txBody>
          <a:bodyPr wrap="square" rtlCol="0">
            <a:spAutoFit/>
          </a:bodyPr>
          <a:lstStyle/>
          <a:p>
            <a:r>
              <a:rPr lang="en-GB" sz="1200" dirty="0"/>
              <a:t>Source: see</a:t>
            </a:r>
            <a:endParaRPr lang="en-US" sz="1200" dirty="0"/>
          </a:p>
        </p:txBody>
      </p:sp>
    </p:spTree>
    <p:extLst>
      <p:ext uri="{BB962C8B-B14F-4D97-AF65-F5344CB8AC3E}">
        <p14:creationId xmlns:p14="http://schemas.microsoft.com/office/powerpoint/2010/main" val="465134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2270125" y="990600"/>
            <a:ext cx="9145588" cy="3630613"/>
          </a:xfrm>
        </p:spPr>
        <p:txBody>
          <a:bodyPr anchor="b"/>
          <a:lstStyle/>
          <a:p>
            <a:r>
              <a:rPr lang="en-GB" noProof="0" dirty="0"/>
              <a:t>Comprehending The theory</a:t>
            </a:r>
          </a:p>
        </p:txBody>
      </p:sp>
    </p:spTree>
    <p:extLst>
      <p:ext uri="{BB962C8B-B14F-4D97-AF65-F5344CB8AC3E}">
        <p14:creationId xmlns:p14="http://schemas.microsoft.com/office/powerpoint/2010/main" val="1751885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D212453-47F7-4E6D-16BD-ACA39EA22F21}"/>
              </a:ext>
            </a:extLst>
          </p:cNvPr>
          <p:cNvSpPr>
            <a:spLocks noGrp="1"/>
          </p:cNvSpPr>
          <p:nvPr>
            <p:ph type="title"/>
          </p:nvPr>
        </p:nvSpPr>
        <p:spPr>
          <a:xfrm>
            <a:off x="612648" y="907302"/>
            <a:ext cx="4361688" cy="1649694"/>
          </a:xfrm>
        </p:spPr>
        <p:txBody>
          <a:bodyPr/>
          <a:lstStyle/>
          <a:p>
            <a:r>
              <a:rPr lang="en-GB" noProof="0" dirty="0"/>
              <a:t>The Cognitive behavioural model</a:t>
            </a:r>
          </a:p>
        </p:txBody>
      </p:sp>
      <p:pic>
        <p:nvPicPr>
          <p:cNvPr id="5" name="Content Placeholder 4">
            <a:extLst>
              <a:ext uri="{FF2B5EF4-FFF2-40B4-BE49-F238E27FC236}">
                <a16:creationId xmlns:a16="http://schemas.microsoft.com/office/drawing/2014/main" id="{826A3DA2-6646-0BA4-65B3-09A3BA781AD0}"/>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07" r="-3" b="6490"/>
          <a:stretch>
            <a:fillRect/>
          </a:stretch>
        </p:blipFill>
        <p:spPr>
          <a:xfrm>
            <a:off x="6096000" y="843518"/>
            <a:ext cx="5170964" cy="5170964"/>
          </a:xfrm>
          <a:noFill/>
        </p:spPr>
      </p:pic>
    </p:spTree>
    <p:extLst>
      <p:ext uri="{BB962C8B-B14F-4D97-AF65-F5344CB8AC3E}">
        <p14:creationId xmlns:p14="http://schemas.microsoft.com/office/powerpoint/2010/main" val="2197003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B6D9B-0ED9-2D6C-5C60-7FED132A3068}"/>
              </a:ext>
            </a:extLst>
          </p:cNvPr>
          <p:cNvSpPr>
            <a:spLocks noGrp="1"/>
          </p:cNvSpPr>
          <p:nvPr>
            <p:ph type="title"/>
          </p:nvPr>
        </p:nvSpPr>
        <p:spPr/>
        <p:txBody>
          <a:bodyPr/>
          <a:lstStyle/>
          <a:p>
            <a:r>
              <a:rPr lang="en-GB" noProof="0" dirty="0"/>
              <a:t>example</a:t>
            </a:r>
          </a:p>
        </p:txBody>
      </p:sp>
      <p:pic>
        <p:nvPicPr>
          <p:cNvPr id="5" name="Content Placeholder 4" descr="The image shows a well-groomed, black horse wearing a white halter and rider's tack, standing in an outdoor, winter setting with a cold, cloudy sky.&#10;&#10;AI-generated content may be incorrect.">
            <a:extLst>
              <a:ext uri="{FF2B5EF4-FFF2-40B4-BE49-F238E27FC236}">
                <a16:creationId xmlns:a16="http://schemas.microsoft.com/office/drawing/2014/main" id="{E9BED743-B326-EF3E-4015-CDFBF7E4928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21432" y="477814"/>
            <a:ext cx="2527077" cy="2581910"/>
          </a:xfrm>
          <a:prstGeom prst="ellipse">
            <a:avLst/>
          </a:prstGeom>
        </p:spPr>
      </p:pic>
      <p:sp>
        <p:nvSpPr>
          <p:cNvPr id="6" name="TextBox 5">
            <a:extLst>
              <a:ext uri="{FF2B5EF4-FFF2-40B4-BE49-F238E27FC236}">
                <a16:creationId xmlns:a16="http://schemas.microsoft.com/office/drawing/2014/main" id="{C43BF57F-080C-8DFA-E339-F70F5238434C}"/>
              </a:ext>
            </a:extLst>
          </p:cNvPr>
          <p:cNvSpPr txBox="1"/>
          <p:nvPr/>
        </p:nvSpPr>
        <p:spPr>
          <a:xfrm>
            <a:off x="612648" y="1561514"/>
            <a:ext cx="8123389" cy="1477328"/>
          </a:xfrm>
          <a:prstGeom prst="rect">
            <a:avLst/>
          </a:prstGeom>
          <a:noFill/>
        </p:spPr>
        <p:txBody>
          <a:bodyPr wrap="square" rtlCol="0">
            <a:spAutoFit/>
          </a:bodyPr>
          <a:lstStyle/>
          <a:p>
            <a:pPr marL="285750" indent="-285750">
              <a:buFont typeface="Arial" panose="020B0604020202020204" pitchFamily="34" charset="0"/>
              <a:buChar char="•"/>
            </a:pPr>
            <a:r>
              <a:rPr lang="en-GB" noProof="0" dirty="0"/>
              <a:t>As a vet, my brother, Brad was invited to talk at a prestigious conference earlier this year with an audience of a couple of 100 people.</a:t>
            </a:r>
          </a:p>
          <a:p>
            <a:pPr marL="285750" indent="-285750">
              <a:buFont typeface="Arial" panose="020B0604020202020204" pitchFamily="34" charset="0"/>
              <a:buChar char="•"/>
            </a:pPr>
            <a:endParaRPr lang="en-GB" noProof="0" dirty="0"/>
          </a:p>
          <a:p>
            <a:endParaRPr lang="en-GB" noProof="0" dirty="0"/>
          </a:p>
        </p:txBody>
      </p:sp>
      <p:sp>
        <p:nvSpPr>
          <p:cNvPr id="7" name="Arrow: Curved Right 6">
            <a:extLst>
              <a:ext uri="{FF2B5EF4-FFF2-40B4-BE49-F238E27FC236}">
                <a16:creationId xmlns:a16="http://schemas.microsoft.com/office/drawing/2014/main" id="{42C74F62-2D5F-2E6B-4E71-36363433272B}"/>
              </a:ext>
            </a:extLst>
          </p:cNvPr>
          <p:cNvSpPr/>
          <p:nvPr/>
        </p:nvSpPr>
        <p:spPr>
          <a:xfrm>
            <a:off x="612648" y="2626085"/>
            <a:ext cx="1751428" cy="1723292"/>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tx1"/>
              </a:solidFill>
            </a:endParaRPr>
          </a:p>
        </p:txBody>
      </p:sp>
      <p:sp>
        <p:nvSpPr>
          <p:cNvPr id="8" name="TextBox 7">
            <a:extLst>
              <a:ext uri="{FF2B5EF4-FFF2-40B4-BE49-F238E27FC236}">
                <a16:creationId xmlns:a16="http://schemas.microsoft.com/office/drawing/2014/main" id="{9CAE3B38-7EA4-A721-278E-4B844559F9A7}"/>
              </a:ext>
            </a:extLst>
          </p:cNvPr>
          <p:cNvSpPr txBox="1"/>
          <p:nvPr/>
        </p:nvSpPr>
        <p:spPr>
          <a:xfrm>
            <a:off x="2623626" y="3798277"/>
            <a:ext cx="710488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noProof="0" dirty="0"/>
              <a:t>Let’s look at this in terms of the </a:t>
            </a:r>
            <a:r>
              <a:rPr lang="en-GB" b="1" noProof="0" dirty="0"/>
              <a:t>Cognitive Behavioural Model</a:t>
            </a:r>
          </a:p>
        </p:txBody>
      </p:sp>
      <p:sp>
        <p:nvSpPr>
          <p:cNvPr id="9" name="TextBox 8">
            <a:extLst>
              <a:ext uri="{FF2B5EF4-FFF2-40B4-BE49-F238E27FC236}">
                <a16:creationId xmlns:a16="http://schemas.microsoft.com/office/drawing/2014/main" id="{3A33C6C2-C834-7010-6788-F41CE70AAE1C}"/>
              </a:ext>
            </a:extLst>
          </p:cNvPr>
          <p:cNvSpPr txBox="1"/>
          <p:nvPr/>
        </p:nvSpPr>
        <p:spPr>
          <a:xfrm>
            <a:off x="1108654" y="4574814"/>
            <a:ext cx="4403187" cy="1631216"/>
          </a:xfrm>
          <a:prstGeom prst="rect">
            <a:avLst/>
          </a:prstGeom>
          <a:noFill/>
        </p:spPr>
        <p:txBody>
          <a:bodyPr wrap="square" rtlCol="0">
            <a:spAutoFit/>
          </a:bodyPr>
          <a:lstStyle/>
          <a:p>
            <a:r>
              <a:rPr lang="en-GB" b="1" noProof="0" dirty="0"/>
              <a:t>Negative</a:t>
            </a:r>
            <a:r>
              <a:rPr lang="en-GB" noProof="0" dirty="0"/>
              <a:t>, </a:t>
            </a:r>
            <a:r>
              <a:rPr lang="en-GB" b="1" noProof="0" dirty="0"/>
              <a:t>closed mindset…</a:t>
            </a:r>
          </a:p>
          <a:p>
            <a:endParaRPr lang="en-GB" b="1" noProof="0" dirty="0"/>
          </a:p>
          <a:p>
            <a:pPr marL="285750" indent="-285750">
              <a:buFont typeface="Arial" panose="020B0604020202020204" pitchFamily="34" charset="0"/>
              <a:buChar char="•"/>
            </a:pPr>
            <a:r>
              <a:rPr lang="en-GB" sz="1600" noProof="0" dirty="0"/>
              <a:t>Nobody is interested in what I have to say</a:t>
            </a:r>
          </a:p>
          <a:p>
            <a:pPr marL="285750" indent="-285750">
              <a:buFont typeface="Arial" panose="020B0604020202020204" pitchFamily="34" charset="0"/>
              <a:buChar char="•"/>
            </a:pPr>
            <a:r>
              <a:rPr lang="en-GB" sz="1600" noProof="0" dirty="0"/>
              <a:t>I am anxious of getting up on stage with a microphone</a:t>
            </a:r>
          </a:p>
        </p:txBody>
      </p:sp>
      <p:sp>
        <p:nvSpPr>
          <p:cNvPr id="10" name="TextBox 9">
            <a:extLst>
              <a:ext uri="{FF2B5EF4-FFF2-40B4-BE49-F238E27FC236}">
                <a16:creationId xmlns:a16="http://schemas.microsoft.com/office/drawing/2014/main" id="{C7C1A8D8-821F-93EA-EA2F-82ED71360E27}"/>
              </a:ext>
            </a:extLst>
          </p:cNvPr>
          <p:cNvSpPr txBox="1"/>
          <p:nvPr/>
        </p:nvSpPr>
        <p:spPr>
          <a:xfrm>
            <a:off x="6858000" y="4313204"/>
            <a:ext cx="4225346" cy="2154436"/>
          </a:xfrm>
          <a:prstGeom prst="rect">
            <a:avLst/>
          </a:prstGeom>
          <a:noFill/>
        </p:spPr>
        <p:txBody>
          <a:bodyPr wrap="square" rtlCol="0">
            <a:spAutoFit/>
          </a:bodyPr>
          <a:lstStyle/>
          <a:p>
            <a:endParaRPr lang="en-GB" noProof="0" dirty="0"/>
          </a:p>
          <a:p>
            <a:r>
              <a:rPr lang="en-GB" b="1" noProof="0" dirty="0"/>
              <a:t>Approach taken…</a:t>
            </a:r>
          </a:p>
          <a:p>
            <a:endParaRPr lang="en-GB" noProof="0" dirty="0"/>
          </a:p>
          <a:p>
            <a:pPr marL="285750" indent="-285750">
              <a:buFont typeface="Arial" panose="020B0604020202020204" pitchFamily="34" charset="0"/>
              <a:buChar char="•"/>
            </a:pPr>
            <a:r>
              <a:rPr lang="en-GB" sz="1600" noProof="0" dirty="0"/>
              <a:t>Seen as an opportunity – practising vet for 13 years.</a:t>
            </a:r>
          </a:p>
          <a:p>
            <a:pPr marL="285750" indent="-285750">
              <a:buFont typeface="Arial" panose="020B0604020202020204" pitchFamily="34" charset="0"/>
              <a:buChar char="•"/>
            </a:pPr>
            <a:r>
              <a:rPr lang="en-GB" sz="1600" noProof="0" dirty="0"/>
              <a:t>Reflected on the previous occasions where he made presentations and everything had worked out fine.</a:t>
            </a:r>
          </a:p>
        </p:txBody>
      </p:sp>
    </p:spTree>
    <p:extLst>
      <p:ext uri="{BB962C8B-B14F-4D97-AF65-F5344CB8AC3E}">
        <p14:creationId xmlns:p14="http://schemas.microsoft.com/office/powerpoint/2010/main" val="755127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C752C-61D5-41B1-013D-335F88354C75}"/>
              </a:ext>
            </a:extLst>
          </p:cNvPr>
          <p:cNvSpPr>
            <a:spLocks noGrp="1"/>
          </p:cNvSpPr>
          <p:nvPr>
            <p:ph type="title"/>
          </p:nvPr>
        </p:nvSpPr>
        <p:spPr>
          <a:xfrm>
            <a:off x="372533" y="548639"/>
            <a:ext cx="3494314" cy="5719639"/>
          </a:xfrm>
        </p:spPr>
        <p:txBody>
          <a:bodyPr anchor="t">
            <a:normAutofit/>
          </a:bodyPr>
          <a:lstStyle/>
          <a:p>
            <a:r>
              <a:rPr lang="en-GB" noProof="0" dirty="0"/>
              <a:t>Common techniques</a:t>
            </a:r>
          </a:p>
        </p:txBody>
      </p:sp>
      <p:graphicFrame>
        <p:nvGraphicFramePr>
          <p:cNvPr id="7" name="Content Placeholder 2">
            <a:extLst>
              <a:ext uri="{FF2B5EF4-FFF2-40B4-BE49-F238E27FC236}">
                <a16:creationId xmlns:a16="http://schemas.microsoft.com/office/drawing/2014/main" id="{F73296F4-7A1E-2E14-A1C6-A80484BD9BD0}"/>
              </a:ext>
            </a:extLst>
          </p:cNvPr>
          <p:cNvGraphicFramePr>
            <a:graphicFrameLocks noGrp="1"/>
          </p:cNvGraphicFramePr>
          <p:nvPr>
            <p:ph sz="quarter" idx="13"/>
            <p:extLst>
              <p:ext uri="{D42A27DB-BD31-4B8C-83A1-F6EECF244321}">
                <p14:modId xmlns:p14="http://schemas.microsoft.com/office/powerpoint/2010/main" val="1778394558"/>
              </p:ext>
            </p:extLst>
          </p:nvPr>
        </p:nvGraphicFramePr>
        <p:xfrm>
          <a:off x="4504268" y="549274"/>
          <a:ext cx="7315200" cy="5806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3032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2B6B4E4-DC63-7C61-12C0-0F5106E6AF90}"/>
              </a:ext>
            </a:extLst>
          </p:cNvPr>
          <p:cNvSpPr>
            <a:spLocks noGrp="1"/>
          </p:cNvSpPr>
          <p:nvPr>
            <p:ph type="title"/>
          </p:nvPr>
        </p:nvSpPr>
        <p:spPr/>
        <p:txBody>
          <a:bodyPr/>
          <a:lstStyle/>
          <a:p>
            <a:r>
              <a:rPr lang="en-GB" noProof="0"/>
              <a:t>ABCDEF Model</a:t>
            </a:r>
            <a:endParaRPr lang="en-GB" noProof="0" dirty="0"/>
          </a:p>
        </p:txBody>
      </p:sp>
      <p:pic>
        <p:nvPicPr>
          <p:cNvPr id="5" name="Content Placeholder 4">
            <a:extLst>
              <a:ext uri="{FF2B5EF4-FFF2-40B4-BE49-F238E27FC236}">
                <a16:creationId xmlns:a16="http://schemas.microsoft.com/office/drawing/2014/main" id="{84270F4A-A250-C263-CF20-1D3108DC781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p:blipFill>
        <p:spPr>
          <a:xfrm>
            <a:off x="2150512" y="2366963"/>
            <a:ext cx="7884625" cy="3582987"/>
          </a:xfrm>
          <a:noFill/>
        </p:spPr>
      </p:pic>
      <p:sp>
        <p:nvSpPr>
          <p:cNvPr id="3" name="TextBox 2">
            <a:extLst>
              <a:ext uri="{FF2B5EF4-FFF2-40B4-BE49-F238E27FC236}">
                <a16:creationId xmlns:a16="http://schemas.microsoft.com/office/drawing/2014/main" id="{81E09DF6-D786-BD4B-08F8-BD95D66DE88E}"/>
              </a:ext>
            </a:extLst>
          </p:cNvPr>
          <p:cNvSpPr txBox="1"/>
          <p:nvPr/>
        </p:nvSpPr>
        <p:spPr>
          <a:xfrm>
            <a:off x="487093" y="6124694"/>
            <a:ext cx="10450537" cy="261610"/>
          </a:xfrm>
          <a:prstGeom prst="rect">
            <a:avLst/>
          </a:prstGeom>
          <a:noFill/>
        </p:spPr>
        <p:txBody>
          <a:bodyPr wrap="square">
            <a:spAutoFit/>
          </a:bodyPr>
          <a:lstStyle/>
          <a:p>
            <a:r>
              <a:rPr lang="en-GB" sz="1100" b="1" noProof="0"/>
              <a:t>Ellis, A. (1994). </a:t>
            </a:r>
            <a:r>
              <a:rPr lang="en-GB" sz="1100" b="1" i="1" noProof="0"/>
              <a:t>Reason and Emotion in Psychotherapy</a:t>
            </a:r>
            <a:r>
              <a:rPr lang="en-GB" sz="1100" b="1" noProof="0"/>
              <a:t>. Secaucus, NJ: Birch Lane Press.</a:t>
            </a:r>
            <a:r>
              <a:rPr lang="en-GB" sz="1100" noProof="0"/>
              <a:t> </a:t>
            </a:r>
            <a:endParaRPr lang="en-GB" sz="1100" noProof="0" dirty="0"/>
          </a:p>
        </p:txBody>
      </p:sp>
    </p:spTree>
    <p:extLst>
      <p:ext uri="{BB962C8B-B14F-4D97-AF65-F5344CB8AC3E}">
        <p14:creationId xmlns:p14="http://schemas.microsoft.com/office/powerpoint/2010/main" val="2335062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7E3742F-4B69-6D65-83C5-3C7BA4318BE9}"/>
              </a:ext>
            </a:extLst>
          </p:cNvPr>
          <p:cNvSpPr>
            <a:spLocks noGrp="1"/>
          </p:cNvSpPr>
          <p:nvPr>
            <p:ph type="title"/>
          </p:nvPr>
        </p:nvSpPr>
        <p:spPr>
          <a:xfrm>
            <a:off x="612648" y="548640"/>
            <a:ext cx="10653578" cy="1132258"/>
          </a:xfrm>
        </p:spPr>
        <p:txBody>
          <a:bodyPr anchor="ctr">
            <a:normAutofit/>
          </a:bodyPr>
          <a:lstStyle/>
          <a:p>
            <a:r>
              <a:rPr lang="en-GB" noProof="0" dirty="0"/>
              <a:t>Socratic questioning</a:t>
            </a:r>
          </a:p>
        </p:txBody>
      </p:sp>
      <p:sp>
        <p:nvSpPr>
          <p:cNvPr id="8" name="Content Placeholder 2">
            <a:extLst>
              <a:ext uri="{FF2B5EF4-FFF2-40B4-BE49-F238E27FC236}">
                <a16:creationId xmlns:a16="http://schemas.microsoft.com/office/drawing/2014/main" id="{D60B4ACE-0405-6963-62A5-B4416A05FCFF}"/>
              </a:ext>
            </a:extLst>
          </p:cNvPr>
          <p:cNvSpPr>
            <a:spLocks noGrp="1"/>
          </p:cNvSpPr>
          <p:nvPr>
            <p:ph idx="1"/>
          </p:nvPr>
        </p:nvSpPr>
        <p:spPr>
          <a:xfrm>
            <a:off x="612647" y="1715532"/>
            <a:ext cx="5231539" cy="4593828"/>
          </a:xfrm>
        </p:spPr>
        <p:txBody>
          <a:bodyPr>
            <a:normAutofit/>
          </a:bodyPr>
          <a:lstStyle/>
          <a:p>
            <a:r>
              <a:rPr lang="en-GB" noProof="0"/>
              <a:t>Guides the individual to discover how they are feeling</a:t>
            </a:r>
          </a:p>
          <a:p>
            <a:r>
              <a:rPr lang="en-GB"/>
              <a:t>Promotes a more rational decision-making process to take place.</a:t>
            </a:r>
          </a:p>
          <a:p>
            <a:r>
              <a:rPr lang="en-GB" noProof="0"/>
              <a:t>Questions such as</a:t>
            </a:r>
            <a:r>
              <a:rPr lang="en-GB"/>
              <a:t>:  “What do you mean by your difficulties relating to others?”</a:t>
            </a:r>
            <a:endParaRPr lang="en-GB" noProof="0"/>
          </a:p>
        </p:txBody>
      </p:sp>
      <p:pic>
        <p:nvPicPr>
          <p:cNvPr id="3" name="Picture 2">
            <a:extLst>
              <a:ext uri="{FF2B5EF4-FFF2-40B4-BE49-F238E27FC236}">
                <a16:creationId xmlns:a16="http://schemas.microsoft.com/office/drawing/2014/main" id="{1A3A6765-3FB1-5FC4-E25A-9EF02DF194F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478" b="9"/>
          <a:stretch>
            <a:fillRect/>
          </a:stretch>
        </p:blipFill>
        <p:spPr>
          <a:xfrm>
            <a:off x="6034686" y="1715532"/>
            <a:ext cx="5231539" cy="4593828"/>
          </a:xfrm>
          <a:prstGeom prst="rect">
            <a:avLst/>
          </a:prstGeom>
          <a:noFill/>
        </p:spPr>
      </p:pic>
    </p:spTree>
    <p:extLst>
      <p:ext uri="{BB962C8B-B14F-4D97-AF65-F5344CB8AC3E}">
        <p14:creationId xmlns:p14="http://schemas.microsoft.com/office/powerpoint/2010/main" val="3408536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1BE6F8-7D74-784C-CF12-4F33372DCA7E}"/>
              </a:ext>
            </a:extLst>
          </p:cNvPr>
          <p:cNvSpPr>
            <a:spLocks noGrp="1"/>
          </p:cNvSpPr>
          <p:nvPr>
            <p:ph type="title"/>
          </p:nvPr>
        </p:nvSpPr>
        <p:spPr/>
        <p:txBody>
          <a:bodyPr/>
          <a:lstStyle/>
          <a:p>
            <a:r>
              <a:rPr lang="en-GB" dirty="0"/>
              <a:t>Summary</a:t>
            </a:r>
            <a:endParaRPr lang="en-US" dirty="0"/>
          </a:p>
        </p:txBody>
      </p:sp>
      <p:sp>
        <p:nvSpPr>
          <p:cNvPr id="5" name="Content Placeholder 4">
            <a:extLst>
              <a:ext uri="{FF2B5EF4-FFF2-40B4-BE49-F238E27FC236}">
                <a16:creationId xmlns:a16="http://schemas.microsoft.com/office/drawing/2014/main" id="{429FB53D-B9D0-E591-5334-24B7A1377239}"/>
              </a:ext>
            </a:extLst>
          </p:cNvPr>
          <p:cNvSpPr>
            <a:spLocks noGrp="1"/>
          </p:cNvSpPr>
          <p:nvPr>
            <p:ph sz="quarter" idx="13"/>
          </p:nvPr>
        </p:nvSpPr>
        <p:spPr>
          <a:xfrm>
            <a:off x="859536" y="3103445"/>
            <a:ext cx="10472928" cy="2743200"/>
          </a:xfrm>
        </p:spPr>
        <p:txBody>
          <a:bodyPr>
            <a:normAutofit fontScale="25000" lnSpcReduction="20000"/>
          </a:bodyPr>
          <a:lstStyle/>
          <a:p>
            <a:pPr lvl="0"/>
            <a:r>
              <a:rPr lang="en-GB" sz="6400" b="1" dirty="0"/>
              <a:t>What can the </a:t>
            </a:r>
            <a:r>
              <a:rPr lang="en-GB" sz="6400" b="1" dirty="0" err="1"/>
              <a:t>coachee</a:t>
            </a:r>
            <a:r>
              <a:rPr lang="en-GB" sz="6400" b="1" dirty="0"/>
              <a:t> take away from CBC…</a:t>
            </a:r>
          </a:p>
          <a:p>
            <a:pPr lvl="0"/>
            <a:endParaRPr lang="en-GB" sz="6400" b="1" dirty="0"/>
          </a:p>
          <a:p>
            <a:pPr marL="685800" lvl="0" indent="-685800">
              <a:buFont typeface="Wingdings" panose="05000000000000000000" pitchFamily="2" charset="2"/>
              <a:buChar char="q"/>
            </a:pPr>
            <a:r>
              <a:rPr lang="en-GB" sz="5600" dirty="0"/>
              <a:t>Recognise your strengths!</a:t>
            </a:r>
            <a:endParaRPr lang="en-US" sz="5600" dirty="0"/>
          </a:p>
          <a:p>
            <a:pPr marL="685800" lvl="0" indent="-685800">
              <a:buFont typeface="Wingdings" panose="05000000000000000000" pitchFamily="2" charset="2"/>
              <a:buChar char="q"/>
            </a:pPr>
            <a:r>
              <a:rPr lang="en-GB" sz="5600" dirty="0"/>
              <a:t>Set small</a:t>
            </a:r>
            <a:r>
              <a:rPr lang="en-GB" sz="5600"/>
              <a:t>, achievable goals </a:t>
            </a:r>
            <a:r>
              <a:rPr lang="en-GB" sz="5600" dirty="0"/>
              <a:t>– accomplish small tasks/achievements leading to the bigger long-term goal. </a:t>
            </a:r>
            <a:endParaRPr lang="en-US" sz="5600" dirty="0"/>
          </a:p>
          <a:p>
            <a:pPr marL="685800" lvl="0" indent="-685800">
              <a:buFont typeface="Wingdings" panose="05000000000000000000" pitchFamily="2" charset="2"/>
              <a:buChar char="q"/>
            </a:pPr>
            <a:r>
              <a:rPr lang="en-GB" sz="5600" dirty="0"/>
              <a:t>Practice positive self-talk – challenge negative thoughts and replace with affirmations.  </a:t>
            </a:r>
            <a:endParaRPr lang="en-US" sz="5600" dirty="0"/>
          </a:p>
          <a:p>
            <a:pPr marL="685800" lvl="0" indent="-685800">
              <a:buFont typeface="Wingdings" panose="05000000000000000000" pitchFamily="2" charset="2"/>
              <a:buChar char="q"/>
            </a:pPr>
            <a:r>
              <a:rPr lang="en-GB" sz="5600" dirty="0"/>
              <a:t>Adopt confident behaviours.</a:t>
            </a:r>
            <a:endParaRPr lang="en-US" sz="5600" dirty="0"/>
          </a:p>
          <a:p>
            <a:pPr marL="685800" lvl="0" indent="-685800">
              <a:buFont typeface="Wingdings" panose="05000000000000000000" pitchFamily="2" charset="2"/>
              <a:buChar char="q"/>
            </a:pPr>
            <a:r>
              <a:rPr lang="en-GB" sz="5600" dirty="0"/>
              <a:t>Use assertive communication.</a:t>
            </a:r>
            <a:endParaRPr lang="en-US" sz="5600" dirty="0"/>
          </a:p>
          <a:p>
            <a:pPr marL="685800" lvl="0" indent="-685800">
              <a:buFont typeface="Wingdings" panose="05000000000000000000" pitchFamily="2" charset="2"/>
              <a:buChar char="q"/>
            </a:pPr>
            <a:r>
              <a:rPr lang="en-GB" sz="5600" dirty="0"/>
              <a:t>Gradually step out of your comfort zone.</a:t>
            </a:r>
            <a:endParaRPr lang="en-US" sz="5600" dirty="0"/>
          </a:p>
          <a:p>
            <a:endParaRPr lang="en-US" dirty="0"/>
          </a:p>
        </p:txBody>
      </p:sp>
    </p:spTree>
    <p:extLst>
      <p:ext uri="{BB962C8B-B14F-4D97-AF65-F5344CB8AC3E}">
        <p14:creationId xmlns:p14="http://schemas.microsoft.com/office/powerpoint/2010/main" val="1747503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8E1B14D-6004-8451-24E2-EDE28E8C52F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F4AA891-ED19-697B-144D-3C79C88894A2}"/>
              </a:ext>
            </a:extLst>
          </p:cNvPr>
          <p:cNvSpPr>
            <a:spLocks noGrp="1"/>
          </p:cNvSpPr>
          <p:nvPr>
            <p:ph type="title"/>
          </p:nvPr>
        </p:nvSpPr>
        <p:spPr/>
        <p:txBody>
          <a:bodyPr/>
          <a:lstStyle/>
          <a:p>
            <a:r>
              <a:rPr lang="en-GB" noProof="0" dirty="0"/>
              <a:t>Quote</a:t>
            </a:r>
          </a:p>
        </p:txBody>
      </p:sp>
      <p:sp>
        <p:nvSpPr>
          <p:cNvPr id="6" name="Content Placeholder 5">
            <a:extLst>
              <a:ext uri="{FF2B5EF4-FFF2-40B4-BE49-F238E27FC236}">
                <a16:creationId xmlns:a16="http://schemas.microsoft.com/office/drawing/2014/main" id="{E00ABBAF-B655-20D4-BBAB-08347901918E}"/>
              </a:ext>
            </a:extLst>
          </p:cNvPr>
          <p:cNvSpPr>
            <a:spLocks noGrp="1"/>
          </p:cNvSpPr>
          <p:nvPr>
            <p:ph sz="quarter" idx="13"/>
          </p:nvPr>
        </p:nvSpPr>
        <p:spPr>
          <a:xfrm>
            <a:off x="1463662" y="561268"/>
            <a:ext cx="9264676" cy="5735465"/>
          </a:xfrm>
        </p:spPr>
        <p:txBody>
          <a:bodyPr/>
          <a:lstStyle/>
          <a:p>
            <a:r>
              <a:rPr lang="en-GB" sz="4400" noProof="0" dirty="0"/>
              <a:t>“You see things as they are and say why not – but I dream of things that never were and say why not”</a:t>
            </a:r>
          </a:p>
        </p:txBody>
      </p:sp>
    </p:spTree>
    <p:extLst>
      <p:ext uri="{BB962C8B-B14F-4D97-AF65-F5344CB8AC3E}">
        <p14:creationId xmlns:p14="http://schemas.microsoft.com/office/powerpoint/2010/main" val="2733933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5A936-AC07-D893-57DB-B2EEC9D62E99}"/>
              </a:ext>
            </a:extLst>
          </p:cNvPr>
          <p:cNvSpPr>
            <a:spLocks noGrp="1"/>
          </p:cNvSpPr>
          <p:nvPr>
            <p:ph type="title"/>
          </p:nvPr>
        </p:nvSpPr>
        <p:spPr/>
        <p:txBody>
          <a:bodyPr/>
          <a:lstStyle/>
          <a:p>
            <a:r>
              <a:rPr lang="en-GB" noProof="0" dirty="0"/>
              <a:t>References</a:t>
            </a:r>
          </a:p>
        </p:txBody>
      </p:sp>
      <p:sp>
        <p:nvSpPr>
          <p:cNvPr id="4" name="Content Placeholder 3">
            <a:extLst>
              <a:ext uri="{FF2B5EF4-FFF2-40B4-BE49-F238E27FC236}">
                <a16:creationId xmlns:a16="http://schemas.microsoft.com/office/drawing/2014/main" id="{64335C40-4E0C-919D-3EBA-22E780F8F1D0}"/>
              </a:ext>
            </a:extLst>
          </p:cNvPr>
          <p:cNvSpPr txBox="1">
            <a:spLocks noGrp="1"/>
          </p:cNvSpPr>
          <p:nvPr>
            <p:ph idx="1"/>
          </p:nvPr>
        </p:nvSpPr>
        <p:spPr>
          <a:xfrm>
            <a:off x="612775" y="1716088"/>
            <a:ext cx="10653713" cy="3585597"/>
          </a:xfrm>
          <a:prstGeom prst="rect">
            <a:avLst/>
          </a:prstGeom>
          <a:noFill/>
        </p:spPr>
        <p:txBody>
          <a:bodyPr wrap="square" rtlCol="0">
            <a:spAutoFit/>
          </a:bodyPr>
          <a:lstStyle/>
          <a:p>
            <a:r>
              <a:rPr lang="en-GB" sz="2000" dirty="0"/>
              <a:t>Cox, E, </a:t>
            </a:r>
            <a:r>
              <a:rPr lang="en-GB" sz="2000" dirty="0" err="1"/>
              <a:t>Bachkirova</a:t>
            </a:r>
            <a:r>
              <a:rPr lang="en-GB" sz="2000" dirty="0"/>
              <a:t>, T, Clutterbuck, D (2018) </a:t>
            </a:r>
            <a:r>
              <a:rPr lang="en-GB" sz="2000" i="1" dirty="0"/>
              <a:t>The Complete Handbook of Coaching </a:t>
            </a:r>
            <a:r>
              <a:rPr lang="en-GB" sz="2000" dirty="0"/>
              <a:t>London: Sage</a:t>
            </a:r>
          </a:p>
          <a:p>
            <a:r>
              <a:rPr lang="en-GB" sz="2000" dirty="0">
                <a:hlinkClick r:id="rId3"/>
              </a:rPr>
              <a:t>Cognitive Behavioural Coaching | Engage Coach</a:t>
            </a:r>
            <a:endParaRPr lang="en-GB" sz="2000" dirty="0"/>
          </a:p>
          <a:p>
            <a:r>
              <a:rPr lang="en-GB" sz="2000" dirty="0"/>
              <a:t>Fleming, I &amp; Taylor, A, J.D (2003) Coaching Pocketbook 2</a:t>
            </a:r>
            <a:r>
              <a:rPr lang="en-GB" sz="2000" baseline="30000" dirty="0"/>
              <a:t>nd</a:t>
            </a:r>
            <a:r>
              <a:rPr lang="en-GB" sz="2000" dirty="0"/>
              <a:t> Edition Alresford: Management </a:t>
            </a:r>
            <a:r>
              <a:rPr lang="en-GB" sz="2000" dirty="0" err="1"/>
              <a:t>Pockebooks</a:t>
            </a:r>
            <a:r>
              <a:rPr lang="en-GB" sz="2000" dirty="0"/>
              <a:t> Ltd</a:t>
            </a:r>
          </a:p>
          <a:p>
            <a:endParaRPr lang="en-GB" sz="2000" dirty="0"/>
          </a:p>
          <a:p>
            <a:endParaRPr lang="en-GB" sz="2000" dirty="0"/>
          </a:p>
        </p:txBody>
      </p:sp>
    </p:spTree>
    <p:extLst>
      <p:ext uri="{BB962C8B-B14F-4D97-AF65-F5344CB8AC3E}">
        <p14:creationId xmlns:p14="http://schemas.microsoft.com/office/powerpoint/2010/main" val="3345952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White objects on a white surface">
            <a:extLst>
              <a:ext uri="{FF2B5EF4-FFF2-40B4-BE49-F238E27FC236}">
                <a16:creationId xmlns:a16="http://schemas.microsoft.com/office/drawing/2014/main" id="{2DF43209-08B5-4410-CE46-63D3FC420156}"/>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p:blipFill>
        <p:spPr>
          <a:xfrm>
            <a:off x="358140" y="333756"/>
            <a:ext cx="6226810" cy="6190488"/>
          </a:xfrm>
        </p:spPr>
      </p:pic>
      <p:sp>
        <p:nvSpPr>
          <p:cNvPr id="3" name="TextBox 2">
            <a:extLst>
              <a:ext uri="{FF2B5EF4-FFF2-40B4-BE49-F238E27FC236}">
                <a16:creationId xmlns:a16="http://schemas.microsoft.com/office/drawing/2014/main" id="{6F5487DA-2414-E99C-18B1-430CE816A90D}"/>
              </a:ext>
            </a:extLst>
          </p:cNvPr>
          <p:cNvSpPr txBox="1"/>
          <p:nvPr/>
        </p:nvSpPr>
        <p:spPr>
          <a:xfrm>
            <a:off x="6802244" y="1115121"/>
            <a:ext cx="4222117" cy="3785652"/>
          </a:xfrm>
          <a:prstGeom prst="rect">
            <a:avLst/>
          </a:prstGeom>
          <a:noFill/>
        </p:spPr>
        <p:txBody>
          <a:bodyPr wrap="square" rtlCol="0">
            <a:spAutoFit/>
          </a:bodyPr>
          <a:lstStyle/>
          <a:p>
            <a:r>
              <a:rPr lang="en-GB" sz="4000" dirty="0"/>
              <a:t>Thank you for listening</a:t>
            </a:r>
          </a:p>
          <a:p>
            <a:endParaRPr lang="en-GB" sz="4000" dirty="0"/>
          </a:p>
          <a:p>
            <a:endParaRPr lang="en-GB" sz="4000" dirty="0"/>
          </a:p>
          <a:p>
            <a:endParaRPr lang="en-GB" sz="4000" dirty="0"/>
          </a:p>
          <a:p>
            <a:r>
              <a:rPr lang="en-GB" sz="4000" dirty="0"/>
              <a:t>Any questions?</a:t>
            </a:r>
            <a:endParaRPr lang="en-US" sz="4000" dirty="0"/>
          </a:p>
        </p:txBody>
      </p:sp>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230e9df3-be65-4c73-a93b-d1236ebd677e"/>
    <ds:schemaRef ds:uri="16c05727-aa75-4e4a-9b5f-8a80a1165891"/>
    <ds:schemaRef ds:uri="71af3243-3dd4-4a8d-8c0d-dd76da1f02a5"/>
    <ds:schemaRef ds:uri="http://www.w3.org/XML/1998/namespace"/>
    <ds:schemaRef ds:uri="http://purl.org/dc/terms/"/>
    <ds:schemaRef ds:uri="http://schemas.microsoft.com/sharepoint/v3"/>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Ion</Template>
  <TotalTime>2165</TotalTime>
  <Words>1068</Words>
  <Application>Microsoft Office PowerPoint</Application>
  <PresentationFormat>Widescreen</PresentationFormat>
  <Paragraphs>145</Paragraphs>
  <Slides>16</Slides>
  <Notes>11</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Lora</vt:lpstr>
      <vt:lpstr>Playfair Display Black</vt:lpstr>
      <vt:lpstr>Poppins Light</vt:lpstr>
      <vt:lpstr>Wingdings</vt:lpstr>
      <vt:lpstr>Gradient Circle</vt:lpstr>
      <vt:lpstr>Cognitive behavioural coaching</vt:lpstr>
      <vt:lpstr>Welcome</vt:lpstr>
      <vt:lpstr>What is CBC in a nutshell?</vt:lpstr>
      <vt:lpstr>PowerPoint Presentation</vt:lpstr>
      <vt:lpstr>Performance interfering thoughts (PITs)</vt:lpstr>
      <vt:lpstr>The benefits of cognitive behavioural coaching</vt:lpstr>
      <vt:lpstr>Comprehending The theory</vt:lpstr>
      <vt:lpstr>The Cognitive behavioural model</vt:lpstr>
      <vt:lpstr>example</vt:lpstr>
      <vt:lpstr>Common techniques</vt:lpstr>
      <vt:lpstr>ABCDEF Model</vt:lpstr>
      <vt:lpstr>Socratic questioning</vt:lpstr>
      <vt:lpstr>Summary</vt:lpstr>
      <vt:lpstr>Quote</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Hill</dc:creator>
  <cp:lastModifiedBy>Jessica Hill</cp:lastModifiedBy>
  <cp:revision>5</cp:revision>
  <dcterms:created xsi:type="dcterms:W3CDTF">2026-03-31T14:57:35Z</dcterms:created>
  <dcterms:modified xsi:type="dcterms:W3CDTF">2026-04-21T20:55:32Z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