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58" r:id="rId3"/>
    <p:sldId id="257" r:id="rId4"/>
    <p:sldId id="340" r:id="rId5"/>
    <p:sldId id="328" r:id="rId6"/>
    <p:sldId id="329" r:id="rId7"/>
    <p:sldId id="335" r:id="rId8"/>
    <p:sldId id="341" r:id="rId9"/>
    <p:sldId id="338" r:id="rId10"/>
    <p:sldId id="337" r:id="rId11"/>
    <p:sldId id="342" r:id="rId12"/>
    <p:sldId id="330" r:id="rId13"/>
    <p:sldId id="331" r:id="rId14"/>
    <p:sldId id="327" r:id="rId15"/>
    <p:sldId id="260" r:id="rId16"/>
    <p:sldId id="343" r:id="rId17"/>
    <p:sldId id="352" r:id="rId18"/>
    <p:sldId id="345" r:id="rId19"/>
    <p:sldId id="346" r:id="rId20"/>
    <p:sldId id="347" r:id="rId21"/>
    <p:sldId id="351" r:id="rId22"/>
    <p:sldId id="264" r:id="rId23"/>
    <p:sldId id="349" r:id="rId24"/>
    <p:sldId id="350" r:id="rId25"/>
    <p:sldId id="34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4736" autoAdjust="0"/>
  </p:normalViewPr>
  <p:slideViewPr>
    <p:cSldViewPr snapToGrid="0">
      <p:cViewPr varScale="1">
        <p:scale>
          <a:sx n="85" d="100"/>
          <a:sy n="85" d="100"/>
        </p:scale>
        <p:origin x="15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5D2B3C-74BE-404C-9475-F6B489F33980}" type="datetimeFigureOut">
              <a:rPr lang="en-GB" smtClean="0"/>
              <a:t>15/05/2020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3333F-92A5-4875-91F6-A13FFFC82665}" type="slidenum">
              <a:rPr lang="en-GB" smtClean="0"/>
              <a:t>‹#›</a:t>
            </a:fld>
            <a:endParaRPr lang="en-GB"/>
          </a:p>
        </p:txBody>
      </p:sp>
    </p:spTree>
    <p:extLst>
      <p:ext uri="{BB962C8B-B14F-4D97-AF65-F5344CB8AC3E}">
        <p14:creationId xmlns:p14="http://schemas.microsoft.com/office/powerpoint/2010/main" val="600683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bbc.co.uk/news/technology-33629465"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PESTLE (Political, Economic, Sociological, Technological, Legal, Environmental) analysis is an audit of an organisation's environmental influences, with the purpose of using this information to guide strategic decision-making (CIPD, 2015). </a:t>
            </a:r>
          </a:p>
          <a:p>
            <a:r>
              <a:rPr lang="en-GB" dirty="0">
                <a:effectLst/>
              </a:rPr>
              <a:t>A PESTLE analysis is a useful tool for understanding the ‘big picture’ of the environment in which an organisation is operating. Specifically a PESTLE analysis is a useful tool for understanding risks associated with market (the need for a product or service) growth or decline, and as such the position, potential and direction for an individual business or organisation.</a:t>
            </a:r>
          </a:p>
          <a:p>
            <a:r>
              <a:rPr lang="en-GB" dirty="0">
                <a:effectLst/>
              </a:rPr>
              <a:t>PESTLE analysis can be used for business and strategic planning, marketing planning, organisational change, business and product development and research reports. It can also be used from a departmental or individual perspective to look at what you deliver, to whom and how you do it.</a:t>
            </a:r>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5</a:t>
            </a:fld>
            <a:endParaRPr lang="en-GB"/>
          </a:p>
        </p:txBody>
      </p:sp>
    </p:spTree>
    <p:extLst>
      <p:ext uri="{BB962C8B-B14F-4D97-AF65-F5344CB8AC3E}">
        <p14:creationId xmlns:p14="http://schemas.microsoft.com/office/powerpoint/2010/main" val="1424873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dirty="0">
                <a:effectLst/>
              </a:rPr>
              <a:t>Legal</a:t>
            </a:r>
            <a:r>
              <a:rPr lang="en-GB" dirty="0">
                <a:effectLst/>
              </a:rPr>
              <a:t>: what is happening with changes to legislation. This may impact employment, access to materials, quotas, resources, imports/ exports, taxation etc.</a:t>
            </a:r>
          </a:p>
          <a:p>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6</a:t>
            </a:fld>
            <a:endParaRPr lang="en-GB"/>
          </a:p>
        </p:txBody>
      </p:sp>
    </p:spTree>
    <p:extLst>
      <p:ext uri="{BB962C8B-B14F-4D97-AF65-F5344CB8AC3E}">
        <p14:creationId xmlns:p14="http://schemas.microsoft.com/office/powerpoint/2010/main" val="2754807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makes a job susceptible to automation?</a:t>
            </a:r>
          </a:p>
          <a:p>
            <a:r>
              <a:rPr lang="en-GB" dirty="0"/>
              <a:t>Certain aspects of a job are simpler to </a:t>
            </a:r>
            <a:r>
              <a:rPr lang="en-GB" dirty="0">
                <a:hlinkClick r:id="rId3"/>
              </a:rPr>
              <a:t>automate than others</a:t>
            </a:r>
            <a:r>
              <a:rPr lang="en-GB" dirty="0"/>
              <a:t>.</a:t>
            </a:r>
          </a:p>
          <a:p>
            <a:r>
              <a:rPr lang="en-GB" dirty="0"/>
              <a:t>Social workers, nurses, therapists and psychologists are among the least likely occupations to be taken over as assisting and caring for others, which involves empathy, is a crucial part of the job.</a:t>
            </a:r>
          </a:p>
          <a:p>
            <a:r>
              <a:rPr lang="en-GB" dirty="0"/>
              <a:t>Roles requiring employees to think on their feet and come up with creative and original ideas, for example artists, designers or engineers, hold a significant advantage in the face of automation.</a:t>
            </a:r>
          </a:p>
          <a:p>
            <a:r>
              <a:rPr lang="en-GB" dirty="0"/>
              <a:t>Additionally, occupations involving tasks that require a high degree of social intelligence and negotiating skills, like managerial positions, are considerably less at risk from machines according to the study.</a:t>
            </a:r>
          </a:p>
          <a:p>
            <a:r>
              <a:rPr lang="en-GB" dirty="0"/>
              <a:t>In contrast, while certain sales jobs like telemarketers and bank clerks may involve interactive tasks they do not necessarily need a high degree of social intelligence, leaving them exposed to automation.</a:t>
            </a:r>
          </a:p>
          <a:p>
            <a:r>
              <a:rPr lang="en-GB" dirty="0"/>
              <a:t>As more advanced industrial robots gain improved senses and the ability to make more coordinated finger and hand movements to manipulate and assemble objects, they will be able to perform a wider range of increasingly complex manual tasks. </a:t>
            </a:r>
          </a:p>
          <a:p>
            <a:r>
              <a:rPr lang="en-GB" dirty="0"/>
              <a:t>However, manipulation in unstructured environments — like the tasks that must be performed by a house cleaner — are still beyond the scope of automation for the foreseeable future.</a:t>
            </a:r>
          </a:p>
          <a:p>
            <a:r>
              <a:rPr lang="en-GB" dirty="0"/>
              <a:t>Sophisticated algorithms are challenging a number of office and administrative support roles, particularly in legal and financial services. </a:t>
            </a:r>
          </a:p>
          <a:p>
            <a:r>
              <a:rPr lang="en-GB" dirty="0"/>
              <a:t>Machines are already beginning to take on a number of tasks carried out by legal professionals by scanning thousands of documents to assist in pre-trial research. </a:t>
            </a:r>
          </a:p>
          <a:p>
            <a:r>
              <a:rPr lang="en-GB" b="1" dirty="0"/>
              <a:t>(BBC, 2015)</a:t>
            </a:r>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10</a:t>
            </a:fld>
            <a:endParaRPr lang="en-GB"/>
          </a:p>
        </p:txBody>
      </p:sp>
    </p:spTree>
    <p:extLst>
      <p:ext uri="{BB962C8B-B14F-4D97-AF65-F5344CB8AC3E}">
        <p14:creationId xmlns:p14="http://schemas.microsoft.com/office/powerpoint/2010/main" val="1618181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Strengths</a:t>
            </a:r>
            <a:r>
              <a:rPr lang="en-GB" dirty="0">
                <a:effectLst/>
              </a:rPr>
              <a:t>: positive tangible and intangible attributes, internal to an organisation and within the organisation’s control</a:t>
            </a:r>
          </a:p>
          <a:p>
            <a:r>
              <a:rPr lang="en-GB" b="1" dirty="0">
                <a:effectLst/>
              </a:rPr>
              <a:t>Weaknesses</a:t>
            </a:r>
            <a:r>
              <a:rPr lang="en-GB" dirty="0">
                <a:effectLst/>
              </a:rPr>
              <a:t>: internal factors within an organisation’s control that detract from the organisation’s ability to attain the desired goal. Which areas might the organisation improve?</a:t>
            </a:r>
          </a:p>
          <a:p>
            <a:r>
              <a:rPr lang="en-GB" b="1" dirty="0">
                <a:effectLst/>
              </a:rPr>
              <a:t>Opportunities</a:t>
            </a:r>
            <a:r>
              <a:rPr lang="en-GB" dirty="0">
                <a:effectLst/>
              </a:rPr>
              <a:t>: external attractive factors that represent the reason for an organisation to exist and develop. What opportunities exist in the environment, which will propel the organisation? Identify them by their ‘time frames’.</a:t>
            </a:r>
          </a:p>
          <a:p>
            <a:r>
              <a:rPr lang="en-GB" b="1" dirty="0">
                <a:effectLst/>
              </a:rPr>
              <a:t>Threats</a:t>
            </a:r>
            <a:r>
              <a:rPr lang="en-GB" dirty="0">
                <a:effectLst/>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13</a:t>
            </a:fld>
            <a:endParaRPr lang="en-GB"/>
          </a:p>
        </p:txBody>
      </p:sp>
    </p:spTree>
    <p:extLst>
      <p:ext uri="{BB962C8B-B14F-4D97-AF65-F5344CB8AC3E}">
        <p14:creationId xmlns:p14="http://schemas.microsoft.com/office/powerpoint/2010/main" val="2595903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B3333F-92A5-4875-91F6-A13FFFC82665}" type="slidenum">
              <a:rPr lang="en-GB" smtClean="0"/>
              <a:t>14</a:t>
            </a:fld>
            <a:endParaRPr lang="en-GB"/>
          </a:p>
        </p:txBody>
      </p:sp>
    </p:spTree>
    <p:extLst>
      <p:ext uri="{BB962C8B-B14F-4D97-AF65-F5344CB8AC3E}">
        <p14:creationId xmlns:p14="http://schemas.microsoft.com/office/powerpoint/2010/main" val="3632692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B3333F-92A5-4875-91F6-A13FFFC82665}" type="slidenum">
              <a:rPr lang="en-GB" smtClean="0"/>
              <a:t>18</a:t>
            </a:fld>
            <a:endParaRPr lang="en-GB"/>
          </a:p>
        </p:txBody>
      </p:sp>
    </p:spTree>
    <p:extLst>
      <p:ext uri="{BB962C8B-B14F-4D97-AF65-F5344CB8AC3E}">
        <p14:creationId xmlns:p14="http://schemas.microsoft.com/office/powerpoint/2010/main" val="4389033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A8A456B-200D-4443-8A9E-3C7F666C5165}" type="datetimeFigureOut">
              <a:rPr lang="en-GB" smtClean="0"/>
              <a:t>15/05/2020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2426535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8A456B-200D-4443-8A9E-3C7F666C5165}" type="datetimeFigureOut">
              <a:rPr lang="en-GB" smtClean="0"/>
              <a:t>15/05/2020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410388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8A456B-200D-4443-8A9E-3C7F666C5165}" type="datetimeFigureOut">
              <a:rPr lang="en-GB" smtClean="0"/>
              <a:t>15/05/2020</a:t>
            </a:fld>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645835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8A456B-200D-4443-8A9E-3C7F666C5165}" type="datetimeFigureOut">
              <a:rPr lang="en-GB" smtClean="0"/>
              <a:t>15/05/2020</a:t>
            </a:fld>
            <a:endParaRPr lang="en-GB"/>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328550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A8A456B-200D-4443-8A9E-3C7F666C5165}" type="datetimeFigureOut">
              <a:rPr lang="en-GB" smtClean="0"/>
              <a:t>15/05/2020</a:t>
            </a:fld>
            <a:endParaRPr lang="en-GB"/>
          </a:p>
        </p:txBody>
      </p:sp>
      <p:sp>
        <p:nvSpPr>
          <p:cNvPr id="9" name="Slide Number Placeholder 8"/>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467979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A8A456B-200D-4443-8A9E-3C7F666C5165}" type="datetimeFigureOut">
              <a:rPr lang="en-GB" smtClean="0"/>
              <a:t>15/05/2020</a:t>
            </a:fld>
            <a:endParaRPr lang="en-GB"/>
          </a:p>
        </p:txBody>
      </p:sp>
      <p:sp>
        <p:nvSpPr>
          <p:cNvPr id="5" name="Slide Number Placeholder 4"/>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1234165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8A456B-200D-4443-8A9E-3C7F666C5165}" type="datetimeFigureOut">
              <a:rPr lang="en-GB" smtClean="0"/>
              <a:t>15/05/2020</a:t>
            </a:fld>
            <a:endParaRPr lang="en-GB"/>
          </a:p>
        </p:txBody>
      </p:sp>
      <p:sp>
        <p:nvSpPr>
          <p:cNvPr id="4" name="Slide Number Placeholder 3"/>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701691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8A456B-200D-4443-8A9E-3C7F666C5165}" type="datetimeFigureOut">
              <a:rPr lang="en-GB" smtClean="0"/>
              <a:t>15/05/2020</a:t>
            </a:fld>
            <a:endParaRPr lang="en-GB"/>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579312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8A456B-200D-4443-8A9E-3C7F666C5165}" type="datetimeFigureOut">
              <a:rPr lang="en-GB" smtClean="0"/>
              <a:t>15/05/2020</a:t>
            </a:fld>
            <a:endParaRPr lang="en-GB"/>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886363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8A456B-200D-4443-8A9E-3C7F666C5165}" type="datetimeFigureOut">
              <a:rPr lang="en-GB" smtClean="0"/>
              <a:t>15/05/2020</a:t>
            </a:fld>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4188536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8A456B-200D-4443-8A9E-3C7F666C5165}" type="datetimeFigureOut">
              <a:rPr lang="en-GB" smtClean="0"/>
              <a:t>15/05/2020</a:t>
            </a:fld>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980345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A8A456B-200D-4443-8A9E-3C7F666C5165}" type="datetimeFigureOut">
              <a:rPr lang="en-GB" smtClean="0"/>
              <a:t>15/05/2020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6B66F32-EC51-4082-A892-AF51E0535E8A}" type="slidenum">
              <a:rPr lang="en-GB" smtClean="0"/>
              <a:t>‹#›</a:t>
            </a:fld>
            <a:endParaRPr lang="en-GB"/>
          </a:p>
        </p:txBody>
      </p:sp>
    </p:spTree>
    <p:extLst>
      <p:ext uri="{BB962C8B-B14F-4D97-AF65-F5344CB8AC3E}">
        <p14:creationId xmlns:p14="http://schemas.microsoft.com/office/powerpoint/2010/main" val="29704419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cipd.co.uk/knowledge/strategy/organisational-development/pestle-analysis-factshee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khjY5LWF3t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illrobotstakemyjob.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B8F5D-F52C-4B0B-87FC-6D53B4E77EA6}"/>
              </a:ext>
            </a:extLst>
          </p:cNvPr>
          <p:cNvSpPr>
            <a:spLocks noGrp="1"/>
          </p:cNvSpPr>
          <p:nvPr>
            <p:ph type="ctrTitle"/>
          </p:nvPr>
        </p:nvSpPr>
        <p:spPr/>
        <p:txBody>
          <a:bodyPr>
            <a:normAutofit fontScale="90000"/>
          </a:bodyPr>
          <a:lstStyle/>
          <a:p>
            <a:r>
              <a:rPr lang="en-GB" dirty="0"/>
              <a:t>Impact of External Forces on the Organisation – PESTLE and SWOT Analysis</a:t>
            </a:r>
          </a:p>
        </p:txBody>
      </p:sp>
      <p:sp>
        <p:nvSpPr>
          <p:cNvPr id="3" name="Subtitle 2">
            <a:extLst>
              <a:ext uri="{FF2B5EF4-FFF2-40B4-BE49-F238E27FC236}">
                <a16:creationId xmlns:a16="http://schemas.microsoft.com/office/drawing/2014/main" id="{745F61C7-9869-427F-9E07-B9F4E662BCBB}"/>
              </a:ext>
            </a:extLst>
          </p:cNvPr>
          <p:cNvSpPr>
            <a:spLocks noGrp="1"/>
          </p:cNvSpPr>
          <p:nvPr>
            <p:ph type="subTitle" idx="1"/>
          </p:nvPr>
        </p:nvSpPr>
        <p:spPr/>
        <p:txBody>
          <a:bodyPr/>
          <a:lstStyle/>
          <a:p>
            <a:r>
              <a:rPr lang="en-GB" dirty="0"/>
              <a:t>Week 3 – 18</a:t>
            </a:r>
            <a:r>
              <a:rPr lang="en-GB" baseline="30000" dirty="0"/>
              <a:t>th</a:t>
            </a:r>
            <a:r>
              <a:rPr lang="en-GB" dirty="0"/>
              <a:t> May 2020</a:t>
            </a:r>
          </a:p>
        </p:txBody>
      </p:sp>
    </p:spTree>
    <p:extLst>
      <p:ext uri="{BB962C8B-B14F-4D97-AF65-F5344CB8AC3E}">
        <p14:creationId xmlns:p14="http://schemas.microsoft.com/office/powerpoint/2010/main" val="3611782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FDE68-FE3C-4E17-9B1F-5D03847A5A7E}"/>
              </a:ext>
            </a:extLst>
          </p:cNvPr>
          <p:cNvSpPr>
            <a:spLocks noGrp="1"/>
          </p:cNvSpPr>
          <p:nvPr>
            <p:ph type="title"/>
          </p:nvPr>
        </p:nvSpPr>
        <p:spPr/>
        <p:txBody>
          <a:bodyPr/>
          <a:lstStyle/>
          <a:p>
            <a:r>
              <a:rPr lang="en-GB" dirty="0"/>
              <a:t>Learning Outcomes for </a:t>
            </a:r>
            <a:r>
              <a:rPr lang="en-GB"/>
              <a:t>this session</a:t>
            </a:r>
          </a:p>
        </p:txBody>
      </p:sp>
      <p:sp>
        <p:nvSpPr>
          <p:cNvPr id="3" name="Content Placeholder 2">
            <a:extLst>
              <a:ext uri="{FF2B5EF4-FFF2-40B4-BE49-F238E27FC236}">
                <a16:creationId xmlns:a16="http://schemas.microsoft.com/office/drawing/2014/main" id="{E395202B-A06E-4E2B-A0A8-0D536B624A8A}"/>
              </a:ext>
            </a:extLst>
          </p:cNvPr>
          <p:cNvSpPr>
            <a:spLocks noGrp="1"/>
          </p:cNvSpPr>
          <p:nvPr>
            <p:ph idx="1"/>
          </p:nvPr>
        </p:nvSpPr>
        <p:spPr/>
        <p:txBody>
          <a:bodyPr/>
          <a:lstStyle/>
          <a:p>
            <a:r>
              <a:rPr lang="en-GB" dirty="0"/>
              <a:t>To identify external forces that impact on the organisation using two environmental analysis tools (PESTLE &amp; SWOT).</a:t>
            </a:r>
          </a:p>
          <a:p>
            <a:r>
              <a:rPr lang="en-GB" dirty="0"/>
              <a:t>To understand the requirements of assignment, part 1.</a:t>
            </a:r>
          </a:p>
        </p:txBody>
      </p:sp>
    </p:spTree>
    <p:extLst>
      <p:ext uri="{BB962C8B-B14F-4D97-AF65-F5344CB8AC3E}">
        <p14:creationId xmlns:p14="http://schemas.microsoft.com/office/powerpoint/2010/main" val="2315393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D9075-FBBB-4021-807E-E0144A236009}"/>
              </a:ext>
            </a:extLst>
          </p:cNvPr>
          <p:cNvSpPr>
            <a:spLocks noGrp="1"/>
          </p:cNvSpPr>
          <p:nvPr>
            <p:ph type="title"/>
          </p:nvPr>
        </p:nvSpPr>
        <p:spPr/>
        <p:txBody>
          <a:bodyPr>
            <a:normAutofit fontScale="90000"/>
          </a:bodyPr>
          <a:lstStyle/>
          <a:p>
            <a:r>
              <a:rPr lang="en-GB" dirty="0"/>
              <a:t>‘The world out there influences the world in here’ (Buchanan and Huczynski, 2017)</a:t>
            </a:r>
          </a:p>
        </p:txBody>
      </p:sp>
      <p:sp>
        <p:nvSpPr>
          <p:cNvPr id="3" name="Content Placeholder 2">
            <a:extLst>
              <a:ext uri="{FF2B5EF4-FFF2-40B4-BE49-F238E27FC236}">
                <a16:creationId xmlns:a16="http://schemas.microsoft.com/office/drawing/2014/main" id="{60049DAB-52F7-43DE-AE94-253E43EAE9E2}"/>
              </a:ext>
            </a:extLst>
          </p:cNvPr>
          <p:cNvSpPr>
            <a:spLocks noGrp="1"/>
          </p:cNvSpPr>
          <p:nvPr>
            <p:ph idx="1"/>
          </p:nvPr>
        </p:nvSpPr>
        <p:spPr/>
        <p:txBody>
          <a:bodyPr/>
          <a:lstStyle/>
          <a:p>
            <a:endParaRPr lang="en-GB" dirty="0"/>
          </a:p>
        </p:txBody>
      </p:sp>
      <p:sp>
        <p:nvSpPr>
          <p:cNvPr id="6" name="TextBox 5">
            <a:extLst>
              <a:ext uri="{FF2B5EF4-FFF2-40B4-BE49-F238E27FC236}">
                <a16:creationId xmlns:a16="http://schemas.microsoft.com/office/drawing/2014/main" id="{53984534-D79C-4C4A-97A3-56501E812357}"/>
              </a:ext>
            </a:extLst>
          </p:cNvPr>
          <p:cNvSpPr txBox="1"/>
          <p:nvPr/>
        </p:nvSpPr>
        <p:spPr>
          <a:xfrm>
            <a:off x="1312267" y="2259519"/>
            <a:ext cx="3137655" cy="1815882"/>
          </a:xfrm>
          <a:prstGeom prst="rect">
            <a:avLst/>
          </a:prstGeom>
          <a:noFill/>
          <a:ln>
            <a:solidFill>
              <a:schemeClr val="tx1"/>
            </a:solidFill>
          </a:ln>
        </p:spPr>
        <p:txBody>
          <a:bodyPr wrap="square" rtlCol="0">
            <a:spAutoFit/>
          </a:bodyPr>
          <a:lstStyle/>
          <a:p>
            <a:r>
              <a:rPr lang="en-GB" sz="2800" dirty="0"/>
              <a:t>External Environmental Factors, Trends and Developments</a:t>
            </a:r>
          </a:p>
        </p:txBody>
      </p:sp>
      <p:sp>
        <p:nvSpPr>
          <p:cNvPr id="7" name="TextBox 6">
            <a:extLst>
              <a:ext uri="{FF2B5EF4-FFF2-40B4-BE49-F238E27FC236}">
                <a16:creationId xmlns:a16="http://schemas.microsoft.com/office/drawing/2014/main" id="{381D069A-8EA2-411E-B6EC-6703B4F183DD}"/>
              </a:ext>
            </a:extLst>
          </p:cNvPr>
          <p:cNvSpPr txBox="1"/>
          <p:nvPr/>
        </p:nvSpPr>
        <p:spPr>
          <a:xfrm>
            <a:off x="4874005" y="2533546"/>
            <a:ext cx="2074877" cy="954107"/>
          </a:xfrm>
          <a:prstGeom prst="rect">
            <a:avLst/>
          </a:prstGeom>
          <a:noFill/>
        </p:spPr>
        <p:txBody>
          <a:bodyPr wrap="square" rtlCol="0">
            <a:spAutoFit/>
          </a:bodyPr>
          <a:lstStyle/>
          <a:p>
            <a:r>
              <a:rPr lang="en-GB" sz="2800" dirty="0"/>
              <a:t>Lead to change in </a:t>
            </a:r>
          </a:p>
        </p:txBody>
      </p:sp>
      <p:sp>
        <p:nvSpPr>
          <p:cNvPr id="8" name="TextBox 7">
            <a:extLst>
              <a:ext uri="{FF2B5EF4-FFF2-40B4-BE49-F238E27FC236}">
                <a16:creationId xmlns:a16="http://schemas.microsoft.com/office/drawing/2014/main" id="{6D52463F-110B-453F-9604-D75203954AC2}"/>
              </a:ext>
            </a:extLst>
          </p:cNvPr>
          <p:cNvSpPr txBox="1"/>
          <p:nvPr/>
        </p:nvSpPr>
        <p:spPr>
          <a:xfrm>
            <a:off x="7570626" y="2255492"/>
            <a:ext cx="2936146" cy="3108543"/>
          </a:xfrm>
          <a:prstGeom prst="rect">
            <a:avLst/>
          </a:prstGeom>
          <a:noFill/>
          <a:ln>
            <a:solidFill>
              <a:schemeClr val="tx1"/>
            </a:solidFill>
          </a:ln>
        </p:spPr>
        <p:txBody>
          <a:bodyPr wrap="square" rtlCol="0">
            <a:spAutoFit/>
          </a:bodyPr>
          <a:lstStyle/>
          <a:p>
            <a:r>
              <a:rPr lang="en-GB" sz="2800" dirty="0"/>
              <a:t>Internal organisation structures, processes and behaviours (and therefore the culture)</a:t>
            </a:r>
          </a:p>
        </p:txBody>
      </p:sp>
      <p:sp>
        <p:nvSpPr>
          <p:cNvPr id="4" name="Arrow: Right 3">
            <a:extLst>
              <a:ext uri="{FF2B5EF4-FFF2-40B4-BE49-F238E27FC236}">
                <a16:creationId xmlns:a16="http://schemas.microsoft.com/office/drawing/2014/main" id="{9972F104-F31A-4AD8-B5C5-FF2813E59C44}"/>
              </a:ext>
            </a:extLst>
          </p:cNvPr>
          <p:cNvSpPr/>
          <p:nvPr/>
        </p:nvSpPr>
        <p:spPr>
          <a:xfrm>
            <a:off x="4790596" y="3487653"/>
            <a:ext cx="246915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23483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ED8E-73B4-4AA0-9FDA-D6BFAE08B63B}"/>
              </a:ext>
            </a:extLst>
          </p:cNvPr>
          <p:cNvSpPr>
            <a:spLocks noGrp="1"/>
          </p:cNvSpPr>
          <p:nvPr>
            <p:ph type="title"/>
          </p:nvPr>
        </p:nvSpPr>
        <p:spPr/>
        <p:txBody>
          <a:bodyPr/>
          <a:lstStyle/>
          <a:p>
            <a:r>
              <a:rPr lang="en-GB" dirty="0"/>
              <a:t>Analysing External Factors</a:t>
            </a:r>
          </a:p>
        </p:txBody>
      </p:sp>
      <p:sp>
        <p:nvSpPr>
          <p:cNvPr id="3" name="Content Placeholder 2">
            <a:extLst>
              <a:ext uri="{FF2B5EF4-FFF2-40B4-BE49-F238E27FC236}">
                <a16:creationId xmlns:a16="http://schemas.microsoft.com/office/drawing/2014/main" id="{336DE24F-8544-4422-B87A-B65EF2457011}"/>
              </a:ext>
            </a:extLst>
          </p:cNvPr>
          <p:cNvSpPr>
            <a:spLocks noGrp="1"/>
          </p:cNvSpPr>
          <p:nvPr>
            <p:ph idx="1"/>
          </p:nvPr>
        </p:nvSpPr>
        <p:spPr/>
        <p:txBody>
          <a:bodyPr/>
          <a:lstStyle/>
          <a:p>
            <a:r>
              <a:rPr lang="en-GB" dirty="0"/>
              <a:t>To inform strategy</a:t>
            </a:r>
          </a:p>
          <a:p>
            <a:r>
              <a:rPr lang="en-GB" dirty="0"/>
              <a:t>To remain competitive </a:t>
            </a:r>
          </a:p>
          <a:p>
            <a:r>
              <a:rPr lang="en-GB" dirty="0"/>
              <a:t>To ensure sustainable organisational performance</a:t>
            </a:r>
          </a:p>
        </p:txBody>
      </p:sp>
    </p:spTree>
    <p:extLst>
      <p:ext uri="{BB962C8B-B14F-4D97-AF65-F5344CB8AC3E}">
        <p14:creationId xmlns:p14="http://schemas.microsoft.com/office/powerpoint/2010/main" val="31778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a:t>
            </a:r>
          </a:p>
        </p:txBody>
      </p:sp>
      <p:sp>
        <p:nvSpPr>
          <p:cNvPr id="3" name="Content Placeholder 2"/>
          <p:cNvSpPr>
            <a:spLocks noGrp="1"/>
          </p:cNvSpPr>
          <p:nvPr>
            <p:ph idx="1"/>
          </p:nvPr>
        </p:nvSpPr>
        <p:spPr/>
        <p:txBody>
          <a:bodyPr>
            <a:normAutofit/>
          </a:bodyPr>
          <a:lstStyle/>
          <a:p>
            <a:r>
              <a:rPr lang="en-GB" dirty="0"/>
              <a:t>A PESTLE analysis is an audit of an organisation's environmental influences, with the purpose of using this information to guide strategic decision-making (CIPD, 2015). </a:t>
            </a:r>
          </a:p>
        </p:txBody>
      </p:sp>
    </p:spTree>
    <p:extLst>
      <p:ext uri="{BB962C8B-B14F-4D97-AF65-F5344CB8AC3E}">
        <p14:creationId xmlns:p14="http://schemas.microsoft.com/office/powerpoint/2010/main" val="2694854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60649"/>
            <a:ext cx="7886700" cy="463746"/>
          </a:xfrm>
        </p:spPr>
        <p:txBody>
          <a:bodyPr>
            <a:normAutofit fontScale="90000"/>
          </a:bodyPr>
          <a:lstStyle/>
          <a:p>
            <a:r>
              <a:rPr lang="en-GB" dirty="0"/>
              <a:t>PESTLE</a:t>
            </a:r>
          </a:p>
        </p:txBody>
      </p:sp>
      <p:sp>
        <p:nvSpPr>
          <p:cNvPr id="3" name="Content Placeholder 2"/>
          <p:cNvSpPr>
            <a:spLocks noGrp="1"/>
          </p:cNvSpPr>
          <p:nvPr>
            <p:ph idx="1"/>
          </p:nvPr>
        </p:nvSpPr>
        <p:spPr>
          <a:xfrm>
            <a:off x="653143" y="985652"/>
            <a:ext cx="11055927" cy="4548250"/>
          </a:xfrm>
        </p:spPr>
        <p:txBody>
          <a:bodyPr>
            <a:normAutofit/>
          </a:bodyPr>
          <a:lstStyle/>
          <a:p>
            <a:r>
              <a:rPr lang="en-GB" b="1" dirty="0">
                <a:effectLst/>
              </a:rPr>
              <a:t>Political</a:t>
            </a:r>
          </a:p>
          <a:p>
            <a:r>
              <a:rPr lang="en-GB" b="1" dirty="0">
                <a:effectLst/>
              </a:rPr>
              <a:t>Economic</a:t>
            </a:r>
          </a:p>
          <a:p>
            <a:r>
              <a:rPr lang="en-GB" b="1" dirty="0">
                <a:effectLst/>
              </a:rPr>
              <a:t>Sociological</a:t>
            </a:r>
          </a:p>
          <a:p>
            <a:r>
              <a:rPr lang="en-GB" b="1" dirty="0">
                <a:effectLst/>
              </a:rPr>
              <a:t>Technological</a:t>
            </a:r>
          </a:p>
          <a:p>
            <a:r>
              <a:rPr lang="en-GB" b="1" dirty="0">
                <a:effectLst/>
              </a:rPr>
              <a:t>Legal</a:t>
            </a:r>
          </a:p>
          <a:p>
            <a:r>
              <a:rPr lang="en-GB" b="1" dirty="0">
                <a:effectLst/>
              </a:rPr>
              <a:t>Environmental</a:t>
            </a:r>
          </a:p>
        </p:txBody>
      </p:sp>
    </p:spTree>
    <p:extLst>
      <p:ext uri="{BB962C8B-B14F-4D97-AF65-F5344CB8AC3E}">
        <p14:creationId xmlns:p14="http://schemas.microsoft.com/office/powerpoint/2010/main" val="197108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4880C-7C22-4739-B1C6-68D5BEA743B7}"/>
              </a:ext>
            </a:extLst>
          </p:cNvPr>
          <p:cNvSpPr>
            <a:spLocks noGrp="1"/>
          </p:cNvSpPr>
          <p:nvPr>
            <p:ph type="title"/>
          </p:nvPr>
        </p:nvSpPr>
        <p:spPr/>
        <p:txBody>
          <a:bodyPr/>
          <a:lstStyle/>
          <a:p>
            <a:r>
              <a:rPr lang="en-GB" dirty="0"/>
              <a:t>Video - PESTLE</a:t>
            </a:r>
          </a:p>
        </p:txBody>
      </p:sp>
      <p:sp>
        <p:nvSpPr>
          <p:cNvPr id="3" name="Content Placeholder 2">
            <a:extLst>
              <a:ext uri="{FF2B5EF4-FFF2-40B4-BE49-F238E27FC236}">
                <a16:creationId xmlns:a16="http://schemas.microsoft.com/office/drawing/2014/main" id="{EC1C7ED2-44F8-48A9-ADDC-E0F2DBA0FF78}"/>
              </a:ext>
            </a:extLst>
          </p:cNvPr>
          <p:cNvSpPr>
            <a:spLocks noGrp="1"/>
          </p:cNvSpPr>
          <p:nvPr>
            <p:ph idx="1"/>
          </p:nvPr>
        </p:nvSpPr>
        <p:spPr/>
        <p:txBody>
          <a:bodyPr/>
          <a:lstStyle/>
          <a:p>
            <a:r>
              <a:rPr lang="en-GB" dirty="0">
                <a:hlinkClick r:id="rId2"/>
              </a:rPr>
              <a:t>https://www.cipd.co.uk/knowledge/strategy/organisational-development/pestle-analysis-factsheet</a:t>
            </a:r>
            <a:endParaRPr lang="en-GB" dirty="0"/>
          </a:p>
          <a:p>
            <a:endParaRPr lang="en-GB" dirty="0"/>
          </a:p>
        </p:txBody>
      </p:sp>
    </p:spTree>
    <p:extLst>
      <p:ext uri="{BB962C8B-B14F-4D97-AF65-F5344CB8AC3E}">
        <p14:creationId xmlns:p14="http://schemas.microsoft.com/office/powerpoint/2010/main" val="1420069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26E03-9377-4AA8-855D-60A48C0DFDF8}"/>
              </a:ext>
            </a:extLst>
          </p:cNvPr>
          <p:cNvSpPr>
            <a:spLocks noGrp="1"/>
          </p:cNvSpPr>
          <p:nvPr>
            <p:ph type="title"/>
          </p:nvPr>
        </p:nvSpPr>
        <p:spPr/>
        <p:txBody>
          <a:bodyPr>
            <a:normAutofit/>
          </a:bodyPr>
          <a:lstStyle/>
          <a:p>
            <a:r>
              <a:rPr lang="en-GB" dirty="0"/>
              <a:t>The Working World in 2020 (CMI, 2014)</a:t>
            </a:r>
          </a:p>
        </p:txBody>
      </p:sp>
      <p:sp>
        <p:nvSpPr>
          <p:cNvPr id="3" name="Content Placeholder 2">
            <a:extLst>
              <a:ext uri="{FF2B5EF4-FFF2-40B4-BE49-F238E27FC236}">
                <a16:creationId xmlns:a16="http://schemas.microsoft.com/office/drawing/2014/main" id="{AB4CFA95-CF28-40B0-9211-934B7F2C994A}"/>
              </a:ext>
            </a:extLst>
          </p:cNvPr>
          <p:cNvSpPr>
            <a:spLocks noGrp="1"/>
          </p:cNvSpPr>
          <p:nvPr>
            <p:ph idx="1"/>
          </p:nvPr>
        </p:nvSpPr>
        <p:spPr/>
        <p:txBody>
          <a:bodyPr>
            <a:normAutofit fontScale="85000" lnSpcReduction="20000"/>
          </a:bodyPr>
          <a:lstStyle/>
          <a:p>
            <a:r>
              <a:rPr lang="en-GB" dirty="0"/>
              <a:t>Technology – we will be more connected</a:t>
            </a:r>
          </a:p>
          <a:p>
            <a:r>
              <a:rPr lang="en-GB" dirty="0"/>
              <a:t>Managers need people skills to manage more of a variety of working – at home, different locations, flexible hours</a:t>
            </a:r>
          </a:p>
          <a:p>
            <a:r>
              <a:rPr lang="en-GB" dirty="0"/>
              <a:t>Managers will use more data to recruit, engage, performance manage and retain staff</a:t>
            </a:r>
          </a:p>
          <a:p>
            <a:r>
              <a:rPr lang="en-GB" dirty="0"/>
              <a:t>Diversity will become even more important – more women in the workforce, ageing population, globalisation</a:t>
            </a:r>
          </a:p>
          <a:p>
            <a:pPr marL="0" indent="0">
              <a:buNone/>
            </a:pPr>
            <a:endParaRPr lang="en-GB" dirty="0"/>
          </a:p>
          <a:p>
            <a:pPr marL="0" indent="0">
              <a:buNone/>
            </a:pPr>
            <a:r>
              <a:rPr lang="en-GB" dirty="0"/>
              <a:t>Implications – managers need to develop a culture that prioritises ethics, social responsibility, sustainability and flexibility. </a:t>
            </a:r>
          </a:p>
        </p:txBody>
      </p:sp>
    </p:spTree>
    <p:extLst>
      <p:ext uri="{BB962C8B-B14F-4D97-AF65-F5344CB8AC3E}">
        <p14:creationId xmlns:p14="http://schemas.microsoft.com/office/powerpoint/2010/main" val="3780785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CB20B-90FE-4D46-B335-5337C4588773}"/>
              </a:ext>
            </a:extLst>
          </p:cNvPr>
          <p:cNvSpPr>
            <a:spLocks noGrp="1"/>
          </p:cNvSpPr>
          <p:nvPr>
            <p:ph type="title"/>
          </p:nvPr>
        </p:nvSpPr>
        <p:spPr/>
        <p:txBody>
          <a:bodyPr/>
          <a:lstStyle/>
          <a:p>
            <a:r>
              <a:rPr lang="en-GB" dirty="0"/>
              <a:t>The Fourth Industrial Revolution</a:t>
            </a:r>
          </a:p>
        </p:txBody>
      </p:sp>
      <p:sp>
        <p:nvSpPr>
          <p:cNvPr id="3" name="Content Placeholder 2">
            <a:extLst>
              <a:ext uri="{FF2B5EF4-FFF2-40B4-BE49-F238E27FC236}">
                <a16:creationId xmlns:a16="http://schemas.microsoft.com/office/drawing/2014/main" id="{CA5DD509-6730-4AB9-B713-13792C084712}"/>
              </a:ext>
            </a:extLst>
          </p:cNvPr>
          <p:cNvSpPr>
            <a:spLocks noGrp="1"/>
          </p:cNvSpPr>
          <p:nvPr>
            <p:ph idx="1"/>
          </p:nvPr>
        </p:nvSpPr>
        <p:spPr/>
        <p:txBody>
          <a:bodyPr/>
          <a:lstStyle/>
          <a:p>
            <a:r>
              <a:rPr lang="en-GB" dirty="0"/>
              <a:t>2 views – pessimistic/optimistic</a:t>
            </a:r>
          </a:p>
          <a:p>
            <a:r>
              <a:rPr lang="en-GB" dirty="0"/>
              <a:t>Likely – a time lag between jobs going and jobs being created</a:t>
            </a:r>
          </a:p>
          <a:p>
            <a:endParaRPr lang="en-GB" dirty="0"/>
          </a:p>
          <a:p>
            <a:pPr marL="0" indent="0">
              <a:buNone/>
            </a:pPr>
            <a:r>
              <a:rPr lang="en-GB" dirty="0">
                <a:hlinkClick r:id="rId2"/>
              </a:rPr>
              <a:t>https://www.youtube.com/watch?v=khjY5LWF3tg</a:t>
            </a:r>
            <a:endParaRPr lang="en-GB" dirty="0"/>
          </a:p>
          <a:p>
            <a:pPr marL="0" indent="0">
              <a:buNone/>
            </a:pPr>
            <a:endParaRPr lang="en-GB" dirty="0"/>
          </a:p>
        </p:txBody>
      </p:sp>
    </p:spTree>
    <p:extLst>
      <p:ext uri="{BB962C8B-B14F-4D97-AF65-F5344CB8AC3E}">
        <p14:creationId xmlns:p14="http://schemas.microsoft.com/office/powerpoint/2010/main" val="2716079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9844-8290-4290-8096-57F14C7BB06C}"/>
              </a:ext>
            </a:extLst>
          </p:cNvPr>
          <p:cNvSpPr>
            <a:spLocks noGrp="1"/>
          </p:cNvSpPr>
          <p:nvPr>
            <p:ph type="title"/>
          </p:nvPr>
        </p:nvSpPr>
        <p:spPr/>
        <p:txBody>
          <a:bodyPr>
            <a:normAutofit fontScale="90000"/>
          </a:bodyPr>
          <a:lstStyle/>
          <a:p>
            <a:r>
              <a:rPr lang="en-GB" dirty="0"/>
              <a:t>What makes a job susceptible to Automation?</a:t>
            </a:r>
          </a:p>
        </p:txBody>
      </p:sp>
      <p:pic>
        <p:nvPicPr>
          <p:cNvPr id="9" name="Content Placeholder 8" descr="A close up of a device&#10;&#10;Description generated with high confidence">
            <a:extLst>
              <a:ext uri="{FF2B5EF4-FFF2-40B4-BE49-F238E27FC236}">
                <a16:creationId xmlns:a16="http://schemas.microsoft.com/office/drawing/2014/main" id="{65829816-53D0-4480-A801-6B0AAAC4D9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825828" y="1600200"/>
            <a:ext cx="2540343" cy="3916363"/>
          </a:xfrm>
        </p:spPr>
      </p:pic>
    </p:spTree>
    <p:extLst>
      <p:ext uri="{BB962C8B-B14F-4D97-AF65-F5344CB8AC3E}">
        <p14:creationId xmlns:p14="http://schemas.microsoft.com/office/powerpoint/2010/main" val="3882115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F3404-0ADE-4871-AE95-F1F0AE4596FC}"/>
              </a:ext>
            </a:extLst>
          </p:cNvPr>
          <p:cNvSpPr>
            <a:spLocks noGrp="1"/>
          </p:cNvSpPr>
          <p:nvPr>
            <p:ph type="title"/>
          </p:nvPr>
        </p:nvSpPr>
        <p:spPr/>
        <p:txBody>
          <a:bodyPr/>
          <a:lstStyle/>
          <a:p>
            <a:r>
              <a:rPr lang="en-GB" dirty="0"/>
              <a:t>Will Robots take my Job?</a:t>
            </a:r>
          </a:p>
        </p:txBody>
      </p:sp>
      <p:sp>
        <p:nvSpPr>
          <p:cNvPr id="3" name="Content Placeholder 2">
            <a:extLst>
              <a:ext uri="{FF2B5EF4-FFF2-40B4-BE49-F238E27FC236}">
                <a16:creationId xmlns:a16="http://schemas.microsoft.com/office/drawing/2014/main" id="{EAADE3E9-0BB2-4FBE-B386-6F3A2431ED5C}"/>
              </a:ext>
            </a:extLst>
          </p:cNvPr>
          <p:cNvSpPr>
            <a:spLocks noGrp="1"/>
          </p:cNvSpPr>
          <p:nvPr>
            <p:ph idx="1"/>
          </p:nvPr>
        </p:nvSpPr>
        <p:spPr/>
        <p:txBody>
          <a:bodyPr/>
          <a:lstStyle/>
          <a:p>
            <a:r>
              <a:rPr lang="en-GB" dirty="0">
                <a:hlinkClick r:id="rId2"/>
              </a:rPr>
              <a:t>https://willrobotstakemyjob.com/</a:t>
            </a:r>
            <a:endParaRPr lang="en-GB" dirty="0"/>
          </a:p>
          <a:p>
            <a:endParaRPr lang="en-GB" dirty="0"/>
          </a:p>
        </p:txBody>
      </p:sp>
    </p:spTree>
    <p:extLst>
      <p:ext uri="{BB962C8B-B14F-4D97-AF65-F5344CB8AC3E}">
        <p14:creationId xmlns:p14="http://schemas.microsoft.com/office/powerpoint/2010/main" val="2798765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a:t>
            </a:r>
          </a:p>
        </p:txBody>
      </p:sp>
      <p:sp>
        <p:nvSpPr>
          <p:cNvPr id="3" name="Content Placeholder 2"/>
          <p:cNvSpPr>
            <a:spLocks noGrp="1"/>
          </p:cNvSpPr>
          <p:nvPr>
            <p:ph idx="1"/>
          </p:nvPr>
        </p:nvSpPr>
        <p:spPr/>
        <p:txBody>
          <a:bodyPr>
            <a:normAutofit fontScale="92500" lnSpcReduction="10000"/>
          </a:bodyPr>
          <a:lstStyle/>
          <a:p>
            <a:r>
              <a:rPr lang="en-GB" dirty="0">
                <a:effectLst/>
              </a:rPr>
              <a:t>A SWOT analysis is a planning tool used to understand the Strengths, Weaknesses, Opportunities, and Threats involved in a project or in a business. It involves stating the objective of the business or project and identifying the internal and external factors that are either supportive or unfavourable to achieving that objective. SWOT is often used as part of a strategic or business planning process, but can be useful in understanding an organisation or situation and decision-making for all sorts of situations.</a:t>
            </a:r>
            <a:endParaRPr lang="en-GB" dirty="0"/>
          </a:p>
        </p:txBody>
      </p:sp>
    </p:spTree>
    <p:extLst>
      <p:ext uri="{BB962C8B-B14F-4D97-AF65-F5344CB8AC3E}">
        <p14:creationId xmlns:p14="http://schemas.microsoft.com/office/powerpoint/2010/main" val="2039366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a:t>
            </a:r>
          </a:p>
        </p:txBody>
      </p:sp>
      <p:sp>
        <p:nvSpPr>
          <p:cNvPr id="3" name="Content Placeholder 2"/>
          <p:cNvSpPr>
            <a:spLocks noGrp="1"/>
          </p:cNvSpPr>
          <p:nvPr>
            <p:ph idx="1"/>
          </p:nvPr>
        </p:nvSpPr>
        <p:spPr/>
        <p:txBody>
          <a:bodyPr>
            <a:normAutofit/>
          </a:bodyPr>
          <a:lstStyle/>
          <a:p>
            <a:r>
              <a:rPr lang="en-GB" b="1" dirty="0">
                <a:effectLst/>
              </a:rPr>
              <a:t>Strengths (internal factor)</a:t>
            </a:r>
            <a:endParaRPr lang="en-GB" dirty="0">
              <a:effectLst/>
            </a:endParaRPr>
          </a:p>
          <a:p>
            <a:r>
              <a:rPr lang="en-GB" b="1" dirty="0">
                <a:effectLst/>
              </a:rPr>
              <a:t>Weaknesses (internal factor)</a:t>
            </a:r>
          </a:p>
          <a:p>
            <a:r>
              <a:rPr lang="en-GB" b="1" dirty="0">
                <a:effectLst/>
              </a:rPr>
              <a:t>Opportunities (external factor)</a:t>
            </a:r>
          </a:p>
          <a:p>
            <a:r>
              <a:rPr lang="en-GB" b="1" dirty="0">
                <a:effectLst/>
              </a:rPr>
              <a:t>Threats (external factor)</a:t>
            </a:r>
            <a:endParaRPr lang="en-GB" dirty="0"/>
          </a:p>
        </p:txBody>
      </p:sp>
    </p:spTree>
    <p:extLst>
      <p:ext uri="{BB962C8B-B14F-4D97-AF65-F5344CB8AC3E}">
        <p14:creationId xmlns:p14="http://schemas.microsoft.com/office/powerpoint/2010/main" val="3143923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3881-6FCE-4858-BCC7-8A41AB9B33A7}"/>
              </a:ext>
            </a:extLst>
          </p:cNvPr>
          <p:cNvSpPr>
            <a:spLocks noGrp="1"/>
          </p:cNvSpPr>
          <p:nvPr>
            <p:ph type="title"/>
          </p:nvPr>
        </p:nvSpPr>
        <p:spPr>
          <a:xfrm>
            <a:off x="609600" y="178130"/>
            <a:ext cx="10972800" cy="866899"/>
          </a:xfrm>
        </p:spPr>
        <p:txBody>
          <a:bodyPr>
            <a:normAutofit fontScale="90000"/>
          </a:bodyPr>
          <a:lstStyle/>
          <a:p>
            <a:r>
              <a:rPr lang="en-GB" dirty="0"/>
              <a:t>Group Activity – Put your Answers in the Chat</a:t>
            </a:r>
          </a:p>
        </p:txBody>
      </p:sp>
      <p:sp>
        <p:nvSpPr>
          <p:cNvPr id="3" name="Content Placeholder 2">
            <a:extLst>
              <a:ext uri="{FF2B5EF4-FFF2-40B4-BE49-F238E27FC236}">
                <a16:creationId xmlns:a16="http://schemas.microsoft.com/office/drawing/2014/main" id="{D87F3422-16F6-4CC0-AC20-4A3191026996}"/>
              </a:ext>
            </a:extLst>
          </p:cNvPr>
          <p:cNvSpPr>
            <a:spLocks noGrp="1"/>
          </p:cNvSpPr>
          <p:nvPr>
            <p:ph idx="1"/>
          </p:nvPr>
        </p:nvSpPr>
        <p:spPr>
          <a:xfrm>
            <a:off x="609600" y="1481937"/>
            <a:ext cx="10972800" cy="3894126"/>
          </a:xfrm>
        </p:spPr>
        <p:txBody>
          <a:bodyPr>
            <a:normAutofit/>
          </a:bodyPr>
          <a:lstStyle/>
          <a:p>
            <a:pPr marL="514350" lvl="0" indent="-514350">
              <a:buAutoNum type="arabicPeriod"/>
            </a:pPr>
            <a:r>
              <a:rPr lang="en-GB" dirty="0"/>
              <a:t>Which forces (PESTLE) are currently impacting the University?</a:t>
            </a:r>
          </a:p>
          <a:p>
            <a:pPr marL="514350" lvl="0" indent="-514350">
              <a:buAutoNum type="arabicPeriod"/>
            </a:pPr>
            <a:r>
              <a:rPr lang="en-GB" dirty="0"/>
              <a:t>Where could we find out more information about each one?</a:t>
            </a:r>
          </a:p>
          <a:p>
            <a:pPr marL="514350" lvl="0" indent="-514350">
              <a:buAutoNum type="arabicPeriod"/>
            </a:pPr>
            <a:endParaRPr lang="en-GB" dirty="0"/>
          </a:p>
        </p:txBody>
      </p:sp>
    </p:spTree>
    <p:extLst>
      <p:ext uri="{BB962C8B-B14F-4D97-AF65-F5344CB8AC3E}">
        <p14:creationId xmlns:p14="http://schemas.microsoft.com/office/powerpoint/2010/main" val="19333272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1347"/>
            <a:ext cx="10515600" cy="607998"/>
          </a:xfrm>
        </p:spPr>
        <p:txBody>
          <a:bodyPr>
            <a:normAutofit fontScale="90000"/>
          </a:bodyPr>
          <a:lstStyle/>
          <a:p>
            <a:r>
              <a:rPr lang="en-GB" dirty="0"/>
              <a:t>PESTLE</a:t>
            </a:r>
          </a:p>
        </p:txBody>
      </p:sp>
      <p:sp>
        <p:nvSpPr>
          <p:cNvPr id="3" name="Content Placeholder 2"/>
          <p:cNvSpPr>
            <a:spLocks noGrp="1"/>
          </p:cNvSpPr>
          <p:nvPr>
            <p:ph idx="1"/>
          </p:nvPr>
        </p:nvSpPr>
        <p:spPr>
          <a:xfrm>
            <a:off x="262759" y="689345"/>
            <a:ext cx="11729544" cy="5528345"/>
          </a:xfrm>
        </p:spPr>
        <p:txBody>
          <a:bodyPr>
            <a:normAutofit fontScale="62500" lnSpcReduction="20000"/>
          </a:bodyPr>
          <a:lstStyle/>
          <a:p>
            <a:pPr marL="0" indent="0">
              <a:buNone/>
            </a:pPr>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pPr marL="0" indent="0">
              <a:buNone/>
            </a:pPr>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pPr marL="0" indent="0">
              <a:buNone/>
            </a:pPr>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pPr marL="0" indent="0">
              <a:buNone/>
            </a:pPr>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pPr marL="0" indent="0">
              <a:buNone/>
            </a:pPr>
            <a:r>
              <a:rPr lang="en-GB" b="1" dirty="0">
                <a:effectLst/>
              </a:rPr>
              <a:t>Legal</a:t>
            </a:r>
            <a:r>
              <a:rPr lang="en-GB" dirty="0">
                <a:effectLst/>
              </a:rPr>
              <a:t>: what is happening with changes to legislation. This may impact employment, access to materials, quotas, resources, imports/ exports, taxation etc.</a:t>
            </a:r>
          </a:p>
          <a:p>
            <a:pPr marL="0" indent="0">
              <a:buNone/>
            </a:pPr>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Tree>
    <p:extLst>
      <p:ext uri="{BB962C8B-B14F-4D97-AF65-F5344CB8AC3E}">
        <p14:creationId xmlns:p14="http://schemas.microsoft.com/office/powerpoint/2010/main" val="3850281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6650D-4076-4495-BC35-C601130C9C2E}"/>
              </a:ext>
            </a:extLst>
          </p:cNvPr>
          <p:cNvSpPr>
            <a:spLocks noGrp="1"/>
          </p:cNvSpPr>
          <p:nvPr>
            <p:ph type="title"/>
          </p:nvPr>
        </p:nvSpPr>
        <p:spPr/>
        <p:txBody>
          <a:bodyPr/>
          <a:lstStyle/>
          <a:p>
            <a:r>
              <a:rPr lang="en-GB" dirty="0"/>
              <a:t>Changing the Culture</a:t>
            </a:r>
          </a:p>
        </p:txBody>
      </p:sp>
      <p:sp>
        <p:nvSpPr>
          <p:cNvPr id="3" name="Content Placeholder 2">
            <a:extLst>
              <a:ext uri="{FF2B5EF4-FFF2-40B4-BE49-F238E27FC236}">
                <a16:creationId xmlns:a16="http://schemas.microsoft.com/office/drawing/2014/main" id="{F9F78533-93A1-4A46-82AA-8A805EA28A69}"/>
              </a:ext>
            </a:extLst>
          </p:cNvPr>
          <p:cNvSpPr>
            <a:spLocks noGrp="1"/>
          </p:cNvSpPr>
          <p:nvPr>
            <p:ph idx="1"/>
          </p:nvPr>
        </p:nvSpPr>
        <p:spPr/>
        <p:txBody>
          <a:bodyPr/>
          <a:lstStyle/>
          <a:p>
            <a:r>
              <a:rPr lang="en-GB" dirty="0"/>
              <a:t>External factors may mean an internal culture change is needed to ensure long term sustainability. For example, when digitalisation of services needs to happen (DVLA).</a:t>
            </a:r>
          </a:p>
          <a:p>
            <a:r>
              <a:rPr lang="en-GB" dirty="0"/>
              <a:t>Cultural Web can be used to assess the culture at the present time and to describe the culture required in the future. </a:t>
            </a:r>
          </a:p>
        </p:txBody>
      </p:sp>
    </p:spTree>
    <p:extLst>
      <p:ext uri="{BB962C8B-B14F-4D97-AF65-F5344CB8AC3E}">
        <p14:creationId xmlns:p14="http://schemas.microsoft.com/office/powerpoint/2010/main" val="2475940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D34E6-39B7-4608-B35D-D03A29F12B7D}"/>
              </a:ext>
            </a:extLst>
          </p:cNvPr>
          <p:cNvSpPr>
            <a:spLocks noGrp="1"/>
          </p:cNvSpPr>
          <p:nvPr>
            <p:ph type="title"/>
          </p:nvPr>
        </p:nvSpPr>
        <p:spPr/>
        <p:txBody>
          <a:bodyPr/>
          <a:lstStyle/>
          <a:p>
            <a:r>
              <a:rPr lang="en-GB" dirty="0"/>
              <a:t>Presentations</a:t>
            </a:r>
          </a:p>
        </p:txBody>
      </p:sp>
      <p:sp>
        <p:nvSpPr>
          <p:cNvPr id="3" name="Content Placeholder 2">
            <a:extLst>
              <a:ext uri="{FF2B5EF4-FFF2-40B4-BE49-F238E27FC236}">
                <a16:creationId xmlns:a16="http://schemas.microsoft.com/office/drawing/2014/main" id="{B1EDDCDD-0A75-43F0-A044-DB9D0CE8B19C}"/>
              </a:ext>
            </a:extLst>
          </p:cNvPr>
          <p:cNvSpPr>
            <a:spLocks noGrp="1"/>
          </p:cNvSpPr>
          <p:nvPr>
            <p:ph idx="1"/>
          </p:nvPr>
        </p:nvSpPr>
        <p:spPr/>
        <p:txBody>
          <a:bodyPr/>
          <a:lstStyle/>
          <a:p>
            <a:r>
              <a:rPr lang="en-GB" dirty="0"/>
              <a:t>What have you learnt from doing previous presentations?</a:t>
            </a:r>
          </a:p>
          <a:p>
            <a:r>
              <a:rPr lang="en-GB" dirty="0"/>
              <a:t>Think about your presentation style, flow, preparation.</a:t>
            </a:r>
          </a:p>
        </p:txBody>
      </p:sp>
    </p:spTree>
    <p:extLst>
      <p:ext uri="{BB962C8B-B14F-4D97-AF65-F5344CB8AC3E}">
        <p14:creationId xmlns:p14="http://schemas.microsoft.com/office/powerpoint/2010/main" val="1754921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5B07-DE05-4CA3-87A6-1B1B9F5047FC}"/>
              </a:ext>
            </a:extLst>
          </p:cNvPr>
          <p:cNvSpPr>
            <a:spLocks noGrp="1"/>
          </p:cNvSpPr>
          <p:nvPr>
            <p:ph type="title"/>
          </p:nvPr>
        </p:nvSpPr>
        <p:spPr/>
        <p:txBody>
          <a:bodyPr>
            <a:normAutofit/>
          </a:bodyPr>
          <a:lstStyle/>
          <a:p>
            <a:r>
              <a:rPr lang="en-GB" sz="3200" dirty="0"/>
              <a:t>Assignment Part 1 - Learning Points from the Last Cohort</a:t>
            </a:r>
          </a:p>
        </p:txBody>
      </p:sp>
      <p:sp>
        <p:nvSpPr>
          <p:cNvPr id="3" name="Content Placeholder 2">
            <a:extLst>
              <a:ext uri="{FF2B5EF4-FFF2-40B4-BE49-F238E27FC236}">
                <a16:creationId xmlns:a16="http://schemas.microsoft.com/office/drawing/2014/main" id="{37A7C50E-64AF-4EBF-A102-827EED00292D}"/>
              </a:ext>
            </a:extLst>
          </p:cNvPr>
          <p:cNvSpPr>
            <a:spLocks noGrp="1"/>
          </p:cNvSpPr>
          <p:nvPr>
            <p:ph idx="1"/>
          </p:nvPr>
        </p:nvSpPr>
        <p:spPr/>
        <p:txBody>
          <a:bodyPr>
            <a:normAutofit fontScale="92500" lnSpcReduction="10000"/>
          </a:bodyPr>
          <a:lstStyle/>
          <a:p>
            <a:r>
              <a:rPr lang="en-GB" dirty="0"/>
              <a:t>Practice so that your presentation flows</a:t>
            </a:r>
          </a:p>
          <a:p>
            <a:r>
              <a:rPr lang="en-GB" dirty="0"/>
              <a:t>Know your subject area – study enough so that you understand the concepts</a:t>
            </a:r>
          </a:p>
          <a:p>
            <a:r>
              <a:rPr lang="en-GB" dirty="0"/>
              <a:t>Underpin your points with credible sources – use the library catalogue, Google Scholar, reliable websites</a:t>
            </a:r>
          </a:p>
          <a:p>
            <a:r>
              <a:rPr lang="en-GB" dirty="0"/>
              <a:t>Include examples of how to apply the models to your organisation</a:t>
            </a:r>
          </a:p>
          <a:p>
            <a:r>
              <a:rPr lang="en-GB" dirty="0"/>
              <a:t>Demonstrate critical analysis</a:t>
            </a:r>
          </a:p>
          <a:p>
            <a:endParaRPr lang="en-GB" dirty="0"/>
          </a:p>
        </p:txBody>
      </p:sp>
    </p:spTree>
    <p:extLst>
      <p:ext uri="{BB962C8B-B14F-4D97-AF65-F5344CB8AC3E}">
        <p14:creationId xmlns:p14="http://schemas.microsoft.com/office/powerpoint/2010/main" val="19982743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E6CC1-25B6-417D-A856-C193C9E12F66}"/>
              </a:ext>
            </a:extLst>
          </p:cNvPr>
          <p:cNvSpPr>
            <a:spLocks noGrp="1"/>
          </p:cNvSpPr>
          <p:nvPr>
            <p:ph type="title"/>
          </p:nvPr>
        </p:nvSpPr>
        <p:spPr/>
        <p:txBody>
          <a:bodyPr/>
          <a:lstStyle/>
          <a:p>
            <a:r>
              <a:rPr lang="en-GB" dirty="0"/>
              <a:t>Part One – Video Presentation</a:t>
            </a:r>
          </a:p>
        </p:txBody>
      </p:sp>
      <p:sp>
        <p:nvSpPr>
          <p:cNvPr id="3" name="Content Placeholder 2">
            <a:extLst>
              <a:ext uri="{FF2B5EF4-FFF2-40B4-BE49-F238E27FC236}">
                <a16:creationId xmlns:a16="http://schemas.microsoft.com/office/drawing/2014/main" id="{4F554B98-FEFC-4F87-BFA8-673E8E38A688}"/>
              </a:ext>
            </a:extLst>
          </p:cNvPr>
          <p:cNvSpPr>
            <a:spLocks noGrp="1"/>
          </p:cNvSpPr>
          <p:nvPr>
            <p:ph idx="1"/>
          </p:nvPr>
        </p:nvSpPr>
        <p:spPr>
          <a:xfrm>
            <a:off x="609600" y="1600201"/>
            <a:ext cx="10972800" cy="4078110"/>
          </a:xfrm>
        </p:spPr>
        <p:txBody>
          <a:bodyPr>
            <a:normAutofit fontScale="77500" lnSpcReduction="20000"/>
          </a:bodyPr>
          <a:lstStyle/>
          <a:p>
            <a:pPr marL="514350" indent="-514350">
              <a:buAutoNum type="alphaLcPeriod"/>
            </a:pPr>
            <a:r>
              <a:rPr lang="en-GB" dirty="0"/>
              <a:t>Choose one organisation as the basis of your presentation. </a:t>
            </a:r>
          </a:p>
          <a:p>
            <a:pPr marL="514350" indent="-514350">
              <a:buAutoNum type="alphaLcPeriod"/>
            </a:pPr>
            <a:r>
              <a:rPr lang="en-GB" dirty="0"/>
              <a:t>Prepare a 5 minute video presentation for new managers on ‘Methods to Analyse the Culture and Context of Organisations’. You are required to discuss and analyse different methods such as PESTLE, SWOT and the Cultural Web and recommend methods to use in your chosen organisation. Your presentation should include examples of how the methods could be applied.</a:t>
            </a:r>
          </a:p>
          <a:p>
            <a:pPr marL="514350" indent="-514350">
              <a:buAutoNum type="alphaLcPeriod"/>
            </a:pPr>
            <a:r>
              <a:rPr lang="en-GB" dirty="0"/>
              <a:t>You may use any medium you choose, though you should be visible in the video at some point in the presentation.</a:t>
            </a:r>
          </a:p>
          <a:p>
            <a:pPr marL="514350" indent="-514350">
              <a:buAutoNum type="alphaLcPeriod"/>
            </a:pPr>
            <a:r>
              <a:rPr lang="en-GB" dirty="0"/>
              <a:t>You must upload a word document that contains your supplementary notes (500 words), plus a link to your video, to Turnitin by 23:59 on 15</a:t>
            </a:r>
            <a:r>
              <a:rPr lang="en-GB" baseline="30000" dirty="0"/>
              <a:t>th</a:t>
            </a:r>
            <a:r>
              <a:rPr lang="en-GB" dirty="0"/>
              <a:t> June 2020. </a:t>
            </a:r>
          </a:p>
        </p:txBody>
      </p:sp>
    </p:spTree>
    <p:extLst>
      <p:ext uri="{BB962C8B-B14F-4D97-AF65-F5344CB8AC3E}">
        <p14:creationId xmlns:p14="http://schemas.microsoft.com/office/powerpoint/2010/main" val="1335020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363AE-ADF8-476E-B9DE-4C646570FFA6}"/>
              </a:ext>
            </a:extLst>
          </p:cNvPr>
          <p:cNvSpPr>
            <a:spLocks noGrp="1"/>
          </p:cNvSpPr>
          <p:nvPr>
            <p:ph type="title"/>
          </p:nvPr>
        </p:nvSpPr>
        <p:spPr>
          <a:xfrm>
            <a:off x="609600" y="135467"/>
            <a:ext cx="10972800" cy="677333"/>
          </a:xfrm>
        </p:spPr>
        <p:txBody>
          <a:bodyPr>
            <a:normAutofit fontScale="90000"/>
          </a:bodyPr>
          <a:lstStyle/>
          <a:p>
            <a:r>
              <a:rPr lang="en-GB" dirty="0"/>
              <a:t>Possible Structure</a:t>
            </a:r>
          </a:p>
        </p:txBody>
      </p:sp>
      <p:sp>
        <p:nvSpPr>
          <p:cNvPr id="3" name="Content Placeholder 2">
            <a:extLst>
              <a:ext uri="{FF2B5EF4-FFF2-40B4-BE49-F238E27FC236}">
                <a16:creationId xmlns:a16="http://schemas.microsoft.com/office/drawing/2014/main" id="{9169E4B3-9285-49C8-97D5-86FD83913C71}"/>
              </a:ext>
            </a:extLst>
          </p:cNvPr>
          <p:cNvSpPr>
            <a:spLocks noGrp="1"/>
          </p:cNvSpPr>
          <p:nvPr>
            <p:ph idx="1"/>
          </p:nvPr>
        </p:nvSpPr>
        <p:spPr>
          <a:xfrm>
            <a:off x="609600" y="948267"/>
            <a:ext cx="10972800" cy="4568966"/>
          </a:xfrm>
        </p:spPr>
        <p:txBody>
          <a:bodyPr>
            <a:normAutofit fontScale="92500" lnSpcReduction="20000"/>
          </a:bodyPr>
          <a:lstStyle/>
          <a:p>
            <a:r>
              <a:rPr lang="en-GB" dirty="0"/>
              <a:t>Introduction – say what the presentation will cover (the models to analyse the culture and context of organisations) and why managers need to be able to do this. </a:t>
            </a:r>
          </a:p>
          <a:p>
            <a:r>
              <a:rPr lang="en-GB" dirty="0"/>
              <a:t>Define ‘organisational culture’, ‘external context’.</a:t>
            </a:r>
          </a:p>
          <a:p>
            <a:r>
              <a:rPr lang="en-GB" dirty="0"/>
              <a:t>Mention different models to analyse culture, but then focus on one – e.g. cultural web. Give examples of how it can be applied in your organisation. </a:t>
            </a:r>
          </a:p>
          <a:p>
            <a:r>
              <a:rPr lang="en-GB" dirty="0"/>
              <a:t>Mention different models to analyse the context of organisations and focus on one – </a:t>
            </a:r>
            <a:r>
              <a:rPr lang="en-GB" dirty="0" err="1"/>
              <a:t>e.g</a:t>
            </a:r>
            <a:r>
              <a:rPr lang="en-GB" dirty="0"/>
              <a:t> PESTLE. Give examples of how it can be applied.</a:t>
            </a:r>
          </a:p>
          <a:p>
            <a:r>
              <a:rPr lang="en-GB" dirty="0"/>
              <a:t>Conclusion – summarise what you have said.</a:t>
            </a:r>
          </a:p>
        </p:txBody>
      </p:sp>
    </p:spTree>
    <p:extLst>
      <p:ext uri="{BB962C8B-B14F-4D97-AF65-F5344CB8AC3E}">
        <p14:creationId xmlns:p14="http://schemas.microsoft.com/office/powerpoint/2010/main" val="35387811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184FD-40F2-4B0B-9395-6F6F818D187F}"/>
              </a:ext>
            </a:extLst>
          </p:cNvPr>
          <p:cNvSpPr>
            <a:spLocks noGrp="1"/>
          </p:cNvSpPr>
          <p:nvPr>
            <p:ph type="title"/>
          </p:nvPr>
        </p:nvSpPr>
        <p:spPr/>
        <p:txBody>
          <a:bodyPr/>
          <a:lstStyle/>
          <a:p>
            <a:r>
              <a:rPr lang="en-GB" dirty="0"/>
              <a:t>Organisational Examples</a:t>
            </a:r>
          </a:p>
        </p:txBody>
      </p:sp>
      <p:sp>
        <p:nvSpPr>
          <p:cNvPr id="3" name="Content Placeholder 2">
            <a:extLst>
              <a:ext uri="{FF2B5EF4-FFF2-40B4-BE49-F238E27FC236}">
                <a16:creationId xmlns:a16="http://schemas.microsoft.com/office/drawing/2014/main" id="{74F3B27C-5D8E-48D9-8BCA-0E6664EAF613}"/>
              </a:ext>
            </a:extLst>
          </p:cNvPr>
          <p:cNvSpPr>
            <a:spLocks noGrp="1"/>
          </p:cNvSpPr>
          <p:nvPr>
            <p:ph idx="1"/>
          </p:nvPr>
        </p:nvSpPr>
        <p:spPr/>
        <p:txBody>
          <a:bodyPr>
            <a:normAutofit lnSpcReduction="10000"/>
          </a:bodyPr>
          <a:lstStyle/>
          <a:p>
            <a:pPr marL="0" indent="0">
              <a:buNone/>
            </a:pPr>
            <a:r>
              <a:rPr lang="en-GB" dirty="0"/>
              <a:t>If you choose the cultural web to focus on, you should describe the different parts and then give examples under some of them – e.g. say what the organisational structure is in your organisation and how this affects culture. If your organisation has a tall hierarchy you might say that this results in a lot of formality, where the decision-making process is lengthy and bureaucratic. Any points you make need to be underpinned by a credible source. </a:t>
            </a:r>
          </a:p>
        </p:txBody>
      </p:sp>
    </p:spTree>
    <p:extLst>
      <p:ext uri="{BB962C8B-B14F-4D97-AF65-F5344CB8AC3E}">
        <p14:creationId xmlns:p14="http://schemas.microsoft.com/office/powerpoint/2010/main" val="15517995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876A3-3EF7-4256-9FA5-BD3941F7253B}"/>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08C13922-1243-45B4-BC20-DF3BDE2B99B2}"/>
              </a:ext>
            </a:extLst>
          </p:cNvPr>
          <p:cNvSpPr>
            <a:spLocks noGrp="1"/>
          </p:cNvSpPr>
          <p:nvPr>
            <p:ph idx="1"/>
          </p:nvPr>
        </p:nvSpPr>
        <p:spPr/>
        <p:txBody>
          <a:bodyPr>
            <a:normAutofit lnSpcReduction="10000"/>
          </a:bodyPr>
          <a:lstStyle/>
          <a:p>
            <a:r>
              <a:rPr lang="en-GB" dirty="0"/>
              <a:t>Use the sources on Moodle, plus ones you find.</a:t>
            </a:r>
          </a:p>
          <a:p>
            <a:r>
              <a:rPr lang="en-GB" dirty="0"/>
              <a:t>Good – articles from the library catalogue on-line or from Google Scholar; industry magazines such as People Management; Newspapers such as The Guardian; Blogs/Linked In articles by experts; BBC news; reputable websites such as ACAS, CIPD, Managers.org.</a:t>
            </a:r>
          </a:p>
          <a:p>
            <a:r>
              <a:rPr lang="en-GB" dirty="0"/>
              <a:t>Not Good – commercial websites, essay help websites, anonymous sources. </a:t>
            </a:r>
          </a:p>
        </p:txBody>
      </p:sp>
    </p:spTree>
    <p:extLst>
      <p:ext uri="{BB962C8B-B14F-4D97-AF65-F5344CB8AC3E}">
        <p14:creationId xmlns:p14="http://schemas.microsoft.com/office/powerpoint/2010/main" val="27928013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F79E3-AABE-4824-AA69-876F61B6D318}"/>
              </a:ext>
            </a:extLst>
          </p:cNvPr>
          <p:cNvSpPr>
            <a:spLocks noGrp="1"/>
          </p:cNvSpPr>
          <p:nvPr>
            <p:ph type="title"/>
          </p:nvPr>
        </p:nvSpPr>
        <p:spPr/>
        <p:txBody>
          <a:bodyPr/>
          <a:lstStyle/>
          <a:p>
            <a:r>
              <a:rPr lang="en-GB" dirty="0"/>
              <a:t>Assignment Guidance</a:t>
            </a:r>
          </a:p>
        </p:txBody>
      </p:sp>
      <p:sp>
        <p:nvSpPr>
          <p:cNvPr id="3" name="Content Placeholder 2">
            <a:extLst>
              <a:ext uri="{FF2B5EF4-FFF2-40B4-BE49-F238E27FC236}">
                <a16:creationId xmlns:a16="http://schemas.microsoft.com/office/drawing/2014/main" id="{96C46005-B2EC-46CF-972D-B3F892BE071C}"/>
              </a:ext>
            </a:extLst>
          </p:cNvPr>
          <p:cNvSpPr>
            <a:spLocks noGrp="1"/>
          </p:cNvSpPr>
          <p:nvPr>
            <p:ph idx="1"/>
          </p:nvPr>
        </p:nvSpPr>
        <p:spPr>
          <a:xfrm>
            <a:off x="609600" y="1600201"/>
            <a:ext cx="10972800" cy="3920066"/>
          </a:xfrm>
        </p:spPr>
        <p:txBody>
          <a:bodyPr>
            <a:normAutofit fontScale="77500" lnSpcReduction="20000"/>
          </a:bodyPr>
          <a:lstStyle/>
          <a:p>
            <a:r>
              <a:rPr lang="en-GB" dirty="0"/>
              <a:t>Use at least 10 references to underpin your work</a:t>
            </a:r>
          </a:p>
          <a:p>
            <a:r>
              <a:rPr lang="en-GB" dirty="0"/>
              <a:t>You should provide appropriate definitions and should demonstrate your knowledge of environmental and cultural analysis tools and models such as PESTLE, SWOT and the Cultural Web. You should demonstrate your knowledge of how culture affects organisational efficiency. </a:t>
            </a:r>
          </a:p>
          <a:p>
            <a:r>
              <a:rPr lang="en-GB" dirty="0"/>
              <a:t>Your should demonstrate your ability to analyse the culture and context of an organisation. Analysis will also be shown by stating which tools are the most appropriate for your organisation.</a:t>
            </a:r>
          </a:p>
          <a:p>
            <a:r>
              <a:rPr lang="en-GB" dirty="0"/>
              <a:t>You should effectively apply the models to your organisation – this will be demonstrated via your examples. </a:t>
            </a:r>
          </a:p>
        </p:txBody>
      </p:sp>
    </p:spTree>
    <p:extLst>
      <p:ext uri="{BB962C8B-B14F-4D97-AF65-F5344CB8AC3E}">
        <p14:creationId xmlns:p14="http://schemas.microsoft.com/office/powerpoint/2010/main" val="1392198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7F88C-6D42-4056-A391-79B98BFB6B92}"/>
              </a:ext>
            </a:extLst>
          </p:cNvPr>
          <p:cNvSpPr>
            <a:spLocks noGrp="1"/>
          </p:cNvSpPr>
          <p:nvPr>
            <p:ph type="title"/>
          </p:nvPr>
        </p:nvSpPr>
        <p:spPr>
          <a:xfrm>
            <a:off x="609600" y="101600"/>
            <a:ext cx="10972800" cy="745067"/>
          </a:xfrm>
        </p:spPr>
        <p:txBody>
          <a:bodyPr>
            <a:normAutofit fontScale="90000"/>
          </a:bodyPr>
          <a:lstStyle/>
          <a:p>
            <a:r>
              <a:rPr lang="en-GB" dirty="0"/>
              <a:t>Guidance for Transferable Skills</a:t>
            </a:r>
          </a:p>
        </p:txBody>
      </p:sp>
      <p:sp>
        <p:nvSpPr>
          <p:cNvPr id="3" name="Content Placeholder 2">
            <a:extLst>
              <a:ext uri="{FF2B5EF4-FFF2-40B4-BE49-F238E27FC236}">
                <a16:creationId xmlns:a16="http://schemas.microsoft.com/office/drawing/2014/main" id="{64EAB9D2-6ADE-4654-A8A7-9CB3ACF29CA9}"/>
              </a:ext>
            </a:extLst>
          </p:cNvPr>
          <p:cNvSpPr>
            <a:spLocks noGrp="1"/>
          </p:cNvSpPr>
          <p:nvPr>
            <p:ph idx="1"/>
          </p:nvPr>
        </p:nvSpPr>
        <p:spPr>
          <a:xfrm>
            <a:off x="609600" y="1083733"/>
            <a:ext cx="10972800" cy="4515556"/>
          </a:xfrm>
        </p:spPr>
        <p:txBody>
          <a:bodyPr>
            <a:normAutofit fontScale="77500" lnSpcReduction="20000"/>
          </a:bodyPr>
          <a:lstStyle/>
          <a:p>
            <a:r>
              <a:rPr lang="en-GB" dirty="0"/>
              <a:t>Recorded in English in an appropriate business/academic style using a media of your choice. </a:t>
            </a:r>
          </a:p>
          <a:p>
            <a:r>
              <a:rPr lang="en-GB" dirty="0"/>
              <a:t>Focus only on the tasks set in the assignment.</a:t>
            </a:r>
          </a:p>
          <a:p>
            <a:r>
              <a:rPr lang="en-GB" dirty="0"/>
              <a:t>Length: no more than </a:t>
            </a:r>
            <a:r>
              <a:rPr lang="en-GB" b="1" dirty="0"/>
              <a:t>5 minutes</a:t>
            </a:r>
          </a:p>
          <a:p>
            <a:r>
              <a:rPr lang="en-GB" dirty="0"/>
              <a:t>The video presentation can be recorded using any media of your choice. You should be visible in at least some of the video recording. </a:t>
            </a:r>
          </a:p>
          <a:p>
            <a:r>
              <a:rPr lang="en-GB" dirty="0"/>
              <a:t>A word document containing a link to your video, your notes and a list of references using Harvard convention should be submitted to Turnitin. Supplementary notes –500 words +/-10% (Marks will be taken off for skills for professional practice where the word count is outside of this).</a:t>
            </a:r>
          </a:p>
          <a:p>
            <a:r>
              <a:rPr lang="en-GB" dirty="0"/>
              <a:t>You should demonstrate appropriate presentation skills such as looking at the camera, clear and logical verbal and written communication, and adhering to timescales. </a:t>
            </a:r>
          </a:p>
        </p:txBody>
      </p:sp>
    </p:spTree>
    <p:extLst>
      <p:ext uri="{BB962C8B-B14F-4D97-AF65-F5344CB8AC3E}">
        <p14:creationId xmlns:p14="http://schemas.microsoft.com/office/powerpoint/2010/main" val="32275416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7E5BA-8127-46FB-8BB4-3B09F0551DF7}"/>
              </a:ext>
            </a:extLst>
          </p:cNvPr>
          <p:cNvSpPr>
            <a:spLocks noGrp="1"/>
          </p:cNvSpPr>
          <p:nvPr>
            <p:ph type="title"/>
          </p:nvPr>
        </p:nvSpPr>
        <p:spPr>
          <a:xfrm>
            <a:off x="609600" y="169334"/>
            <a:ext cx="10972800" cy="575734"/>
          </a:xfrm>
        </p:spPr>
        <p:txBody>
          <a:bodyPr>
            <a:normAutofit fontScale="90000"/>
          </a:bodyPr>
          <a:lstStyle/>
          <a:p>
            <a:r>
              <a:rPr lang="en-GB" dirty="0"/>
              <a:t>Tips</a:t>
            </a:r>
          </a:p>
        </p:txBody>
      </p:sp>
      <p:sp>
        <p:nvSpPr>
          <p:cNvPr id="3" name="Content Placeholder 2">
            <a:extLst>
              <a:ext uri="{FF2B5EF4-FFF2-40B4-BE49-F238E27FC236}">
                <a16:creationId xmlns:a16="http://schemas.microsoft.com/office/drawing/2014/main" id="{300D961A-4B69-4DD7-BED6-B92030C252DC}"/>
              </a:ext>
            </a:extLst>
          </p:cNvPr>
          <p:cNvSpPr>
            <a:spLocks noGrp="1"/>
          </p:cNvSpPr>
          <p:nvPr>
            <p:ph idx="1"/>
          </p:nvPr>
        </p:nvSpPr>
        <p:spPr>
          <a:xfrm>
            <a:off x="609600" y="922867"/>
            <a:ext cx="10972800" cy="4450643"/>
          </a:xfrm>
        </p:spPr>
        <p:txBody>
          <a:bodyPr>
            <a:normAutofit fontScale="77500" lnSpcReduction="20000"/>
          </a:bodyPr>
          <a:lstStyle/>
          <a:p>
            <a:r>
              <a:rPr lang="en-GB" dirty="0"/>
              <a:t>Use an academic style – e.g. say, ‘According to Mullins, ‘Organisational culture can be described as  . . .’</a:t>
            </a:r>
          </a:p>
          <a:p>
            <a:r>
              <a:rPr lang="en-GB" dirty="0"/>
              <a:t>In other words, you need to refer to literature in your presentation.</a:t>
            </a:r>
          </a:p>
          <a:p>
            <a:r>
              <a:rPr lang="en-GB" dirty="0"/>
              <a:t>Include your full reference list with your notes that you submit to Turnitin. </a:t>
            </a:r>
          </a:p>
          <a:p>
            <a:r>
              <a:rPr lang="en-GB" dirty="0"/>
              <a:t>Make sure that your video looks professional and is appropriate for an audience of managers (dress appropriately, make sure your background is plain/not distracting)</a:t>
            </a:r>
          </a:p>
          <a:p>
            <a:r>
              <a:rPr lang="en-GB" dirty="0"/>
              <a:t>Look at the camera and try to speak naturally (i.e. try not to read your notes). </a:t>
            </a:r>
          </a:p>
          <a:p>
            <a:r>
              <a:rPr lang="en-GB" dirty="0"/>
              <a:t>If you are technically minded, include </a:t>
            </a:r>
            <a:r>
              <a:rPr lang="en-GB" dirty="0" err="1"/>
              <a:t>Powerpoint</a:t>
            </a:r>
            <a:r>
              <a:rPr lang="en-GB" dirty="0"/>
              <a:t> slides/images in your video that you talk over, but don’t worry if this is not possible. A simple phone video recording of you speaking to the camera will be fine. </a:t>
            </a:r>
          </a:p>
        </p:txBody>
      </p:sp>
    </p:spTree>
    <p:extLst>
      <p:ext uri="{BB962C8B-B14F-4D97-AF65-F5344CB8AC3E}">
        <p14:creationId xmlns:p14="http://schemas.microsoft.com/office/powerpoint/2010/main" val="4173937846"/>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520</TotalTime>
  <Words>2518</Words>
  <Application>Microsoft Office PowerPoint</Application>
  <PresentationFormat>Widescreen</PresentationFormat>
  <Paragraphs>134</Paragraphs>
  <Slides>25</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Myriad Pro</vt:lpstr>
      <vt:lpstr>ThemeUWTSD</vt:lpstr>
      <vt:lpstr>Impact of External Forces on the Organisation – PESTLE and SWOT Analysis</vt:lpstr>
      <vt:lpstr>Learning Outcomes for this session</vt:lpstr>
      <vt:lpstr>‘The world out there influences the world in here’ (Buchanan and Huczynski, 2017)</vt:lpstr>
      <vt:lpstr>Analysing External Factors</vt:lpstr>
      <vt:lpstr>PESTLE Analysis</vt:lpstr>
      <vt:lpstr>PESTLE</vt:lpstr>
      <vt:lpstr>Video - PESTLE</vt:lpstr>
      <vt:lpstr>The Working World in 2020 (CMI, 2014)</vt:lpstr>
      <vt:lpstr>The Fourth Industrial Revolution</vt:lpstr>
      <vt:lpstr>What makes a job susceptible to Automation?</vt:lpstr>
      <vt:lpstr>Will Robots take my Job?</vt:lpstr>
      <vt:lpstr>SWOT analysis</vt:lpstr>
      <vt:lpstr>SWOT</vt:lpstr>
      <vt:lpstr>Group Activity – Put your Answers in the Chat</vt:lpstr>
      <vt:lpstr>PESTLE</vt:lpstr>
      <vt:lpstr>Changing the Culture</vt:lpstr>
      <vt:lpstr>Presentations</vt:lpstr>
      <vt:lpstr>Assignment Part 1 - Learning Points from the Last Cohort</vt:lpstr>
      <vt:lpstr>Part One – Video Presentation</vt:lpstr>
      <vt:lpstr>Possible Structure</vt:lpstr>
      <vt:lpstr>Organisational Examples</vt:lpstr>
      <vt:lpstr>Sources</vt:lpstr>
      <vt:lpstr>Assignment Guidance</vt:lpstr>
      <vt:lpstr>Guidance for Transferable Skills</vt:lpstr>
      <vt:lpstr>Tips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21</cp:revision>
  <dcterms:created xsi:type="dcterms:W3CDTF">2019-03-01T14:09:26Z</dcterms:created>
  <dcterms:modified xsi:type="dcterms:W3CDTF">2020-05-15T16:30:27Z</dcterms:modified>
</cp:coreProperties>
</file>