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2561" r:id="rId5"/>
    <p:sldId id="2562" r:id="rId6"/>
    <p:sldId id="2564" r:id="rId7"/>
    <p:sldId id="2571" r:id="rId8"/>
    <p:sldId id="2563" r:id="rId9"/>
    <p:sldId id="2572" r:id="rId10"/>
    <p:sldId id="2573" r:id="rId11"/>
    <p:sldId id="2581" r:id="rId12"/>
    <p:sldId id="2582" r:id="rId13"/>
    <p:sldId id="2565" r:id="rId14"/>
    <p:sldId id="2566" r:id="rId15"/>
    <p:sldId id="2580" r:id="rId16"/>
    <p:sldId id="2568" r:id="rId17"/>
    <p:sldId id="2570" r:id="rId18"/>
    <p:sldId id="2577" r:id="rId19"/>
    <p:sldId id="2575" r:id="rId20"/>
    <p:sldId id="2574" r:id="rId21"/>
    <p:sldId id="2569" r:id="rId22"/>
    <p:sldId id="2576" r:id="rId23"/>
    <p:sldId id="258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267" autoAdjust="0"/>
    <p:restoredTop sz="92834"/>
  </p:normalViewPr>
  <p:slideViewPr>
    <p:cSldViewPr>
      <p:cViewPr>
        <p:scale>
          <a:sx n="72" d="100"/>
          <a:sy n="72" d="100"/>
        </p:scale>
        <p:origin x="352" y="7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BB2281-182A-4CF5-BD0D-CE1CCE3D869D}" type="datetimeFigureOut">
              <a:t>09/03/2026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110AA8-EC45-4BD3-8A1A-6F1AB966537D}" type="slidenum">
              <a:t>‹#›</a:t>
            </a:fld>
            <a:endParaRPr lang="en-US"/>
          </a:p>
        </p:txBody>
      </p:sp>
    </p:spTree>
    <p:extLst>
      <p:ext uri="{BB962C8B-B14F-4D97-AF65-F5344CB8AC3E}">
        <p14:creationId xmlns:p14="http://schemas.microsoft.com/office/powerpoint/2010/main" val="56824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7C942D34-6EE1-476E-B23C-12B8542AE535}" type="slidenum">
              <a:t>1</a:t>
            </a:fld>
            <a:endParaRPr lang="en-US"/>
          </a:p>
        </p:txBody>
      </p:sp>
    </p:spTree>
    <p:extLst>
      <p:ext uri="{BB962C8B-B14F-4D97-AF65-F5344CB8AC3E}">
        <p14:creationId xmlns:p14="http://schemas.microsoft.com/office/powerpoint/2010/main" val="466182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942D34-6EE1-476E-B23C-12B8542AE535}" type="slidenum">
              <a:t>2</a:t>
            </a:fld>
            <a:endParaRPr lang="en-US"/>
          </a:p>
        </p:txBody>
      </p:sp>
    </p:spTree>
    <p:extLst>
      <p:ext uri="{BB962C8B-B14F-4D97-AF65-F5344CB8AC3E}">
        <p14:creationId xmlns:p14="http://schemas.microsoft.com/office/powerpoint/2010/main" val="1910082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942D34-6EE1-476E-B23C-12B8542AE535}" type="slidenum">
              <a:t>3</a:t>
            </a:fld>
            <a:endParaRPr lang="en-US"/>
          </a:p>
        </p:txBody>
      </p:sp>
    </p:spTree>
    <p:extLst>
      <p:ext uri="{BB962C8B-B14F-4D97-AF65-F5344CB8AC3E}">
        <p14:creationId xmlns:p14="http://schemas.microsoft.com/office/powerpoint/2010/main" val="3956220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2E27C-08A8-572B-3BF1-E81B967FA9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2B8FB1-6770-A8A3-A7B1-8F3A88D31FA3}"/>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2773B336-6C34-B5EC-C02F-9676B633C67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1A3F717-1515-AC68-6E94-F0AFCFE02228}"/>
              </a:ext>
            </a:extLst>
          </p:cNvPr>
          <p:cNvSpPr>
            <a:spLocks noGrp="1"/>
          </p:cNvSpPr>
          <p:nvPr>
            <p:ph type="sldNum" sz="quarter" idx="5"/>
          </p:nvPr>
        </p:nvSpPr>
        <p:spPr/>
        <p:txBody>
          <a:bodyPr/>
          <a:lstStyle/>
          <a:p>
            <a:fld id="{7C942D34-6EE1-476E-B23C-12B8542AE535}" type="slidenum">
              <a:t>4</a:t>
            </a:fld>
            <a:endParaRPr lang="en-US"/>
          </a:p>
        </p:txBody>
      </p:sp>
    </p:spTree>
    <p:extLst>
      <p:ext uri="{BB962C8B-B14F-4D97-AF65-F5344CB8AC3E}">
        <p14:creationId xmlns:p14="http://schemas.microsoft.com/office/powerpoint/2010/main" val="3642682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7C942D34-6EE1-476E-B23C-12B8542AE535}" type="slidenum">
              <a:t>5</a:t>
            </a:fld>
            <a:endParaRPr lang="en-US"/>
          </a:p>
        </p:txBody>
      </p:sp>
    </p:spTree>
    <p:extLst>
      <p:ext uri="{BB962C8B-B14F-4D97-AF65-F5344CB8AC3E}">
        <p14:creationId xmlns:p14="http://schemas.microsoft.com/office/powerpoint/2010/main" val="1774358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F2450-9F15-A13C-53A2-F16E36C41E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E5E6D5-9779-D731-193E-A964622D8F22}"/>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E175FC78-3850-0652-31F4-81F640F33FE1}"/>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7945EDE7-6CB5-B70A-6A52-9635D8EA26E8}"/>
              </a:ext>
            </a:extLst>
          </p:cNvPr>
          <p:cNvSpPr>
            <a:spLocks noGrp="1"/>
          </p:cNvSpPr>
          <p:nvPr>
            <p:ph type="sldNum" sz="quarter" idx="5"/>
          </p:nvPr>
        </p:nvSpPr>
        <p:spPr/>
        <p:txBody>
          <a:bodyPr/>
          <a:lstStyle/>
          <a:p>
            <a:fld id="{7C942D34-6EE1-476E-B23C-12B8542AE535}" type="slidenum">
              <a:t>6</a:t>
            </a:fld>
            <a:endParaRPr lang="en-US"/>
          </a:p>
        </p:txBody>
      </p:sp>
    </p:spTree>
    <p:extLst>
      <p:ext uri="{BB962C8B-B14F-4D97-AF65-F5344CB8AC3E}">
        <p14:creationId xmlns:p14="http://schemas.microsoft.com/office/powerpoint/2010/main" val="2578642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1C6EA-2B6F-DDBF-FC09-4D84F862F0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19EFC5-A627-E717-24B7-160D990B930E}"/>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EDDDFB2B-9F85-62D0-2725-63C62AD35D5F}"/>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BC3128CB-3A88-F179-4F16-DADF3BA96869}"/>
              </a:ext>
            </a:extLst>
          </p:cNvPr>
          <p:cNvSpPr>
            <a:spLocks noGrp="1"/>
          </p:cNvSpPr>
          <p:nvPr>
            <p:ph type="sldNum" sz="quarter" idx="5"/>
          </p:nvPr>
        </p:nvSpPr>
        <p:spPr/>
        <p:txBody>
          <a:bodyPr/>
          <a:lstStyle/>
          <a:p>
            <a:fld id="{7C942D34-6EE1-476E-B23C-12B8542AE535}" type="slidenum">
              <a:t>7</a:t>
            </a:fld>
            <a:endParaRPr lang="en-US"/>
          </a:p>
        </p:txBody>
      </p:sp>
    </p:spTree>
    <p:extLst>
      <p:ext uri="{BB962C8B-B14F-4D97-AF65-F5344CB8AC3E}">
        <p14:creationId xmlns:p14="http://schemas.microsoft.com/office/powerpoint/2010/main" val="1091771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F4B89-C0F5-4129-A604-149B7FB11D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EE5509-62EB-7852-B858-583D514AB05D}"/>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1EF284B3-0061-B4E5-5294-C59099AB8A25}"/>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23A4423E-6041-54AF-52D8-7411EEC729F0}"/>
              </a:ext>
            </a:extLst>
          </p:cNvPr>
          <p:cNvSpPr>
            <a:spLocks noGrp="1"/>
          </p:cNvSpPr>
          <p:nvPr>
            <p:ph type="sldNum" sz="quarter" idx="5"/>
          </p:nvPr>
        </p:nvSpPr>
        <p:spPr/>
        <p:txBody>
          <a:bodyPr/>
          <a:lstStyle/>
          <a:p>
            <a:fld id="{7C942D34-6EE1-476E-B23C-12B8542AE535}" type="slidenum">
              <a:t>8</a:t>
            </a:fld>
            <a:endParaRPr lang="en-US"/>
          </a:p>
        </p:txBody>
      </p:sp>
    </p:spTree>
    <p:extLst>
      <p:ext uri="{BB962C8B-B14F-4D97-AF65-F5344CB8AC3E}">
        <p14:creationId xmlns:p14="http://schemas.microsoft.com/office/powerpoint/2010/main" val="3088044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8D417-AF81-8A01-C268-FEEB34EC07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4C2F57-F9C2-DE1E-7FC0-74A16047D047}"/>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AA58846F-9D7E-A144-5095-F22A1CEE8467}"/>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E78CE229-9851-7C33-5D1E-956DC2039B18}"/>
              </a:ext>
            </a:extLst>
          </p:cNvPr>
          <p:cNvSpPr>
            <a:spLocks noGrp="1"/>
          </p:cNvSpPr>
          <p:nvPr>
            <p:ph type="sldNum" sz="quarter" idx="5"/>
          </p:nvPr>
        </p:nvSpPr>
        <p:spPr/>
        <p:txBody>
          <a:bodyPr/>
          <a:lstStyle/>
          <a:p>
            <a:fld id="{7C942D34-6EE1-476E-B23C-12B8542AE535}" type="slidenum">
              <a:t>9</a:t>
            </a:fld>
            <a:endParaRPr lang="en-US"/>
          </a:p>
        </p:txBody>
      </p:sp>
    </p:spTree>
    <p:extLst>
      <p:ext uri="{BB962C8B-B14F-4D97-AF65-F5344CB8AC3E}">
        <p14:creationId xmlns:p14="http://schemas.microsoft.com/office/powerpoint/2010/main" val="860297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942D34-6EE1-476E-B23C-12B8542AE535}" type="slidenum">
              <a:t>10</a:t>
            </a:fld>
            <a:endParaRPr lang="en-US"/>
          </a:p>
        </p:txBody>
      </p:sp>
    </p:spTree>
    <p:extLst>
      <p:ext uri="{BB962C8B-B14F-4D97-AF65-F5344CB8AC3E}">
        <p14:creationId xmlns:p14="http://schemas.microsoft.com/office/powerpoint/2010/main" val="1738338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7C942D34-6EE1-476E-B23C-12B8542AE535}" type="slidenum">
              <a:t>11</a:t>
            </a:fld>
            <a:endParaRPr lang="en-US"/>
          </a:p>
        </p:txBody>
      </p:sp>
    </p:spTree>
    <p:extLst>
      <p:ext uri="{BB962C8B-B14F-4D97-AF65-F5344CB8AC3E}">
        <p14:creationId xmlns:p14="http://schemas.microsoft.com/office/powerpoint/2010/main" val="3834290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2BF5E-79ED-34EB-1DB4-D42547154F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886436-BF66-4FE9-FD5E-E06338F44280}"/>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C3D2A44F-6DF3-3F57-4942-BAB772CBBE4C}"/>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032B35F2-9365-5C87-ADA8-205A1CE67F67}"/>
              </a:ext>
            </a:extLst>
          </p:cNvPr>
          <p:cNvSpPr>
            <a:spLocks noGrp="1"/>
          </p:cNvSpPr>
          <p:nvPr>
            <p:ph type="sldNum" sz="quarter" idx="5"/>
          </p:nvPr>
        </p:nvSpPr>
        <p:spPr/>
        <p:txBody>
          <a:bodyPr/>
          <a:lstStyle/>
          <a:p>
            <a:fld id="{7C942D34-6EE1-476E-B23C-12B8542AE535}" type="slidenum">
              <a:t>12</a:t>
            </a:fld>
            <a:endParaRPr lang="en-US"/>
          </a:p>
        </p:txBody>
      </p:sp>
    </p:spTree>
    <p:extLst>
      <p:ext uri="{BB962C8B-B14F-4D97-AF65-F5344CB8AC3E}">
        <p14:creationId xmlns:p14="http://schemas.microsoft.com/office/powerpoint/2010/main" val="1655303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942D34-6EE1-476E-B23C-12B8542AE535}" type="slidenum">
              <a:t>13</a:t>
            </a:fld>
            <a:endParaRPr lang="en-US"/>
          </a:p>
        </p:txBody>
      </p:sp>
    </p:spTree>
    <p:extLst>
      <p:ext uri="{BB962C8B-B14F-4D97-AF65-F5344CB8AC3E}">
        <p14:creationId xmlns:p14="http://schemas.microsoft.com/office/powerpoint/2010/main" val="3929535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942D34-6EE1-476E-B23C-12B8542AE535}" type="slidenum">
              <a:t>14</a:t>
            </a:fld>
            <a:endParaRPr lang="en-US"/>
          </a:p>
        </p:txBody>
      </p:sp>
    </p:spTree>
    <p:extLst>
      <p:ext uri="{BB962C8B-B14F-4D97-AF65-F5344CB8AC3E}">
        <p14:creationId xmlns:p14="http://schemas.microsoft.com/office/powerpoint/2010/main" val="15490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A48327-ECF4-546B-7E8D-CFC7C85C65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5B9056-C85C-08F9-D997-38BD7B6149BA}"/>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96807DA3-7F47-C46D-82AC-FD032FFD07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39909DA-9E4E-C7F4-46A7-071E9821FDDF}"/>
              </a:ext>
            </a:extLst>
          </p:cNvPr>
          <p:cNvSpPr>
            <a:spLocks noGrp="1"/>
          </p:cNvSpPr>
          <p:nvPr>
            <p:ph type="sldNum" sz="quarter" idx="5"/>
          </p:nvPr>
        </p:nvSpPr>
        <p:spPr/>
        <p:txBody>
          <a:bodyPr/>
          <a:lstStyle/>
          <a:p>
            <a:fld id="{7C942D34-6EE1-476E-B23C-12B8542AE535}" type="slidenum">
              <a:t>15</a:t>
            </a:fld>
            <a:endParaRPr lang="en-US"/>
          </a:p>
        </p:txBody>
      </p:sp>
    </p:spTree>
    <p:extLst>
      <p:ext uri="{BB962C8B-B14F-4D97-AF65-F5344CB8AC3E}">
        <p14:creationId xmlns:p14="http://schemas.microsoft.com/office/powerpoint/2010/main" val="1221732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273CB-662E-437F-6079-A4CDF6A259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C02026-D975-25A0-047A-1A6432F76ED5}"/>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22895CF7-E4A9-AB5F-9DB2-00908ED8DA1E}"/>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628D8E0D-C719-9D8F-D767-75D95646C0B5}"/>
              </a:ext>
            </a:extLst>
          </p:cNvPr>
          <p:cNvSpPr>
            <a:spLocks noGrp="1"/>
          </p:cNvSpPr>
          <p:nvPr>
            <p:ph type="sldNum" sz="quarter" idx="5"/>
          </p:nvPr>
        </p:nvSpPr>
        <p:spPr/>
        <p:txBody>
          <a:bodyPr/>
          <a:lstStyle/>
          <a:p>
            <a:fld id="{7C942D34-6EE1-476E-B23C-12B8542AE535}" type="slidenum">
              <a:t>16</a:t>
            </a:fld>
            <a:endParaRPr lang="en-US"/>
          </a:p>
        </p:txBody>
      </p:sp>
    </p:spTree>
    <p:extLst>
      <p:ext uri="{BB962C8B-B14F-4D97-AF65-F5344CB8AC3E}">
        <p14:creationId xmlns:p14="http://schemas.microsoft.com/office/powerpoint/2010/main" val="1629198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9A55F-55BA-DDB6-1185-7C2689FDFB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EC1B8C-89DA-213F-3A51-1D6F1571FFED}"/>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31654F66-B762-4E3B-FFCA-4119F5FAAA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FCE6EC3-8811-9763-06A8-A20FCA744F14}"/>
              </a:ext>
            </a:extLst>
          </p:cNvPr>
          <p:cNvSpPr>
            <a:spLocks noGrp="1"/>
          </p:cNvSpPr>
          <p:nvPr>
            <p:ph type="sldNum" sz="quarter" idx="5"/>
          </p:nvPr>
        </p:nvSpPr>
        <p:spPr/>
        <p:txBody>
          <a:bodyPr/>
          <a:lstStyle/>
          <a:p>
            <a:fld id="{7C942D34-6EE1-476E-B23C-12B8542AE535}" type="slidenum">
              <a:t>17</a:t>
            </a:fld>
            <a:endParaRPr lang="en-US"/>
          </a:p>
        </p:txBody>
      </p:sp>
    </p:spTree>
    <p:extLst>
      <p:ext uri="{BB962C8B-B14F-4D97-AF65-F5344CB8AC3E}">
        <p14:creationId xmlns:p14="http://schemas.microsoft.com/office/powerpoint/2010/main" val="41021411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E"/>
          </a:p>
        </p:txBody>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7C942D34-6EE1-476E-B23C-12B8542AE535}" type="slidenum">
              <a:t>18</a:t>
            </a:fld>
            <a:endParaRPr lang="en-US"/>
          </a:p>
        </p:txBody>
      </p:sp>
    </p:spTree>
    <p:extLst>
      <p:ext uri="{BB962C8B-B14F-4D97-AF65-F5344CB8AC3E}">
        <p14:creationId xmlns:p14="http://schemas.microsoft.com/office/powerpoint/2010/main" val="17383024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C9154-C08B-6A35-609B-6E344C67E6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8ECA39-9344-2650-D050-CCF8EB34B4EF}"/>
              </a:ext>
            </a:extLst>
          </p:cNvPr>
          <p:cNvSpPr>
            <a:spLocks noGrp="1" noRot="1" noChangeAspect="1"/>
          </p:cNvSpPr>
          <p:nvPr>
            <p:ph type="sldImg"/>
          </p:nvPr>
        </p:nvSpPr>
        <p:spPr/>
        <p:txBody>
          <a:bodyPr/>
          <a:lstStyle/>
          <a:p>
            <a:endParaRPr lang="en-AE"/>
          </a:p>
        </p:txBody>
      </p:sp>
      <p:sp>
        <p:nvSpPr>
          <p:cNvPr id="3" name="Notes Placeholder 2">
            <a:extLst>
              <a:ext uri="{FF2B5EF4-FFF2-40B4-BE49-F238E27FC236}">
                <a16:creationId xmlns:a16="http://schemas.microsoft.com/office/drawing/2014/main" id="{5E6599D5-EB96-79DF-B4A0-9C284E83ADA0}"/>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1360AF3C-98C1-B552-81C3-D0E6077C3532}"/>
              </a:ext>
            </a:extLst>
          </p:cNvPr>
          <p:cNvSpPr>
            <a:spLocks noGrp="1"/>
          </p:cNvSpPr>
          <p:nvPr>
            <p:ph type="sldNum" sz="quarter" idx="5"/>
          </p:nvPr>
        </p:nvSpPr>
        <p:spPr/>
        <p:txBody>
          <a:bodyPr/>
          <a:lstStyle/>
          <a:p>
            <a:fld id="{7C942D34-6EE1-476E-B23C-12B8542AE535}" type="slidenum">
              <a:t>19</a:t>
            </a:fld>
            <a:endParaRPr lang="en-US"/>
          </a:p>
        </p:txBody>
      </p:sp>
    </p:spTree>
    <p:extLst>
      <p:ext uri="{BB962C8B-B14F-4D97-AF65-F5344CB8AC3E}">
        <p14:creationId xmlns:p14="http://schemas.microsoft.com/office/powerpoint/2010/main" val="1834413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F695BADC-4FD4-44DC-8CD5-A8F9C57A8D9D}" type="datetime1">
              <a:rPr lang="en-US" smtClean="0"/>
              <a:t>3/16/26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7622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D849E410-BE9E-427B-BCB5-604E33C4348E}"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31231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03AEE2D-28E0-27BB-C888-0E680A8672DD}"/>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9" name="Picture Placeholder 18">
            <a:extLst>
              <a:ext uri="{FF2B5EF4-FFF2-40B4-BE49-F238E27FC236}">
                <a16:creationId xmlns:a16="http://schemas.microsoft.com/office/drawing/2014/main" id="{A4559E1C-1A97-34BF-0042-9A52A91DA7B8}"/>
              </a:ext>
            </a:extLst>
          </p:cNvPr>
          <p:cNvSpPr>
            <a:spLocks noGrp="1"/>
          </p:cNvSpPr>
          <p:nvPr>
            <p:ph type="pic" sz="quarter" idx="13" hasCustomPrompt="1"/>
          </p:nvPr>
        </p:nvSpPr>
        <p:spPr>
          <a:xfrm>
            <a:off x="0" y="0"/>
            <a:ext cx="8077200" cy="5486400"/>
          </a:xfrm>
          <a:custGeom>
            <a:avLst/>
            <a:gdLst>
              <a:gd name="connsiteX0" fmla="*/ 0 w 8077200"/>
              <a:gd name="connsiteY0" fmla="*/ 0 h 5486400"/>
              <a:gd name="connsiteX1" fmla="*/ 8077200 w 8077200"/>
              <a:gd name="connsiteY1" fmla="*/ 0 h 5486400"/>
              <a:gd name="connsiteX2" fmla="*/ 8077200 w 8077200"/>
              <a:gd name="connsiteY2" fmla="*/ 3429000 h 5486400"/>
              <a:gd name="connsiteX3" fmla="*/ 4003452 w 8077200"/>
              <a:gd name="connsiteY3" fmla="*/ 3429000 h 5486400"/>
              <a:gd name="connsiteX4" fmla="*/ 4003452 w 8077200"/>
              <a:gd name="connsiteY4" fmla="*/ 5486400 h 5486400"/>
              <a:gd name="connsiteX5" fmla="*/ 0 w 8077200"/>
              <a:gd name="connsiteY5" fmla="*/ 548640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77200" h="5486400">
                <a:moveTo>
                  <a:pt x="0" y="0"/>
                </a:moveTo>
                <a:lnTo>
                  <a:pt x="8077200" y="0"/>
                </a:lnTo>
                <a:lnTo>
                  <a:pt x="8077200" y="3429000"/>
                </a:lnTo>
                <a:lnTo>
                  <a:pt x="4003452" y="3429000"/>
                </a:lnTo>
                <a:lnTo>
                  <a:pt x="4003452" y="5486400"/>
                </a:lnTo>
                <a:lnTo>
                  <a:pt x="0" y="54864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004737" y="3339967"/>
            <a:ext cx="6838935" cy="2657530"/>
          </a:xfrm>
          <a:solidFill>
            <a:schemeClr val="bg2"/>
          </a:solidFill>
        </p:spPr>
        <p:txBody>
          <a:bodyPr vert="horz" lIns="137160" tIns="228600" rIns="91440" bIns="137160" rtlCol="0" anchor="t">
            <a:normAutofit/>
          </a:bodyPr>
          <a:lstStyle>
            <a:lvl1pPr>
              <a:lnSpc>
                <a:spcPct val="80000"/>
              </a:lnSpc>
              <a:defRPr lang="en-US" sz="68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4004737" y="5997496"/>
            <a:ext cx="6881278" cy="582705"/>
          </a:xfrm>
        </p:spPr>
        <p:txBody>
          <a:bodyPr vert="horz" lIns="164592" tIns="45720" rIns="91440" bIns="45720" rtlCol="0">
            <a:normAutofit/>
          </a:bodyPr>
          <a:lstStyle>
            <a:lvl1pPr marL="0" indent="0">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465270" y="446266"/>
            <a:ext cx="3156629" cy="582705"/>
          </a:xfrm>
          <a:solidFill>
            <a:schemeClr val="bg2"/>
          </a:solidFill>
        </p:spPr>
        <p:txBody>
          <a:bodyPr anchor="ct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0996" y="5229935"/>
            <a:ext cx="1223793" cy="365125"/>
          </a:xfrm>
          <a:solidFill>
            <a:schemeClr val="bg2"/>
          </a:solidFill>
        </p:spPr>
        <p:txBody>
          <a:bodyPr rIns="182880"/>
          <a:lstStyle/>
          <a:p>
            <a:fld id="{FA9F19E7-5A41-482B-8FA2-1C0353416DB6}" type="datetime1">
              <a:rPr lang="en-US" smtClean="0"/>
              <a:t>3/16/26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19688" y="6029868"/>
            <a:ext cx="429372"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452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27F8DDA4-3B80-4E8A-A8F5-521F73BF912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D666FC17-48E9-4EB3-BB0E-C81F4FBF1D65}" type="datetime1">
              <a:rPr lang="en-US" smtClean="0"/>
              <a:t>3/9/26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r>
              <a:rPr lang="en-US"/>
              <a:t>Sample Footer Text</a:t>
            </a:r>
          </a:p>
        </p:txBody>
      </p:sp>
    </p:spTree>
    <p:extLst>
      <p:ext uri="{BB962C8B-B14F-4D97-AF65-F5344CB8AC3E}">
        <p14:creationId xmlns:p14="http://schemas.microsoft.com/office/powerpoint/2010/main" val="2963274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87188" y="1339110"/>
            <a:ext cx="0" cy="33528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923544" y="6212428"/>
            <a:ext cx="10326625"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Lst>
          </p:cNvPr>
          <p:cNvSpPr>
            <a:spLocks noGrp="1"/>
          </p:cNvSpPr>
          <p:nvPr>
            <p:ph type="pic" sz="quarter" idx="14" hasCustomPrompt="1"/>
          </p:nvPr>
        </p:nvSpPr>
        <p:spPr>
          <a:xfrm>
            <a:off x="4800600" y="1371600"/>
            <a:ext cx="6705599" cy="4191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500213" y="3447288"/>
            <a:ext cx="5852160" cy="3072792"/>
          </a:xfrm>
          <a:solidFill>
            <a:schemeClr val="bg2"/>
          </a:solidFill>
        </p:spPr>
        <p:txBody>
          <a:bodyPr vert="horz" lIns="182880" tIns="45720" rIns="228600" bIns="91440" rtlCol="0" anchor="b">
            <a:normAutofit/>
          </a:bodyPr>
          <a:lstStyle>
            <a:lvl1pPr>
              <a:lnSpc>
                <a:spcPct val="80000"/>
              </a:lnSpc>
              <a:defRPr lang="en-US" sz="72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92362" y="612648"/>
            <a:ext cx="3248116" cy="758952"/>
          </a:xfrm>
          <a:solidFill>
            <a:schemeClr val="bg2"/>
          </a:solidFill>
        </p:spPr>
        <p:txBody>
          <a:bodyPr vert="horz" lIns="91440" tIns="45720" rIns="91440" bIns="45720" rtlCol="0">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763000" y="620267"/>
            <a:ext cx="2854926" cy="443682"/>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9973610" y="6055170"/>
            <a:ext cx="1256738" cy="365125"/>
          </a:xfrm>
          <a:solidFill>
            <a:schemeClr val="bg2"/>
          </a:solidFill>
        </p:spPr>
        <p:txBody>
          <a:bodyPr/>
          <a:lstStyle/>
          <a:p>
            <a:fld id="{4C6CA39F-8041-4925-BD95-F0F6BD0D2137}" type="datetime1">
              <a:rPr lang="en-US" smtClean="0"/>
              <a:t>3/16/26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30348" y="6055170"/>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6693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0489" y="1054208"/>
            <a:ext cx="0" cy="47819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73753" y="355601"/>
            <a:ext cx="8275505" cy="1693334"/>
          </a:xfrm>
          <a:noFill/>
        </p:spPr>
        <p:txBody>
          <a:bodyPr vert="horz" lIns="91440" tIns="45720" rIns="91440" bIns="137160" rtlCol="0" anchor="b">
            <a:normAutofit/>
          </a:bodyPr>
          <a:lstStyle>
            <a:lvl1pPr>
              <a:lnSpc>
                <a:spcPct val="80000"/>
              </a:lnSpc>
              <a:defRPr lang="en-US" sz="5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73752" y="1902527"/>
            <a:ext cx="8275504" cy="49802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1" y="2441123"/>
            <a:ext cx="10495289" cy="4416877"/>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753600" y="613218"/>
            <a:ext cx="1865242" cy="535746"/>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80856" y="5137717"/>
            <a:ext cx="1256738" cy="365125"/>
          </a:xfrm>
          <a:solidFill>
            <a:schemeClr val="bg2"/>
          </a:solidFill>
        </p:spPr>
        <p:txBody>
          <a:bodyPr/>
          <a:lstStyle/>
          <a:p>
            <a:fld id="{A198F7BC-ABFF-4CAB-9ECC-8B1B0BCD965C}" type="datetime1">
              <a:rPr lang="en-US" smtClean="0"/>
              <a:t>3/16/26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186803" y="6029867"/>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2691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2284" y="760367"/>
            <a:ext cx="0" cy="538734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34070" y="4370832"/>
            <a:ext cx="9546250" cy="1668980"/>
          </a:xfrm>
          <a:solidFill>
            <a:schemeClr val="bg2"/>
          </a:solidFill>
        </p:spPr>
        <p:txBody>
          <a:bodyPr vert="horz" lIns="91440" tIns="45720" rIns="91440" bIns="0" rtlCol="0" anchor="b">
            <a:normAutofit/>
          </a:bodyPr>
          <a:lstStyle>
            <a:lvl1pPr>
              <a:lnSpc>
                <a:spcPct val="80000"/>
              </a:lnSpc>
              <a:defRPr lang="en-US" sz="66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34070" y="6055054"/>
            <a:ext cx="9546250" cy="47376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0" y="1"/>
            <a:ext cx="10820400" cy="41148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rot="5400000">
            <a:off x="10667029" y="1260113"/>
            <a:ext cx="1678344" cy="365125"/>
          </a:xfrm>
          <a:solidFill>
            <a:schemeClr val="bg2"/>
          </a:solid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961764" y="5297730"/>
            <a:ext cx="1091183" cy="365128"/>
          </a:xfrm>
          <a:solidFill>
            <a:schemeClr val="bg2"/>
          </a:solidFill>
        </p:spPr>
        <p:txBody>
          <a:bodyPr/>
          <a:lstStyle/>
          <a:p>
            <a:fld id="{3939EC85-F003-4305-AB12-223D18998537}" type="datetime1">
              <a:rPr lang="en-US" smtClean="0"/>
              <a:t>3/16/26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25781" y="6029867"/>
            <a:ext cx="422461"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70560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9" name="Straight Connector 8">
            <a:extLst>
              <a:ext uri="{FF2B5EF4-FFF2-40B4-BE49-F238E27FC236}">
                <a16:creationId xmlns:a16="http://schemas.microsoft.com/office/drawing/2014/main" id="{238427E1-A276-BBD2-B377-380EC166BB79}"/>
              </a:ext>
              <a:ext uri="{C183D7F6-B498-43B3-948B-1728B52AA6E4}">
                <adec:decorative xmlns:adec="http://schemas.microsoft.com/office/drawing/2017/decorative" val="1"/>
              </a:ext>
            </a:extLst>
          </p:cNvPr>
          <p:cNvCxnSpPr>
            <a:cxnSpLocks/>
          </p:cNvCxnSpPr>
          <p:nvPr/>
        </p:nvCxnSpPr>
        <p:spPr>
          <a:xfrm>
            <a:off x="689066" y="1014984"/>
            <a:ext cx="0" cy="4471416"/>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7434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9006837" cy="3776472"/>
          </a:xfrm>
          <a:solidFill>
            <a:schemeClr val="bg2"/>
          </a:solidFill>
        </p:spPr>
        <p:txBody>
          <a:bodyPr vert="horz" lIns="91440" tIns="45720" rIns="91440" bIns="137160" rtlCol="0" anchor="t">
            <a:normAutofit/>
          </a:bodyPr>
          <a:lstStyle>
            <a:lvl1pPr>
              <a:lnSpc>
                <a:spcPct val="80000"/>
              </a:lnSpc>
              <a:defRPr lang="en-US" sz="8000" spc="-100" baseline="0" dirty="0">
                <a:solidFill>
                  <a:schemeClr val="accent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29194" y="5496339"/>
            <a:ext cx="3585604" cy="771684"/>
          </a:xfrm>
        </p:spPr>
        <p:txBody>
          <a:bodyPr vert="horz" lIns="91440" tIns="45720" rIns="91440" bIns="45720" rtlCol="0" anchor="b">
            <a:normAutofit/>
          </a:bodyPr>
          <a:lstStyle>
            <a:lvl1pPr marL="0" indent="0">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87335"/>
            <a:ext cx="2474835" cy="496639"/>
          </a:xfrm>
          <a:noFill/>
        </p:spPr>
        <p:txBody>
          <a:bodyPr/>
          <a:lstStyle>
            <a:lvl1pPr algn="r">
              <a:defRPr sz="1050"/>
            </a:lvl1pPr>
          </a:lstStyle>
          <a:p>
            <a:r>
              <a:rPr lang="en-US" dirty="0"/>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06866CBB-6F1F-436D-A8C6-FABC4CF2B536}" type="datetime1">
              <a:rPr lang="en-US" smtClean="0"/>
              <a:t>3/16/26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13544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1">
              <a:rPr lang="en-US" smtClean="0"/>
              <a:t>3/16/26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86082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28700"/>
            <a:ext cx="0" cy="480517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9"/>
            <a:ext cx="9197667" cy="4743474"/>
          </a:xfrm>
          <a:noFill/>
        </p:spPr>
        <p:txBody>
          <a:bodyPr vert="horz" lIns="91440" tIns="45720" rIns="91440" bIns="137160" rtlCol="0" anchor="t">
            <a:normAutofit/>
          </a:bodyPr>
          <a:lstStyle>
            <a:lvl1pPr>
              <a:lnSpc>
                <a:spcPct val="80000"/>
              </a:lnSpc>
              <a:defRPr lang="en-US" sz="11500" spc="-100" baseline="0" dirty="0">
                <a:solidFill>
                  <a:schemeClr val="bg2">
                    <a:lumMod val="75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84851" y="5486400"/>
            <a:ext cx="3834743" cy="771684"/>
          </a:xfrm>
        </p:spPr>
        <p:txBody>
          <a:bodyPr vert="horz" lIns="91440" tIns="45720" rIns="91440" bIns="45720" rtlCol="0" anchor="b">
            <a:normAutofit/>
          </a:bodyPr>
          <a:lstStyle>
            <a:lvl1pPr marL="0" indent="0">
              <a:buNone/>
              <a:defRPr lang="en-US" sz="1600" cap="all" spc="100" baseline="0" dirty="0">
                <a:solidFill>
                  <a:schemeClr val="accent1"/>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334826" y="463480"/>
            <a:ext cx="2287073" cy="549316"/>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93C8270A-2846-4BCB-A403-59E7E90A2BA8}" type="datetime1">
              <a:rPr lang="en-US" smtClean="0"/>
              <a:t>3/16/26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544332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F205D05A-BA39-4B06-B20A-BF32BF994A68}" type="datetime1">
              <a:rPr lang="en-US" smtClean="0"/>
              <a:t>3/16/26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073479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a:off x="11506200" y="868362"/>
            <a:ext cx="0" cy="5270021"/>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8907FF6-0445-6CA3-7211-D4B7444D7BC9}"/>
              </a:ext>
            </a:extLst>
          </p:cNvPr>
          <p:cNvSpPr>
            <a:spLocks noGrp="1"/>
          </p:cNvSpPr>
          <p:nvPr>
            <p:ph type="title" hasCustomPrompt="1"/>
          </p:nvPr>
        </p:nvSpPr>
        <p:spPr>
          <a:xfrm>
            <a:off x="185877" y="1062360"/>
            <a:ext cx="9948723" cy="5762371"/>
          </a:xfrm>
          <a:noFill/>
        </p:spPr>
        <p:txBody>
          <a:bodyPr bIns="0" anchor="b">
            <a:normAutofit/>
          </a:bodyPr>
          <a:lstStyle>
            <a:lvl1pPr>
              <a:lnSpc>
                <a:spcPct val="80000"/>
              </a:lnSpc>
              <a:defRPr sz="11500" spc="-170" baseline="0">
                <a:ln>
                  <a:noFill/>
                </a:ln>
                <a:solidFill>
                  <a:schemeClr val="accent2">
                    <a:lumMod val="60000"/>
                    <a:lumOff val="40000"/>
                    <a:alpha val="80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xfrm>
            <a:off x="9677400" y="618213"/>
            <a:ext cx="1941441" cy="444147"/>
          </a:xfrm>
          <a:solidFill>
            <a:schemeClr val="accent1"/>
          </a:solidFill>
        </p:spPr>
        <p:txBody>
          <a:bodyPr anchor="t"/>
          <a:lstStyle>
            <a:lvl1pPr algn="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xfrm>
            <a:off x="10134600" y="5991663"/>
            <a:ext cx="1079954" cy="365125"/>
          </a:xfrm>
          <a:solidFill>
            <a:schemeClr val="accent1"/>
          </a:solidFill>
        </p:spPr>
        <p:txBody>
          <a:bodyPr/>
          <a:lstStyle>
            <a:lvl1pPr>
              <a:defRPr>
                <a:solidFill>
                  <a:schemeClr val="bg1"/>
                </a:solidFill>
              </a:defRPr>
            </a:lvl1pPr>
          </a:lstStyle>
          <a:p>
            <a:fld id="{3FC4DBFB-5124-40F9-A2E3-2D0FD410E55D}" type="datetime1">
              <a:rPr lang="en-US" smtClean="0"/>
              <a:t>3/9/26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xfrm>
            <a:off x="11210544" y="5991663"/>
            <a:ext cx="429372" cy="365125"/>
          </a:xfrm>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5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6C2206C6-C6B2-4E06-A7AA-7F308C2F851D}"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40049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D1188C7A-78DB-4967-8643-716598F25D97}"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27F8DDA4-3B80-4E8A-A8F5-521F73BF9127}"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722980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Agenda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0" y="0"/>
            <a:ext cx="12191997"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098960" y="3429002"/>
            <a:ext cx="11093040" cy="34289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a:off x="11506200" y="685800"/>
            <a:ext cx="0" cy="54864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1"/>
            <a:ext cx="8320359" cy="2204720"/>
          </a:xfrm>
          <a:noFill/>
        </p:spPr>
        <p:txBody>
          <a:bodyPr anchor="t">
            <a:normAutofit/>
          </a:bodyPr>
          <a:lstStyle>
            <a:lvl1pPr>
              <a:defRPr sz="12400">
                <a:solidFill>
                  <a:schemeClr val="bg2"/>
                </a:solidFill>
              </a:defRPr>
            </a:lvl1pPr>
          </a:lstStyle>
          <a:p>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561444" y="612065"/>
            <a:ext cx="2057397" cy="489061"/>
          </a:xfrm>
          <a:solidFill>
            <a:schemeClr val="bg2">
              <a:lumMod val="90000"/>
            </a:schemeClr>
          </a:solidFill>
        </p:spPr>
        <p:txBody>
          <a:bodyPr anchor="t"/>
          <a:lstStyle>
            <a:lvl1pPr algn="r">
              <a:defRPr sz="1050"/>
            </a:lvl1pPr>
          </a:lstStyle>
          <a:p>
            <a:r>
              <a:rPr lang="en-US"/>
              <a:t>Sample Footer Text</a:t>
            </a:r>
          </a:p>
        </p:txBody>
      </p:sp>
      <p:sp>
        <p:nvSpPr>
          <p:cNvPr id="12" name="Picture Placeholder 11">
            <a:extLst>
              <a:ext uri="{FF2B5EF4-FFF2-40B4-BE49-F238E27FC236}">
                <a16:creationId xmlns:a16="http://schemas.microsoft.com/office/drawing/2014/main" id="{45746446-87C7-9BD2-BA30-C87D25C67AAA}"/>
              </a:ext>
            </a:extLst>
          </p:cNvPr>
          <p:cNvSpPr>
            <a:spLocks noGrp="1"/>
          </p:cNvSpPr>
          <p:nvPr>
            <p:ph type="pic" sz="quarter" idx="13" hasCustomPrompt="1"/>
          </p:nvPr>
        </p:nvSpPr>
        <p:spPr>
          <a:xfrm>
            <a:off x="1098550" y="3429000"/>
            <a:ext cx="3702050" cy="3443288"/>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51231" y="3904090"/>
            <a:ext cx="5805964" cy="2268110"/>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57816" y="5888658"/>
            <a:ext cx="1256738" cy="545500"/>
          </a:xfrm>
          <a:noFill/>
        </p:spPr>
        <p:txBody>
          <a:bodyPr/>
          <a:lstStyle/>
          <a:p>
            <a:fld id="{CF3028B4-C775-4D6E-9ECF-E9C671E76E75}"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5888658"/>
            <a:ext cx="429372" cy="545500"/>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5532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800915" y="1001865"/>
            <a:ext cx="4683538" cy="1596220"/>
          </a:xfrm>
          <a:noFill/>
        </p:spPr>
        <p:txBody>
          <a:bodyPr anchor="b"/>
          <a:lstStyle>
            <a:lvl1pPr algn="ct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804557" y="3192236"/>
            <a:ext cx="4679897" cy="169439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A3EC7C9B-995E-4643-8C14-3CF0B0A04E72}"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64C8F070-E2F8-52B0-F70E-3C62AB5B4E40}"/>
              </a:ext>
              <a:ext uri="{C183D7F6-B498-43B3-948B-1728B52AA6E4}">
                <adec:decorative xmlns:adec="http://schemas.microsoft.com/office/drawing/2017/decorative" val="1"/>
              </a:ext>
            </a:extLst>
          </p:cNvPr>
          <p:cNvCxnSpPr>
            <a:cxnSpLocks/>
          </p:cNvCxnSpPr>
          <p:nvPr/>
        </p:nvCxnSpPr>
        <p:spPr>
          <a:xfrm flipV="1">
            <a:off x="6130458" y="2598084"/>
            <a:ext cx="3642" cy="47907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28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2" y="1028700"/>
            <a:ext cx="4381494" cy="1526721"/>
          </a:xfrm>
          <a:noFill/>
        </p:spPr>
        <p:txBody>
          <a:bodyPr anchor="b"/>
          <a:lstStyle>
            <a:lvl1pPr algn="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864680" y="2743200"/>
            <a:ext cx="4035776" cy="2202515"/>
          </a:xfrm>
        </p:spPr>
        <p:txBody>
          <a:bodyPr anchor="b"/>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EB6F6598-C52E-418B-8497-C4DAE4F0985A}"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4DD4A231-1FAB-F0A7-7593-DC4A555F55FB}"/>
              </a:ext>
              <a:ext uri="{C183D7F6-B498-43B3-948B-1728B52AA6E4}">
                <adec:decorative xmlns:adec="http://schemas.microsoft.com/office/drawing/2017/decorative" val="1"/>
              </a:ext>
            </a:extLst>
          </p:cNvPr>
          <p:cNvCxnSpPr>
            <a:cxnSpLocks/>
          </p:cNvCxnSpPr>
          <p:nvPr/>
        </p:nvCxnSpPr>
        <p:spPr>
          <a:xfrm flipV="1">
            <a:off x="5486400" y="2743200"/>
            <a:ext cx="0" cy="2202516"/>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2818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2E394BC2-7D23-4352-8AF3-6A490B666FB8}"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14958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1027622"/>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1027623"/>
            <a:ext cx="4648200" cy="4484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C3EE3A63-0174-4F36-AB66-61B83C7C9647}"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458883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4758A600-6D87-4303-8A2F-171F72E22375}"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130727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50915"/>
            <a:ext cx="3054096" cy="171128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026716" y="650915"/>
            <a:ext cx="7479484" cy="52164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E2E51BF4-D56D-4D12-A5A9-E780D160D1C6}" type="datetime1">
              <a:rPr lang="en-US" smtClean="0"/>
              <a:t>3/9/26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914696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BFC4637-11C9-448C-8D4C-0CD0AE46C949}"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6726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553299"/>
            <a:ext cx="8159496" cy="659274"/>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371601"/>
            <a:ext cx="8157568" cy="4654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642D680-A112-485C-AB9D-C4786EC59251}"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9448799" y="0"/>
            <a:ext cx="2743201" cy="55626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4194600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79E3CBC-A2D6-42D3-976A-174CF7E26BA0}"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2236904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7E8D86-1037-438D-973A-F8D03A01BF16}" type="datetime1">
              <a:rPr lang="en-US" smtClean="0"/>
              <a:t>3/9/26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751859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FE64AB8-5CDA-105D-40FF-06105F0CAFAB}"/>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F05651F4-3862-056A-CAA1-54D59C5C0C31}"/>
              </a:ext>
            </a:extLst>
          </p:cNvPr>
          <p:cNvSpPr>
            <a:spLocks noGrp="1"/>
          </p:cNvSpPr>
          <p:nvPr>
            <p:ph type="pic" sz="quarter" idx="13" hasCustomPrompt="1"/>
          </p:nvPr>
        </p:nvSpPr>
        <p:spPr>
          <a:xfrm>
            <a:off x="0" y="0"/>
            <a:ext cx="41148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8999" y="0"/>
            <a:ext cx="6019801" cy="1593908"/>
          </a:xfrm>
        </p:spPr>
        <p:txBody>
          <a:bodyPr lIns="137160" rIns="274320" b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701509" y="1741394"/>
            <a:ext cx="6105157" cy="3843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701508" y="6029868"/>
            <a:ext cx="2020824"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A33876A1-EAF9-4915-94FE-FB92EEABD687}"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94131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B0ECE3E5-DEB1-48A2-A1A9-7ABBE9A784F7}"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372472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7719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1242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358608" y="1367622"/>
            <a:ext cx="7171976" cy="44775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flipV="1">
            <a:off x="4495800" y="6210300"/>
            <a:ext cx="7010400" cy="213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35860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D9CFEE7-1948-428C-8A1B-930C420A85C1}" type="datetime1">
              <a:rPr lang="en-US" smtClean="0"/>
              <a:t>3/9/26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411779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2B950759-980B-4783-B58D-96B69BC77CA8}"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0944565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75D8CBF3-D33E-488B-BE09-B302C3504935}"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09127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9B15A2BF-1AB9-8F23-A598-958473764918}"/>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6705599 w 12192000"/>
              <a:gd name="connsiteY1" fmla="*/ 0 h 6858000"/>
              <a:gd name="connsiteX2" fmla="*/ 6705599 w 12192000"/>
              <a:gd name="connsiteY2" fmla="*/ 5524500 h 6858000"/>
              <a:gd name="connsiteX3" fmla="*/ 12192000 w 12192000"/>
              <a:gd name="connsiteY3" fmla="*/ 5524500 h 6858000"/>
              <a:gd name="connsiteX4" fmla="*/ 121920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6705599" y="0"/>
                </a:lnTo>
                <a:lnTo>
                  <a:pt x="6705599" y="5524500"/>
                </a:lnTo>
                <a:lnTo>
                  <a:pt x="12192000" y="5524500"/>
                </a:lnTo>
                <a:lnTo>
                  <a:pt x="121920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6" y="868363"/>
            <a:ext cx="4301403" cy="105815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2059527"/>
            <a:ext cx="4301403" cy="262079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4680321"/>
            <a:ext cx="1256738" cy="365125"/>
          </a:xfrm>
          <a:noFill/>
        </p:spPr>
        <p:txBody>
          <a:bodyPr/>
          <a:lstStyle>
            <a:lvl1pPr algn="l">
              <a:defRPr/>
            </a:lvl1pPr>
          </a:lstStyle>
          <a:p>
            <a:fld id="{8394C7EB-3255-4C04-9D3B-DA51FDFD7E92}"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46803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437778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67A324D-1E02-47A7-E25C-2977C957FCF5}"/>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371600 h 6858000"/>
              <a:gd name="connsiteX3" fmla="*/ 6705600 w 12192000"/>
              <a:gd name="connsiteY3" fmla="*/ 1371600 h 6858000"/>
              <a:gd name="connsiteX4" fmla="*/ 67056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371600"/>
                </a:lnTo>
                <a:lnTo>
                  <a:pt x="6705600" y="1371600"/>
                </a:lnTo>
                <a:lnTo>
                  <a:pt x="67056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7" y="2201863"/>
            <a:ext cx="4225204" cy="105815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3393027"/>
            <a:ext cx="4225203" cy="247437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18367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6013821"/>
            <a:ext cx="1256738" cy="365125"/>
          </a:xfrm>
          <a:noFill/>
        </p:spPr>
        <p:txBody>
          <a:bodyPr/>
          <a:lstStyle>
            <a:lvl1pPr algn="l">
              <a:defRPr/>
            </a:lvl1pPr>
          </a:lstStyle>
          <a:p>
            <a:fld id="{E396167E-13CB-492D-A43B-8BD084C7EA4B}"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60138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585249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49885C97-4180-47D6-BA3E-83C74E1B1903}"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6384938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3429000"/>
            <a:ext cx="3081528" cy="2438400"/>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28956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3429000"/>
            <a:ext cx="7391401"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3CF85C1-8AE5-42AC-A9E5-BFA1AA4ECE1A}"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631660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41214"/>
            <a:ext cx="3072384" cy="2775858"/>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618269"/>
            <a:ext cx="7471769" cy="281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3551884"/>
            <a:ext cx="1907799"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3551884"/>
            <a:ext cx="1179576" cy="365125"/>
          </a:xfrm>
          <a:noFill/>
        </p:spPr>
        <p:txBody>
          <a:bodyPr/>
          <a:lstStyle/>
          <a:p>
            <a:fld id="{F9764A69-0D4A-41EE-B368-4D0114C52684}"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3551884"/>
            <a:ext cx="429372" cy="365125"/>
          </a:xfrm>
          <a:noFill/>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4114800"/>
            <a:ext cx="12191999" cy="27432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6684816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1371599"/>
            <a:ext cx="6705602" cy="4191001"/>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4" y="313943"/>
            <a:ext cx="4939201" cy="1281526"/>
          </a:xfrm>
        </p:spPr>
        <p:txBody>
          <a:bodyPr tIns="91440" b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59144" y="1266426"/>
            <a:ext cx="3547056" cy="42961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EC869251-F212-4557-A92A-BBFE6D38B002}"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877823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r>
              <a:rPr lang="en-US"/>
              <a:t>Sample Footer Text</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C7720E7-9D70-4C91-9C55-B922EC8FF4E1}"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2253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3A8EAE1-78C6-0829-9C7B-07BF40315667}"/>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4114801" cy="4114801"/>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6" y="3666528"/>
            <a:ext cx="3282166" cy="1896071"/>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0337" y="1136232"/>
            <a:ext cx="5777888" cy="47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1783" y="640080"/>
            <a:ext cx="1911096" cy="410486"/>
          </a:xfrm>
        </p:spPr>
        <p:txBody>
          <a:bodyPr anchor="t"/>
          <a:lstStyle>
            <a:lvl1pPr algn="r">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rot="5400000">
            <a:off x="10874790" y="5197321"/>
            <a:ext cx="1289031" cy="365120"/>
          </a:xfrm>
          <a:solidFill>
            <a:schemeClr val="bg1"/>
          </a:solidFill>
        </p:spPr>
        <p:txBody>
          <a:bodyPr rIns="182880"/>
          <a:lstStyle/>
          <a:p>
            <a:fld id="{C26E53DC-2C2B-436E-8F81-6F56D67B2094}"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558147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A25B1B0E-4CBA-421A-9FF9-BD907EE313C7}" type="datetime1">
              <a:rPr lang="en-US" smtClean="0"/>
              <a:t>3/9/26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3488722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95138" y="551542"/>
            <a:ext cx="3737426" cy="1490472"/>
          </a:xfrm>
        </p:spPr>
        <p:txBody>
          <a:bodyPr lIns="137160" tIns="137160" anchor="t"/>
          <a:lstStyle>
            <a:lvl1pP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2057400"/>
            <a:ext cx="3429000" cy="41529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1057" y="595083"/>
            <a:ext cx="6981749"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68105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5034" cy="365125"/>
          </a:xfrm>
        </p:spPr>
        <p:txBody>
          <a:bodyPr/>
          <a:lstStyle/>
          <a:p>
            <a:fld id="{1A3891DC-7E15-43B5-BCFB-370696C30398}"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4998719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E5E07D1D-D1D5-479B-A8E5-C908666570C8}"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72521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 preserve="1">
  <p:cSld name="Number Larg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alpha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9000" y="5042130"/>
            <a:ext cx="8232707" cy="949518"/>
          </a:xfrm>
          <a:noFill/>
        </p:spPr>
        <p:txBody>
          <a:bodyPr anchor="t">
            <a:normAutofit/>
          </a:bodyPr>
          <a:lstStyle>
            <a:lvl1pPr algn="r">
              <a:defRPr sz="3200" b="0" cap="none" baseline="0">
                <a:solidFill>
                  <a:schemeClr val="accent5">
                    <a:lumMod val="75000"/>
                  </a:schemeClr>
                </a:solidFill>
                <a:effectLst/>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anchor="b">
            <a:normAutofit/>
          </a:bodyPr>
          <a:lstStyle>
            <a:lvl1pPr marL="0" indent="0">
              <a:buNone/>
              <a:defRPr sz="28000" spc="-200" baseline="0">
                <a:solidFill>
                  <a:schemeClr val="accent1"/>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8"/>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DC860212-EC80-4550-8977-412BA68CEEAD}"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24739"/>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1881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obj" preserve="1">
  <p:cSld name="Number Larg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114799" y="5230607"/>
            <a:ext cx="7634369" cy="761041"/>
          </a:xfrm>
          <a:noFill/>
        </p:spPr>
        <p:txBody>
          <a:bodyPr anchor="t"/>
          <a:lstStyle>
            <a:lvl1pPr algn="r">
              <a:defRPr>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bIns="0" anchor="b">
            <a:normAutofit/>
          </a:bodyPr>
          <a:lstStyle>
            <a:lvl1pPr marL="0" indent="0">
              <a:buNone/>
              <a:defRPr sz="31000" spc="-100" baseline="0">
                <a:solidFill>
                  <a:schemeClr val="accent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1"/>
                </a:solidFill>
              </a:defRPr>
            </a:lvl1pPr>
          </a:lstStyle>
          <a:p>
            <a:fld id="{C58B63FC-A13C-4EAB-9220-41BEA3370D02}"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1"/>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6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obj" preserve="1">
  <p:cSld name="Number Larg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230607"/>
            <a:ext cx="7948445" cy="761041"/>
          </a:xfrm>
          <a:noFill/>
        </p:spPr>
        <p:txBody>
          <a:bodyPr anchor="t"/>
          <a:lstStyle>
            <a:lvl1pPr algn="r">
              <a:defRPr b="1" spc="100" baseline="0">
                <a:solidFill>
                  <a:schemeClr val="bg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657225"/>
            <a:ext cx="10924355" cy="5887832"/>
          </a:xfrm>
        </p:spPr>
        <p:txBody>
          <a:bodyPr lIns="0" tIns="0" rIns="0" bIns="0" anchor="ctr">
            <a:normAutofit/>
          </a:bodyPr>
          <a:lstStyle>
            <a:lvl1pPr marL="0" indent="0">
              <a:buNone/>
              <a:defRPr sz="31000" spc="-100" baseline="0">
                <a:solidFill>
                  <a:schemeClr val="bg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4D133BBB-C9BA-478D-ACC3-56E69C31B4D0}"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3047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 preserve="1">
  <p:cSld name="Number Larg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122417"/>
            <a:ext cx="7948445" cy="869232"/>
          </a:xfrm>
          <a:noFill/>
        </p:spPr>
        <p:txBody>
          <a:bodyPr anchor="t">
            <a:normAutofit/>
          </a:bodyPr>
          <a:lstStyle>
            <a:lvl1pPr algn="r">
              <a:defRPr sz="2800" b="0" spc="100" baseline="0">
                <a:solidFill>
                  <a:schemeClr val="bg2"/>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anchor="b">
            <a:normAutofit/>
          </a:bodyPr>
          <a:lstStyle>
            <a:lvl1pPr marL="0" indent="0">
              <a:spcBef>
                <a:spcPts val="0"/>
              </a:spcBef>
              <a:buNone/>
              <a:defRPr sz="31000" spc="-100" baseline="0">
                <a:ln w="15875">
                  <a:solidFill>
                    <a:schemeClr val="bg2"/>
                  </a:solidFill>
                </a:ln>
                <a:no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263391" y="616226"/>
            <a:ext cx="1352320" cy="412474"/>
          </a:xfrm>
          <a:noFill/>
        </p:spPr>
        <p:txBody>
          <a:bodyPr anchor="t"/>
          <a:lstStyle>
            <a:lvl1pPr algn="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D386BD3A-3427-4776-A455-FF38304F4878}"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7550320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90907655-BDED-4A88-9727-947E02456645}"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1128135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 preserve="1">
  <p:cSld name="Statem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9666226" cy="4949687"/>
          </a:xfrm>
        </p:spPr>
        <p:txBody>
          <a:bodyPr anchor="b">
            <a:normAutofit/>
          </a:bodyPr>
          <a:lstStyle>
            <a:lvl1pPr marL="0" indent="0">
              <a:lnSpc>
                <a:spcPct val="80000"/>
              </a:lnSpc>
              <a:spcBef>
                <a:spcPts val="0"/>
              </a:spcBef>
              <a:buNone/>
              <a:defRPr sz="7200" cap="all" spc="-100" baseline="0">
                <a:solidFill>
                  <a:schemeClr val="accent2">
                    <a:lumMod val="40000"/>
                    <a:lumOff val="60000"/>
                  </a:schemeClr>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729532"/>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44329"/>
            <a:ext cx="1256738" cy="365125"/>
          </a:xfrm>
          <a:solidFill>
            <a:schemeClr val="accent2"/>
          </a:solidFill>
        </p:spPr>
        <p:txBody>
          <a:bodyPr/>
          <a:lstStyle>
            <a:lvl1pPr>
              <a:defRPr>
                <a:solidFill>
                  <a:schemeClr val="bg1"/>
                </a:solidFill>
              </a:defRPr>
            </a:lvl1pPr>
          </a:lstStyle>
          <a:p>
            <a:fld id="{F0400140-9243-4AE1-A76C-D8BD9EF938F5}"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5" y="544329"/>
            <a:ext cx="449721" cy="365125"/>
          </a:xfrm>
          <a:solidFill>
            <a:schemeClr val="accent2"/>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507326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 preserve="1">
  <p:cSld name="Statem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2"/>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F978418A-E4AD-4F4D-B99D-9E40C1234D23}"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3017343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Statem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3"/>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1A57725C-F3FD-4B16-984B-FC904AD58D64}"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4812359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obj" preserve="1">
  <p:cSld name="Statem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5"/>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accent5">
              <a:lumMod val="40000"/>
              <a:lumOff val="60000"/>
            </a:schemeClr>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accent5">
              <a:lumMod val="40000"/>
              <a:lumOff val="60000"/>
            </a:schemeClr>
          </a:solidFill>
        </p:spPr>
        <p:txBody>
          <a:bodyPr/>
          <a:lstStyle>
            <a:lvl1pPr>
              <a:defRPr>
                <a:solidFill>
                  <a:schemeClr val="tx2"/>
                </a:solidFill>
              </a:defRPr>
            </a:lvl1pPr>
          </a:lstStyle>
          <a:p>
            <a:fld id="{F4C780C6-F0FD-455F-A2B8-0A9691723AFF}"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accent5">
              <a:lumMod val="40000"/>
              <a:lumOff val="60000"/>
            </a:schemeClr>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0888502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r>
              <a:rPr lang="en-US"/>
              <a:t>Sample Footer Text</a:t>
            </a:r>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D348C769-7AB4-4647-BD58-CC3E9CA66889}" type="datetime1">
              <a:rPr lang="en-US" smtClean="0"/>
              <a:t>3/16/26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059961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Quote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13" name="Straight Connector 12">
            <a:extLst>
              <a:ext uri="{FF2B5EF4-FFF2-40B4-BE49-F238E27FC236}">
                <a16:creationId xmlns:a16="http://schemas.microsoft.com/office/drawing/2014/main" id="{B4DD8063-0B64-5552-D964-11CA84F7ABD9}"/>
              </a:ext>
              <a:ext uri="{C183D7F6-B498-43B3-948B-1728B52AA6E4}">
                <adec:decorative xmlns:adec="http://schemas.microsoft.com/office/drawing/2017/decorative" val="1"/>
              </a:ext>
            </a:extLst>
          </p:cNvPr>
          <p:cNvCxnSpPr>
            <a:cxnSpLocks/>
          </p:cNvCxnSpPr>
          <p:nvPr/>
        </p:nvCxnSpPr>
        <p:spPr>
          <a:xfrm>
            <a:off x="11082528" y="725556"/>
            <a:ext cx="0" cy="4135136"/>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4443564" y="5167222"/>
            <a:ext cx="6789870" cy="679510"/>
          </a:xfrm>
          <a:solidFill>
            <a:schemeClr val="bg2"/>
          </a:solidFill>
        </p:spPr>
        <p:txBody>
          <a:bodyPr tIns="91440" bIns="91440" anchor="ctr">
            <a:normAutofit/>
          </a:bodyPr>
          <a:lstStyle>
            <a:lvl1pPr algn="r">
              <a:defRPr sz="2000" b="1" cap="none" baseline="0">
                <a:solidFill>
                  <a:schemeClr val="accent5"/>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653281" cy="4075044"/>
          </a:xfrm>
        </p:spPr>
        <p:txBody>
          <a:bodyPr>
            <a:normAutofit/>
          </a:bodyPr>
          <a:lstStyle>
            <a:lvl1pPr marL="228600" indent="-228600">
              <a:lnSpc>
                <a:spcPct val="85000"/>
              </a:lnSpc>
              <a:spcBef>
                <a:spcPts val="0"/>
              </a:spcBef>
              <a:buNone/>
              <a:defRPr sz="5400" b="0" cap="all" spc="0" baseline="0">
                <a:solidFill>
                  <a:schemeClr val="accent2"/>
                </a:solidFill>
                <a:latin typeface="+mj-lt"/>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3" y="6029868"/>
            <a:ext cx="1911096" cy="367060"/>
          </a:xfrm>
          <a:noFill/>
        </p:spPr>
        <p:txBody>
          <a:bodyPr anchor="ctr"/>
          <a:lstStyle>
            <a:lvl1pPr algn="l">
              <a:defRPr b="0" spc="0">
                <a:solidFill>
                  <a:schemeClr val="accent5"/>
                </a:solidFill>
                <a:latin typeface="+mn-lt"/>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801193" y="6029868"/>
            <a:ext cx="1439323" cy="365125"/>
          </a:xfrm>
          <a:noFill/>
        </p:spPr>
        <p:txBody>
          <a:bodyPr/>
          <a:lstStyle>
            <a:lvl1pPr algn="r">
              <a:defRPr b="0">
                <a:solidFill>
                  <a:schemeClr val="accent5"/>
                </a:solidFill>
                <a:latin typeface="+mn-lt"/>
              </a:defRPr>
            </a:lvl1pPr>
          </a:lstStyle>
          <a:p>
            <a:fld id="{67891EA0-6E5D-4821-92F4-23CFFDAC5E38}"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3434" y="6029868"/>
            <a:ext cx="429372" cy="365125"/>
          </a:xfrm>
          <a:no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4475764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3439120" y="1202645"/>
            <a:ext cx="5301113" cy="445270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5EDCDC8B-43A9-5AA8-8ACB-3F984DC1BEBF}"/>
              </a:ext>
              <a:ext uri="{C183D7F6-B498-43B3-948B-1728B52AA6E4}">
                <adec:decorative xmlns:adec="http://schemas.microsoft.com/office/drawing/2017/decorative" val="1"/>
              </a:ext>
            </a:extLst>
          </p:cNvPr>
          <p:cNvCxnSpPr>
            <a:cxnSpLocks/>
          </p:cNvCxnSpPr>
          <p:nvPr/>
        </p:nvCxnSpPr>
        <p:spPr>
          <a:xfrm flipV="1">
            <a:off x="6096000" y="540251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6096000" y="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963474" y="4659653"/>
            <a:ext cx="4252404" cy="520187"/>
          </a:xfrm>
          <a:noFill/>
        </p:spPr>
        <p:txBody>
          <a:bodyPr anchor="ctr">
            <a:normAutofit/>
          </a:bodyPr>
          <a:lstStyle>
            <a:lvl1pPr algn="ctr">
              <a:defRPr sz="1600">
                <a:solidFill>
                  <a:schemeClr val="accent2"/>
                </a:solidFill>
              </a:defRPr>
            </a:lvl1pPr>
          </a:lstStyle>
          <a:p>
            <a:r>
              <a:rPr lang="en-US" dirty="0"/>
              <a:t>Quote Author</a:t>
            </a:r>
          </a:p>
        </p:txBody>
      </p:sp>
      <p:sp>
        <p:nvSpPr>
          <p:cNvPr id="14" name="Footer Placeholder 13">
            <a:extLst>
              <a:ext uri="{FF2B5EF4-FFF2-40B4-BE49-F238E27FC236}">
                <a16:creationId xmlns:a16="http://schemas.microsoft.com/office/drawing/2014/main" id="{B22420FA-FDBE-1BD5-73B2-9577BE200CF2}"/>
              </a:ext>
            </a:extLst>
          </p:cNvPr>
          <p:cNvSpPr>
            <a:spLocks noGrp="1"/>
          </p:cNvSpPr>
          <p:nvPr>
            <p:ph type="ftr" sz="quarter" idx="11"/>
          </p:nvPr>
        </p:nvSpPr>
        <p:spPr>
          <a:noFill/>
        </p:spPr>
        <p:txBody>
          <a:bodyPr/>
          <a:lstStyle>
            <a:lvl1pPr>
              <a:defRPr b="0">
                <a:solidFill>
                  <a:schemeClr val="accent5"/>
                </a:solidFill>
              </a:defRPr>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2312230" y="1793287"/>
            <a:ext cx="7554892" cy="2494627"/>
          </a:xfrm>
        </p:spPr>
        <p:txBody>
          <a:bodyPr anchor="ctr">
            <a:normAutofit/>
          </a:bodyPr>
          <a:lstStyle>
            <a:lvl1pPr marL="0" indent="0" algn="ctr">
              <a:lnSpc>
                <a:spcPct val="85000"/>
              </a:lnSpc>
              <a:buNone/>
              <a:defRPr sz="4800" b="0" cap="none" spc="0" baseline="0">
                <a:solidFill>
                  <a:schemeClr val="accent5"/>
                </a:solidFill>
                <a:latin typeface="+mn-lt"/>
              </a:defRPr>
            </a:lvl1pPr>
          </a:lstStyle>
          <a:p>
            <a:pPr lvl="0"/>
            <a:r>
              <a:rPr lang="en-US" dirty="0"/>
              <a:t>Click to edit quote</a:t>
            </a:r>
          </a:p>
        </p:txBody>
      </p:sp>
      <p:sp>
        <p:nvSpPr>
          <p:cNvPr id="13" name="Date Placeholder 12">
            <a:extLst>
              <a:ext uri="{FF2B5EF4-FFF2-40B4-BE49-F238E27FC236}">
                <a16:creationId xmlns:a16="http://schemas.microsoft.com/office/drawing/2014/main" id="{44359CE5-9894-7A66-486B-F830CCE17772}"/>
              </a:ext>
            </a:extLst>
          </p:cNvPr>
          <p:cNvSpPr>
            <a:spLocks noGrp="1"/>
          </p:cNvSpPr>
          <p:nvPr>
            <p:ph type="dt" sz="half" idx="10"/>
          </p:nvPr>
        </p:nvSpPr>
        <p:spPr>
          <a:noFill/>
        </p:spPr>
        <p:txBody>
          <a:bodyPr/>
          <a:lstStyle>
            <a:lvl1pPr>
              <a:defRPr>
                <a:solidFill>
                  <a:schemeClr val="accent5"/>
                </a:solidFill>
              </a:defRPr>
            </a:lvl1pPr>
          </a:lstStyle>
          <a:p>
            <a:fld id="{869CC736-6517-4DE3-9A18-5EB6F27EF875}" type="datetime1">
              <a:rPr lang="en-US" smtClean="0"/>
              <a:t>3/16/26</a:t>
            </a:fld>
            <a:endParaRPr lang="en-US"/>
          </a:p>
        </p:txBody>
      </p:sp>
      <p:sp>
        <p:nvSpPr>
          <p:cNvPr id="15" name="Slide Number Placeholder 14">
            <a:extLst>
              <a:ext uri="{FF2B5EF4-FFF2-40B4-BE49-F238E27FC236}">
                <a16:creationId xmlns:a16="http://schemas.microsoft.com/office/drawing/2014/main" id="{4A2B012E-FACE-13C2-4909-F2AE04FD18CB}"/>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414455830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Quot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pic>
        <p:nvPicPr>
          <p:cNvPr id="8" name="Picture 7">
            <a:extLst>
              <a:ext uri="{FF2B5EF4-FFF2-40B4-BE49-F238E27FC236}">
                <a16:creationId xmlns:a16="http://schemas.microsoft.com/office/drawing/2014/main" id="{E2FBFD51-0E30-9113-3F4A-D0B88575143F}"/>
              </a:ext>
              <a:ext uri="{C183D7F6-B498-43B3-948B-1728B52AA6E4}">
                <adec:decorative xmlns:adec="http://schemas.microsoft.com/office/drawing/2017/decorative" val="1"/>
              </a:ext>
            </a:extLst>
          </p:cNvPr>
          <p:cNvPicPr>
            <a:picLocks noChangeAspect="1"/>
          </p:cNvPicPr>
          <p:nvPr/>
        </p:nvPicPr>
        <p:blipFill>
          <a:blip r:embed="rId2" cstate="email">
            <a:alphaModFix amt="28000"/>
            <a:duotone>
              <a:prstClr val="black"/>
              <a:schemeClr val="accent3">
                <a:tint val="45000"/>
                <a:satMod val="400000"/>
              </a:schemeClr>
            </a:duotone>
            <a:extLst>
              <a:ext uri="{28A0092B-C50C-407E-A947-70E740481C1C}">
                <a14:useLocalDpi xmlns:a14="http://schemas.microsoft.com/office/drawing/2010/main"/>
              </a:ext>
            </a:extLst>
          </a:blip>
          <a:srcRect/>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6447" y="5204117"/>
            <a:ext cx="11019882" cy="715858"/>
          </a:xfrm>
          <a:noFill/>
        </p:spPr>
        <p:txBody>
          <a:bodyPr tIns="91440" bIns="91440" anchor="ctr">
            <a:normAutofit/>
          </a:bodyPr>
          <a:lstStyle>
            <a:lvl1pPr algn="r">
              <a:defRPr sz="1800">
                <a:solidFill>
                  <a:schemeClr val="accent2"/>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539646"/>
            <a:ext cx="8406832" cy="3709557"/>
          </a:xfrm>
        </p:spPr>
        <p:txBody>
          <a:bodyPr>
            <a:normAutofit/>
          </a:bodyPr>
          <a:lstStyle>
            <a:lvl1pPr marL="228600" indent="-228600">
              <a:lnSpc>
                <a:spcPct val="100000"/>
              </a:lnSpc>
              <a:spcBef>
                <a:spcPts val="0"/>
              </a:spcBef>
              <a:buNone/>
              <a:defRPr sz="5400" b="0" cap="none" spc="0" baseline="0">
                <a:solidFill>
                  <a:schemeClr val="bg2"/>
                </a:solidFill>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3" y="6028848"/>
            <a:ext cx="1828970" cy="366144"/>
          </a:xfrm>
          <a:noFill/>
        </p:spPr>
        <p:txBody>
          <a:bodyPr/>
          <a:lstStyle>
            <a:lvl1pPr algn="l">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55971960-CC10-477C-A0E8-32CE7F9D38E0}"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7" name="Straight Connector 6">
            <a:extLst>
              <a:ext uri="{FF2B5EF4-FFF2-40B4-BE49-F238E27FC236}">
                <a16:creationId xmlns:a16="http://schemas.microsoft.com/office/drawing/2014/main" id="{390E99C4-92E7-3B92-2013-C034357E2D72}"/>
              </a:ext>
              <a:ext uri="{C183D7F6-B498-43B3-948B-1728B52AA6E4}">
                <adec:decorative xmlns:adec="http://schemas.microsoft.com/office/drawing/2017/decorative" val="1"/>
              </a:ext>
            </a:extLst>
          </p:cNvPr>
          <p:cNvCxnSpPr>
            <a:cxnSpLocks/>
          </p:cNvCxnSpPr>
          <p:nvPr/>
        </p:nvCxnSpPr>
        <p:spPr>
          <a:xfrm>
            <a:off x="685800" y="4804478"/>
            <a:ext cx="108204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2209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Quot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1"/>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11" name="Rectangle 10">
            <a:extLst>
              <a:ext uri="{FF2B5EF4-FFF2-40B4-BE49-F238E27FC236}">
                <a16:creationId xmlns:a16="http://schemas.microsoft.com/office/drawing/2014/main" id="{C278D15F-775B-01A1-AD5A-860DC9A2EA8C}"/>
              </a:ext>
              <a:ext uri="{C183D7F6-B498-43B3-948B-1728B52AA6E4}">
                <adec:decorative xmlns:adec="http://schemas.microsoft.com/office/drawing/2017/decorative" val="1"/>
              </a:ext>
            </a:extLst>
          </p:cNvPr>
          <p:cNvSpPr/>
          <p:nvPr/>
        </p:nvSpPr>
        <p:spPr>
          <a:xfrm>
            <a:off x="0" y="1"/>
            <a:ext cx="9448801" cy="480059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11081989" y="698720"/>
            <a:ext cx="0" cy="4101880"/>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984864" y="5257800"/>
            <a:ext cx="10255196" cy="748275"/>
          </a:xfrm>
          <a:noFill/>
        </p:spPr>
        <p:txBody>
          <a:bodyPr anchor="ctr">
            <a:normAutofit/>
          </a:bodyPr>
          <a:lstStyle>
            <a:lvl1pPr algn="r">
              <a:defRPr sz="1800">
                <a:solidFill>
                  <a:schemeClr val="accent2"/>
                </a:solidFill>
              </a:defRPr>
            </a:lvl1pPr>
          </a:lstStyle>
          <a:p>
            <a:r>
              <a:rPr lang="en-US" dirty="0"/>
              <a:t>Quote Author</a:t>
            </a:r>
          </a:p>
        </p:txBody>
      </p:sp>
      <p:sp>
        <p:nvSpPr>
          <p:cNvPr id="8" name="Content Placeholder 7">
            <a:extLst>
              <a:ext uri="{FF2B5EF4-FFF2-40B4-BE49-F238E27FC236}">
                <a16:creationId xmlns:a16="http://schemas.microsoft.com/office/drawing/2014/main" id="{64AEC05F-4937-10A8-1A19-6FA315BE7ADF}"/>
              </a:ext>
            </a:extLst>
          </p:cNvPr>
          <p:cNvSpPr>
            <a:spLocks noGrp="1"/>
          </p:cNvSpPr>
          <p:nvPr>
            <p:ph sz="quarter" idx="13" hasCustomPrompt="1"/>
          </p:nvPr>
        </p:nvSpPr>
        <p:spPr>
          <a:xfrm>
            <a:off x="887413" y="1033272"/>
            <a:ext cx="9247187" cy="3257550"/>
          </a:xfrm>
        </p:spPr>
        <p:txBody>
          <a:bodyPr>
            <a:normAutofit/>
          </a:bodyPr>
          <a:lstStyle>
            <a:lvl1pPr marL="228600" indent="-228600">
              <a:lnSpc>
                <a:spcPct val="85000"/>
              </a:lnSpc>
              <a:buNone/>
              <a:defRPr sz="5400">
                <a:solidFill>
                  <a:schemeClr val="accent5"/>
                </a:solidFill>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lstStyle>
            <a:lvl1pPr algn="l">
              <a:defRPr b="0" spc="0">
                <a:solidFill>
                  <a:schemeClr val="accent5"/>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82686" cy="365125"/>
          </a:xfrm>
          <a:noFill/>
        </p:spPr>
        <p:txBody>
          <a:bodyPr/>
          <a:lstStyle>
            <a:lvl1pPr algn="r">
              <a:defRPr>
                <a:solidFill>
                  <a:schemeClr val="accent5"/>
                </a:solidFill>
              </a:defRPr>
            </a:lvl1pPr>
          </a:lstStyle>
          <a:p>
            <a:fld id="{84D8584C-2125-40A2-8519-09FB9A8C3315}"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9271735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B3C0EDEC-0890-4E6D-9DE0-ECAF543851A7}" type="datetime1">
              <a:rPr lang="en-US" smtClean="0"/>
              <a:t>3/16/26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7170327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2DD88318-BA47-4AD0-805B-25EB53D81BBB}" type="datetime1">
              <a:rPr lang="en-US" smtClean="0"/>
              <a:t>3/16/26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950143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30AD3F20-2AB6-4A04-8E99-A7FB006776B6}" type="datetime1">
              <a:rPr lang="en-US" smtClean="0"/>
              <a:t>3/16/26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615800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3AEA2087-1351-4A66-BC4B-B8C73F209E6A}" type="datetime1">
              <a:rPr lang="en-US" smtClean="0"/>
              <a:t>3/16/26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701330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3A53-0764-6B81-0CF9-98A31577BE9D}"/>
              </a:ext>
            </a:extLst>
          </p:cNvPr>
          <p:cNvSpPr>
            <a:spLocks noGrp="1"/>
          </p:cNvSpPr>
          <p:nvPr>
            <p:ph type="title"/>
          </p:nvPr>
        </p:nvSpPr>
        <p:spPr>
          <a:xfrm>
            <a:off x="605431" y="932688"/>
            <a:ext cx="4195169" cy="1124712"/>
          </a:xfrm>
          <a:noFill/>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1FE505A-8E22-72EF-7229-3828AF9454D5}"/>
              </a:ext>
            </a:extLst>
          </p:cNvPr>
          <p:cNvSpPr>
            <a:spLocks noGrp="1"/>
          </p:cNvSpPr>
          <p:nvPr>
            <p:ph type="body" sz="half" idx="2"/>
          </p:nvPr>
        </p:nvSpPr>
        <p:spPr>
          <a:xfrm>
            <a:off x="605431" y="2057400"/>
            <a:ext cx="4195169"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70A4E78B-DAF0-5E30-C9F0-EA1D81066DBC}"/>
              </a:ext>
            </a:extLst>
          </p:cNvPr>
          <p:cNvSpPr>
            <a:spLocks noGrp="1"/>
          </p:cNvSpPr>
          <p:nvPr>
            <p:ph idx="1"/>
          </p:nvPr>
        </p:nvSpPr>
        <p:spPr>
          <a:xfrm>
            <a:off x="5486400" y="903515"/>
            <a:ext cx="6019800" cy="49575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85FB557B-A6AB-0141-61F5-2C6D1D26D58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4346670-62CE-41B6-24CD-DB7BF2AECDF4}"/>
              </a:ext>
            </a:extLst>
          </p:cNvPr>
          <p:cNvSpPr>
            <a:spLocks noGrp="1"/>
          </p:cNvSpPr>
          <p:nvPr>
            <p:ph type="dt" sz="half" idx="10"/>
          </p:nvPr>
        </p:nvSpPr>
        <p:spPr/>
        <p:txBody>
          <a:bodyPr/>
          <a:lstStyle/>
          <a:p>
            <a:fld id="{95967112-4E38-4DE6-886D-C6360575EE2E}" type="datetime1">
              <a:rPr lang="en-US" smtClean="0"/>
              <a:t>3/16/26</a:t>
            </a:fld>
            <a:endParaRPr lang="en-US"/>
          </a:p>
        </p:txBody>
      </p:sp>
      <p:sp>
        <p:nvSpPr>
          <p:cNvPr id="7" name="Slide Number Placeholder 6">
            <a:extLst>
              <a:ext uri="{FF2B5EF4-FFF2-40B4-BE49-F238E27FC236}">
                <a16:creationId xmlns:a16="http://schemas.microsoft.com/office/drawing/2014/main" id="{FB2C964C-100B-6E0E-8C9C-FEDE515F230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9400051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2BCA-373C-52F0-00A4-DB648AB6DDCB}"/>
              </a:ext>
            </a:extLst>
          </p:cNvPr>
          <p:cNvSpPr>
            <a:spLocks noGrp="1"/>
          </p:cNvSpPr>
          <p:nvPr>
            <p:ph type="title"/>
          </p:nvPr>
        </p:nvSpPr>
        <p:spPr>
          <a:xfrm>
            <a:off x="605432" y="228599"/>
            <a:ext cx="3658560" cy="1742175"/>
          </a:xfrm>
          <a:noFill/>
        </p:spPr>
        <p:txBody>
          <a:bodyPr anchor="b">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85DCE8E-6071-4972-B85E-E495AB0FF686}"/>
              </a:ext>
            </a:extLst>
          </p:cNvPr>
          <p:cNvSpPr>
            <a:spLocks noGrp="1"/>
          </p:cNvSpPr>
          <p:nvPr>
            <p:ph type="body" sz="half" idx="2"/>
          </p:nvPr>
        </p:nvSpPr>
        <p:spPr>
          <a:xfrm>
            <a:off x="1371600" y="2337134"/>
            <a:ext cx="2892392" cy="3331342"/>
          </a:xfrm>
        </p:spPr>
        <p:txBody>
          <a:bodyPr anchor="b"/>
          <a:lstStyle>
            <a:lvl1pPr marL="0" indent="0" algn="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EBAE75E-255D-9B56-3A67-14178C54EB59}"/>
              </a:ext>
            </a:extLst>
          </p:cNvPr>
          <p:cNvSpPr>
            <a:spLocks noGrp="1"/>
          </p:cNvSpPr>
          <p:nvPr>
            <p:ph type="pic" idx="1" hasCustomPrompt="1"/>
          </p:nvPr>
        </p:nvSpPr>
        <p:spPr>
          <a:xfrm>
            <a:off x="4800600" y="685800"/>
            <a:ext cx="6705600" cy="4876801"/>
          </a:xfrm>
          <a:blipFill>
            <a:blip r:embed="rId2">
              <a:alphaModFix amt="70000"/>
            </a:blip>
            <a:stretch>
              <a:fillRect/>
            </a:stretch>
          </a:blipFill>
        </p:spPr>
        <p:txBody>
          <a:bodyPr>
            <a:norm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FB5E2938-E6DE-EB90-C8DE-0D078BDD0A8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08928D8-1666-BE45-30C8-65C74E2283DC}"/>
              </a:ext>
            </a:extLst>
          </p:cNvPr>
          <p:cNvSpPr>
            <a:spLocks noGrp="1"/>
          </p:cNvSpPr>
          <p:nvPr>
            <p:ph type="dt" sz="half" idx="10"/>
          </p:nvPr>
        </p:nvSpPr>
        <p:spPr>
          <a:xfrm>
            <a:off x="10058400" y="6029868"/>
            <a:ext cx="1182686" cy="365125"/>
          </a:xfrm>
        </p:spPr>
        <p:txBody>
          <a:bodyPr/>
          <a:lstStyle/>
          <a:p>
            <a:fld id="{8493712A-E27F-4D57-B2CA-5B36D6E8A4B0}" type="datetime1">
              <a:rPr lang="en-US" smtClean="0"/>
              <a:t>3/16/26</a:t>
            </a:fld>
            <a:endParaRPr lang="en-US"/>
          </a:p>
        </p:txBody>
      </p:sp>
      <p:sp>
        <p:nvSpPr>
          <p:cNvPr id="7" name="Slide Number Placeholder 6">
            <a:extLst>
              <a:ext uri="{FF2B5EF4-FFF2-40B4-BE49-F238E27FC236}">
                <a16:creationId xmlns:a16="http://schemas.microsoft.com/office/drawing/2014/main" id="{8D79A9FD-2464-F09D-1603-6DF07EF20752}"/>
              </a:ext>
            </a:extLst>
          </p:cNvPr>
          <p:cNvSpPr>
            <a:spLocks noGrp="1"/>
          </p:cNvSpPr>
          <p:nvPr>
            <p:ph type="sldNum" sz="quarter" idx="12"/>
          </p:nvPr>
        </p:nvSpPr>
        <p:spPr>
          <a:xfrm>
            <a:off x="1123797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472182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A8EB468F-DE53-43FF-8B87-9F03EBF19C21}"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4371383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77D9A748-B116-46F1-81D5-0BE225FE4EB1}" type="datetime1">
              <a:rPr lang="en-US" smtClean="0"/>
              <a:t>3/16/26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632879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82B9AEC8-204B-4AD5-8041-BCAF36A74EBE}" type="datetime1">
              <a:rPr lang="en-US" smtClean="0"/>
              <a:t>3/9/26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376992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hf hdr="0"/>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3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Mid adult woman having her shoulders and back massaged at a health spa">
            <a:extLst>
              <a:ext uri="{FF2B5EF4-FFF2-40B4-BE49-F238E27FC236}">
                <a16:creationId xmlns:a16="http://schemas.microsoft.com/office/drawing/2014/main" id="{CE97D6C4-E3E2-4712-87BF-4532FCD0EC3B}"/>
              </a:ext>
            </a:extLst>
          </p:cNvPr>
          <p:cNvPicPr>
            <a:picLocks noChangeAspect="1"/>
          </p:cNvPicPr>
          <p:nvPr/>
        </p:nvPicPr>
        <p:blipFill>
          <a:blip r:embed="rId3"/>
          <a:srcRect l="16255" r="2150" b="-2"/>
          <a:stretch>
            <a:fillRect/>
          </a:stretch>
        </p:blipFill>
        <p:spPr>
          <a:xfrm>
            <a:off x="-21022" y="-71412"/>
            <a:ext cx="7412422" cy="6946587"/>
          </a:xfrm>
          <a:prstGeom prst="rect">
            <a:avLst/>
          </a:prstGeom>
        </p:spPr>
      </p:pic>
      <p:sp>
        <p:nvSpPr>
          <p:cNvPr id="2" name="Title 1">
            <a:extLst>
              <a:ext uri="{FF2B5EF4-FFF2-40B4-BE49-F238E27FC236}">
                <a16:creationId xmlns:a16="http://schemas.microsoft.com/office/drawing/2014/main" id="{03CEBC87-E5C0-A1E3-ACEC-B377024788CF}"/>
              </a:ext>
            </a:extLst>
          </p:cNvPr>
          <p:cNvSpPr>
            <a:spLocks noGrp="1"/>
          </p:cNvSpPr>
          <p:nvPr>
            <p:ph type="ctrTitle"/>
          </p:nvPr>
        </p:nvSpPr>
        <p:spPr>
          <a:xfrm>
            <a:off x="5831030" y="1828800"/>
            <a:ext cx="6373670" cy="2743201"/>
          </a:xfrm>
        </p:spPr>
        <p:txBody>
          <a:bodyPr anchor="b">
            <a:normAutofit/>
          </a:bodyPr>
          <a:lstStyle/>
          <a:p>
            <a:r>
              <a:rPr lang="en-US" sz="4800" dirty="0"/>
              <a:t>Maitland’s Manual Therapy: EFFECTIVE</a:t>
            </a:r>
            <a:br>
              <a:rPr lang="en-US" sz="4800" dirty="0"/>
            </a:br>
            <a:r>
              <a:rPr lang="en-US" sz="4800" dirty="0"/>
              <a:t> OR NOT?</a:t>
            </a:r>
          </a:p>
        </p:txBody>
      </p:sp>
    </p:spTree>
    <p:extLst>
      <p:ext uri="{BB962C8B-B14F-4D97-AF65-F5344CB8AC3E}">
        <p14:creationId xmlns:p14="http://schemas.microsoft.com/office/powerpoint/2010/main" val="3838238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C6D6-318E-785D-8A32-395431C1CB2C}"/>
              </a:ext>
            </a:extLst>
          </p:cNvPr>
          <p:cNvSpPr>
            <a:spLocks noGrp="1"/>
          </p:cNvSpPr>
          <p:nvPr>
            <p:ph type="title"/>
          </p:nvPr>
        </p:nvSpPr>
        <p:spPr>
          <a:xfrm>
            <a:off x="27709" y="-2590800"/>
            <a:ext cx="12192000" cy="5762371"/>
          </a:xfrm>
        </p:spPr>
        <p:txBody>
          <a:bodyPr anchor="b">
            <a:normAutofit/>
          </a:bodyPr>
          <a:lstStyle/>
          <a:p>
            <a:pPr algn="ctr"/>
            <a:r>
              <a:rPr lang="en-US" dirty="0"/>
              <a:t>What are Maitland mobilisations?</a:t>
            </a:r>
          </a:p>
        </p:txBody>
      </p:sp>
      <p:sp>
        <p:nvSpPr>
          <p:cNvPr id="8" name="Terminator 7">
            <a:extLst>
              <a:ext uri="{FF2B5EF4-FFF2-40B4-BE49-F238E27FC236}">
                <a16:creationId xmlns:a16="http://schemas.microsoft.com/office/drawing/2014/main" id="{BA44B305-EC27-5D2D-576A-A8102AC8180D}"/>
              </a:ext>
            </a:extLst>
          </p:cNvPr>
          <p:cNvSpPr/>
          <p:nvPr/>
        </p:nvSpPr>
        <p:spPr>
          <a:xfrm>
            <a:off x="3733800" y="3436348"/>
            <a:ext cx="4495800" cy="685800"/>
          </a:xfrm>
          <a:prstGeom prst="flowChartTerminator">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E"/>
          </a:p>
        </p:txBody>
      </p:sp>
      <p:sp>
        <p:nvSpPr>
          <p:cNvPr id="10" name="Terminator 9">
            <a:extLst>
              <a:ext uri="{FF2B5EF4-FFF2-40B4-BE49-F238E27FC236}">
                <a16:creationId xmlns:a16="http://schemas.microsoft.com/office/drawing/2014/main" id="{8FA01C43-72E0-98F0-5347-B10FA2264605}"/>
              </a:ext>
            </a:extLst>
          </p:cNvPr>
          <p:cNvSpPr/>
          <p:nvPr/>
        </p:nvSpPr>
        <p:spPr>
          <a:xfrm>
            <a:off x="4457700" y="4508953"/>
            <a:ext cx="3048000" cy="685800"/>
          </a:xfrm>
          <a:prstGeom prst="flowChartTerminator">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E"/>
          </a:p>
        </p:txBody>
      </p:sp>
      <p:sp>
        <p:nvSpPr>
          <p:cNvPr id="12" name="Terminator 11">
            <a:extLst>
              <a:ext uri="{FF2B5EF4-FFF2-40B4-BE49-F238E27FC236}">
                <a16:creationId xmlns:a16="http://schemas.microsoft.com/office/drawing/2014/main" id="{8B178C98-6C41-CDE8-34AD-7610E26B8DED}"/>
              </a:ext>
            </a:extLst>
          </p:cNvPr>
          <p:cNvSpPr/>
          <p:nvPr/>
        </p:nvSpPr>
        <p:spPr>
          <a:xfrm>
            <a:off x="2247900" y="5505210"/>
            <a:ext cx="7467600" cy="693296"/>
          </a:xfrm>
          <a:prstGeom prst="flowChartTerminator">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E"/>
          </a:p>
        </p:txBody>
      </p:sp>
      <p:sp>
        <p:nvSpPr>
          <p:cNvPr id="14" name="TextBox 13">
            <a:extLst>
              <a:ext uri="{FF2B5EF4-FFF2-40B4-BE49-F238E27FC236}">
                <a16:creationId xmlns:a16="http://schemas.microsoft.com/office/drawing/2014/main" id="{8BF9696F-51B4-FE46-177C-D44656E24A52}"/>
              </a:ext>
            </a:extLst>
          </p:cNvPr>
          <p:cNvSpPr txBox="1"/>
          <p:nvPr/>
        </p:nvSpPr>
        <p:spPr>
          <a:xfrm>
            <a:off x="3962400" y="3489162"/>
            <a:ext cx="4343400" cy="800219"/>
          </a:xfrm>
          <a:prstGeom prst="rect">
            <a:avLst/>
          </a:prstGeom>
          <a:noFill/>
        </p:spPr>
        <p:txBody>
          <a:bodyPr wrap="square" rtlCol="0">
            <a:spAutoFit/>
          </a:bodyPr>
          <a:lstStyle/>
          <a:p>
            <a:r>
              <a:rPr lang="en-US" sz="2800" dirty="0"/>
              <a:t>Passive oscillatory movements</a:t>
            </a:r>
          </a:p>
          <a:p>
            <a:endParaRPr lang="en-AE" dirty="0"/>
          </a:p>
        </p:txBody>
      </p:sp>
      <p:sp>
        <p:nvSpPr>
          <p:cNvPr id="16" name="TextBox 15">
            <a:extLst>
              <a:ext uri="{FF2B5EF4-FFF2-40B4-BE49-F238E27FC236}">
                <a16:creationId xmlns:a16="http://schemas.microsoft.com/office/drawing/2014/main" id="{24E0F1A2-415D-A5CD-AB48-7D040A7A91CE}"/>
              </a:ext>
            </a:extLst>
          </p:cNvPr>
          <p:cNvSpPr txBox="1"/>
          <p:nvPr/>
        </p:nvSpPr>
        <p:spPr>
          <a:xfrm>
            <a:off x="5181600" y="4606972"/>
            <a:ext cx="1828800" cy="800219"/>
          </a:xfrm>
          <a:prstGeom prst="rect">
            <a:avLst/>
          </a:prstGeom>
          <a:noFill/>
        </p:spPr>
        <p:txBody>
          <a:bodyPr wrap="square" rtlCol="0">
            <a:spAutoFit/>
          </a:bodyPr>
          <a:lstStyle/>
          <a:p>
            <a:pPr>
              <a:spcBef>
                <a:spcPts val="2500"/>
              </a:spcBef>
            </a:pPr>
            <a:r>
              <a:rPr lang="en-US" sz="2800" dirty="0"/>
              <a:t>Grades I-IV </a:t>
            </a:r>
          </a:p>
          <a:p>
            <a:endParaRPr lang="en-AE" dirty="0"/>
          </a:p>
        </p:txBody>
      </p:sp>
      <p:sp>
        <p:nvSpPr>
          <p:cNvPr id="17" name="TextBox 16">
            <a:extLst>
              <a:ext uri="{FF2B5EF4-FFF2-40B4-BE49-F238E27FC236}">
                <a16:creationId xmlns:a16="http://schemas.microsoft.com/office/drawing/2014/main" id="{C7A6AEBD-FED2-E3B8-3894-10A83430ACEC}"/>
              </a:ext>
            </a:extLst>
          </p:cNvPr>
          <p:cNvSpPr txBox="1"/>
          <p:nvPr/>
        </p:nvSpPr>
        <p:spPr>
          <a:xfrm>
            <a:off x="2781300" y="5562600"/>
            <a:ext cx="6400800" cy="800219"/>
          </a:xfrm>
          <a:prstGeom prst="rect">
            <a:avLst/>
          </a:prstGeom>
          <a:noFill/>
        </p:spPr>
        <p:txBody>
          <a:bodyPr wrap="square" rtlCol="0">
            <a:spAutoFit/>
          </a:bodyPr>
          <a:lstStyle/>
          <a:p>
            <a:pPr>
              <a:spcBef>
                <a:spcPts val="2500"/>
              </a:spcBef>
            </a:pPr>
            <a:r>
              <a:rPr lang="en-US" sz="2800" dirty="0"/>
              <a:t>Aimed at pain reduction and ROM improvement </a:t>
            </a:r>
          </a:p>
          <a:p>
            <a:endParaRPr lang="en-AE" dirty="0"/>
          </a:p>
        </p:txBody>
      </p:sp>
    </p:spTree>
    <p:extLst>
      <p:ext uri="{BB962C8B-B14F-4D97-AF65-F5344CB8AC3E}">
        <p14:creationId xmlns:p14="http://schemas.microsoft.com/office/powerpoint/2010/main" val="73779382"/>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Osteopath raising the leg of woman while touching her hip in a room">
            <a:extLst>
              <a:ext uri="{FF2B5EF4-FFF2-40B4-BE49-F238E27FC236}">
                <a16:creationId xmlns:a16="http://schemas.microsoft.com/office/drawing/2014/main" id="{5012498D-CFA9-437B-B04A-0766348C67A0}"/>
              </a:ext>
            </a:extLst>
          </p:cNvPr>
          <p:cNvPicPr>
            <a:picLocks noGrp="1" noChangeAspect="1"/>
          </p:cNvPicPr>
          <p:nvPr>
            <p:ph type="pic" sz="quarter" idx="13"/>
          </p:nvPr>
        </p:nvPicPr>
        <p:blipFill>
          <a:blip r:embed="rId3"/>
          <a:srcRect l="13483" r="4120"/>
          <a:stretch>
            <a:fillRect/>
          </a:stretch>
        </p:blipFill>
        <p:spPr>
          <a:xfrm>
            <a:off x="20" y="10"/>
            <a:ext cx="3771880" cy="6857990"/>
          </a:xfrm>
        </p:spPr>
      </p:pic>
      <p:sp>
        <p:nvSpPr>
          <p:cNvPr id="2" name="Title 1">
            <a:extLst>
              <a:ext uri="{FF2B5EF4-FFF2-40B4-BE49-F238E27FC236}">
                <a16:creationId xmlns:a16="http://schemas.microsoft.com/office/drawing/2014/main" id="{4AF8B99E-853A-D45B-2D7B-FFBEA7BE9D31}"/>
              </a:ext>
            </a:extLst>
          </p:cNvPr>
          <p:cNvSpPr>
            <a:spLocks noGrp="1"/>
          </p:cNvSpPr>
          <p:nvPr>
            <p:ph type="title"/>
          </p:nvPr>
        </p:nvSpPr>
        <p:spPr>
          <a:xfrm>
            <a:off x="3124200" y="-1"/>
            <a:ext cx="7391400" cy="977021"/>
          </a:xfrm>
        </p:spPr>
        <p:txBody>
          <a:bodyPr anchor="b">
            <a:normAutofit/>
          </a:bodyPr>
          <a:lstStyle/>
          <a:p>
            <a:r>
              <a:rPr lang="en-US" dirty="0">
                <a:solidFill>
                  <a:schemeClr val="accent2"/>
                </a:solidFill>
              </a:rPr>
              <a:t>Grades, Duration</a:t>
            </a:r>
            <a:r>
              <a:rPr lang="en-US" dirty="0"/>
              <a:t>, and Application Areas</a:t>
            </a:r>
          </a:p>
        </p:txBody>
      </p:sp>
      <p:sp>
        <p:nvSpPr>
          <p:cNvPr id="4" name="Content Placeholder 3">
            <a:extLst>
              <a:ext uri="{FF2B5EF4-FFF2-40B4-BE49-F238E27FC236}">
                <a16:creationId xmlns:a16="http://schemas.microsoft.com/office/drawing/2014/main" id="{3D8B2D8D-DBC3-DEFB-183F-ED168B25F55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43400" y="992260"/>
            <a:ext cx="7171976" cy="4477552"/>
          </a:xfrm>
        </p:spPr>
        <p:txBody>
          <a:bodyPr>
            <a:normAutofit/>
          </a:bodyPr>
          <a:lstStyle/>
          <a:p>
            <a:pPr marL="0" indent="0">
              <a:lnSpc>
                <a:spcPct val="100000"/>
              </a:lnSpc>
              <a:spcBef>
                <a:spcPts val="2500"/>
              </a:spcBef>
              <a:buFont typeface="Arial" panose="020B0604020202020204" pitchFamily="34" charset="0"/>
              <a:buNone/>
            </a:pPr>
            <a:r>
              <a:rPr lang="en-US" b="1" dirty="0">
                <a:solidFill>
                  <a:schemeClr val="accent2"/>
                </a:solidFill>
              </a:rPr>
              <a:t>Mobilisation Grades Overview</a:t>
            </a:r>
          </a:p>
          <a:p>
            <a:pPr marL="0" lvl="1" indent="0">
              <a:lnSpc>
                <a:spcPct val="100000"/>
              </a:lnSpc>
              <a:buFont typeface="Arial" panose="020B0604020202020204" pitchFamily="34" charset="0"/>
              <a:buNone/>
            </a:pPr>
            <a:r>
              <a:rPr dirty="0"/>
              <a:t>Grades I and II use small oscillations within joint range to reduce pain by targeting neurophysiological pathways. Grades III and IV apply controlled stress to restore joint mobility by working on peri-articular tissues.</a:t>
            </a:r>
            <a:endParaRPr lang="en-US" dirty="0"/>
          </a:p>
          <a:p>
            <a:pPr marL="0" indent="0">
              <a:lnSpc>
                <a:spcPct val="100000"/>
              </a:lnSpc>
              <a:spcBef>
                <a:spcPts val="2500"/>
              </a:spcBef>
              <a:buFont typeface="Arial" panose="020B0604020202020204" pitchFamily="34" charset="0"/>
              <a:buNone/>
            </a:pPr>
            <a:r>
              <a:rPr lang="en-US" b="1" dirty="0">
                <a:solidFill>
                  <a:schemeClr val="accent2"/>
                </a:solidFill>
              </a:rPr>
              <a:t>Treatment Duration Variability</a:t>
            </a:r>
          </a:p>
          <a:p>
            <a:pPr marL="0" lvl="1" indent="0">
              <a:lnSpc>
                <a:spcPct val="100000"/>
              </a:lnSpc>
              <a:buFont typeface="Arial" panose="020B0604020202020204" pitchFamily="34" charset="0"/>
              <a:buNone/>
            </a:pPr>
            <a:r>
              <a:rPr dirty="0"/>
              <a:t>Mobilisation treatment durations vary widely from 30 seconds to several minutes, with no established consensus on optimal dosage for best outcomes.</a:t>
            </a:r>
            <a:endParaRPr lang="en-US" dirty="0"/>
          </a:p>
        </p:txBody>
      </p:sp>
      <p:graphicFrame>
        <p:nvGraphicFramePr>
          <p:cNvPr id="3" name="Table 2">
            <a:extLst>
              <a:ext uri="{FF2B5EF4-FFF2-40B4-BE49-F238E27FC236}">
                <a16:creationId xmlns:a16="http://schemas.microsoft.com/office/drawing/2014/main" id="{4AA10729-845D-8AD5-139F-D31DE5327E92}"/>
              </a:ext>
            </a:extLst>
          </p:cNvPr>
          <p:cNvGraphicFramePr>
            <a:graphicFrameLocks noGrp="1"/>
          </p:cNvGraphicFramePr>
          <p:nvPr>
            <p:extLst>
              <p:ext uri="{D42A27DB-BD31-4B8C-83A1-F6EECF244321}">
                <p14:modId xmlns:p14="http://schemas.microsoft.com/office/powerpoint/2010/main" val="4101338"/>
              </p:ext>
            </p:extLst>
          </p:nvPr>
        </p:nvGraphicFramePr>
        <p:xfrm>
          <a:off x="4343400" y="3352800"/>
          <a:ext cx="7391400" cy="3200400"/>
        </p:xfrm>
        <a:graphic>
          <a:graphicData uri="http://schemas.openxmlformats.org/drawingml/2006/table">
            <a:tbl>
              <a:tblPr>
                <a:tableStyleId>{284E427A-3D55-4303-BF80-6455036E1DE7}</a:tableStyleId>
              </a:tblPr>
              <a:tblGrid>
                <a:gridCol w="1847850">
                  <a:extLst>
                    <a:ext uri="{9D8B030D-6E8A-4147-A177-3AD203B41FA5}">
                      <a16:colId xmlns:a16="http://schemas.microsoft.com/office/drawing/2014/main" val="1170468024"/>
                    </a:ext>
                  </a:extLst>
                </a:gridCol>
                <a:gridCol w="1847850">
                  <a:extLst>
                    <a:ext uri="{9D8B030D-6E8A-4147-A177-3AD203B41FA5}">
                      <a16:colId xmlns:a16="http://schemas.microsoft.com/office/drawing/2014/main" val="1647330096"/>
                    </a:ext>
                  </a:extLst>
                </a:gridCol>
                <a:gridCol w="1847850">
                  <a:extLst>
                    <a:ext uri="{9D8B030D-6E8A-4147-A177-3AD203B41FA5}">
                      <a16:colId xmlns:a16="http://schemas.microsoft.com/office/drawing/2014/main" val="2009669447"/>
                    </a:ext>
                  </a:extLst>
                </a:gridCol>
                <a:gridCol w="1847850">
                  <a:extLst>
                    <a:ext uri="{9D8B030D-6E8A-4147-A177-3AD203B41FA5}">
                      <a16:colId xmlns:a16="http://schemas.microsoft.com/office/drawing/2014/main" val="3713374114"/>
                    </a:ext>
                  </a:extLst>
                </a:gridCol>
              </a:tblGrid>
              <a:tr h="0">
                <a:tc>
                  <a:txBody>
                    <a:bodyPr/>
                    <a:lstStyle/>
                    <a:p>
                      <a:pPr>
                        <a:buNone/>
                      </a:pPr>
                      <a:r>
                        <a:rPr lang="en-US"/>
                        <a:t>Clinical scenario</a:t>
                      </a:r>
                    </a:p>
                  </a:txBody>
                  <a:tcPr anchor="ctr"/>
                </a:tc>
                <a:tc>
                  <a:txBody>
                    <a:bodyPr/>
                    <a:lstStyle/>
                    <a:p>
                      <a:pPr>
                        <a:buNone/>
                      </a:pPr>
                      <a:r>
                        <a:rPr lang="en-US"/>
                        <a:t>Irritability</a:t>
                      </a:r>
                    </a:p>
                  </a:txBody>
                  <a:tcPr anchor="ctr"/>
                </a:tc>
                <a:tc>
                  <a:txBody>
                    <a:bodyPr/>
                    <a:lstStyle/>
                    <a:p>
                      <a:pPr>
                        <a:buNone/>
                      </a:pPr>
                      <a:r>
                        <a:rPr lang="en-US"/>
                        <a:t>Goal</a:t>
                      </a:r>
                    </a:p>
                  </a:txBody>
                  <a:tcPr anchor="ctr"/>
                </a:tc>
                <a:tc>
                  <a:txBody>
                    <a:bodyPr/>
                    <a:lstStyle/>
                    <a:p>
                      <a:pPr>
                        <a:buNone/>
                      </a:pPr>
                      <a:r>
                        <a:rPr lang="en-US"/>
                        <a:t>Typical duration</a:t>
                      </a:r>
                    </a:p>
                  </a:txBody>
                  <a:tcPr anchor="ctr"/>
                </a:tc>
                <a:extLst>
                  <a:ext uri="{0D108BD9-81ED-4DB2-BD59-A6C34878D82A}">
                    <a16:rowId xmlns:a16="http://schemas.microsoft.com/office/drawing/2014/main" val="3362745589"/>
                  </a:ext>
                </a:extLst>
              </a:tr>
              <a:tr h="0">
                <a:tc>
                  <a:txBody>
                    <a:bodyPr/>
                    <a:lstStyle/>
                    <a:p>
                      <a:pPr>
                        <a:buNone/>
                      </a:pPr>
                      <a:r>
                        <a:rPr lang="en-US"/>
                        <a:t>Acute, reactive pain</a:t>
                      </a:r>
                    </a:p>
                  </a:txBody>
                  <a:tcPr anchor="ctr"/>
                </a:tc>
                <a:tc>
                  <a:txBody>
                    <a:bodyPr/>
                    <a:lstStyle/>
                    <a:p>
                      <a:pPr>
                        <a:buNone/>
                      </a:pPr>
                      <a:r>
                        <a:rPr lang="en-US"/>
                        <a:t>High</a:t>
                      </a:r>
                    </a:p>
                  </a:txBody>
                  <a:tcPr anchor="ctr"/>
                </a:tc>
                <a:tc>
                  <a:txBody>
                    <a:bodyPr/>
                    <a:lstStyle/>
                    <a:p>
                      <a:pPr>
                        <a:buNone/>
                      </a:pPr>
                      <a:r>
                        <a:rPr lang="en-US" dirty="0"/>
                        <a:t>Symptom modulation</a:t>
                      </a:r>
                    </a:p>
                  </a:txBody>
                  <a:tcPr anchor="ctr"/>
                </a:tc>
                <a:tc>
                  <a:txBody>
                    <a:bodyPr/>
                    <a:lstStyle/>
                    <a:p>
                      <a:pPr>
                        <a:buNone/>
                      </a:pPr>
                      <a:r>
                        <a:rPr lang="en-US"/>
                        <a:t>20–40 sec bouts, repeated</a:t>
                      </a:r>
                    </a:p>
                  </a:txBody>
                  <a:tcPr anchor="ctr"/>
                </a:tc>
                <a:extLst>
                  <a:ext uri="{0D108BD9-81ED-4DB2-BD59-A6C34878D82A}">
                    <a16:rowId xmlns:a16="http://schemas.microsoft.com/office/drawing/2014/main" val="3899021458"/>
                  </a:ext>
                </a:extLst>
              </a:tr>
              <a:tr h="0">
                <a:tc>
                  <a:txBody>
                    <a:bodyPr/>
                    <a:lstStyle/>
                    <a:p>
                      <a:pPr>
                        <a:buNone/>
                      </a:pPr>
                      <a:r>
                        <a:rPr lang="en-US"/>
                        <a:t>Subacute, moderate irritability</a:t>
                      </a:r>
                    </a:p>
                  </a:txBody>
                  <a:tcPr anchor="ctr"/>
                </a:tc>
                <a:tc>
                  <a:txBody>
                    <a:bodyPr/>
                    <a:lstStyle/>
                    <a:p>
                      <a:pPr>
                        <a:buNone/>
                      </a:pPr>
                      <a:r>
                        <a:rPr lang="en-US"/>
                        <a:t>Moderate</a:t>
                      </a:r>
                    </a:p>
                  </a:txBody>
                  <a:tcPr anchor="ctr"/>
                </a:tc>
                <a:tc>
                  <a:txBody>
                    <a:bodyPr/>
                    <a:lstStyle/>
                    <a:p>
                      <a:pPr>
                        <a:buNone/>
                      </a:pPr>
                      <a:r>
                        <a:rPr lang="en-US"/>
                        <a:t>Restore movement</a:t>
                      </a:r>
                    </a:p>
                  </a:txBody>
                  <a:tcPr anchor="ctr"/>
                </a:tc>
                <a:tc>
                  <a:txBody>
                    <a:bodyPr/>
                    <a:lstStyle/>
                    <a:p>
                      <a:pPr>
                        <a:buNone/>
                      </a:pPr>
                      <a:r>
                        <a:rPr lang="en-US"/>
                        <a:t>1–2 minutes</a:t>
                      </a:r>
                    </a:p>
                  </a:txBody>
                  <a:tcPr anchor="ctr"/>
                </a:tc>
                <a:extLst>
                  <a:ext uri="{0D108BD9-81ED-4DB2-BD59-A6C34878D82A}">
                    <a16:rowId xmlns:a16="http://schemas.microsoft.com/office/drawing/2014/main" val="459173927"/>
                  </a:ext>
                </a:extLst>
              </a:tr>
              <a:tr h="0">
                <a:tc>
                  <a:txBody>
                    <a:bodyPr/>
                    <a:lstStyle/>
                    <a:p>
                      <a:pPr>
                        <a:buNone/>
                      </a:pPr>
                      <a:r>
                        <a:rPr lang="en-US"/>
                        <a:t>Chronic stiffness, low irritability</a:t>
                      </a:r>
                    </a:p>
                  </a:txBody>
                  <a:tcPr anchor="ctr"/>
                </a:tc>
                <a:tc>
                  <a:txBody>
                    <a:bodyPr/>
                    <a:lstStyle/>
                    <a:p>
                      <a:pPr>
                        <a:buNone/>
                      </a:pPr>
                      <a:r>
                        <a:rPr lang="en-US"/>
                        <a:t>Low</a:t>
                      </a:r>
                    </a:p>
                  </a:txBody>
                  <a:tcPr anchor="ctr"/>
                </a:tc>
                <a:tc>
                  <a:txBody>
                    <a:bodyPr/>
                    <a:lstStyle/>
                    <a:p>
                      <a:pPr>
                        <a:buNone/>
                      </a:pPr>
                      <a:r>
                        <a:rPr lang="en-US"/>
                        <a:t>Improve mobility</a:t>
                      </a:r>
                    </a:p>
                  </a:txBody>
                  <a:tcPr anchor="ctr"/>
                </a:tc>
                <a:tc>
                  <a:txBody>
                    <a:bodyPr/>
                    <a:lstStyle/>
                    <a:p>
                      <a:pPr>
                        <a:buNone/>
                      </a:pPr>
                      <a:r>
                        <a:rPr lang="en-US"/>
                        <a:t>2–4 minutes</a:t>
                      </a:r>
                    </a:p>
                  </a:txBody>
                  <a:tcPr anchor="ctr"/>
                </a:tc>
                <a:extLst>
                  <a:ext uri="{0D108BD9-81ED-4DB2-BD59-A6C34878D82A}">
                    <a16:rowId xmlns:a16="http://schemas.microsoft.com/office/drawing/2014/main" val="2423223532"/>
                  </a:ext>
                </a:extLst>
              </a:tr>
              <a:tr h="0">
                <a:tc>
                  <a:txBody>
                    <a:bodyPr/>
                    <a:lstStyle/>
                    <a:p>
                      <a:pPr>
                        <a:buNone/>
                      </a:pPr>
                      <a:r>
                        <a:rPr lang="en-US"/>
                        <a:t>Assessment / symptom modification</a:t>
                      </a:r>
                    </a:p>
                  </a:txBody>
                  <a:tcPr anchor="ctr"/>
                </a:tc>
                <a:tc>
                  <a:txBody>
                    <a:bodyPr/>
                    <a:lstStyle/>
                    <a:p>
                      <a:pPr>
                        <a:buNone/>
                      </a:pPr>
                      <a:r>
                        <a:rPr lang="en-US" dirty="0"/>
                        <a:t>Variable</a:t>
                      </a:r>
                    </a:p>
                  </a:txBody>
                  <a:tcPr anchor="ctr"/>
                </a:tc>
                <a:tc>
                  <a:txBody>
                    <a:bodyPr/>
                    <a:lstStyle/>
                    <a:p>
                      <a:pPr>
                        <a:buNone/>
                      </a:pPr>
                      <a:r>
                        <a:rPr lang="en-US"/>
                        <a:t>Diagnostic</a:t>
                      </a:r>
                    </a:p>
                  </a:txBody>
                  <a:tcPr anchor="ctr"/>
                </a:tc>
                <a:tc>
                  <a:txBody>
                    <a:bodyPr/>
                    <a:lstStyle/>
                    <a:p>
                      <a:pPr>
                        <a:buNone/>
                      </a:pPr>
                      <a:r>
                        <a:rPr lang="en-US" dirty="0"/>
                        <a:t>10–30 sec</a:t>
                      </a:r>
                    </a:p>
                  </a:txBody>
                  <a:tcPr anchor="ctr"/>
                </a:tc>
                <a:extLst>
                  <a:ext uri="{0D108BD9-81ED-4DB2-BD59-A6C34878D82A}">
                    <a16:rowId xmlns:a16="http://schemas.microsoft.com/office/drawing/2014/main" val="1627821489"/>
                  </a:ext>
                </a:extLst>
              </a:tr>
            </a:tbl>
          </a:graphicData>
        </a:graphic>
      </p:graphicFrame>
      <p:sp>
        <p:nvSpPr>
          <p:cNvPr id="10" name="TextBox 9">
            <a:extLst>
              <a:ext uri="{FF2B5EF4-FFF2-40B4-BE49-F238E27FC236}">
                <a16:creationId xmlns:a16="http://schemas.microsoft.com/office/drawing/2014/main" id="{86A8F5C6-280D-D848-5372-C5043463A219}"/>
              </a:ext>
            </a:extLst>
          </p:cNvPr>
          <p:cNvSpPr txBox="1"/>
          <p:nvPr/>
        </p:nvSpPr>
        <p:spPr>
          <a:xfrm>
            <a:off x="7162800" y="6553200"/>
            <a:ext cx="2133600" cy="369332"/>
          </a:xfrm>
          <a:prstGeom prst="rect">
            <a:avLst/>
          </a:prstGeom>
          <a:noFill/>
        </p:spPr>
        <p:txBody>
          <a:bodyPr wrap="square">
            <a:spAutoFit/>
          </a:bodyPr>
          <a:lstStyle/>
          <a:p>
            <a:r>
              <a:rPr lang="en-US" dirty="0"/>
              <a:t>(Shepherd et al., 2023)</a:t>
            </a:r>
            <a:endParaRPr lang="en-AE" dirty="0"/>
          </a:p>
        </p:txBody>
      </p:sp>
    </p:spTree>
    <p:extLst>
      <p:ext uri="{BB962C8B-B14F-4D97-AF65-F5344CB8AC3E}">
        <p14:creationId xmlns:p14="http://schemas.microsoft.com/office/powerpoint/2010/main" val="216489427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FAB2E-C4D4-751F-E1D2-EFB6B55D5C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0DAD64-37CB-DDAE-0289-860F157276B6}"/>
              </a:ext>
            </a:extLst>
          </p:cNvPr>
          <p:cNvSpPr>
            <a:spLocks noGrp="1"/>
          </p:cNvSpPr>
          <p:nvPr>
            <p:ph type="title"/>
          </p:nvPr>
        </p:nvSpPr>
        <p:spPr>
          <a:xfrm>
            <a:off x="1121638" y="638429"/>
            <a:ext cx="9948723" cy="5762371"/>
          </a:xfrm>
        </p:spPr>
        <p:txBody>
          <a:bodyPr anchor="b">
            <a:normAutofit/>
          </a:bodyPr>
          <a:lstStyle/>
          <a:p>
            <a:pPr algn="ctr"/>
            <a:r>
              <a:rPr lang="en-US" dirty="0"/>
              <a:t>Mechanisms of Maitland’s Manual Therapy</a:t>
            </a:r>
          </a:p>
        </p:txBody>
      </p:sp>
    </p:spTree>
    <p:extLst>
      <p:ext uri="{BB962C8B-B14F-4D97-AF65-F5344CB8AC3E}">
        <p14:creationId xmlns:p14="http://schemas.microsoft.com/office/powerpoint/2010/main" val="42218522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CF0F8-1692-321F-CE59-18B49CA2E707}"/>
              </a:ext>
            </a:extLst>
          </p:cNvPr>
          <p:cNvSpPr>
            <a:spLocks noGrp="1"/>
          </p:cNvSpPr>
          <p:nvPr>
            <p:ph type="title"/>
          </p:nvPr>
        </p:nvSpPr>
        <p:spPr>
          <a:xfrm>
            <a:off x="599987" y="367886"/>
            <a:ext cx="12426696" cy="644485"/>
          </a:xfrm>
        </p:spPr>
        <p:txBody>
          <a:bodyPr anchor="t">
            <a:normAutofit fontScale="90000"/>
          </a:bodyPr>
          <a:lstStyle/>
          <a:p>
            <a:pPr>
              <a:lnSpc>
                <a:spcPct val="90000"/>
              </a:lnSpc>
            </a:pPr>
            <a:r>
              <a:rPr lang="en-US" sz="4000" dirty="0">
                <a:solidFill>
                  <a:schemeClr val="accent2"/>
                </a:solidFill>
              </a:rPr>
              <a:t>Mechanical</a:t>
            </a:r>
            <a:r>
              <a:rPr lang="en-US" sz="4000" dirty="0"/>
              <a:t>, Neurophysiological and Psychological</a:t>
            </a:r>
          </a:p>
        </p:txBody>
      </p:sp>
      <p:sp>
        <p:nvSpPr>
          <p:cNvPr id="3" name="Content Placeholder 2">
            <a:extLst>
              <a:ext uri="{FF2B5EF4-FFF2-40B4-BE49-F238E27FC236}">
                <a16:creationId xmlns:a16="http://schemas.microsoft.com/office/drawing/2014/main" id="{FDD13670-FC8B-5F70-DEC2-379F34AB8B3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987" y="1600200"/>
            <a:ext cx="5877013" cy="4114800"/>
          </a:xfrm>
        </p:spPr>
        <p:txBody>
          <a:bodyPr>
            <a:normAutofit lnSpcReduction="10000"/>
          </a:bodyPr>
          <a:lstStyle/>
          <a:p>
            <a:pPr marL="0" indent="0">
              <a:spcBef>
                <a:spcPts val="2500"/>
              </a:spcBef>
              <a:buFont typeface="Arial" panose="020B0604020202020204" pitchFamily="34" charset="0"/>
              <a:buNone/>
            </a:pPr>
            <a:r>
              <a:rPr lang="en-US" sz="1800" b="1" u="sng" dirty="0">
                <a:solidFill>
                  <a:schemeClr val="accent2"/>
                </a:solidFill>
              </a:rPr>
              <a:t>Mechanical Mechanism</a:t>
            </a:r>
          </a:p>
          <a:p>
            <a:pPr marL="0" lvl="1" indent="0">
              <a:buFont typeface="Arial" panose="020B0604020202020204" pitchFamily="34" charset="0"/>
              <a:buNone/>
            </a:pPr>
            <a:r>
              <a:rPr dirty="0"/>
              <a:t>Mobilisations produce joint gliding and stretching, reducing stiffness and improving tissue extensibility temporarily.</a:t>
            </a:r>
            <a:endParaRPr lang="en-US" dirty="0"/>
          </a:p>
          <a:p>
            <a:pPr marL="0" lvl="1" indent="0">
              <a:buFont typeface="Arial" panose="020B0604020202020204" pitchFamily="34" charset="0"/>
              <a:buNone/>
            </a:pPr>
            <a:endParaRPr lang="en-AE" dirty="0"/>
          </a:p>
          <a:p>
            <a:pPr marL="0" lvl="1" indent="0">
              <a:buFont typeface="Arial" panose="020B0604020202020204" pitchFamily="34" charset="0"/>
              <a:buNone/>
            </a:pPr>
            <a:r>
              <a:rPr lang="en-US" b="1" dirty="0"/>
              <a:t>I</a:t>
            </a:r>
            <a:r>
              <a:rPr lang="en-AE" b="1" dirty="0"/>
              <a:t>mproved mobility </a:t>
            </a:r>
            <a:r>
              <a:rPr lang="en-AE" dirty="0"/>
              <a:t>- passive oscillatory movements stretch the joint capsule and surrounding tissues, which reduces stiffness. </a:t>
            </a:r>
          </a:p>
          <a:p>
            <a:pPr marL="0" lvl="1" indent="0">
              <a:buFont typeface="Arial" panose="020B0604020202020204" pitchFamily="34" charset="0"/>
              <a:buNone/>
            </a:pPr>
            <a:endParaRPr lang="en-AE" dirty="0"/>
          </a:p>
          <a:p>
            <a:pPr marL="0" lvl="1" indent="0">
              <a:buFont typeface="Arial" panose="020B0604020202020204" pitchFamily="34" charset="0"/>
              <a:buNone/>
            </a:pPr>
            <a:r>
              <a:rPr lang="en-US" b="1" dirty="0"/>
              <a:t>B</a:t>
            </a:r>
            <a:r>
              <a:rPr lang="en-AE" b="1" dirty="0"/>
              <a:t>reakdown of adhesions </a:t>
            </a:r>
            <a:r>
              <a:rPr lang="en-AE" dirty="0"/>
              <a:t>- repetitive movement disrupts minor adhesions within the joint or tissues.</a:t>
            </a:r>
          </a:p>
          <a:p>
            <a:pPr marL="0" lvl="1" indent="0">
              <a:buFont typeface="Arial" panose="020B0604020202020204" pitchFamily="34" charset="0"/>
              <a:buNone/>
            </a:pPr>
            <a:endParaRPr lang="en-AE" dirty="0"/>
          </a:p>
          <a:p>
            <a:pPr marL="0" lvl="1" indent="0">
              <a:buFont typeface="Arial" panose="020B0604020202020204" pitchFamily="34" charset="0"/>
              <a:buNone/>
            </a:pPr>
            <a:r>
              <a:rPr lang="en-US" b="1" dirty="0"/>
              <a:t>E</a:t>
            </a:r>
            <a:r>
              <a:rPr lang="en-AE" b="1" dirty="0"/>
              <a:t>hnanced synovial joint fluid movement - </a:t>
            </a:r>
            <a:r>
              <a:rPr lang="en-AE" dirty="0"/>
              <a:t>mobilisations promote fluid exchange, improving joint lubrication and nutrition of cartilage. </a:t>
            </a:r>
          </a:p>
          <a:p>
            <a:pPr marL="0" lvl="1" indent="0">
              <a:buFont typeface="Arial" panose="020B0604020202020204" pitchFamily="34" charset="0"/>
              <a:buNone/>
            </a:pPr>
            <a:endParaRPr lang="en-AE" dirty="0"/>
          </a:p>
          <a:p>
            <a:pPr marL="0" lvl="1" indent="0">
              <a:buFont typeface="Arial" panose="020B0604020202020204" pitchFamily="34" charset="0"/>
              <a:buNone/>
            </a:pPr>
            <a:r>
              <a:rPr lang="en-US" b="1" dirty="0"/>
              <a:t>R</a:t>
            </a:r>
            <a:r>
              <a:rPr lang="en-AE" b="1" dirty="0"/>
              <a:t>esult </a:t>
            </a:r>
            <a:r>
              <a:rPr lang="en-AE" dirty="0"/>
              <a:t>= increased range of movement and reduced mechanical restriction </a:t>
            </a:r>
            <a:endParaRPr lang="en-US" dirty="0"/>
          </a:p>
        </p:txBody>
      </p:sp>
      <p:pic>
        <p:nvPicPr>
          <p:cNvPr id="7" name="Picture 6">
            <a:extLst>
              <a:ext uri="{FF2B5EF4-FFF2-40B4-BE49-F238E27FC236}">
                <a16:creationId xmlns:a16="http://schemas.microsoft.com/office/drawing/2014/main" id="{C5591530-96D9-0F82-29E7-9EAD1D1CAC0A}"/>
              </a:ext>
            </a:extLst>
          </p:cNvPr>
          <p:cNvPicPr>
            <a:picLocks noChangeAspect="1"/>
          </p:cNvPicPr>
          <p:nvPr/>
        </p:nvPicPr>
        <p:blipFill>
          <a:blip r:embed="rId3"/>
          <a:stretch>
            <a:fillRect/>
          </a:stretch>
        </p:blipFill>
        <p:spPr>
          <a:xfrm>
            <a:off x="6829513" y="2070100"/>
            <a:ext cx="4762500" cy="3175000"/>
          </a:xfrm>
          <a:prstGeom prst="rect">
            <a:avLst/>
          </a:prstGeom>
        </p:spPr>
      </p:pic>
      <p:sp>
        <p:nvSpPr>
          <p:cNvPr id="9" name="TextBox 8">
            <a:extLst>
              <a:ext uri="{FF2B5EF4-FFF2-40B4-BE49-F238E27FC236}">
                <a16:creationId xmlns:a16="http://schemas.microsoft.com/office/drawing/2014/main" id="{7830292D-D706-3CC9-1FDB-1970EA31D6AD}"/>
              </a:ext>
            </a:extLst>
          </p:cNvPr>
          <p:cNvSpPr txBox="1"/>
          <p:nvPr/>
        </p:nvSpPr>
        <p:spPr>
          <a:xfrm>
            <a:off x="457200" y="6316276"/>
            <a:ext cx="6517340" cy="369332"/>
          </a:xfrm>
          <a:prstGeom prst="rect">
            <a:avLst/>
          </a:prstGeom>
          <a:noFill/>
        </p:spPr>
        <p:txBody>
          <a:bodyPr wrap="square">
            <a:spAutoFit/>
          </a:bodyPr>
          <a:lstStyle/>
          <a:p>
            <a:r>
              <a:rPr lang="en-US" dirty="0"/>
              <a:t>(Fox et al., 2009).</a:t>
            </a:r>
            <a:endParaRPr lang="en-AE" dirty="0"/>
          </a:p>
        </p:txBody>
      </p:sp>
    </p:spTree>
    <p:extLst>
      <p:ext uri="{BB962C8B-B14F-4D97-AF65-F5344CB8AC3E}">
        <p14:creationId xmlns:p14="http://schemas.microsoft.com/office/powerpoint/2010/main" val="27607471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C0706-C8BC-0A73-9549-96646BE806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0C51E2-009A-8DC4-B1A8-88FABED912FB}"/>
              </a:ext>
            </a:extLst>
          </p:cNvPr>
          <p:cNvSpPr>
            <a:spLocks noGrp="1"/>
          </p:cNvSpPr>
          <p:nvPr>
            <p:ph type="title"/>
          </p:nvPr>
        </p:nvSpPr>
        <p:spPr>
          <a:xfrm>
            <a:off x="599987" y="367886"/>
            <a:ext cx="12426696" cy="644485"/>
          </a:xfrm>
        </p:spPr>
        <p:txBody>
          <a:bodyPr anchor="t">
            <a:normAutofit fontScale="90000"/>
          </a:bodyPr>
          <a:lstStyle/>
          <a:p>
            <a:pPr>
              <a:lnSpc>
                <a:spcPct val="90000"/>
              </a:lnSpc>
            </a:pPr>
            <a:r>
              <a:rPr lang="en-US" sz="4000" dirty="0"/>
              <a:t>Mechanical, </a:t>
            </a:r>
            <a:r>
              <a:rPr lang="en-US" sz="4000" dirty="0">
                <a:solidFill>
                  <a:schemeClr val="accent2"/>
                </a:solidFill>
              </a:rPr>
              <a:t>Neurophysiological</a:t>
            </a:r>
            <a:r>
              <a:rPr lang="en-US" sz="4000" dirty="0"/>
              <a:t> and Psychological</a:t>
            </a:r>
          </a:p>
        </p:txBody>
      </p:sp>
      <p:sp>
        <p:nvSpPr>
          <p:cNvPr id="3" name="Content Placeholder 2">
            <a:extLst>
              <a:ext uri="{FF2B5EF4-FFF2-40B4-BE49-F238E27FC236}">
                <a16:creationId xmlns:a16="http://schemas.microsoft.com/office/drawing/2014/main" id="{C2E6129D-7212-76D3-627F-6075692546D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987" y="1600200"/>
            <a:ext cx="5496013" cy="4114800"/>
          </a:xfrm>
        </p:spPr>
        <p:txBody>
          <a:bodyPr>
            <a:normAutofit/>
          </a:bodyPr>
          <a:lstStyle/>
          <a:p>
            <a:pPr marL="0" indent="0">
              <a:spcBef>
                <a:spcPts val="2500"/>
              </a:spcBef>
              <a:buFont typeface="Arial" panose="020B0604020202020204" pitchFamily="34" charset="0"/>
              <a:buNone/>
            </a:pPr>
            <a:r>
              <a:rPr lang="en-US" sz="1800" b="1" u="sng" dirty="0">
                <a:solidFill>
                  <a:schemeClr val="accent2"/>
                </a:solidFill>
              </a:rPr>
              <a:t>Neurophysiological Effects</a:t>
            </a:r>
          </a:p>
          <a:p>
            <a:pPr marL="0" lvl="1" indent="0">
              <a:buFont typeface="Arial" panose="020B0604020202020204" pitchFamily="34" charset="0"/>
              <a:buNone/>
            </a:pPr>
            <a:r>
              <a:rPr b="1" dirty="0"/>
              <a:t>Activation of mechanoreceptors and pain-inhibitory systems </a:t>
            </a:r>
            <a:r>
              <a:rPr lang="en-US" dirty="0"/>
              <a:t>- </a:t>
            </a:r>
            <a:r>
              <a:rPr dirty="0"/>
              <a:t>contributes to short-term pain reduction without structural change.</a:t>
            </a:r>
            <a:endParaRPr lang="en-US" dirty="0"/>
          </a:p>
          <a:p>
            <a:pPr marL="0" lvl="1" indent="0">
              <a:buFont typeface="Arial" panose="020B0604020202020204" pitchFamily="34" charset="0"/>
              <a:buNone/>
            </a:pPr>
            <a:endParaRPr lang="en-AE" dirty="0"/>
          </a:p>
          <a:p>
            <a:pPr marL="0" lvl="1" indent="0">
              <a:buFont typeface="Arial" panose="020B0604020202020204" pitchFamily="34" charset="0"/>
              <a:buNone/>
            </a:pPr>
            <a:r>
              <a:rPr lang="en-US" b="1" dirty="0"/>
              <a:t>S</a:t>
            </a:r>
            <a:r>
              <a:rPr lang="en-AE" b="1" dirty="0"/>
              <a:t>timulation of mechanoreceptors </a:t>
            </a:r>
            <a:r>
              <a:rPr lang="en-AE" dirty="0"/>
              <a:t>- type I and type II </a:t>
            </a:r>
          </a:p>
          <a:p>
            <a:pPr marL="0" lvl="1" indent="0">
              <a:buFont typeface="Arial" panose="020B0604020202020204" pitchFamily="34" charset="0"/>
              <a:buNone/>
            </a:pPr>
            <a:endParaRPr lang="en-AE" dirty="0"/>
          </a:p>
          <a:p>
            <a:pPr marL="0" lvl="1" indent="0">
              <a:buFont typeface="Arial" panose="020B0604020202020204" pitchFamily="34" charset="0"/>
              <a:buNone/>
            </a:pPr>
            <a:r>
              <a:rPr lang="en-US" b="1" dirty="0"/>
              <a:t>I</a:t>
            </a:r>
            <a:r>
              <a:rPr lang="en-AE" b="1" dirty="0"/>
              <a:t>nhibit cociceptive signals </a:t>
            </a:r>
            <a:r>
              <a:rPr lang="en-AE" dirty="0"/>
              <a:t>- pain gate theory </a:t>
            </a:r>
          </a:p>
          <a:p>
            <a:pPr marL="0" lvl="1" indent="0">
              <a:buFont typeface="Arial" panose="020B0604020202020204" pitchFamily="34" charset="0"/>
              <a:buNone/>
            </a:pPr>
            <a:endParaRPr lang="en-AE" dirty="0"/>
          </a:p>
          <a:p>
            <a:pPr marL="0" lvl="1" indent="0">
              <a:buFont typeface="Arial" panose="020B0604020202020204" pitchFamily="34" charset="0"/>
              <a:buNone/>
            </a:pPr>
            <a:r>
              <a:rPr lang="en-US" b="1" dirty="0"/>
              <a:t>A</a:t>
            </a:r>
            <a:r>
              <a:rPr lang="en-AE" b="1" dirty="0"/>
              <a:t>ctivation of descending inhibitory pathways </a:t>
            </a:r>
          </a:p>
          <a:p>
            <a:pPr marL="0" lvl="1" indent="0">
              <a:buFont typeface="Arial" panose="020B0604020202020204" pitchFamily="34" charset="0"/>
              <a:buNone/>
            </a:pPr>
            <a:endParaRPr lang="en-AE" dirty="0"/>
          </a:p>
          <a:p>
            <a:pPr marL="0" lvl="1" indent="0">
              <a:buFont typeface="Arial" panose="020B0604020202020204" pitchFamily="34" charset="0"/>
              <a:buNone/>
            </a:pPr>
            <a:r>
              <a:rPr lang="en-US" b="1" dirty="0"/>
              <a:t>R</a:t>
            </a:r>
            <a:r>
              <a:rPr lang="en-AE" b="1" dirty="0"/>
              <a:t>esult </a:t>
            </a:r>
            <a:r>
              <a:rPr lang="en-AE" dirty="0"/>
              <a:t>- immediate pain reduction and improved tolerance to movement. </a:t>
            </a:r>
            <a:endParaRPr lang="en-US" dirty="0"/>
          </a:p>
        </p:txBody>
      </p:sp>
      <p:pic>
        <p:nvPicPr>
          <p:cNvPr id="4" name="Picture 3">
            <a:extLst>
              <a:ext uri="{FF2B5EF4-FFF2-40B4-BE49-F238E27FC236}">
                <a16:creationId xmlns:a16="http://schemas.microsoft.com/office/drawing/2014/main" id="{1D68F713-2717-D010-2A1E-B0C8CCB1218C}"/>
              </a:ext>
            </a:extLst>
          </p:cNvPr>
          <p:cNvPicPr>
            <a:picLocks noChangeAspect="1"/>
          </p:cNvPicPr>
          <p:nvPr/>
        </p:nvPicPr>
        <p:blipFill>
          <a:blip r:embed="rId3"/>
          <a:stretch>
            <a:fillRect/>
          </a:stretch>
        </p:blipFill>
        <p:spPr>
          <a:xfrm>
            <a:off x="6477000" y="2133600"/>
            <a:ext cx="5419322" cy="3048000"/>
          </a:xfrm>
          <a:prstGeom prst="rect">
            <a:avLst/>
          </a:prstGeom>
        </p:spPr>
      </p:pic>
    </p:spTree>
    <p:extLst>
      <p:ext uri="{BB962C8B-B14F-4D97-AF65-F5344CB8AC3E}">
        <p14:creationId xmlns:p14="http://schemas.microsoft.com/office/powerpoint/2010/main" val="16721537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597DE-E303-3A54-8E4B-6F520996B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534059-7745-6F33-40B1-E72456FB5E17}"/>
              </a:ext>
            </a:extLst>
          </p:cNvPr>
          <p:cNvSpPr>
            <a:spLocks noGrp="1"/>
          </p:cNvSpPr>
          <p:nvPr>
            <p:ph type="title"/>
          </p:nvPr>
        </p:nvSpPr>
        <p:spPr>
          <a:xfrm>
            <a:off x="599987" y="367886"/>
            <a:ext cx="12426696" cy="644485"/>
          </a:xfrm>
          <a:noFill/>
          <a:ln>
            <a:noFill/>
          </a:ln>
        </p:spPr>
        <p:txBody>
          <a:bodyPr anchor="t">
            <a:normAutofit fontScale="90000"/>
          </a:bodyPr>
          <a:lstStyle/>
          <a:p>
            <a:pPr>
              <a:lnSpc>
                <a:spcPct val="90000"/>
              </a:lnSpc>
            </a:pPr>
            <a:r>
              <a:rPr lang="en-US" sz="4000" dirty="0"/>
              <a:t>Mechanical, Neurophysiological and </a:t>
            </a:r>
            <a:r>
              <a:rPr lang="en-US" sz="4000" dirty="0">
                <a:solidFill>
                  <a:schemeClr val="accent2"/>
                </a:solidFill>
              </a:rPr>
              <a:t>Psychological</a:t>
            </a:r>
          </a:p>
        </p:txBody>
      </p:sp>
      <p:sp>
        <p:nvSpPr>
          <p:cNvPr id="3" name="Content Placeholder 2">
            <a:extLst>
              <a:ext uri="{FF2B5EF4-FFF2-40B4-BE49-F238E27FC236}">
                <a16:creationId xmlns:a16="http://schemas.microsoft.com/office/drawing/2014/main" id="{27A4203A-7938-855A-D85C-C15A824E693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987" y="1600200"/>
            <a:ext cx="4962613" cy="4114800"/>
          </a:xfrm>
        </p:spPr>
        <p:txBody>
          <a:bodyPr>
            <a:normAutofit/>
          </a:bodyPr>
          <a:lstStyle/>
          <a:p>
            <a:pPr marL="0" indent="0">
              <a:spcBef>
                <a:spcPts val="2500"/>
              </a:spcBef>
              <a:buFont typeface="Arial" panose="020B0604020202020204" pitchFamily="34" charset="0"/>
              <a:buNone/>
            </a:pPr>
            <a:r>
              <a:rPr lang="en-US" sz="1800" b="1" u="sng" dirty="0">
                <a:solidFill>
                  <a:schemeClr val="accent2"/>
                </a:solidFill>
              </a:rPr>
              <a:t>Psychological Effects</a:t>
            </a:r>
          </a:p>
          <a:p>
            <a:pPr marL="0" lvl="1" indent="0">
              <a:buFont typeface="Arial" panose="020B0604020202020204" pitchFamily="34" charset="0"/>
              <a:buNone/>
            </a:pPr>
            <a:r>
              <a:rPr dirty="0"/>
              <a:t>Patient expectation and therapeutic alliance strongly influence perceived pain and treatment outcomes.</a:t>
            </a:r>
            <a:endParaRPr lang="en-US" dirty="0"/>
          </a:p>
          <a:p>
            <a:pPr marL="0" lvl="1" indent="0">
              <a:buFont typeface="Arial" panose="020B0604020202020204" pitchFamily="34" charset="0"/>
              <a:buNone/>
            </a:pPr>
            <a:endParaRPr lang="en-AE" dirty="0"/>
          </a:p>
          <a:p>
            <a:pPr marL="0" lvl="1" indent="0">
              <a:buFont typeface="Arial" panose="020B0604020202020204" pitchFamily="34" charset="0"/>
              <a:buNone/>
            </a:pPr>
            <a:r>
              <a:rPr lang="en-AE" b="1" dirty="0"/>
              <a:t>Therputic touch and reassurance </a:t>
            </a:r>
            <a:r>
              <a:rPr lang="en-AE" dirty="0"/>
              <a:t>- reduce fear and anxiety</a:t>
            </a:r>
          </a:p>
          <a:p>
            <a:pPr marL="0" lvl="1" indent="0">
              <a:buFont typeface="Arial" panose="020B0604020202020204" pitchFamily="34" charset="0"/>
              <a:buNone/>
            </a:pPr>
            <a:endParaRPr lang="en-US" dirty="0"/>
          </a:p>
          <a:p>
            <a:pPr marL="0" lvl="1" indent="0">
              <a:buFont typeface="Arial" panose="020B0604020202020204" pitchFamily="34" charset="0"/>
              <a:buNone/>
            </a:pPr>
            <a:r>
              <a:rPr lang="en-US" b="1" dirty="0"/>
              <a:t>Build patient confidence in movement </a:t>
            </a:r>
            <a:r>
              <a:rPr lang="en-US" dirty="0"/>
              <a:t>- reducing fear avoidance </a:t>
            </a:r>
          </a:p>
          <a:p>
            <a:pPr marL="0" lvl="1" indent="0">
              <a:buFont typeface="Arial" panose="020B0604020202020204" pitchFamily="34" charset="0"/>
              <a:buNone/>
            </a:pPr>
            <a:endParaRPr lang="en-US" dirty="0"/>
          </a:p>
          <a:p>
            <a:pPr marL="0" lvl="1" indent="0">
              <a:buFont typeface="Arial" panose="020B0604020202020204" pitchFamily="34" charset="0"/>
              <a:buNone/>
            </a:pPr>
            <a:r>
              <a:rPr lang="en-US" b="1" dirty="0"/>
              <a:t>Enhances placebo effect </a:t>
            </a:r>
            <a:r>
              <a:rPr lang="en-US" dirty="0"/>
              <a:t>- known to influence pain perception</a:t>
            </a:r>
          </a:p>
          <a:p>
            <a:pPr marL="0" lvl="1" indent="0">
              <a:buFont typeface="Arial" panose="020B0604020202020204" pitchFamily="34" charset="0"/>
              <a:buNone/>
            </a:pPr>
            <a:endParaRPr lang="en-US" dirty="0"/>
          </a:p>
          <a:p>
            <a:pPr marL="0" lvl="1" indent="0">
              <a:buFont typeface="Arial" panose="020B0604020202020204" pitchFamily="34" charset="0"/>
              <a:buNone/>
            </a:pPr>
            <a:r>
              <a:rPr lang="en-US" b="1" dirty="0"/>
              <a:t>Result</a:t>
            </a:r>
            <a:r>
              <a:rPr lang="en-US" dirty="0"/>
              <a:t> - improved willingness to move, resulting in increased functional ROM</a:t>
            </a:r>
          </a:p>
        </p:txBody>
      </p:sp>
      <p:pic>
        <p:nvPicPr>
          <p:cNvPr id="4" name="Picture 3">
            <a:extLst>
              <a:ext uri="{FF2B5EF4-FFF2-40B4-BE49-F238E27FC236}">
                <a16:creationId xmlns:a16="http://schemas.microsoft.com/office/drawing/2014/main" id="{E459A71F-907F-713B-57EB-2E14BB8D10A1}"/>
              </a:ext>
            </a:extLst>
          </p:cNvPr>
          <p:cNvPicPr>
            <a:picLocks noChangeAspect="1"/>
          </p:cNvPicPr>
          <p:nvPr/>
        </p:nvPicPr>
        <p:blipFill>
          <a:blip r:embed="rId3"/>
          <a:stretch>
            <a:fillRect/>
          </a:stretch>
        </p:blipFill>
        <p:spPr>
          <a:xfrm>
            <a:off x="6465016" y="1752600"/>
            <a:ext cx="5026828" cy="3352800"/>
          </a:xfrm>
          <a:prstGeom prst="rect">
            <a:avLst/>
          </a:prstGeom>
        </p:spPr>
      </p:pic>
      <p:sp>
        <p:nvSpPr>
          <p:cNvPr id="6" name="TextBox 5">
            <a:extLst>
              <a:ext uri="{FF2B5EF4-FFF2-40B4-BE49-F238E27FC236}">
                <a16:creationId xmlns:a16="http://schemas.microsoft.com/office/drawing/2014/main" id="{1A399BAD-2F2F-68A9-AE63-0AAC83E84D05}"/>
              </a:ext>
            </a:extLst>
          </p:cNvPr>
          <p:cNvSpPr txBox="1"/>
          <p:nvPr/>
        </p:nvSpPr>
        <p:spPr>
          <a:xfrm>
            <a:off x="599987" y="6352135"/>
            <a:ext cx="6517340" cy="369332"/>
          </a:xfrm>
          <a:prstGeom prst="rect">
            <a:avLst/>
          </a:prstGeom>
          <a:noFill/>
        </p:spPr>
        <p:txBody>
          <a:bodyPr wrap="square">
            <a:spAutoFit/>
          </a:bodyPr>
          <a:lstStyle/>
          <a:p>
            <a:r>
              <a:rPr lang="en-US" dirty="0"/>
              <a:t>(Bishop et al., 2015), </a:t>
            </a:r>
            <a:endParaRPr lang="en-AE" dirty="0"/>
          </a:p>
        </p:txBody>
      </p:sp>
    </p:spTree>
    <p:extLst>
      <p:ext uri="{BB962C8B-B14F-4D97-AF65-F5344CB8AC3E}">
        <p14:creationId xmlns:p14="http://schemas.microsoft.com/office/powerpoint/2010/main" val="32374242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6F632F-3CA2-C13B-2916-CE91652D4B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F213D6-49E8-4817-5004-D5C9A0D3BC70}"/>
              </a:ext>
            </a:extLst>
          </p:cNvPr>
          <p:cNvSpPr>
            <a:spLocks noGrp="1"/>
          </p:cNvSpPr>
          <p:nvPr>
            <p:ph type="title"/>
          </p:nvPr>
        </p:nvSpPr>
        <p:spPr>
          <a:xfrm>
            <a:off x="599987" y="367886"/>
            <a:ext cx="12426696" cy="644485"/>
          </a:xfrm>
        </p:spPr>
        <p:txBody>
          <a:bodyPr anchor="t">
            <a:normAutofit fontScale="90000"/>
          </a:bodyPr>
          <a:lstStyle/>
          <a:p>
            <a:pPr>
              <a:lnSpc>
                <a:spcPct val="90000"/>
              </a:lnSpc>
            </a:pPr>
            <a:r>
              <a:rPr lang="en-US" sz="4000" dirty="0">
                <a:solidFill>
                  <a:schemeClr val="accent2"/>
                </a:solidFill>
              </a:rPr>
              <a:t>Sympathetic </a:t>
            </a:r>
            <a:r>
              <a:rPr lang="en-US" sz="4000" dirty="0"/>
              <a:t>and</a:t>
            </a:r>
            <a:r>
              <a:rPr lang="en-US" sz="4000" dirty="0">
                <a:solidFill>
                  <a:schemeClr val="accent2"/>
                </a:solidFill>
              </a:rPr>
              <a:t> </a:t>
            </a:r>
            <a:r>
              <a:rPr lang="en-US" sz="4000" dirty="0"/>
              <a:t>Nutritional </a:t>
            </a:r>
          </a:p>
        </p:txBody>
      </p:sp>
      <p:sp>
        <p:nvSpPr>
          <p:cNvPr id="3" name="Content Placeholder 2">
            <a:extLst>
              <a:ext uri="{FF2B5EF4-FFF2-40B4-BE49-F238E27FC236}">
                <a16:creationId xmlns:a16="http://schemas.microsoft.com/office/drawing/2014/main" id="{4F2CD9D0-C1E9-0CAB-53DE-09019558CC2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987" y="1600200"/>
            <a:ext cx="5496013" cy="4114800"/>
          </a:xfrm>
        </p:spPr>
        <p:txBody>
          <a:bodyPr>
            <a:normAutofit/>
          </a:bodyPr>
          <a:lstStyle/>
          <a:p>
            <a:pPr marL="0" indent="0">
              <a:spcBef>
                <a:spcPts val="2500"/>
              </a:spcBef>
              <a:buFont typeface="Arial" panose="020B0604020202020204" pitchFamily="34" charset="0"/>
              <a:buNone/>
            </a:pPr>
            <a:r>
              <a:rPr lang="en-US" sz="2000" b="1" u="sng" dirty="0">
                <a:solidFill>
                  <a:schemeClr val="accent2"/>
                </a:solidFill>
              </a:rPr>
              <a:t>Sympathetic effects</a:t>
            </a:r>
          </a:p>
          <a:p>
            <a:pPr marL="0" lvl="1" indent="0">
              <a:buFont typeface="Arial" panose="020B0604020202020204" pitchFamily="34" charset="0"/>
              <a:buNone/>
            </a:pPr>
            <a:endParaRPr lang="en-AE" sz="1600" dirty="0"/>
          </a:p>
          <a:p>
            <a:pPr marL="0" lvl="1" indent="0">
              <a:buFont typeface="Arial" panose="020B0604020202020204" pitchFamily="34" charset="0"/>
              <a:buNone/>
            </a:pPr>
            <a:r>
              <a:rPr lang="en-US" sz="1600" b="1" dirty="0"/>
              <a:t>R</a:t>
            </a:r>
            <a:r>
              <a:rPr lang="en-AE" sz="1600" b="1" dirty="0"/>
              <a:t>educed sympathetic nervous sytem activity </a:t>
            </a:r>
          </a:p>
          <a:p>
            <a:pPr marL="0" lvl="1" indent="0">
              <a:buFont typeface="Arial" panose="020B0604020202020204" pitchFamily="34" charset="0"/>
              <a:buNone/>
            </a:pPr>
            <a:endParaRPr lang="en-AE" sz="1600" dirty="0"/>
          </a:p>
          <a:p>
            <a:pPr marL="0" lvl="1" indent="0">
              <a:buFont typeface="Arial" panose="020B0604020202020204" pitchFamily="34" charset="0"/>
              <a:buNone/>
            </a:pPr>
            <a:r>
              <a:rPr lang="en-US" sz="1600" b="1" dirty="0"/>
              <a:t>I</a:t>
            </a:r>
            <a:r>
              <a:rPr lang="en-AE" sz="1600" b="1" dirty="0"/>
              <a:t>mproved local blood flow </a:t>
            </a:r>
            <a:r>
              <a:rPr lang="en-AE" sz="1600" dirty="0"/>
              <a:t>- reducing inflammatory mediators</a:t>
            </a:r>
          </a:p>
          <a:p>
            <a:pPr marL="0" lvl="1" indent="0">
              <a:buFont typeface="Arial" panose="020B0604020202020204" pitchFamily="34" charset="0"/>
              <a:buNone/>
            </a:pPr>
            <a:endParaRPr lang="en-AE" sz="1600" dirty="0"/>
          </a:p>
          <a:p>
            <a:pPr marL="0" lvl="1" indent="0">
              <a:buFont typeface="Arial" panose="020B0604020202020204" pitchFamily="34" charset="0"/>
              <a:buNone/>
            </a:pPr>
            <a:r>
              <a:rPr lang="en-US" sz="1600" b="1" dirty="0"/>
              <a:t>D</a:t>
            </a:r>
            <a:r>
              <a:rPr lang="en-AE" sz="1600" b="1" dirty="0"/>
              <a:t>ecrease muscle guarding </a:t>
            </a:r>
          </a:p>
          <a:p>
            <a:pPr marL="0" lvl="1" indent="0">
              <a:buFont typeface="Arial" panose="020B0604020202020204" pitchFamily="34" charset="0"/>
              <a:buNone/>
            </a:pPr>
            <a:endParaRPr lang="en-AE" sz="1600" dirty="0"/>
          </a:p>
          <a:p>
            <a:pPr marL="0" lvl="1" indent="0">
              <a:buFont typeface="Arial" panose="020B0604020202020204" pitchFamily="34" charset="0"/>
              <a:buNone/>
            </a:pPr>
            <a:r>
              <a:rPr lang="en-US" sz="1600" b="1" dirty="0"/>
              <a:t>W</a:t>
            </a:r>
            <a:r>
              <a:rPr lang="en-AE" sz="1600" b="1" dirty="0"/>
              <a:t>armth or relaxation after treatment</a:t>
            </a:r>
          </a:p>
          <a:p>
            <a:pPr marL="0" lvl="1" indent="0">
              <a:buFont typeface="Arial" panose="020B0604020202020204" pitchFamily="34" charset="0"/>
              <a:buNone/>
            </a:pPr>
            <a:endParaRPr lang="en-AE" dirty="0"/>
          </a:p>
        </p:txBody>
      </p:sp>
      <p:pic>
        <p:nvPicPr>
          <p:cNvPr id="4" name="Picture 3">
            <a:extLst>
              <a:ext uri="{FF2B5EF4-FFF2-40B4-BE49-F238E27FC236}">
                <a16:creationId xmlns:a16="http://schemas.microsoft.com/office/drawing/2014/main" id="{444A45F0-88DB-7AEA-5BC5-9E5BE6B18AB9}"/>
              </a:ext>
            </a:extLst>
          </p:cNvPr>
          <p:cNvPicPr>
            <a:picLocks noChangeAspect="1"/>
          </p:cNvPicPr>
          <p:nvPr/>
        </p:nvPicPr>
        <p:blipFill>
          <a:blip r:embed="rId3"/>
          <a:stretch>
            <a:fillRect/>
          </a:stretch>
        </p:blipFill>
        <p:spPr>
          <a:xfrm>
            <a:off x="6249613" y="1360449"/>
            <a:ext cx="5342400" cy="4137102"/>
          </a:xfrm>
          <a:prstGeom prst="rect">
            <a:avLst/>
          </a:prstGeom>
        </p:spPr>
      </p:pic>
    </p:spTree>
    <p:extLst>
      <p:ext uri="{BB962C8B-B14F-4D97-AF65-F5344CB8AC3E}">
        <p14:creationId xmlns:p14="http://schemas.microsoft.com/office/powerpoint/2010/main" val="1202897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9D2FA-C325-DB4B-391F-DA0D079E63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A35970-9C1A-6A0C-53D8-AC2AAEAAB947}"/>
              </a:ext>
            </a:extLst>
          </p:cNvPr>
          <p:cNvSpPr>
            <a:spLocks noGrp="1"/>
          </p:cNvSpPr>
          <p:nvPr>
            <p:ph type="title"/>
          </p:nvPr>
        </p:nvSpPr>
        <p:spPr>
          <a:xfrm>
            <a:off x="599987" y="367886"/>
            <a:ext cx="12426696" cy="644485"/>
          </a:xfrm>
        </p:spPr>
        <p:txBody>
          <a:bodyPr anchor="t">
            <a:normAutofit fontScale="90000"/>
          </a:bodyPr>
          <a:lstStyle/>
          <a:p>
            <a:pPr>
              <a:lnSpc>
                <a:spcPct val="90000"/>
              </a:lnSpc>
            </a:pPr>
            <a:r>
              <a:rPr lang="en-US" sz="4000" dirty="0"/>
              <a:t>Sympathetic</a:t>
            </a:r>
            <a:r>
              <a:rPr lang="en-US" sz="4000" dirty="0">
                <a:solidFill>
                  <a:schemeClr val="accent2"/>
                </a:solidFill>
              </a:rPr>
              <a:t> </a:t>
            </a:r>
            <a:r>
              <a:rPr lang="en-US" sz="4000" dirty="0"/>
              <a:t>and</a:t>
            </a:r>
            <a:r>
              <a:rPr lang="en-US" sz="4000" dirty="0">
                <a:solidFill>
                  <a:schemeClr val="accent2"/>
                </a:solidFill>
              </a:rPr>
              <a:t> Nutritional</a:t>
            </a:r>
            <a:r>
              <a:rPr lang="en-US" sz="4000" dirty="0"/>
              <a:t> </a:t>
            </a:r>
          </a:p>
        </p:txBody>
      </p:sp>
      <p:sp>
        <p:nvSpPr>
          <p:cNvPr id="3" name="Content Placeholder 2">
            <a:extLst>
              <a:ext uri="{FF2B5EF4-FFF2-40B4-BE49-F238E27FC236}">
                <a16:creationId xmlns:a16="http://schemas.microsoft.com/office/drawing/2014/main" id="{0DDF4263-8218-F9CD-AEA1-33E5D517776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987" y="1600200"/>
            <a:ext cx="10287000" cy="4114800"/>
          </a:xfrm>
        </p:spPr>
        <p:txBody>
          <a:bodyPr>
            <a:normAutofit/>
          </a:bodyPr>
          <a:lstStyle/>
          <a:p>
            <a:pPr marL="0" indent="0">
              <a:spcBef>
                <a:spcPts val="2500"/>
              </a:spcBef>
              <a:buFont typeface="Arial" panose="020B0604020202020204" pitchFamily="34" charset="0"/>
              <a:buNone/>
            </a:pPr>
            <a:r>
              <a:rPr lang="en-US" sz="1800" b="1" u="sng" dirty="0">
                <a:solidFill>
                  <a:schemeClr val="accent2"/>
                </a:solidFill>
              </a:rPr>
              <a:t>Nutritional Effects</a:t>
            </a:r>
          </a:p>
          <a:p>
            <a:pPr marL="0" indent="0">
              <a:spcBef>
                <a:spcPts val="2500"/>
              </a:spcBef>
              <a:buFont typeface="Arial" panose="020B0604020202020204" pitchFamily="34" charset="0"/>
              <a:buNone/>
            </a:pPr>
            <a:r>
              <a:rPr lang="en-US" b="1" dirty="0">
                <a:solidFill>
                  <a:schemeClr val="tx1"/>
                </a:solidFill>
              </a:rPr>
              <a:t>Diffusion of nutrients </a:t>
            </a:r>
            <a:r>
              <a:rPr lang="en-US" dirty="0">
                <a:solidFill>
                  <a:schemeClr val="tx1"/>
                </a:solidFill>
              </a:rPr>
              <a:t>– into avascular structures like cartilage </a:t>
            </a:r>
          </a:p>
          <a:p>
            <a:pPr marL="0" indent="0">
              <a:spcBef>
                <a:spcPts val="2500"/>
              </a:spcBef>
              <a:buFont typeface="Arial" panose="020B0604020202020204" pitchFamily="34" charset="0"/>
              <a:buNone/>
            </a:pPr>
            <a:r>
              <a:rPr lang="en-US" b="1" dirty="0">
                <a:solidFill>
                  <a:schemeClr val="tx1"/>
                </a:solidFill>
              </a:rPr>
              <a:t>Helps remove waste products</a:t>
            </a:r>
          </a:p>
          <a:p>
            <a:pPr marL="0" indent="0">
              <a:spcBef>
                <a:spcPts val="2500"/>
              </a:spcBef>
              <a:buFont typeface="Arial" panose="020B0604020202020204" pitchFamily="34" charset="0"/>
              <a:buNone/>
            </a:pPr>
            <a:r>
              <a:rPr lang="en-US" b="1" dirty="0">
                <a:solidFill>
                  <a:schemeClr val="tx1"/>
                </a:solidFill>
              </a:rPr>
              <a:t>Supports joint health and recovery over time </a:t>
            </a:r>
          </a:p>
          <a:p>
            <a:pPr marL="0" indent="0">
              <a:spcBef>
                <a:spcPts val="2500"/>
              </a:spcBef>
              <a:buFont typeface="Arial" panose="020B0604020202020204" pitchFamily="34" charset="0"/>
              <a:buNone/>
            </a:pPr>
            <a:r>
              <a:rPr lang="en-US" b="1" dirty="0">
                <a:solidFill>
                  <a:schemeClr val="tx1"/>
                </a:solidFill>
              </a:rPr>
              <a:t>Result</a:t>
            </a:r>
            <a:r>
              <a:rPr lang="en-US" dirty="0">
                <a:solidFill>
                  <a:schemeClr val="tx1"/>
                </a:solidFill>
              </a:rPr>
              <a:t> – better tissue quality and improved long-term mobility </a:t>
            </a:r>
          </a:p>
        </p:txBody>
      </p:sp>
      <p:pic>
        <p:nvPicPr>
          <p:cNvPr id="8" name="Picture 7">
            <a:extLst>
              <a:ext uri="{FF2B5EF4-FFF2-40B4-BE49-F238E27FC236}">
                <a16:creationId xmlns:a16="http://schemas.microsoft.com/office/drawing/2014/main" id="{E22EB698-CB63-5E9B-EC7E-E2A9F2D52772}"/>
              </a:ext>
            </a:extLst>
          </p:cNvPr>
          <p:cNvPicPr>
            <a:picLocks noChangeAspect="1"/>
          </p:cNvPicPr>
          <p:nvPr/>
        </p:nvPicPr>
        <p:blipFill>
          <a:blip r:embed="rId3"/>
          <a:stretch>
            <a:fillRect/>
          </a:stretch>
        </p:blipFill>
        <p:spPr>
          <a:xfrm>
            <a:off x="6553200" y="1600200"/>
            <a:ext cx="4495800" cy="3475919"/>
          </a:xfrm>
          <a:prstGeom prst="rect">
            <a:avLst/>
          </a:prstGeom>
        </p:spPr>
      </p:pic>
      <p:sp>
        <p:nvSpPr>
          <p:cNvPr id="10" name="TextBox 9">
            <a:extLst>
              <a:ext uri="{FF2B5EF4-FFF2-40B4-BE49-F238E27FC236}">
                <a16:creationId xmlns:a16="http://schemas.microsoft.com/office/drawing/2014/main" id="{D03B86BD-5247-6B5F-1C41-883FCAC82A89}"/>
              </a:ext>
            </a:extLst>
          </p:cNvPr>
          <p:cNvSpPr txBox="1"/>
          <p:nvPr/>
        </p:nvSpPr>
        <p:spPr>
          <a:xfrm>
            <a:off x="318407" y="6338688"/>
            <a:ext cx="6517340" cy="369332"/>
          </a:xfrm>
          <a:prstGeom prst="rect">
            <a:avLst/>
          </a:prstGeom>
          <a:noFill/>
        </p:spPr>
        <p:txBody>
          <a:bodyPr wrap="square">
            <a:spAutoFit/>
          </a:bodyPr>
          <a:lstStyle/>
          <a:p>
            <a:r>
              <a:rPr lang="en-US" dirty="0"/>
              <a:t>(Fox et al., 2009)</a:t>
            </a:r>
            <a:endParaRPr lang="en-AE" dirty="0"/>
          </a:p>
        </p:txBody>
      </p:sp>
    </p:spTree>
    <p:extLst>
      <p:ext uri="{BB962C8B-B14F-4D97-AF65-F5344CB8AC3E}">
        <p14:creationId xmlns:p14="http://schemas.microsoft.com/office/powerpoint/2010/main" val="21331263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FAFDD-1392-EC46-E7DC-4BC33FE75529}"/>
              </a:ext>
            </a:extLst>
          </p:cNvPr>
          <p:cNvSpPr>
            <a:spLocks noGrp="1"/>
          </p:cNvSpPr>
          <p:nvPr>
            <p:ph type="title"/>
          </p:nvPr>
        </p:nvSpPr>
        <p:spPr>
          <a:xfrm>
            <a:off x="1121638" y="1195514"/>
            <a:ext cx="9948723" cy="4466971"/>
          </a:xfrm>
        </p:spPr>
        <p:txBody>
          <a:bodyPr anchor="b">
            <a:normAutofit fontScale="90000"/>
          </a:bodyPr>
          <a:lstStyle/>
          <a:p>
            <a:pPr algn="ctr"/>
            <a:r>
              <a:rPr lang="en-US" dirty="0"/>
              <a:t>Evidence Based for and against Manual Therapy</a:t>
            </a:r>
          </a:p>
        </p:txBody>
      </p:sp>
    </p:spTree>
    <p:extLst>
      <p:ext uri="{BB962C8B-B14F-4D97-AF65-F5344CB8AC3E}">
        <p14:creationId xmlns:p14="http://schemas.microsoft.com/office/powerpoint/2010/main" val="31403390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52C34E3-13F0-84F4-D9FF-83A92647C21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dirty="0">
                <a:solidFill>
                  <a:schemeClr val="accent2"/>
                </a:solidFill>
              </a:rPr>
              <a:t>Short-Term Pain Relief </a:t>
            </a:r>
          </a:p>
          <a:p>
            <a:pPr marL="0" lvl="1" indent="0">
              <a:buNone/>
            </a:pPr>
            <a:r>
              <a:rPr dirty="0"/>
              <a:t>Studies show manual therapy often </a:t>
            </a:r>
            <a:r>
              <a:rPr lang="en-US" dirty="0"/>
              <a:t>reduces pain immediately, likely due to neurophysiological effects. (Bialosky et al., 2009; Bishop et al., 2015)</a:t>
            </a:r>
          </a:p>
          <a:p>
            <a:pPr marL="0" indent="0">
              <a:spcBef>
                <a:spcPts val="2500"/>
              </a:spcBef>
              <a:buFont typeface="Arial" panose="020B0604020202020204" pitchFamily="34" charset="0"/>
              <a:buNone/>
            </a:pPr>
            <a:r>
              <a:rPr lang="en-US" b="1" dirty="0">
                <a:solidFill>
                  <a:schemeClr val="accent2"/>
                </a:solidFill>
              </a:rPr>
              <a:t>Range of Motion Improvement</a:t>
            </a:r>
          </a:p>
          <a:p>
            <a:pPr marL="0" lvl="1" indent="0">
              <a:buNone/>
            </a:pPr>
            <a:r>
              <a:rPr dirty="0"/>
              <a:t>Peripheral joint mobili</a:t>
            </a:r>
            <a:r>
              <a:rPr lang="en-US" dirty="0"/>
              <a:t>s</a:t>
            </a:r>
            <a:r>
              <a:rPr dirty="0"/>
              <a:t>ations have demonstrated </a:t>
            </a:r>
            <a:r>
              <a:rPr lang="en-US" dirty="0"/>
              <a:t>small by noticeable</a:t>
            </a:r>
            <a:r>
              <a:rPr dirty="0"/>
              <a:t> immediate gains in joint range of motion post-treatment.</a:t>
            </a:r>
            <a:r>
              <a:rPr lang="en-US" dirty="0"/>
              <a:t> (Maitland et al., 2005; Reid et al., 2014).</a:t>
            </a:r>
          </a:p>
          <a:p>
            <a:pPr marL="0" indent="0">
              <a:spcBef>
                <a:spcPts val="2500"/>
              </a:spcBef>
              <a:buFont typeface="Arial" panose="020B0604020202020204" pitchFamily="34" charset="0"/>
              <a:buNone/>
            </a:pPr>
            <a:r>
              <a:rPr lang="en-US" b="1" dirty="0">
                <a:solidFill>
                  <a:schemeClr val="accent2"/>
                </a:solidFill>
              </a:rPr>
              <a:t>Complementary Effects with Exercise</a:t>
            </a:r>
          </a:p>
          <a:p>
            <a:pPr marL="0" lvl="1" indent="0">
              <a:buNone/>
            </a:pPr>
            <a:r>
              <a:rPr dirty="0"/>
              <a:t>Combining manual therapy with exercise </a:t>
            </a:r>
            <a:r>
              <a:rPr lang="en-US" dirty="0"/>
              <a:t>produces better functional outcomes than either alone (Serrano-García et al., 2024).</a:t>
            </a:r>
          </a:p>
          <a:p>
            <a:pPr marL="0" lvl="1" indent="0">
              <a:buNone/>
            </a:pPr>
            <a:endParaRPr lang="en-US" dirty="0"/>
          </a:p>
          <a:p>
            <a:pPr marL="0" lvl="1" indent="0">
              <a:buNone/>
            </a:pPr>
            <a:r>
              <a:rPr lang="en-US" dirty="0">
                <a:solidFill>
                  <a:schemeClr val="accent2"/>
                </a:solidFill>
              </a:rPr>
              <a:t>Similar effects to pharmacological treatments </a:t>
            </a:r>
          </a:p>
          <a:p>
            <a:pPr marL="0" lvl="1" indent="0">
              <a:buNone/>
            </a:pPr>
            <a:r>
              <a:rPr lang="en-US" dirty="0"/>
              <a:t>Manual therapy has been shown to provide similar improvements in pain and function compared to oral pain medications for neck pain, with fewer risks of adverse drug effects (Makin et al., 2024)</a:t>
            </a:r>
          </a:p>
          <a:p>
            <a:pPr marL="0" lvl="1" indent="0">
              <a:buNone/>
            </a:pPr>
            <a:endParaRPr lang="en-US" dirty="0"/>
          </a:p>
        </p:txBody>
      </p:sp>
      <p:sp>
        <p:nvSpPr>
          <p:cNvPr id="11" name="Picture Placeholder 10">
            <a:extLst>
              <a:ext uri="{FF2B5EF4-FFF2-40B4-BE49-F238E27FC236}">
                <a16:creationId xmlns:a16="http://schemas.microsoft.com/office/drawing/2014/main" id="{62379965-AAEA-DE69-C376-74AF152E8448}"/>
              </a:ext>
            </a:extLst>
          </p:cNvPr>
          <p:cNvSpPr>
            <a:spLocks noGrp="1"/>
          </p:cNvSpPr>
          <p:nvPr>
            <p:ph type="pic" sz="quarter" idx="13"/>
          </p:nvPr>
        </p:nvSpPr>
        <p:spPr/>
        <p:txBody>
          <a:bodyPr/>
          <a:lstStyle/>
          <a:p>
            <a:endParaRPr lang="en-AE"/>
          </a:p>
        </p:txBody>
      </p:sp>
      <p:pic>
        <p:nvPicPr>
          <p:cNvPr id="12" name="Picture 11">
            <a:extLst>
              <a:ext uri="{FF2B5EF4-FFF2-40B4-BE49-F238E27FC236}">
                <a16:creationId xmlns:a16="http://schemas.microsoft.com/office/drawing/2014/main" id="{754798C2-A473-11C2-D3F0-63E816487D9F}"/>
              </a:ext>
            </a:extLst>
          </p:cNvPr>
          <p:cNvPicPr>
            <a:picLocks noChangeAspect="1"/>
          </p:cNvPicPr>
          <p:nvPr/>
        </p:nvPicPr>
        <p:blipFill>
          <a:blip r:embed="rId3"/>
          <a:stretch>
            <a:fillRect/>
          </a:stretch>
        </p:blipFill>
        <p:spPr>
          <a:xfrm>
            <a:off x="-82623" y="-152400"/>
            <a:ext cx="5111823" cy="5035623"/>
          </a:xfrm>
          <a:prstGeom prst="rect">
            <a:avLst/>
          </a:prstGeom>
        </p:spPr>
      </p:pic>
      <p:sp>
        <p:nvSpPr>
          <p:cNvPr id="2" name="Title 1">
            <a:extLst>
              <a:ext uri="{FF2B5EF4-FFF2-40B4-BE49-F238E27FC236}">
                <a16:creationId xmlns:a16="http://schemas.microsoft.com/office/drawing/2014/main" id="{4F2560B5-EAFC-99D3-2D71-418BFD926DE8}"/>
              </a:ext>
            </a:extLst>
          </p:cNvPr>
          <p:cNvSpPr>
            <a:spLocks noGrp="1"/>
          </p:cNvSpPr>
          <p:nvPr>
            <p:ph type="title"/>
          </p:nvPr>
        </p:nvSpPr>
        <p:spPr>
          <a:xfrm>
            <a:off x="1154485" y="4374100"/>
            <a:ext cx="3874715" cy="1188500"/>
          </a:xfrm>
          <a:solidFill>
            <a:schemeClr val="accent2"/>
          </a:solidFill>
        </p:spPr>
        <p:txBody>
          <a:bodyPr anchor="t">
            <a:noAutofit/>
          </a:bodyPr>
          <a:lstStyle/>
          <a:p>
            <a:r>
              <a:rPr lang="en-US" dirty="0">
                <a:solidFill>
                  <a:schemeClr val="accent2">
                    <a:lumMod val="40000"/>
                    <a:lumOff val="60000"/>
                  </a:schemeClr>
                </a:solidFill>
              </a:rPr>
              <a:t>Evidence Supporting Manual Therapy</a:t>
            </a:r>
          </a:p>
        </p:txBody>
      </p:sp>
    </p:spTree>
    <p:extLst>
      <p:ext uri="{BB962C8B-B14F-4D97-AF65-F5344CB8AC3E}">
        <p14:creationId xmlns:p14="http://schemas.microsoft.com/office/powerpoint/2010/main" val="266229076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E2BED-A7F6-F8CB-3A87-412094F40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CD93A2-B23B-BFFC-91FF-316C501612CE}"/>
              </a:ext>
            </a:extLst>
          </p:cNvPr>
          <p:cNvSpPr>
            <a:spLocks noGrp="1"/>
          </p:cNvSpPr>
          <p:nvPr>
            <p:ph type="title"/>
          </p:nvPr>
        </p:nvSpPr>
        <p:spPr>
          <a:xfrm>
            <a:off x="533400" y="365466"/>
            <a:ext cx="3200400" cy="1234734"/>
          </a:xfrm>
          <a:solidFill>
            <a:schemeClr val="accent2"/>
          </a:solidFill>
          <a:ln>
            <a:solidFill>
              <a:schemeClr val="bg1"/>
            </a:solidFill>
          </a:ln>
        </p:spPr>
        <p:txBody>
          <a:bodyPr anchor="b">
            <a:normAutofit/>
          </a:bodyPr>
          <a:lstStyle/>
          <a:p>
            <a:r>
              <a:rPr lang="en-US" dirty="0">
                <a:solidFill>
                  <a:schemeClr val="accent2">
                    <a:lumMod val="40000"/>
                    <a:lumOff val="60000"/>
                  </a:schemeClr>
                </a:solidFill>
              </a:rPr>
              <a:t>Evidence against Manual Therapy</a:t>
            </a:r>
          </a:p>
        </p:txBody>
      </p:sp>
      <p:sp>
        <p:nvSpPr>
          <p:cNvPr id="4" name="Content Placeholder 3">
            <a:extLst>
              <a:ext uri="{FF2B5EF4-FFF2-40B4-BE49-F238E27FC236}">
                <a16:creationId xmlns:a16="http://schemas.microsoft.com/office/drawing/2014/main" id="{7321AFAE-E380-A051-6F38-5EEB4D571EC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37671" y="1847362"/>
            <a:ext cx="6172200" cy="2565010"/>
          </a:xfrm>
        </p:spPr>
        <p:txBody>
          <a:bodyPr>
            <a:noAutofit/>
          </a:bodyPr>
          <a:lstStyle/>
          <a:p>
            <a:pPr marL="0" indent="0">
              <a:lnSpc>
                <a:spcPct val="110000"/>
              </a:lnSpc>
              <a:spcBef>
                <a:spcPts val="2500"/>
              </a:spcBef>
              <a:buFont typeface="Arial" panose="020B0604020202020204" pitchFamily="34" charset="0"/>
              <a:buNone/>
            </a:pPr>
            <a:r>
              <a:rPr lang="en-US" b="1" dirty="0">
                <a:solidFill>
                  <a:schemeClr val="accent2"/>
                </a:solidFill>
              </a:rPr>
              <a:t>Short-Term Benefits vs Long-Term Efficacy</a:t>
            </a:r>
          </a:p>
          <a:p>
            <a:pPr marL="0" lvl="1" indent="0">
              <a:lnSpc>
                <a:spcPct val="110000"/>
              </a:lnSpc>
              <a:buNone/>
            </a:pPr>
            <a:r>
              <a:rPr lang="en-US" dirty="0"/>
              <a:t>Manual therapy shows short-term benefits but lacks strong evidence for long-term effectiveness over placebo (Zhu et al., 2024)</a:t>
            </a:r>
          </a:p>
          <a:p>
            <a:pPr marL="0" lvl="1" indent="0">
              <a:lnSpc>
                <a:spcPct val="110000"/>
              </a:lnSpc>
              <a:buNone/>
            </a:pPr>
            <a:endParaRPr lang="en-US" b="1" dirty="0">
              <a:solidFill>
                <a:schemeClr val="accent2"/>
              </a:solidFill>
            </a:endParaRPr>
          </a:p>
          <a:p>
            <a:pPr marL="0" lvl="1" indent="0">
              <a:lnSpc>
                <a:spcPct val="110000"/>
              </a:lnSpc>
              <a:buNone/>
            </a:pPr>
            <a:r>
              <a:rPr lang="en-US" b="1" dirty="0">
                <a:solidFill>
                  <a:schemeClr val="accent2"/>
                </a:solidFill>
              </a:rPr>
              <a:t>Comparison with Exercise Interventions</a:t>
            </a:r>
          </a:p>
          <a:p>
            <a:pPr marL="0" lvl="1" indent="0">
              <a:lnSpc>
                <a:spcPct val="110000"/>
              </a:lnSpc>
              <a:buNone/>
            </a:pPr>
            <a:r>
              <a:rPr lang="en-US" dirty="0"/>
              <a:t>Exercise-based rehabilitation consistently outperforms manual therapy in managing chronic musculoskeletal conditions (Serrano-García et al., 2024)</a:t>
            </a:r>
          </a:p>
          <a:p>
            <a:pPr marL="0" indent="0">
              <a:lnSpc>
                <a:spcPct val="110000"/>
              </a:lnSpc>
              <a:spcBef>
                <a:spcPts val="2500"/>
              </a:spcBef>
              <a:buFont typeface="Arial" panose="020B0604020202020204" pitchFamily="34" charset="0"/>
              <a:buNone/>
            </a:pPr>
            <a:r>
              <a:rPr lang="en-US" b="1" dirty="0">
                <a:solidFill>
                  <a:schemeClr val="accent2"/>
                </a:solidFill>
              </a:rPr>
              <a:t>Questioning Biomechanical Theories</a:t>
            </a:r>
          </a:p>
          <a:p>
            <a:pPr marL="0" lvl="1" indent="0">
              <a:lnSpc>
                <a:spcPct val="110000"/>
              </a:lnSpc>
              <a:buNone/>
            </a:pPr>
            <a:r>
              <a:rPr lang="en-US" dirty="0"/>
              <a:t>Therapeutic touch, patient expectations, and clinician interaction may contribute significantly to perceived benefits (Bialosky et al., 2011)</a:t>
            </a:r>
          </a:p>
          <a:p>
            <a:pPr marL="0" lvl="1" indent="0">
              <a:lnSpc>
                <a:spcPct val="110000"/>
              </a:lnSpc>
              <a:buNone/>
            </a:pPr>
            <a:endParaRPr lang="en-US" dirty="0"/>
          </a:p>
          <a:p>
            <a:pPr marL="0" lvl="1" indent="0">
              <a:lnSpc>
                <a:spcPct val="110000"/>
              </a:lnSpc>
              <a:buNone/>
            </a:pPr>
            <a:r>
              <a:rPr lang="en-US" b="1" dirty="0">
                <a:solidFill>
                  <a:schemeClr val="accent2"/>
                </a:solidFill>
              </a:rPr>
              <a:t>Influence of Psychological Factors</a:t>
            </a:r>
          </a:p>
          <a:p>
            <a:pPr marL="0" lvl="1" indent="0">
              <a:lnSpc>
                <a:spcPct val="110000"/>
              </a:lnSpc>
              <a:buFont typeface="Arial" panose="020B0604020202020204" pitchFamily="34" charset="0"/>
              <a:buNone/>
            </a:pPr>
            <a:r>
              <a:rPr lang="en-US" dirty="0"/>
              <a:t>Improvements may result from contextual and psychological effects rather than specific biomechanical changes.</a:t>
            </a:r>
          </a:p>
        </p:txBody>
      </p:sp>
      <p:pic>
        <p:nvPicPr>
          <p:cNvPr id="10" name="Picture 9">
            <a:extLst>
              <a:ext uri="{FF2B5EF4-FFF2-40B4-BE49-F238E27FC236}">
                <a16:creationId xmlns:a16="http://schemas.microsoft.com/office/drawing/2014/main" id="{60254D63-B7EA-ADC0-79DC-24BEFA76EB27}"/>
              </a:ext>
            </a:extLst>
          </p:cNvPr>
          <p:cNvPicPr>
            <a:picLocks noChangeAspect="1"/>
          </p:cNvPicPr>
          <p:nvPr/>
        </p:nvPicPr>
        <p:blipFill>
          <a:blip r:embed="rId3"/>
          <a:stretch>
            <a:fillRect/>
          </a:stretch>
        </p:blipFill>
        <p:spPr>
          <a:xfrm>
            <a:off x="7391400" y="1270000"/>
            <a:ext cx="4292600" cy="4292600"/>
          </a:xfrm>
          <a:prstGeom prst="rect">
            <a:avLst/>
          </a:prstGeom>
        </p:spPr>
      </p:pic>
    </p:spTree>
    <p:extLst>
      <p:ext uri="{BB962C8B-B14F-4D97-AF65-F5344CB8AC3E}">
        <p14:creationId xmlns:p14="http://schemas.microsoft.com/office/powerpoint/2010/main" val="39040276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diagram of the different types of bones&#10;&#10;AI-generated content may be incorrect.">
            <a:extLst>
              <a:ext uri="{FF2B5EF4-FFF2-40B4-BE49-F238E27FC236}">
                <a16:creationId xmlns:a16="http://schemas.microsoft.com/office/drawing/2014/main" id="{A2D150F6-EE6B-D6B5-4B7C-399F816C2208}"/>
              </a:ext>
            </a:extLst>
          </p:cNvPr>
          <p:cNvPicPr>
            <a:picLocks noChangeAspect="1"/>
          </p:cNvPicPr>
          <p:nvPr/>
        </p:nvPicPr>
        <p:blipFill>
          <a:blip r:embed="rId3">
            <a:extLst>
              <a:ext uri="{28A0092B-C50C-407E-A947-70E740481C1C}">
                <a14:useLocalDpi xmlns:a14="http://schemas.microsoft.com/office/drawing/2010/main" val="0"/>
              </a:ext>
            </a:extLst>
          </a:blip>
          <a:srcRect l="7584" t="7865" r="2580" b="15475"/>
          <a:stretch>
            <a:fillRect/>
          </a:stretch>
        </p:blipFill>
        <p:spPr>
          <a:xfrm>
            <a:off x="0" y="152400"/>
            <a:ext cx="12180425" cy="6324600"/>
          </a:xfrm>
          <a:prstGeom prst="rect">
            <a:avLst/>
          </a:prstGeom>
        </p:spPr>
      </p:pic>
    </p:spTree>
    <p:extLst>
      <p:ext uri="{BB962C8B-B14F-4D97-AF65-F5344CB8AC3E}">
        <p14:creationId xmlns:p14="http://schemas.microsoft.com/office/powerpoint/2010/main" val="138041378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physiotherapist with elderly woman in wheelchair">
            <a:extLst>
              <a:ext uri="{FF2B5EF4-FFF2-40B4-BE49-F238E27FC236}">
                <a16:creationId xmlns:a16="http://schemas.microsoft.com/office/drawing/2014/main" id="{D4E98D5B-98DA-4CA3-A30A-691CFCBCF4D4}"/>
              </a:ext>
            </a:extLst>
          </p:cNvPr>
          <p:cNvPicPr>
            <a:picLocks noGrp="1" noChangeAspect="1"/>
          </p:cNvPicPr>
          <p:nvPr>
            <p:ph type="pic" sz="quarter" idx="13"/>
          </p:nvPr>
        </p:nvPicPr>
        <p:blipFill>
          <a:blip r:embed="rId3"/>
          <a:srcRect l="20484" r="13066" b="-2"/>
          <a:stretch>
            <a:fillRect/>
          </a:stretch>
        </p:blipFill>
        <p:spPr>
          <a:xfrm>
            <a:off x="20" y="0"/>
            <a:ext cx="4800580" cy="5485760"/>
          </a:xfrm>
        </p:spPr>
      </p:pic>
      <p:sp>
        <p:nvSpPr>
          <p:cNvPr id="2" name="Title 1">
            <a:extLst>
              <a:ext uri="{FF2B5EF4-FFF2-40B4-BE49-F238E27FC236}">
                <a16:creationId xmlns:a16="http://schemas.microsoft.com/office/drawing/2014/main" id="{D0888B1C-63EB-E37A-C9A7-2E260CB86CB2}"/>
              </a:ext>
            </a:extLst>
          </p:cNvPr>
          <p:cNvSpPr>
            <a:spLocks noGrp="1"/>
          </p:cNvSpPr>
          <p:nvPr>
            <p:ph type="title"/>
          </p:nvPr>
        </p:nvSpPr>
        <p:spPr>
          <a:xfrm>
            <a:off x="1002085" y="5037487"/>
            <a:ext cx="3897905" cy="1380814"/>
          </a:xfrm>
        </p:spPr>
        <p:txBody>
          <a:bodyPr anchor="t">
            <a:normAutofit/>
          </a:bodyPr>
          <a:lstStyle/>
          <a:p>
            <a:pPr>
              <a:lnSpc>
                <a:spcPct val="90000"/>
              </a:lnSpc>
            </a:pPr>
            <a:r>
              <a:rPr lang="en-US" sz="2400" dirty="0"/>
              <a:t>Does it matter?</a:t>
            </a:r>
          </a:p>
        </p:txBody>
      </p:sp>
      <p:sp>
        <p:nvSpPr>
          <p:cNvPr id="4" name="Content Placeholder 3">
            <a:extLst>
              <a:ext uri="{FF2B5EF4-FFF2-40B4-BE49-F238E27FC236}">
                <a16:creationId xmlns:a16="http://schemas.microsoft.com/office/drawing/2014/main" id="{969BE861-AFB3-ADEF-FEF5-D5F8C191CC6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lnSpcReduction="10000"/>
          </a:bodyPr>
          <a:lstStyle/>
          <a:p>
            <a:pPr marL="285750" lvl="1" indent="-285750"/>
            <a:r>
              <a:rPr lang="en-US" sz="1800" dirty="0"/>
              <a:t>Studies show PA mobilisations can produce local segmental movement and  stiffness changes, but findings are inconsistent between different studies.</a:t>
            </a:r>
          </a:p>
          <a:p>
            <a:pPr marL="285750" lvl="1" indent="-285750"/>
            <a:r>
              <a:rPr lang="en-US" sz="1800" dirty="0"/>
              <a:t>Modern evidence suggests that treatment effects are likely not direction-dependent. </a:t>
            </a:r>
          </a:p>
          <a:p>
            <a:pPr marL="285750" lvl="1" indent="-285750"/>
            <a:r>
              <a:rPr lang="en-US" sz="1800" dirty="0"/>
              <a:t>There is very limited evidence to suggest whether one direction is better than the others.</a:t>
            </a:r>
          </a:p>
          <a:p>
            <a:pPr marL="285750" lvl="1" indent="-285750"/>
            <a:r>
              <a:rPr lang="en-US" sz="1800" dirty="0"/>
              <a:t>However, there is evidence to suggest that some directions are better than others in certain areas. </a:t>
            </a:r>
          </a:p>
          <a:p>
            <a:pPr marL="285750" lvl="1" indent="-285750"/>
            <a:endParaRPr lang="en-US" sz="1800" dirty="0"/>
          </a:p>
          <a:p>
            <a:pPr marL="285750" lvl="1" indent="-285750"/>
            <a:endParaRPr lang="en-US" sz="1800" dirty="0"/>
          </a:p>
          <a:p>
            <a:pPr marL="285750" lvl="1" indent="-285750"/>
            <a:r>
              <a:rPr lang="en-US" sz="1800" dirty="0"/>
              <a:t>C spine = PA (Reid et al., 2014).</a:t>
            </a:r>
          </a:p>
          <a:p>
            <a:pPr marL="285750" lvl="1" indent="-285750"/>
            <a:r>
              <a:rPr lang="en-US" sz="1800" dirty="0"/>
              <a:t>T spine = PA (Cleland et al., 2007).</a:t>
            </a:r>
          </a:p>
          <a:p>
            <a:pPr marL="285750" lvl="1" indent="-285750"/>
            <a:r>
              <a:rPr lang="en-US" sz="1800" dirty="0"/>
              <a:t>L spine = PA (NICE, 2020)</a:t>
            </a:r>
          </a:p>
          <a:p>
            <a:pPr marL="285750" lvl="1" indent="-285750"/>
            <a:r>
              <a:rPr lang="en-US" sz="1800" dirty="0"/>
              <a:t>Peripheral = depends on biomechanics </a:t>
            </a:r>
          </a:p>
          <a:p>
            <a:pPr marL="0" lvl="1" indent="0">
              <a:buNone/>
            </a:pPr>
            <a:endParaRPr lang="en-US" dirty="0"/>
          </a:p>
          <a:p>
            <a:pPr marL="285750" lvl="1" indent="-285750"/>
            <a:endParaRPr lang="en-US" dirty="0"/>
          </a:p>
          <a:p>
            <a:pPr marL="285750" lvl="1" indent="-285750"/>
            <a:endParaRPr lang="en-US" dirty="0"/>
          </a:p>
        </p:txBody>
      </p:sp>
    </p:spTree>
    <p:extLst>
      <p:ext uri="{BB962C8B-B14F-4D97-AF65-F5344CB8AC3E}">
        <p14:creationId xmlns:p14="http://schemas.microsoft.com/office/powerpoint/2010/main" val="3467313524"/>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5D32E-8C96-C2CF-4904-594CC56356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A2D3D2-A759-36F7-428E-6D5033962A0E}"/>
              </a:ext>
            </a:extLst>
          </p:cNvPr>
          <p:cNvSpPr>
            <a:spLocks noGrp="1"/>
          </p:cNvSpPr>
          <p:nvPr>
            <p:ph type="title"/>
          </p:nvPr>
        </p:nvSpPr>
        <p:spPr>
          <a:xfrm>
            <a:off x="185877" y="1062360"/>
            <a:ext cx="9948723" cy="5762371"/>
          </a:xfrm>
        </p:spPr>
        <p:txBody>
          <a:bodyPr anchor="b">
            <a:normAutofit/>
          </a:bodyPr>
          <a:lstStyle/>
          <a:p>
            <a:r>
              <a:rPr lang="en-US" sz="9800" dirty="0"/>
              <a:t>Peripheral vs spinal </a:t>
            </a:r>
          </a:p>
        </p:txBody>
      </p:sp>
    </p:spTree>
    <p:extLst>
      <p:ext uri="{BB962C8B-B14F-4D97-AF65-F5344CB8AC3E}">
        <p14:creationId xmlns:p14="http://schemas.microsoft.com/office/powerpoint/2010/main" val="1433382871"/>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E09DF-8744-0490-93C2-9F0F1878837F}"/>
            </a:ext>
          </a:extLst>
        </p:cNvPr>
        <p:cNvGrpSpPr/>
        <p:nvPr/>
      </p:nvGrpSpPr>
      <p:grpSpPr>
        <a:xfrm>
          <a:off x="0" y="0"/>
          <a:ext cx="0" cy="0"/>
          <a:chOff x="0" y="0"/>
          <a:chExt cx="0" cy="0"/>
        </a:xfrm>
      </p:grpSpPr>
      <p:pic>
        <p:nvPicPr>
          <p:cNvPr id="10" name="Picture 2" descr="Joint Mobilization">
            <a:extLst>
              <a:ext uri="{FF2B5EF4-FFF2-40B4-BE49-F238E27FC236}">
                <a16:creationId xmlns:a16="http://schemas.microsoft.com/office/drawing/2014/main" id="{27A518BC-F14E-57A8-FC20-9B386E0C7312}"/>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l="39258" r="3925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E8B1231-81F6-24F9-C39D-A28B65B25A8F}"/>
              </a:ext>
            </a:extLst>
          </p:cNvPr>
          <p:cNvSpPr>
            <a:spLocks noGrp="1"/>
          </p:cNvSpPr>
          <p:nvPr>
            <p:ph type="title"/>
          </p:nvPr>
        </p:nvSpPr>
        <p:spPr>
          <a:xfrm>
            <a:off x="3124200" y="228600"/>
            <a:ext cx="7391400" cy="977021"/>
          </a:xfrm>
        </p:spPr>
        <p:txBody>
          <a:bodyPr anchor="b">
            <a:normAutofit/>
          </a:bodyPr>
          <a:lstStyle/>
          <a:p>
            <a:r>
              <a:rPr lang="en-US" sz="4000" dirty="0"/>
              <a:t>Spinal v </a:t>
            </a:r>
            <a:r>
              <a:rPr lang="en-US" sz="4000" dirty="0">
                <a:solidFill>
                  <a:schemeClr val="accent2"/>
                </a:solidFill>
              </a:rPr>
              <a:t>peripheral</a:t>
            </a:r>
            <a:r>
              <a:rPr lang="en-US" sz="4000" dirty="0"/>
              <a:t> </a:t>
            </a:r>
            <a:endParaRPr lang="en-US" sz="4000" dirty="0">
              <a:solidFill>
                <a:schemeClr val="accent2"/>
              </a:solidFill>
            </a:endParaRPr>
          </a:p>
        </p:txBody>
      </p:sp>
      <p:graphicFrame>
        <p:nvGraphicFramePr>
          <p:cNvPr id="13" name="Content Placeholder 12">
            <a:extLst>
              <a:ext uri="{FF2B5EF4-FFF2-40B4-BE49-F238E27FC236}">
                <a16:creationId xmlns:a16="http://schemas.microsoft.com/office/drawing/2014/main" id="{CE54FD2C-4443-AC2C-273A-656C0766E9FB}"/>
              </a:ext>
            </a:extLst>
          </p:cNvPr>
          <p:cNvGraphicFramePr>
            <a:graphicFrameLocks noGrp="1"/>
          </p:cNvGraphicFramePr>
          <p:nvPr>
            <p:ph idx="1"/>
            <p:extLst>
              <p:ext uri="{D42A27DB-BD31-4B8C-83A1-F6EECF244321}">
                <p14:modId xmlns:p14="http://schemas.microsoft.com/office/powerpoint/2010/main" val="414176165"/>
              </p:ext>
            </p:extLst>
          </p:nvPr>
        </p:nvGraphicFramePr>
        <p:xfrm>
          <a:off x="4419600" y="1802131"/>
          <a:ext cx="7170738" cy="3253738"/>
        </p:xfrm>
        <a:graphic>
          <a:graphicData uri="http://schemas.openxmlformats.org/drawingml/2006/table">
            <a:tbl>
              <a:tblPr firstRow="1" bandRow="1">
                <a:tableStyleId>{5C22544A-7EE6-4342-B048-85BDC9FD1C3A}</a:tableStyleId>
              </a:tblPr>
              <a:tblGrid>
                <a:gridCol w="3585369">
                  <a:extLst>
                    <a:ext uri="{9D8B030D-6E8A-4147-A177-3AD203B41FA5}">
                      <a16:colId xmlns:a16="http://schemas.microsoft.com/office/drawing/2014/main" val="1431502342"/>
                    </a:ext>
                  </a:extLst>
                </a:gridCol>
                <a:gridCol w="3585369">
                  <a:extLst>
                    <a:ext uri="{9D8B030D-6E8A-4147-A177-3AD203B41FA5}">
                      <a16:colId xmlns:a16="http://schemas.microsoft.com/office/drawing/2014/main" val="959863383"/>
                    </a:ext>
                  </a:extLst>
                </a:gridCol>
              </a:tblGrid>
              <a:tr h="461962">
                <a:tc>
                  <a:txBody>
                    <a:bodyPr/>
                    <a:lstStyle/>
                    <a:p>
                      <a:pPr algn="ctr"/>
                      <a:r>
                        <a:rPr lang="en-AE" u="sng" dirty="0"/>
                        <a:t>Spinal </a:t>
                      </a:r>
                    </a:p>
                  </a:txBody>
                  <a:tcPr/>
                </a:tc>
                <a:tc>
                  <a:txBody>
                    <a:bodyPr/>
                    <a:lstStyle/>
                    <a:p>
                      <a:pPr algn="ctr"/>
                      <a:r>
                        <a:rPr lang="en-AE" u="sng" dirty="0"/>
                        <a:t>Peripheral </a:t>
                      </a:r>
                    </a:p>
                  </a:txBody>
                  <a:tcPr/>
                </a:tc>
                <a:extLst>
                  <a:ext uri="{0D108BD9-81ED-4DB2-BD59-A6C34878D82A}">
                    <a16:rowId xmlns:a16="http://schemas.microsoft.com/office/drawing/2014/main" val="3131893383"/>
                  </a:ext>
                </a:extLst>
              </a:tr>
              <a:tr h="930592">
                <a:tc>
                  <a:txBody>
                    <a:bodyPr/>
                    <a:lstStyle/>
                    <a:p>
                      <a:r>
                        <a:rPr lang="en-US" dirty="0"/>
                        <a:t>E</a:t>
                      </a:r>
                      <a:r>
                        <a:rPr lang="en-AE" dirty="0"/>
                        <a:t>ffects are short term and non specific </a:t>
                      </a:r>
                      <a:r>
                        <a:rPr lang="en-US" dirty="0"/>
                        <a:t>(National Institute for Health and Care Excellence, 2020)</a:t>
                      </a:r>
                      <a:endParaRPr lang="en-AE" dirty="0"/>
                    </a:p>
                  </a:txBody>
                  <a:tcPr/>
                </a:tc>
                <a:tc>
                  <a:txBody>
                    <a:bodyPr/>
                    <a:lstStyle/>
                    <a:p>
                      <a:r>
                        <a:rPr lang="en-US" dirty="0"/>
                        <a:t>M</a:t>
                      </a:r>
                      <a:r>
                        <a:rPr lang="en-AE" dirty="0"/>
                        <a:t>eaningful improvements in pain and function </a:t>
                      </a:r>
                      <a:r>
                        <a:rPr lang="en-US" dirty="0"/>
                        <a:t>(Deyle et al., 2005; Zhu et al., 2024)</a:t>
                      </a:r>
                      <a:endParaRPr lang="en-AE" dirty="0"/>
                    </a:p>
                  </a:txBody>
                  <a:tcPr/>
                </a:tc>
                <a:extLst>
                  <a:ext uri="{0D108BD9-81ED-4DB2-BD59-A6C34878D82A}">
                    <a16:rowId xmlns:a16="http://schemas.microsoft.com/office/drawing/2014/main" val="4046692107"/>
                  </a:ext>
                </a:extLst>
              </a:tr>
              <a:tr h="930592">
                <a:tc>
                  <a:txBody>
                    <a:bodyPr/>
                    <a:lstStyle/>
                    <a:p>
                      <a:r>
                        <a:rPr lang="en-US" dirty="0"/>
                        <a:t>O</a:t>
                      </a:r>
                      <a:r>
                        <a:rPr lang="en-AE" dirty="0"/>
                        <a:t>utcomes are similar to exercise based rehab.</a:t>
                      </a:r>
                    </a:p>
                  </a:txBody>
                  <a:tcPr/>
                </a:tc>
                <a:tc>
                  <a:txBody>
                    <a:bodyPr/>
                    <a:lstStyle/>
                    <a:p>
                      <a:r>
                        <a:rPr lang="en-US" dirty="0"/>
                        <a:t>C</a:t>
                      </a:r>
                      <a:r>
                        <a:rPr lang="en-AE" dirty="0"/>
                        <a:t>onsistant improvements in ROM</a:t>
                      </a:r>
                    </a:p>
                  </a:txBody>
                  <a:tcPr/>
                </a:tc>
                <a:extLst>
                  <a:ext uri="{0D108BD9-81ED-4DB2-BD59-A6C34878D82A}">
                    <a16:rowId xmlns:a16="http://schemas.microsoft.com/office/drawing/2014/main" val="1812355982"/>
                  </a:ext>
                </a:extLst>
              </a:tr>
              <a:tr h="930592">
                <a:tc>
                  <a:txBody>
                    <a:bodyPr/>
                    <a:lstStyle/>
                    <a:p>
                      <a:r>
                        <a:rPr lang="en-US" dirty="0"/>
                        <a:t>N</a:t>
                      </a:r>
                      <a:r>
                        <a:rPr lang="en-AE" dirty="0"/>
                        <a:t>europhysiological effects rather than structural </a:t>
                      </a:r>
                      <a:r>
                        <a:rPr lang="en-US" dirty="0"/>
                        <a:t>(Bialosky et al., 2009)</a:t>
                      </a:r>
                      <a:endParaRPr lang="en-AE" dirty="0"/>
                    </a:p>
                  </a:txBody>
                  <a:tcPr/>
                </a:tc>
                <a:tc>
                  <a:txBody>
                    <a:bodyPr/>
                    <a:lstStyle/>
                    <a:p>
                      <a:r>
                        <a:rPr lang="en-US" dirty="0"/>
                        <a:t>C</a:t>
                      </a:r>
                      <a:r>
                        <a:rPr lang="en-AE" dirty="0"/>
                        <a:t>onsistantly effective </a:t>
                      </a:r>
                    </a:p>
                  </a:txBody>
                  <a:tcPr/>
                </a:tc>
                <a:extLst>
                  <a:ext uri="{0D108BD9-81ED-4DB2-BD59-A6C34878D82A}">
                    <a16:rowId xmlns:a16="http://schemas.microsoft.com/office/drawing/2014/main" val="3372100848"/>
                  </a:ext>
                </a:extLst>
              </a:tr>
            </a:tbl>
          </a:graphicData>
        </a:graphic>
      </p:graphicFrame>
    </p:spTree>
    <p:extLst>
      <p:ext uri="{BB962C8B-B14F-4D97-AF65-F5344CB8AC3E}">
        <p14:creationId xmlns:p14="http://schemas.microsoft.com/office/powerpoint/2010/main" val="3058927163"/>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00179-9394-B1F4-7714-31FF1D1964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BDE91-C99C-D9E4-D58E-3E54C96B2141}"/>
              </a:ext>
            </a:extLst>
          </p:cNvPr>
          <p:cNvSpPr>
            <a:spLocks noGrp="1"/>
          </p:cNvSpPr>
          <p:nvPr>
            <p:ph type="title"/>
          </p:nvPr>
        </p:nvSpPr>
        <p:spPr>
          <a:xfrm>
            <a:off x="185877" y="1062360"/>
            <a:ext cx="9948723" cy="5762371"/>
          </a:xfrm>
        </p:spPr>
        <p:txBody>
          <a:bodyPr anchor="b">
            <a:normAutofit/>
          </a:bodyPr>
          <a:lstStyle/>
          <a:p>
            <a:r>
              <a:rPr lang="en-US" sz="9800" dirty="0"/>
              <a:t>Personal conclusion </a:t>
            </a:r>
          </a:p>
        </p:txBody>
      </p:sp>
    </p:spTree>
    <p:extLst>
      <p:ext uri="{BB962C8B-B14F-4D97-AF65-F5344CB8AC3E}">
        <p14:creationId xmlns:p14="http://schemas.microsoft.com/office/powerpoint/2010/main" val="3450523835"/>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Practitioner holding leg of woman with his hand on her ankle in a room">
            <a:extLst>
              <a:ext uri="{FF2B5EF4-FFF2-40B4-BE49-F238E27FC236}">
                <a16:creationId xmlns:a16="http://schemas.microsoft.com/office/drawing/2014/main" id="{760C07E5-4C9A-4B21-8936-DACEA2F612D6}"/>
              </a:ext>
            </a:extLst>
          </p:cNvPr>
          <p:cNvPicPr>
            <a:picLocks noGrp="1" noChangeAspect="1"/>
          </p:cNvPicPr>
          <p:nvPr>
            <p:ph type="pic" sz="quarter" idx="13"/>
          </p:nvPr>
        </p:nvPicPr>
        <p:blipFill>
          <a:blip r:embed="rId3"/>
          <a:srcRect r="17603"/>
          <a:stretch>
            <a:fillRect/>
          </a:stretch>
        </p:blipFill>
        <p:spPr>
          <a:xfrm>
            <a:off x="20" y="10"/>
            <a:ext cx="3771880" cy="6857990"/>
          </a:xfrm>
        </p:spPr>
      </p:pic>
      <p:sp>
        <p:nvSpPr>
          <p:cNvPr id="2" name="Title 1">
            <a:extLst>
              <a:ext uri="{FF2B5EF4-FFF2-40B4-BE49-F238E27FC236}">
                <a16:creationId xmlns:a16="http://schemas.microsoft.com/office/drawing/2014/main" id="{A9C5F778-CDDF-D376-1D13-B37B9DB42EFB}"/>
              </a:ext>
            </a:extLst>
          </p:cNvPr>
          <p:cNvSpPr>
            <a:spLocks noGrp="1"/>
          </p:cNvSpPr>
          <p:nvPr>
            <p:ph type="title"/>
          </p:nvPr>
        </p:nvSpPr>
        <p:spPr>
          <a:xfrm>
            <a:off x="3124200" y="0"/>
            <a:ext cx="7391400" cy="1207008"/>
          </a:xfrm>
        </p:spPr>
        <p:txBody>
          <a:bodyPr anchor="b">
            <a:normAutofit/>
          </a:bodyPr>
          <a:lstStyle/>
          <a:p>
            <a:r>
              <a:rPr lang="en-US" dirty="0"/>
              <a:t>Critical Appraisal: Is Manual Therapy Effective?</a:t>
            </a:r>
          </a:p>
        </p:txBody>
      </p:sp>
      <p:sp>
        <p:nvSpPr>
          <p:cNvPr id="4" name="Content Placeholder 3">
            <a:extLst>
              <a:ext uri="{FF2B5EF4-FFF2-40B4-BE49-F238E27FC236}">
                <a16:creationId xmlns:a16="http://schemas.microsoft.com/office/drawing/2014/main" id="{53E1F926-6CA9-1528-5F59-B475DEA34A0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58608" y="1367622"/>
            <a:ext cx="7171976" cy="4477552"/>
          </a:xfrm>
        </p:spPr>
        <p:txBody>
          <a:bodyPr>
            <a:normAutofit/>
          </a:bodyPr>
          <a:lstStyle/>
          <a:p>
            <a:pPr marL="0" indent="0">
              <a:spcBef>
                <a:spcPts val="2500"/>
              </a:spcBef>
              <a:buFont typeface="Arial" panose="020B0604020202020204" pitchFamily="34" charset="0"/>
              <a:buNone/>
            </a:pPr>
            <a:r>
              <a:rPr lang="en-US" b="1" dirty="0"/>
              <a:t>Short-Term Benefits</a:t>
            </a:r>
          </a:p>
          <a:p>
            <a:pPr marL="0" lvl="1" indent="0">
              <a:buFont typeface="Arial" panose="020B0604020202020204" pitchFamily="34" charset="0"/>
              <a:buNone/>
            </a:pPr>
            <a:r>
              <a:rPr dirty="0"/>
              <a:t>Manual therapy offers measurable short-term pain relief and improved range of motion across many anatomical regions.</a:t>
            </a:r>
            <a:endParaRPr lang="en-US" dirty="0"/>
          </a:p>
          <a:p>
            <a:pPr marL="0" indent="0">
              <a:spcBef>
                <a:spcPts val="2500"/>
              </a:spcBef>
              <a:buFont typeface="Arial" panose="020B0604020202020204" pitchFamily="34" charset="0"/>
              <a:buNone/>
            </a:pPr>
            <a:r>
              <a:rPr lang="en-US" b="1" dirty="0"/>
              <a:t>Mechanism of Action</a:t>
            </a:r>
          </a:p>
          <a:p>
            <a:pPr marL="0" lvl="1" indent="0">
              <a:buFont typeface="Arial" panose="020B0604020202020204" pitchFamily="34" charset="0"/>
              <a:buNone/>
            </a:pPr>
            <a:r>
              <a:rPr dirty="0"/>
              <a:t>Benefits stem mainly from neurophysiological and psychological effects rather than mechanical or structural changes.</a:t>
            </a:r>
            <a:endParaRPr lang="en-US" dirty="0"/>
          </a:p>
          <a:p>
            <a:pPr marL="0" indent="0">
              <a:spcBef>
                <a:spcPts val="2500"/>
              </a:spcBef>
              <a:buFont typeface="Arial" panose="020B0604020202020204" pitchFamily="34" charset="0"/>
              <a:buNone/>
            </a:pPr>
            <a:r>
              <a:rPr lang="en-US" b="1" dirty="0"/>
              <a:t>Limitations and Skepticism</a:t>
            </a:r>
          </a:p>
          <a:p>
            <a:pPr marL="0" lvl="1" indent="0">
              <a:buFont typeface="Arial" panose="020B0604020202020204" pitchFamily="34" charset="0"/>
              <a:buNone/>
            </a:pPr>
            <a:r>
              <a:rPr dirty="0"/>
              <a:t>Lack of sustained long-term outcomes leads to skepticism and </a:t>
            </a:r>
            <a:r>
              <a:rPr dirty="0" err="1"/>
              <a:t>emphasi</a:t>
            </a:r>
            <a:r>
              <a:rPr lang="en-US" dirty="0" err="1"/>
              <a:t>s</a:t>
            </a:r>
            <a:r>
              <a:rPr dirty="0" err="1"/>
              <a:t>es</a:t>
            </a:r>
            <a:r>
              <a:rPr dirty="0"/>
              <a:t> need for evidence-based, active treatment strategies</a:t>
            </a:r>
            <a:r>
              <a:rPr lang="en-US" dirty="0"/>
              <a:t>, or combined treatment plans.</a:t>
            </a:r>
          </a:p>
          <a:p>
            <a:pPr marL="0" indent="0">
              <a:spcBef>
                <a:spcPts val="2500"/>
              </a:spcBef>
              <a:buFont typeface="Arial" panose="020B0604020202020204" pitchFamily="34" charset="0"/>
              <a:buNone/>
            </a:pPr>
            <a:r>
              <a:rPr lang="en-US" b="1" dirty="0"/>
              <a:t>Role in Rehabilitation</a:t>
            </a:r>
          </a:p>
          <a:p>
            <a:pPr marL="0" lvl="1" indent="0">
              <a:buFont typeface="Arial" panose="020B0604020202020204" pitchFamily="34" charset="0"/>
              <a:buNone/>
            </a:pPr>
            <a:r>
              <a:rPr dirty="0"/>
              <a:t>Manual therapy is effective as part of comprehensive rehabilitation, providing symptom relief and enhancing patient engagement.</a:t>
            </a:r>
            <a:endParaRPr lang="en-US" dirty="0"/>
          </a:p>
        </p:txBody>
      </p:sp>
    </p:spTree>
    <p:extLst>
      <p:ext uri="{BB962C8B-B14F-4D97-AF65-F5344CB8AC3E}">
        <p14:creationId xmlns:p14="http://schemas.microsoft.com/office/powerpoint/2010/main" val="640504364"/>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0F68D-4E24-B501-8434-6DA5EA36AAB1}"/>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75A6031-24E2-0EC4-E7A1-CD22A7A421C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4000" y="533400"/>
            <a:ext cx="6705599" cy="5204983"/>
          </a:xfrm>
        </p:spPr>
        <p:txBody>
          <a:bodyPr>
            <a:noAutofit/>
          </a:bodyPr>
          <a:lstStyle/>
          <a:p>
            <a:pPr>
              <a:spcBef>
                <a:spcPts val="2500"/>
              </a:spcBef>
            </a:pPr>
            <a:r>
              <a:rPr lang="en-US" sz="1800" dirty="0"/>
              <a:t>Manual therapy can be a useful and effective when combined with other evidence-based interventions such as exercise and patient education.</a:t>
            </a:r>
          </a:p>
          <a:p>
            <a:pPr>
              <a:spcBef>
                <a:spcPts val="2500"/>
              </a:spcBef>
            </a:pPr>
            <a:r>
              <a:rPr lang="en-US" sz="1800" dirty="0"/>
              <a:t>The effects of manual therapy are likely neurophysiological and contextual, making it a valuable tool for symptom control rather than a standalone solution.</a:t>
            </a:r>
          </a:p>
          <a:p>
            <a:pPr>
              <a:spcBef>
                <a:spcPts val="2500"/>
              </a:spcBef>
            </a:pPr>
            <a:r>
              <a:rPr lang="en-US" sz="1800" dirty="0"/>
              <a:t>Relying solely on manual therapy is not supported by current evidence; therefore, it should be integrated within a biopsychosocial, active management approach.</a:t>
            </a:r>
          </a:p>
          <a:p>
            <a:pPr>
              <a:spcBef>
                <a:spcPts val="2500"/>
              </a:spcBef>
            </a:pPr>
            <a:r>
              <a:rPr lang="en-US" sz="1800" dirty="0"/>
              <a:t>Clinically, it can be used to</a:t>
            </a:r>
            <a:r>
              <a:rPr lang="en-US" sz="1800" b="1" dirty="0"/>
              <a:t> </a:t>
            </a:r>
            <a:r>
              <a:rPr lang="en-US" sz="1800" dirty="0"/>
              <a:t>reduce pain, improve movement, and enable progression to active interventions.</a:t>
            </a:r>
          </a:p>
          <a:p>
            <a:pPr>
              <a:spcBef>
                <a:spcPts val="2500"/>
              </a:spcBef>
            </a:pPr>
            <a:r>
              <a:rPr lang="en-US" sz="1800" dirty="0"/>
              <a:t>I would use manual therapy in my future clinical treatments alongside other methods. </a:t>
            </a:r>
          </a:p>
        </p:txBody>
      </p:sp>
      <p:pic>
        <p:nvPicPr>
          <p:cNvPr id="10" name="Picture 9">
            <a:extLst>
              <a:ext uri="{FF2B5EF4-FFF2-40B4-BE49-F238E27FC236}">
                <a16:creationId xmlns:a16="http://schemas.microsoft.com/office/drawing/2014/main" id="{9B45617A-7184-7B49-1857-13688D7467A7}"/>
              </a:ext>
            </a:extLst>
          </p:cNvPr>
          <p:cNvPicPr>
            <a:picLocks noChangeAspect="1"/>
          </p:cNvPicPr>
          <p:nvPr/>
        </p:nvPicPr>
        <p:blipFill>
          <a:blip r:embed="rId3"/>
          <a:srcRect l="34054"/>
          <a:stretch>
            <a:fillRect/>
          </a:stretch>
        </p:blipFill>
        <p:spPr>
          <a:xfrm>
            <a:off x="-76200" y="-35859"/>
            <a:ext cx="5164666" cy="4419600"/>
          </a:xfrm>
          <a:prstGeom prst="rect">
            <a:avLst/>
          </a:prstGeom>
        </p:spPr>
      </p:pic>
      <p:sp>
        <p:nvSpPr>
          <p:cNvPr id="2" name="Title 1">
            <a:extLst>
              <a:ext uri="{FF2B5EF4-FFF2-40B4-BE49-F238E27FC236}">
                <a16:creationId xmlns:a16="http://schemas.microsoft.com/office/drawing/2014/main" id="{6CB56C17-0B87-E89B-E7D9-EFF202714355}"/>
              </a:ext>
            </a:extLst>
          </p:cNvPr>
          <p:cNvSpPr>
            <a:spLocks noGrp="1"/>
          </p:cNvSpPr>
          <p:nvPr>
            <p:ph type="title"/>
          </p:nvPr>
        </p:nvSpPr>
        <p:spPr>
          <a:xfrm>
            <a:off x="990600" y="3962400"/>
            <a:ext cx="3897905" cy="1380814"/>
          </a:xfrm>
        </p:spPr>
        <p:txBody>
          <a:bodyPr anchor="t">
            <a:normAutofit/>
          </a:bodyPr>
          <a:lstStyle/>
          <a:p>
            <a:pPr>
              <a:lnSpc>
                <a:spcPct val="90000"/>
              </a:lnSpc>
            </a:pPr>
            <a:r>
              <a:rPr lang="en-US" sz="2400" dirty="0"/>
              <a:t>I think that..</a:t>
            </a:r>
          </a:p>
        </p:txBody>
      </p:sp>
    </p:spTree>
    <p:extLst>
      <p:ext uri="{BB962C8B-B14F-4D97-AF65-F5344CB8AC3E}">
        <p14:creationId xmlns:p14="http://schemas.microsoft.com/office/powerpoint/2010/main" val="1719155995"/>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a:extLst>
              <a:ext uri="{FF2B5EF4-FFF2-40B4-BE49-F238E27FC236}">
                <a16:creationId xmlns:a16="http://schemas.microsoft.com/office/drawing/2014/main" id="{05CF0496-B859-F8A0-1129-AA350FEE3DB3}"/>
              </a:ext>
            </a:extLst>
          </p:cNvPr>
          <p:cNvSpPr>
            <a:spLocks noChangeArrowheads="1"/>
          </p:cNvSpPr>
          <p:nvPr/>
        </p:nvSpPr>
        <p:spPr bwMode="auto">
          <a:xfrm>
            <a:off x="-35859" y="1066800"/>
            <a:ext cx="11887200" cy="60324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buFont typeface="Arial" panose="020B0604020202020204" pitchFamily="34" charset="0"/>
              <a:buChar char="•"/>
            </a:pPr>
            <a:r>
              <a:rPr lang="en-US" sz="1600" dirty="0">
                <a:solidFill>
                  <a:schemeClr val="accent2"/>
                </a:solidFill>
                <a:latin typeface="Aptos" panose="020B0004020202020204" pitchFamily="34" charset="0"/>
              </a:rPr>
              <a:t>Bialosky, J.E., Bishop, M.D. and George, S.Z. (2009) ‘The mechanisms of manual therapy in the treatment of musculoskeletal pain: A comprehensive model’, </a:t>
            </a:r>
            <a:r>
              <a:rPr lang="en-US" sz="1600" i="1" dirty="0">
                <a:solidFill>
                  <a:schemeClr val="accent2"/>
                </a:solidFill>
                <a:latin typeface="Aptos" panose="020B0004020202020204" pitchFamily="34" charset="0"/>
              </a:rPr>
              <a:t>Manual Therapy</a:t>
            </a:r>
            <a:r>
              <a:rPr lang="en-US" sz="1600" dirty="0">
                <a:solidFill>
                  <a:schemeClr val="accent2"/>
                </a:solidFill>
                <a:latin typeface="Aptos" panose="020B0004020202020204" pitchFamily="34" charset="0"/>
              </a:rPr>
              <a:t>, 14(5), pp. 531–538.</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Bialosky, J.E., Bishop, M.D., Price, D.D., Robinson, M.E. and George, S.Z. (2011) ‘The mechanisms of manual therapy: A model including placebo effects’, </a:t>
            </a:r>
            <a:r>
              <a:rPr lang="en-US" sz="1600" i="1" dirty="0">
                <a:solidFill>
                  <a:schemeClr val="accent2"/>
                </a:solidFill>
                <a:latin typeface="Aptos" panose="020B0004020202020204" pitchFamily="34" charset="0"/>
              </a:rPr>
              <a:t>Manual Therapy</a:t>
            </a:r>
            <a:r>
              <a:rPr lang="en-US" sz="1600" dirty="0">
                <a:solidFill>
                  <a:schemeClr val="accent2"/>
                </a:solidFill>
                <a:latin typeface="Aptos" panose="020B0004020202020204" pitchFamily="34" charset="0"/>
              </a:rPr>
              <a:t>, 16(5), pp. 394–399.</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Bishop, M.D., </a:t>
            </a:r>
            <a:r>
              <a:rPr lang="en-US" sz="1600" dirty="0" err="1">
                <a:solidFill>
                  <a:schemeClr val="accent2"/>
                </a:solidFill>
                <a:latin typeface="Aptos" panose="020B0004020202020204" pitchFamily="34" charset="0"/>
              </a:rPr>
              <a:t>Beneciuk</a:t>
            </a:r>
            <a:r>
              <a:rPr lang="en-US" sz="1600" dirty="0">
                <a:solidFill>
                  <a:schemeClr val="accent2"/>
                </a:solidFill>
                <a:latin typeface="Aptos" panose="020B0004020202020204" pitchFamily="34" charset="0"/>
              </a:rPr>
              <a:t>, J.M. and George, S.Z. (2015) ‘Immediate reduction in temporal sensory summation after thoracic spinal manipulation’, </a:t>
            </a:r>
            <a:r>
              <a:rPr lang="en-US" sz="1600" i="1" dirty="0">
                <a:solidFill>
                  <a:schemeClr val="accent2"/>
                </a:solidFill>
                <a:latin typeface="Aptos" panose="020B0004020202020204" pitchFamily="34" charset="0"/>
              </a:rPr>
              <a:t>Spine Journal</a:t>
            </a:r>
            <a:r>
              <a:rPr lang="en-US" sz="1600" dirty="0">
                <a:solidFill>
                  <a:schemeClr val="accent2"/>
                </a:solidFill>
                <a:latin typeface="Aptos" panose="020B0004020202020204" pitchFamily="34" charset="0"/>
              </a:rPr>
              <a:t>, 15(3), pp. 384–393.</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Deyle, G.D., Allison, S.C., </a:t>
            </a:r>
            <a:r>
              <a:rPr lang="en-US" sz="1600" dirty="0" err="1">
                <a:solidFill>
                  <a:schemeClr val="accent2"/>
                </a:solidFill>
                <a:latin typeface="Aptos" panose="020B0004020202020204" pitchFamily="34" charset="0"/>
              </a:rPr>
              <a:t>Matekel</a:t>
            </a:r>
            <a:r>
              <a:rPr lang="en-US" sz="1600" dirty="0">
                <a:solidFill>
                  <a:schemeClr val="accent2"/>
                </a:solidFill>
                <a:latin typeface="Aptos" panose="020B0004020202020204" pitchFamily="34" charset="0"/>
              </a:rPr>
              <a:t>, R.L., Ryder, M.G., Stang, J.M., </a:t>
            </a:r>
            <a:r>
              <a:rPr lang="en-US" sz="1600" dirty="0" err="1">
                <a:solidFill>
                  <a:schemeClr val="accent2"/>
                </a:solidFill>
                <a:latin typeface="Aptos" panose="020B0004020202020204" pitchFamily="34" charset="0"/>
              </a:rPr>
              <a:t>Gohdes</a:t>
            </a:r>
            <a:r>
              <a:rPr lang="en-US" sz="1600" dirty="0">
                <a:solidFill>
                  <a:schemeClr val="accent2"/>
                </a:solidFill>
                <a:latin typeface="Aptos" panose="020B0004020202020204" pitchFamily="34" charset="0"/>
              </a:rPr>
              <a:t>, D.D., Hutton, J.P. and Henderson, N.E. (2005) ‘Physical therapy treatment effectiveness for osteoarthritis of the knee’, </a:t>
            </a:r>
            <a:r>
              <a:rPr lang="en-US" sz="1600" i="1" dirty="0">
                <a:solidFill>
                  <a:schemeClr val="accent2"/>
                </a:solidFill>
                <a:latin typeface="Aptos" panose="020B0004020202020204" pitchFamily="34" charset="0"/>
              </a:rPr>
              <a:t>Annals of Internal Medicine</a:t>
            </a:r>
            <a:r>
              <a:rPr lang="en-US" sz="1600" dirty="0">
                <a:solidFill>
                  <a:schemeClr val="accent2"/>
                </a:solidFill>
                <a:latin typeface="Aptos" panose="020B0004020202020204" pitchFamily="34" charset="0"/>
              </a:rPr>
              <a:t>, 132(3), pp. 173–181.</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Fox, A.J.S., Bedi, A. and Rodeo, S.A. (2009) ‘The basic science of articular cartilage: structure, composition, and function’, </a:t>
            </a:r>
            <a:r>
              <a:rPr lang="en-US" sz="1600" i="1" dirty="0">
                <a:solidFill>
                  <a:schemeClr val="accent2"/>
                </a:solidFill>
                <a:latin typeface="Aptos" panose="020B0004020202020204" pitchFamily="34" charset="0"/>
              </a:rPr>
              <a:t>Sports Health</a:t>
            </a:r>
            <a:r>
              <a:rPr lang="en-US" sz="1600" dirty="0">
                <a:solidFill>
                  <a:schemeClr val="accent2"/>
                </a:solidFill>
                <a:latin typeface="Aptos" panose="020B0004020202020204" pitchFamily="34" charset="0"/>
              </a:rPr>
              <a:t>, 1(6), pp. 461–468.</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Maitland, G.D., Hengeveld, E., Banks, K. and English, K. (2005) </a:t>
            </a:r>
            <a:r>
              <a:rPr lang="en-US" sz="1600" i="1" dirty="0">
                <a:solidFill>
                  <a:schemeClr val="accent2"/>
                </a:solidFill>
                <a:latin typeface="Aptos" panose="020B0004020202020204" pitchFamily="34" charset="0"/>
              </a:rPr>
              <a:t>Maitland’s vertebral manipulation</a:t>
            </a:r>
            <a:r>
              <a:rPr lang="en-US" sz="1600" dirty="0">
                <a:solidFill>
                  <a:schemeClr val="accent2"/>
                </a:solidFill>
                <a:latin typeface="Aptos" panose="020B0004020202020204" pitchFamily="34" charset="0"/>
              </a:rPr>
              <a:t>. 7th </a:t>
            </a:r>
            <a:r>
              <a:rPr lang="en-US" sz="1600" dirty="0" err="1">
                <a:solidFill>
                  <a:schemeClr val="accent2"/>
                </a:solidFill>
                <a:latin typeface="Aptos" panose="020B0004020202020204" pitchFamily="34" charset="0"/>
              </a:rPr>
              <a:t>edn</a:t>
            </a:r>
            <a:r>
              <a:rPr lang="en-US" sz="1600" dirty="0">
                <a:solidFill>
                  <a:schemeClr val="accent2"/>
                </a:solidFill>
                <a:latin typeface="Aptos" panose="020B0004020202020204" pitchFamily="34" charset="0"/>
              </a:rPr>
              <a:t>. Oxford: Elsevier.</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Makin, J., et al. (2024) ‘Effectiveness and safety of manual therapy compared with oral pain medications in neck pain: A systematic review and meta-analysis’, </a:t>
            </a:r>
            <a:r>
              <a:rPr lang="en-US" sz="1600" i="1" dirty="0">
                <a:solidFill>
                  <a:schemeClr val="accent2"/>
                </a:solidFill>
                <a:latin typeface="Aptos" panose="020B0004020202020204" pitchFamily="34" charset="0"/>
              </a:rPr>
              <a:t>BMC Sports Science, Medicine and Rehabilitation</a:t>
            </a:r>
            <a:r>
              <a:rPr lang="en-US" sz="1600" dirty="0">
                <a:solidFill>
                  <a:schemeClr val="accent2"/>
                </a:solidFill>
                <a:latin typeface="Aptos" panose="020B0004020202020204" pitchFamily="34" charset="0"/>
              </a:rPr>
              <a:t>.</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National Institute for Health and Care Excellence (2020) </a:t>
            </a:r>
            <a:r>
              <a:rPr lang="en-US" sz="1600" i="1" dirty="0">
                <a:solidFill>
                  <a:schemeClr val="accent2"/>
                </a:solidFill>
                <a:latin typeface="Aptos" panose="020B0004020202020204" pitchFamily="34" charset="0"/>
              </a:rPr>
              <a:t>Low back pain and sciatica in over 16s: assessment and management (NG59)</a:t>
            </a:r>
            <a:r>
              <a:rPr lang="en-US" sz="1600" dirty="0">
                <a:solidFill>
                  <a:schemeClr val="accent2"/>
                </a:solidFill>
                <a:latin typeface="Aptos" panose="020B0004020202020204" pitchFamily="34" charset="0"/>
              </a:rPr>
              <a:t>. London: NICE.</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Reid, S.A., Rivett, D.A. and </a:t>
            </a:r>
            <a:r>
              <a:rPr lang="en-US" sz="1600" dirty="0" err="1">
                <a:solidFill>
                  <a:schemeClr val="accent2"/>
                </a:solidFill>
                <a:latin typeface="Aptos" panose="020B0004020202020204" pitchFamily="34" charset="0"/>
              </a:rPr>
              <a:t>Katekar</a:t>
            </a:r>
            <a:r>
              <a:rPr lang="en-US" sz="1600" dirty="0">
                <a:solidFill>
                  <a:schemeClr val="accent2"/>
                </a:solidFill>
                <a:latin typeface="Aptos" panose="020B0004020202020204" pitchFamily="34" charset="0"/>
              </a:rPr>
              <a:t>, M.G. (2014) ‘Sustained natural apophyseal glides (SNAGs) and cervical range of motion’, </a:t>
            </a:r>
            <a:r>
              <a:rPr lang="en-US" sz="1600" i="1" dirty="0">
                <a:solidFill>
                  <a:schemeClr val="accent2"/>
                </a:solidFill>
                <a:latin typeface="Aptos" panose="020B0004020202020204" pitchFamily="34" charset="0"/>
              </a:rPr>
              <a:t>Manual Therapy</a:t>
            </a:r>
            <a:r>
              <a:rPr lang="en-US" sz="1600" dirty="0">
                <a:solidFill>
                  <a:schemeClr val="accent2"/>
                </a:solidFill>
                <a:latin typeface="Aptos" panose="020B0004020202020204" pitchFamily="34" charset="0"/>
              </a:rPr>
              <a:t>, 19(4), pp. 281–285.</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Serrano-García, B., et al. (2024) ‘Effects of manual therapy and strengthening exercise on pain in knee osteoarthritis: A systematic review and meta-analysis’, </a:t>
            </a:r>
            <a:r>
              <a:rPr lang="en-US" sz="1600" i="1" dirty="0">
                <a:solidFill>
                  <a:schemeClr val="accent2"/>
                </a:solidFill>
                <a:latin typeface="Aptos" panose="020B0004020202020204" pitchFamily="34" charset="0"/>
              </a:rPr>
              <a:t>Applied Sciences</a:t>
            </a:r>
            <a:r>
              <a:rPr lang="en-US" sz="1600" dirty="0">
                <a:solidFill>
                  <a:schemeClr val="accent2"/>
                </a:solidFill>
                <a:latin typeface="Aptos" panose="020B0004020202020204" pitchFamily="34" charset="0"/>
              </a:rPr>
              <a:t>.</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Zhu, B., et al. (2024) ‘The effects of manual therapy in pain and safety of patients with knee osteoarthritis: A systematic review and meta-analysis’, </a:t>
            </a:r>
            <a:r>
              <a:rPr lang="en-US" sz="1600" i="1" dirty="0">
                <a:solidFill>
                  <a:schemeClr val="accent2"/>
                </a:solidFill>
                <a:latin typeface="Aptos" panose="020B0004020202020204" pitchFamily="34" charset="0"/>
              </a:rPr>
              <a:t>Systematic Reviews</a:t>
            </a:r>
            <a:r>
              <a:rPr lang="en-US" sz="1600" dirty="0">
                <a:solidFill>
                  <a:schemeClr val="accent2"/>
                </a:solidFill>
                <a:latin typeface="Aptos" panose="020B0004020202020204" pitchFamily="34" charset="0"/>
              </a:rPr>
              <a:t>.</a:t>
            </a:r>
          </a:p>
          <a:p>
            <a:pPr marL="285750" indent="-285750">
              <a:buFont typeface="Arial" panose="020B0604020202020204" pitchFamily="34" charset="0"/>
              <a:buChar char="•"/>
            </a:pPr>
            <a:r>
              <a:rPr lang="en-US" sz="1600" dirty="0">
                <a:solidFill>
                  <a:schemeClr val="accent2"/>
                </a:solidFill>
                <a:latin typeface="Aptos" panose="020B0004020202020204" pitchFamily="34" charset="0"/>
              </a:rPr>
              <a:t>Shepherd, M.H., Shumway, J., Salvatori, R.T., Rhon, D.I. and Young, J.L. (2023) </a:t>
            </a:r>
            <a:r>
              <a:rPr lang="en-US" sz="1600" i="1" dirty="0">
                <a:solidFill>
                  <a:schemeClr val="accent2"/>
                </a:solidFill>
                <a:latin typeface="Aptos" panose="020B0004020202020204" pitchFamily="34" charset="0"/>
              </a:rPr>
              <a:t>The influence of manual therapy dosing on outcomes in patients with hip osteoarthritis: A systematic review</a:t>
            </a:r>
            <a:r>
              <a:rPr lang="en-US" sz="1600" dirty="0">
                <a:solidFill>
                  <a:schemeClr val="accent2"/>
                </a:solidFill>
                <a:latin typeface="Aptos" panose="020B0004020202020204" pitchFamily="34" charset="0"/>
              </a:rPr>
              <a:t>.</a:t>
            </a:r>
          </a:p>
          <a:p>
            <a:pPr lvl="0" eaLnBrk="0" fontAlgn="base" hangingPunct="0">
              <a:spcBef>
                <a:spcPct val="0"/>
              </a:spcBef>
              <a:spcAft>
                <a:spcPct val="0"/>
              </a:spcAft>
              <a:buFontTx/>
              <a:buChar char="•"/>
            </a:pPr>
            <a:endParaRPr kumimoji="0" lang="en-AE" altLang="en-AE" sz="1800" b="0" i="0" u="none" strike="noStrike" cap="none" normalizeH="0" baseline="0" dirty="0">
              <a:ln>
                <a:noFill/>
              </a:ln>
              <a:solidFill>
                <a:schemeClr val="tx1"/>
              </a:solidFill>
              <a:effectLst/>
              <a:latin typeface="Arial" panose="020B0604020202020204" pitchFamily="34" charset="0"/>
            </a:endParaRPr>
          </a:p>
        </p:txBody>
      </p:sp>
      <p:sp>
        <p:nvSpPr>
          <p:cNvPr id="10" name="Title 1">
            <a:extLst>
              <a:ext uri="{FF2B5EF4-FFF2-40B4-BE49-F238E27FC236}">
                <a16:creationId xmlns:a16="http://schemas.microsoft.com/office/drawing/2014/main" id="{78455D64-263A-EF0F-2B64-9CBF0CBD000F}"/>
              </a:ext>
            </a:extLst>
          </p:cNvPr>
          <p:cNvSpPr>
            <a:spLocks noGrp="1"/>
          </p:cNvSpPr>
          <p:nvPr>
            <p:ph type="title"/>
          </p:nvPr>
        </p:nvSpPr>
        <p:spPr>
          <a:xfrm>
            <a:off x="4437529" y="0"/>
            <a:ext cx="7391400" cy="968188"/>
          </a:xfrm>
        </p:spPr>
        <p:txBody>
          <a:bodyPr anchor="b">
            <a:normAutofit/>
          </a:bodyPr>
          <a:lstStyle/>
          <a:p>
            <a:r>
              <a:rPr lang="en-US" dirty="0"/>
              <a:t>Reference list</a:t>
            </a:r>
          </a:p>
        </p:txBody>
      </p:sp>
    </p:spTree>
    <p:extLst>
      <p:ext uri="{BB962C8B-B14F-4D97-AF65-F5344CB8AC3E}">
        <p14:creationId xmlns:p14="http://schemas.microsoft.com/office/powerpoint/2010/main" val="2630334762"/>
      </p:ext>
    </p:extLst>
  </p:cSld>
  <p:clrMapOvr>
    <a:masterClrMapping/>
  </p:clrMapOvr>
</p:sld>
</file>

<file path=ppt/theme/theme1.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Experience" id="{F3C6FDEA-AE41-472D-8E81-2DA7CC66D099}" vid="{5D82712B-855B-4627-96FB-F7C927B9DD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BC0E98-53B2-45AC-A2D3-5CB4F53EE9F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566138A-5333-4F8F-852B-472D6D0F0B7A}">
  <ds:schemaRefs>
    <ds:schemaRef ds:uri="http://schemas.microsoft.com/sharepoint/v3/contenttype/forms"/>
  </ds:schemaRefs>
</ds:datastoreItem>
</file>

<file path=customXml/itemProps3.xml><?xml version="1.0" encoding="utf-8"?>
<ds:datastoreItem xmlns:ds="http://schemas.openxmlformats.org/officeDocument/2006/customXml" ds:itemID="{3E7D331F-9E03-42FF-A5D8-8CA51554CE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24551</TotalTime>
  <Words>1639</Words>
  <Application>Microsoft Macintosh PowerPoint</Application>
  <PresentationFormat>Widescreen</PresentationFormat>
  <Paragraphs>187</Paragraphs>
  <Slides>20</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Calibri</vt:lpstr>
      <vt:lpstr>Oswald SemiBold</vt:lpstr>
      <vt:lpstr>Univers Condensed Light</vt:lpstr>
      <vt:lpstr>Orange experience</vt:lpstr>
      <vt:lpstr>Maitland’s Manual Therapy: EFFECTIVE  OR NOT?</vt:lpstr>
      <vt:lpstr>What are Maitland mobilisations?</vt:lpstr>
      <vt:lpstr>Grades, Duration, and Application Areas</vt:lpstr>
      <vt:lpstr>Mechanisms of Maitland’s Manual Therapy</vt:lpstr>
      <vt:lpstr>Mechanical, Neurophysiological and Psychological</vt:lpstr>
      <vt:lpstr>Mechanical, Neurophysiological and Psychological</vt:lpstr>
      <vt:lpstr>Mechanical, Neurophysiological and Psychological</vt:lpstr>
      <vt:lpstr>Sympathetic and Nutritional </vt:lpstr>
      <vt:lpstr>Sympathetic and Nutritional </vt:lpstr>
      <vt:lpstr>Evidence Based for and against Manual Therapy</vt:lpstr>
      <vt:lpstr>Evidence Supporting Manual Therapy</vt:lpstr>
      <vt:lpstr>Evidence against Manual Therapy</vt:lpstr>
      <vt:lpstr>PowerPoint Presentation</vt:lpstr>
      <vt:lpstr>Does it matter?</vt:lpstr>
      <vt:lpstr>Peripheral vs spinal </vt:lpstr>
      <vt:lpstr>Spinal v peripheral </vt:lpstr>
      <vt:lpstr>Personal conclusion </vt:lpstr>
      <vt:lpstr>Critical Appraisal: Is Manual Therapy Effective?</vt:lpstr>
      <vt:lpstr>I think that..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Lauren Evans</cp:lastModifiedBy>
  <cp:revision>8</cp:revision>
  <dcterms:created xsi:type="dcterms:W3CDTF">2025-08-04T23:28:37Z</dcterms:created>
  <dcterms:modified xsi:type="dcterms:W3CDTF">2026-03-26T21:46:13Z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