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4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5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6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  <p:sldMasterId id="2147483696" r:id="rId5"/>
    <p:sldMasterId id="2147483706" r:id="rId6"/>
    <p:sldMasterId id="2147483715" r:id="rId7"/>
    <p:sldMasterId id="2147483719" r:id="rId8"/>
    <p:sldMasterId id="2147483723" r:id="rId9"/>
    <p:sldMasterId id="2147483728" r:id="rId10"/>
  </p:sldMasterIdLst>
  <p:notesMasterIdLst>
    <p:notesMasterId r:id="rId33"/>
  </p:notesMasterIdLst>
  <p:sldIdLst>
    <p:sldId id="382" r:id="rId11"/>
    <p:sldId id="265" r:id="rId12"/>
    <p:sldId id="378" r:id="rId13"/>
    <p:sldId id="273" r:id="rId14"/>
    <p:sldId id="266" r:id="rId15"/>
    <p:sldId id="267" r:id="rId16"/>
    <p:sldId id="383" r:id="rId17"/>
    <p:sldId id="384" r:id="rId18"/>
    <p:sldId id="268" r:id="rId19"/>
    <p:sldId id="269" r:id="rId20"/>
    <p:sldId id="270" r:id="rId21"/>
    <p:sldId id="275" r:id="rId22"/>
    <p:sldId id="276" r:id="rId23"/>
    <p:sldId id="380" r:id="rId24"/>
    <p:sldId id="278" r:id="rId25"/>
    <p:sldId id="279" r:id="rId26"/>
    <p:sldId id="280" r:id="rId27"/>
    <p:sldId id="281" r:id="rId28"/>
    <p:sldId id="381" r:id="rId29"/>
    <p:sldId id="264" r:id="rId30"/>
    <p:sldId id="379" r:id="rId31"/>
    <p:sldId id="377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FF0000"/>
    <a:srgbClr val="009900"/>
    <a:srgbClr val="FF0066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BDBB02D-8F49-49B8-9345-D3788199B276}" v="4" dt="2026-01-20T16:14:40.5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49" autoAdjust="0"/>
    <p:restoredTop sz="74572" autoAdjust="0"/>
  </p:normalViewPr>
  <p:slideViewPr>
    <p:cSldViewPr>
      <p:cViewPr varScale="1">
        <p:scale>
          <a:sx n="79" d="100"/>
          <a:sy n="79" d="100"/>
        </p:scale>
        <p:origin x="2430" y="96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slide" Target="slides/slide16.xml"/><Relationship Id="rId39" Type="http://schemas.microsoft.com/office/2015/10/relationships/revisionInfo" Target="revisionInfo.xml"/><Relationship Id="rId21" Type="http://schemas.openxmlformats.org/officeDocument/2006/relationships/slide" Target="slides/slide11.xml"/><Relationship Id="rId34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0" Type="http://schemas.openxmlformats.org/officeDocument/2006/relationships/slide" Target="slides/slide10.xml"/><Relationship Id="rId29" Type="http://schemas.openxmlformats.org/officeDocument/2006/relationships/slide" Target="slides/slide19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slide" Target="slides/slide22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9.xml"/><Relationship Id="rId31" Type="http://schemas.openxmlformats.org/officeDocument/2006/relationships/slide" Target="slides/slide2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slide" Target="slides/slide20.xml"/><Relationship Id="rId35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Tinkler" userId="bcebf29c-73c2-433d-80d2-6bad896374bf" providerId="ADAL" clId="{C534DB3A-EA26-4F43-8EF1-246B3972595E}"/>
    <pc:docChg chg="undo custSel addSld modSld">
      <pc:chgData name="Paul Tinkler" userId="bcebf29c-73c2-433d-80d2-6bad896374bf" providerId="ADAL" clId="{C534DB3A-EA26-4F43-8EF1-246B3972595E}" dt="2026-01-20T16:22:38.078" v="358" actId="20577"/>
      <pc:docMkLst>
        <pc:docMk/>
      </pc:docMkLst>
      <pc:sldChg chg="modNotesTx">
        <pc:chgData name="Paul Tinkler" userId="bcebf29c-73c2-433d-80d2-6bad896374bf" providerId="ADAL" clId="{C534DB3A-EA26-4F43-8EF1-246B3972595E}" dt="2026-01-20T16:05:00.635" v="214" actId="114"/>
        <pc:sldMkLst>
          <pc:docMk/>
          <pc:sldMk cId="132849398" sldId="266"/>
        </pc:sldMkLst>
      </pc:sldChg>
      <pc:sldChg chg="addSp modSp mod">
        <pc:chgData name="Paul Tinkler" userId="bcebf29c-73c2-433d-80d2-6bad896374bf" providerId="ADAL" clId="{C534DB3A-EA26-4F43-8EF1-246B3972595E}" dt="2026-01-20T16:06:54.166" v="264" actId="1076"/>
        <pc:sldMkLst>
          <pc:docMk/>
          <pc:sldMk cId="1417296604" sldId="267"/>
        </pc:sldMkLst>
        <pc:spChg chg="mod">
          <ac:chgData name="Paul Tinkler" userId="bcebf29c-73c2-433d-80d2-6bad896374bf" providerId="ADAL" clId="{C534DB3A-EA26-4F43-8EF1-246B3972595E}" dt="2026-01-20T16:06:54.166" v="264" actId="1076"/>
          <ac:spMkLst>
            <pc:docMk/>
            <pc:sldMk cId="1417296604" sldId="267"/>
            <ac:spMk id="2" creationId="{E06EB838-1313-408D-B844-375B94EB7005}"/>
          </ac:spMkLst>
        </pc:spChg>
        <pc:spChg chg="add mod">
          <ac:chgData name="Paul Tinkler" userId="bcebf29c-73c2-433d-80d2-6bad896374bf" providerId="ADAL" clId="{C534DB3A-EA26-4F43-8EF1-246B3972595E}" dt="2026-01-20T16:06:43.220" v="263" actId="113"/>
          <ac:spMkLst>
            <pc:docMk/>
            <pc:sldMk cId="1417296604" sldId="267"/>
            <ac:spMk id="3" creationId="{6FD81CCC-05DE-F85D-33A0-1B3F6B3E602D}"/>
          </ac:spMkLst>
        </pc:spChg>
      </pc:sldChg>
      <pc:sldChg chg="addSp delSp modSp mod">
        <pc:chgData name="Paul Tinkler" userId="bcebf29c-73c2-433d-80d2-6bad896374bf" providerId="ADAL" clId="{C534DB3A-EA26-4F43-8EF1-246B3972595E}" dt="2026-01-20T16:21:55.750" v="357" actId="14100"/>
        <pc:sldMkLst>
          <pc:docMk/>
          <pc:sldMk cId="239299881" sldId="268"/>
        </pc:sldMkLst>
        <pc:picChg chg="add mod">
          <ac:chgData name="Paul Tinkler" userId="bcebf29c-73c2-433d-80d2-6bad896374bf" providerId="ADAL" clId="{C534DB3A-EA26-4F43-8EF1-246B3972595E}" dt="2026-01-20T16:21:55.750" v="357" actId="14100"/>
          <ac:picMkLst>
            <pc:docMk/>
            <pc:sldMk cId="239299881" sldId="268"/>
            <ac:picMk id="4" creationId="{BA2F698D-9C5D-541C-4DE0-42803A9C4A1E}"/>
          </ac:picMkLst>
        </pc:picChg>
        <pc:picChg chg="del">
          <ac:chgData name="Paul Tinkler" userId="bcebf29c-73c2-433d-80d2-6bad896374bf" providerId="ADAL" clId="{C534DB3A-EA26-4F43-8EF1-246B3972595E}" dt="2026-01-20T16:21:46.163" v="355" actId="478"/>
          <ac:picMkLst>
            <pc:docMk/>
            <pc:sldMk cId="239299881" sldId="268"/>
            <ac:picMk id="22" creationId="{1565309C-ACDD-446D-B206-29D62838D8DC}"/>
          </ac:picMkLst>
        </pc:picChg>
      </pc:sldChg>
      <pc:sldChg chg="modSp mod">
        <pc:chgData name="Paul Tinkler" userId="bcebf29c-73c2-433d-80d2-6bad896374bf" providerId="ADAL" clId="{C534DB3A-EA26-4F43-8EF1-246B3972595E}" dt="2026-01-20T16:22:38.078" v="358" actId="20577"/>
        <pc:sldMkLst>
          <pc:docMk/>
          <pc:sldMk cId="2518383569" sldId="269"/>
        </pc:sldMkLst>
        <pc:spChg chg="mod">
          <ac:chgData name="Paul Tinkler" userId="bcebf29c-73c2-433d-80d2-6bad896374bf" providerId="ADAL" clId="{C534DB3A-EA26-4F43-8EF1-246B3972595E}" dt="2026-01-20T16:22:38.078" v="358" actId="20577"/>
          <ac:spMkLst>
            <pc:docMk/>
            <pc:sldMk cId="2518383569" sldId="269"/>
            <ac:spMk id="19" creationId="{590FFE5A-A00E-4617-8A4C-E04EABDB3B77}"/>
          </ac:spMkLst>
        </pc:spChg>
      </pc:sldChg>
      <pc:sldChg chg="addSp delSp modSp mod">
        <pc:chgData name="Paul Tinkler" userId="bcebf29c-73c2-433d-80d2-6bad896374bf" providerId="ADAL" clId="{C534DB3A-EA26-4F43-8EF1-246B3972595E}" dt="2026-01-20T16:02:23.893" v="8" actId="207"/>
        <pc:sldMkLst>
          <pc:docMk/>
          <pc:sldMk cId="4240440958" sldId="273"/>
        </pc:sldMkLst>
        <pc:spChg chg="mod">
          <ac:chgData name="Paul Tinkler" userId="bcebf29c-73c2-433d-80d2-6bad896374bf" providerId="ADAL" clId="{C534DB3A-EA26-4F43-8EF1-246B3972595E}" dt="2026-01-20T16:02:19.414" v="7" actId="122"/>
          <ac:spMkLst>
            <pc:docMk/>
            <pc:sldMk cId="4240440958" sldId="273"/>
            <ac:spMk id="2" creationId="{E975FEF3-C732-4CD1-999C-6E57D8672D05}"/>
          </ac:spMkLst>
        </pc:spChg>
        <pc:spChg chg="mod">
          <ac:chgData name="Paul Tinkler" userId="bcebf29c-73c2-433d-80d2-6bad896374bf" providerId="ADAL" clId="{C534DB3A-EA26-4F43-8EF1-246B3972595E}" dt="2026-01-20T16:02:23.893" v="8" actId="207"/>
          <ac:spMkLst>
            <pc:docMk/>
            <pc:sldMk cId="4240440958" sldId="273"/>
            <ac:spMk id="5" creationId="{7E9EAA95-7EDD-4C70-875B-914770D6BAFF}"/>
          </ac:spMkLst>
        </pc:spChg>
        <pc:picChg chg="add mod">
          <ac:chgData name="Paul Tinkler" userId="bcebf29c-73c2-433d-80d2-6bad896374bf" providerId="ADAL" clId="{C534DB3A-EA26-4F43-8EF1-246B3972595E}" dt="2026-01-20T16:01:59.833" v="4" actId="14100"/>
          <ac:picMkLst>
            <pc:docMk/>
            <pc:sldMk cId="4240440958" sldId="273"/>
            <ac:picMk id="4" creationId="{9F8E804D-7DC5-9A05-FF94-6661BB2DE18B}"/>
          </ac:picMkLst>
        </pc:picChg>
        <pc:picChg chg="del">
          <ac:chgData name="Paul Tinkler" userId="bcebf29c-73c2-433d-80d2-6bad896374bf" providerId="ADAL" clId="{C534DB3A-EA26-4F43-8EF1-246B3972595E}" dt="2026-01-20T16:01:46.841" v="1" actId="478"/>
          <ac:picMkLst>
            <pc:docMk/>
            <pc:sldMk cId="4240440958" sldId="273"/>
            <ac:picMk id="6" creationId="{5D7A16B2-BA7B-42FD-94A5-8E961E2F4380}"/>
          </ac:picMkLst>
        </pc:picChg>
      </pc:sldChg>
      <pc:sldChg chg="addSp delSp modSp new mod">
        <pc:chgData name="Paul Tinkler" userId="bcebf29c-73c2-433d-80d2-6bad896374bf" providerId="ADAL" clId="{C534DB3A-EA26-4F43-8EF1-246B3972595E}" dt="2026-01-20T16:20:24.328" v="349" actId="255"/>
        <pc:sldMkLst>
          <pc:docMk/>
          <pc:sldMk cId="337283887" sldId="383"/>
        </pc:sldMkLst>
        <pc:spChg chg="mod">
          <ac:chgData name="Paul Tinkler" userId="bcebf29c-73c2-433d-80d2-6bad896374bf" providerId="ADAL" clId="{C534DB3A-EA26-4F43-8EF1-246B3972595E}" dt="2026-01-20T16:20:03.775" v="343" actId="1076"/>
          <ac:spMkLst>
            <pc:docMk/>
            <pc:sldMk cId="337283887" sldId="383"/>
            <ac:spMk id="2" creationId="{26A1ED00-F9BE-D2CB-6CA8-C564694365D8}"/>
          </ac:spMkLst>
        </pc:spChg>
        <pc:spChg chg="mod">
          <ac:chgData name="Paul Tinkler" userId="bcebf29c-73c2-433d-80d2-6bad896374bf" providerId="ADAL" clId="{C534DB3A-EA26-4F43-8EF1-246B3972595E}" dt="2026-01-20T16:20:24.328" v="349" actId="255"/>
          <ac:spMkLst>
            <pc:docMk/>
            <pc:sldMk cId="337283887" sldId="383"/>
            <ac:spMk id="3" creationId="{7E974497-D227-3259-35C7-D71FB58BF516}"/>
          </ac:spMkLst>
        </pc:spChg>
        <pc:picChg chg="add del mod">
          <ac:chgData name="Paul Tinkler" userId="bcebf29c-73c2-433d-80d2-6bad896374bf" providerId="ADAL" clId="{C534DB3A-EA26-4F43-8EF1-246B3972595E}" dt="2026-01-20T16:16:12.378" v="327" actId="478"/>
          <ac:picMkLst>
            <pc:docMk/>
            <pc:sldMk cId="337283887" sldId="383"/>
            <ac:picMk id="5" creationId="{7598E0FD-4912-BE45-043B-47AD48B7DDDE}"/>
          </ac:picMkLst>
        </pc:picChg>
        <pc:picChg chg="add mod">
          <ac:chgData name="Paul Tinkler" userId="bcebf29c-73c2-433d-80d2-6bad896374bf" providerId="ADAL" clId="{C534DB3A-EA26-4F43-8EF1-246B3972595E}" dt="2026-01-20T16:19:54.396" v="341" actId="26606"/>
          <ac:picMkLst>
            <pc:docMk/>
            <pc:sldMk cId="337283887" sldId="383"/>
            <ac:picMk id="7" creationId="{5944A11D-F567-E6BA-C4DB-95EF21596640}"/>
          </ac:picMkLst>
        </pc:picChg>
      </pc:sldChg>
      <pc:sldChg chg="addSp delSp modSp new mod">
        <pc:chgData name="Paul Tinkler" userId="bcebf29c-73c2-433d-80d2-6bad896374bf" providerId="ADAL" clId="{C534DB3A-EA26-4F43-8EF1-246B3972595E}" dt="2026-01-20T16:21:29.978" v="353" actId="1076"/>
        <pc:sldMkLst>
          <pc:docMk/>
          <pc:sldMk cId="3549197217" sldId="384"/>
        </pc:sldMkLst>
        <pc:spChg chg="mod">
          <ac:chgData name="Paul Tinkler" userId="bcebf29c-73c2-433d-80d2-6bad896374bf" providerId="ADAL" clId="{C534DB3A-EA26-4F43-8EF1-246B3972595E}" dt="2026-01-20T16:21:12.611" v="350" actId="207"/>
          <ac:spMkLst>
            <pc:docMk/>
            <pc:sldMk cId="3549197217" sldId="384"/>
            <ac:spMk id="2" creationId="{C6A76855-49F3-EA6D-1EFF-831887738978}"/>
          </ac:spMkLst>
        </pc:spChg>
        <pc:spChg chg="del">
          <ac:chgData name="Paul Tinkler" userId="bcebf29c-73c2-433d-80d2-6bad896374bf" providerId="ADAL" clId="{C534DB3A-EA26-4F43-8EF1-246B3972595E}" dt="2026-01-20T16:11:43.772" v="289" actId="22"/>
          <ac:spMkLst>
            <pc:docMk/>
            <pc:sldMk cId="3549197217" sldId="384"/>
            <ac:spMk id="3" creationId="{E21A44F4-235F-10A6-247D-FEE4F2EBDC54}"/>
          </ac:spMkLst>
        </pc:spChg>
        <pc:spChg chg="add mod">
          <ac:chgData name="Paul Tinkler" userId="bcebf29c-73c2-433d-80d2-6bad896374bf" providerId="ADAL" clId="{C534DB3A-EA26-4F43-8EF1-246B3972595E}" dt="2026-01-20T16:15:13.029" v="325" actId="2085"/>
          <ac:spMkLst>
            <pc:docMk/>
            <pc:sldMk cId="3549197217" sldId="384"/>
            <ac:spMk id="8" creationId="{D79433EF-A0B1-9F2A-AA9E-EF0CFE1DC505}"/>
          </ac:spMkLst>
        </pc:spChg>
        <pc:spChg chg="add mod">
          <ac:chgData name="Paul Tinkler" userId="bcebf29c-73c2-433d-80d2-6bad896374bf" providerId="ADAL" clId="{C534DB3A-EA26-4F43-8EF1-246B3972595E}" dt="2026-01-20T16:15:17.330" v="326" actId="2085"/>
          <ac:spMkLst>
            <pc:docMk/>
            <pc:sldMk cId="3549197217" sldId="384"/>
            <ac:spMk id="9" creationId="{FCDBCA8B-F66C-A347-6C34-7FF98DC13E61}"/>
          </ac:spMkLst>
        </pc:spChg>
        <pc:picChg chg="add mod ord">
          <ac:chgData name="Paul Tinkler" userId="bcebf29c-73c2-433d-80d2-6bad896374bf" providerId="ADAL" clId="{C534DB3A-EA26-4F43-8EF1-246B3972595E}" dt="2026-01-20T16:12:14.678" v="311" actId="14100"/>
          <ac:picMkLst>
            <pc:docMk/>
            <pc:sldMk cId="3549197217" sldId="384"/>
            <ac:picMk id="5" creationId="{4EBD660A-9ED4-C8EE-2A2F-5CD17340FC41}"/>
          </ac:picMkLst>
        </pc:picChg>
        <pc:picChg chg="add mod">
          <ac:chgData name="Paul Tinkler" userId="bcebf29c-73c2-433d-80d2-6bad896374bf" providerId="ADAL" clId="{C534DB3A-EA26-4F43-8EF1-246B3972595E}" dt="2026-01-20T16:21:29.978" v="353" actId="1076"/>
          <ac:picMkLst>
            <pc:docMk/>
            <pc:sldMk cId="3549197217" sldId="384"/>
            <ac:picMk id="11" creationId="{BCA6B025-1D14-790D-0D0F-6EA0E1FF4108}"/>
          </ac:picMkLst>
        </pc:picChg>
        <pc:inkChg chg="add del">
          <ac:chgData name="Paul Tinkler" userId="bcebf29c-73c2-433d-80d2-6bad896374bf" providerId="ADAL" clId="{C534DB3A-EA26-4F43-8EF1-246B3972595E}" dt="2026-01-20T16:13:28.837" v="315" actId="9405"/>
          <ac:inkMkLst>
            <pc:docMk/>
            <pc:sldMk cId="3549197217" sldId="384"/>
            <ac:inkMk id="6" creationId="{568F5FDC-77B4-6236-A8C5-7BB693ADB282}"/>
          </ac:inkMkLst>
        </pc:inkChg>
        <pc:inkChg chg="add del">
          <ac:chgData name="Paul Tinkler" userId="bcebf29c-73c2-433d-80d2-6bad896374bf" providerId="ADAL" clId="{C534DB3A-EA26-4F43-8EF1-246B3972595E}" dt="2026-01-20T16:13:27.839" v="314" actId="9405"/>
          <ac:inkMkLst>
            <pc:docMk/>
            <pc:sldMk cId="3549197217" sldId="384"/>
            <ac:inkMk id="7" creationId="{22CABBAE-198A-E506-C061-7BE2040F485E}"/>
          </ac:inkMkLst>
        </pc:ink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4E95079-EC86-4CE7-9210-F1AB9EFF4D3B}" type="doc">
      <dgm:prSet loTypeId="urn:microsoft.com/office/officeart/2005/8/layout/venn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C9677A7-87AB-4429-AB46-771CAFA83F0D}">
      <dgm:prSet phldrT="[Text]" custT="1"/>
      <dgm:spPr>
        <a:solidFill>
          <a:srgbClr val="FF0000"/>
        </a:solidFill>
      </dgm:spPr>
      <dgm:t>
        <a:bodyPr/>
        <a:lstStyle/>
        <a:p>
          <a:r>
            <a:rPr lang="en-GB" sz="1800" b="1" dirty="0">
              <a:solidFill>
                <a:schemeClr val="bg1"/>
              </a:solidFill>
            </a:rPr>
            <a:t>Behaviour  </a:t>
          </a:r>
        </a:p>
      </dgm:t>
    </dgm:pt>
    <dgm:pt modelId="{28DC95B7-09D0-4C10-8BA2-68941D024003}" type="parTrans" cxnId="{67D09258-9DDB-443F-B9E8-177E3D29D37C}">
      <dgm:prSet/>
      <dgm:spPr/>
      <dgm:t>
        <a:bodyPr/>
        <a:lstStyle/>
        <a:p>
          <a:endParaRPr lang="en-GB"/>
        </a:p>
      </dgm:t>
    </dgm:pt>
    <dgm:pt modelId="{187D44A4-1A74-4B12-907F-E3BA588D80EE}" type="sibTrans" cxnId="{67D09258-9DDB-443F-B9E8-177E3D29D37C}">
      <dgm:prSet/>
      <dgm:spPr/>
      <dgm:t>
        <a:bodyPr/>
        <a:lstStyle/>
        <a:p>
          <a:endParaRPr lang="en-GB"/>
        </a:p>
      </dgm:t>
    </dgm:pt>
    <dgm:pt modelId="{557A4CA0-C16A-4F4F-9812-C5B8D2AEA45C}">
      <dgm:prSet phldrT="[Text]" custT="1"/>
      <dgm:spPr>
        <a:solidFill>
          <a:schemeClr val="tx1"/>
        </a:solidFill>
        <a:ln>
          <a:solidFill>
            <a:schemeClr val="tx1"/>
          </a:solidFill>
        </a:ln>
      </dgm:spPr>
      <dgm:t>
        <a:bodyPr/>
        <a:lstStyle/>
        <a:p>
          <a:r>
            <a:rPr lang="en-GB" sz="1800" b="1" dirty="0">
              <a:solidFill>
                <a:schemeClr val="bg1"/>
              </a:solidFill>
            </a:rPr>
            <a:t>Competence </a:t>
          </a:r>
        </a:p>
      </dgm:t>
    </dgm:pt>
    <dgm:pt modelId="{D60EC103-42D9-49A3-A321-B4B6F6154726}" type="parTrans" cxnId="{374E0DCE-56F6-4C96-BB64-13BD5B480DAA}">
      <dgm:prSet/>
      <dgm:spPr/>
      <dgm:t>
        <a:bodyPr/>
        <a:lstStyle/>
        <a:p>
          <a:endParaRPr lang="en-GB"/>
        </a:p>
      </dgm:t>
    </dgm:pt>
    <dgm:pt modelId="{724510F7-5E10-49CB-8342-6682653CCBAF}" type="sibTrans" cxnId="{374E0DCE-56F6-4C96-BB64-13BD5B480DAA}">
      <dgm:prSet/>
      <dgm:spPr/>
      <dgm:t>
        <a:bodyPr/>
        <a:lstStyle/>
        <a:p>
          <a:endParaRPr lang="en-GB"/>
        </a:p>
      </dgm:t>
    </dgm:pt>
    <dgm:pt modelId="{5E224B95-E014-4DEB-990A-34D5E9742811}">
      <dgm:prSet phldrT="[Text]" custT="1"/>
      <dgm:spPr>
        <a:solidFill>
          <a:srgbClr val="00B0F0"/>
        </a:solidFill>
      </dgm:spPr>
      <dgm:t>
        <a:bodyPr/>
        <a:lstStyle/>
        <a:p>
          <a:r>
            <a:rPr lang="en-GB" sz="2400" b="1" dirty="0">
              <a:solidFill>
                <a:srgbClr val="002060"/>
              </a:solidFill>
            </a:rPr>
            <a:t>Self </a:t>
          </a:r>
        </a:p>
        <a:p>
          <a:r>
            <a:rPr lang="en-GB" sz="2400" b="1" dirty="0">
              <a:solidFill>
                <a:srgbClr val="002060"/>
              </a:solidFill>
            </a:rPr>
            <a:t>Image</a:t>
          </a:r>
        </a:p>
      </dgm:t>
    </dgm:pt>
    <dgm:pt modelId="{BE30222F-A377-4B8B-82F8-8A0498C556D6}" type="parTrans" cxnId="{E11E8150-1FC7-4F22-A1DE-9814CDE735F6}">
      <dgm:prSet/>
      <dgm:spPr/>
      <dgm:t>
        <a:bodyPr/>
        <a:lstStyle/>
        <a:p>
          <a:endParaRPr lang="en-GB"/>
        </a:p>
      </dgm:t>
    </dgm:pt>
    <dgm:pt modelId="{D167289D-B73D-4BF3-A661-0B17DFECAF40}" type="sibTrans" cxnId="{E11E8150-1FC7-4F22-A1DE-9814CDE735F6}">
      <dgm:prSet/>
      <dgm:spPr/>
      <dgm:t>
        <a:bodyPr/>
        <a:lstStyle/>
        <a:p>
          <a:endParaRPr lang="en-GB"/>
        </a:p>
      </dgm:t>
    </dgm:pt>
    <dgm:pt modelId="{0EDA1B17-ECE2-4DD0-A3D5-3C3437F95AFF}">
      <dgm:prSet phldrT="[Text]" custT="1"/>
      <dgm:spPr>
        <a:solidFill>
          <a:srgbClr val="7030A0"/>
        </a:solidFill>
      </dgm:spPr>
      <dgm:t>
        <a:bodyPr/>
        <a:lstStyle/>
        <a:p>
          <a:endParaRPr lang="en-GB" sz="1600" b="1" dirty="0">
            <a:solidFill>
              <a:schemeClr val="bg1"/>
            </a:solidFill>
          </a:endParaRPr>
        </a:p>
        <a:p>
          <a:endParaRPr lang="en-GB" sz="1800" b="1" dirty="0">
            <a:solidFill>
              <a:schemeClr val="bg1"/>
            </a:solidFill>
          </a:endParaRPr>
        </a:p>
        <a:p>
          <a:r>
            <a:rPr lang="en-GB" sz="1800" b="1" dirty="0">
              <a:solidFill>
                <a:schemeClr val="bg1"/>
              </a:solidFill>
            </a:rPr>
            <a:t>Beliefs/ </a:t>
          </a:r>
        </a:p>
        <a:p>
          <a:r>
            <a:rPr lang="en-GB" sz="1800" b="1" dirty="0">
              <a:solidFill>
                <a:schemeClr val="bg1"/>
              </a:solidFill>
            </a:rPr>
            <a:t>Values/</a:t>
          </a:r>
        </a:p>
        <a:p>
          <a:r>
            <a:rPr lang="en-GB" sz="1800" b="1" dirty="0">
              <a:solidFill>
                <a:schemeClr val="bg1"/>
              </a:solidFill>
            </a:rPr>
            <a:t>Attitudes</a:t>
          </a:r>
        </a:p>
      </dgm:t>
    </dgm:pt>
    <dgm:pt modelId="{FFBB3096-1582-4E06-A99A-005C6014CE8A}" type="sibTrans" cxnId="{DCD141AC-A431-455E-B363-33B135F1A537}">
      <dgm:prSet/>
      <dgm:spPr/>
      <dgm:t>
        <a:bodyPr/>
        <a:lstStyle/>
        <a:p>
          <a:endParaRPr lang="en-GB"/>
        </a:p>
      </dgm:t>
    </dgm:pt>
    <dgm:pt modelId="{D1BBB3C0-7BD2-4B3E-87ED-0F0E149BD406}" type="parTrans" cxnId="{DCD141AC-A431-455E-B363-33B135F1A537}">
      <dgm:prSet/>
      <dgm:spPr/>
      <dgm:t>
        <a:bodyPr/>
        <a:lstStyle/>
        <a:p>
          <a:endParaRPr lang="en-GB"/>
        </a:p>
      </dgm:t>
    </dgm:pt>
    <dgm:pt modelId="{137EED5C-F9E5-427D-B38D-81B1C9E69DA0}">
      <dgm:prSet custT="1"/>
      <dgm:spPr>
        <a:solidFill>
          <a:srgbClr val="92D050"/>
        </a:solidFill>
      </dgm:spPr>
      <dgm:t>
        <a:bodyPr/>
        <a:lstStyle/>
        <a:p>
          <a:r>
            <a:rPr lang="en-GB" sz="2000" b="1" dirty="0">
              <a:solidFill>
                <a:schemeClr val="bg1"/>
              </a:solidFill>
            </a:rPr>
            <a:t>State</a:t>
          </a:r>
          <a:r>
            <a:rPr lang="en-GB" sz="2000" b="1" dirty="0">
              <a:solidFill>
                <a:srgbClr val="7030A0"/>
              </a:solidFill>
            </a:rPr>
            <a:t> </a:t>
          </a:r>
        </a:p>
      </dgm:t>
    </dgm:pt>
    <dgm:pt modelId="{3D45604A-0884-48FC-89D9-6385347EEDD4}" type="parTrans" cxnId="{F04BAA0A-9D31-4144-ADF3-E566D4627FC6}">
      <dgm:prSet/>
      <dgm:spPr/>
      <dgm:t>
        <a:bodyPr/>
        <a:lstStyle/>
        <a:p>
          <a:endParaRPr lang="en-GB"/>
        </a:p>
      </dgm:t>
    </dgm:pt>
    <dgm:pt modelId="{43F5D9A9-A471-4192-86E4-2DEDA5474A6D}" type="sibTrans" cxnId="{F04BAA0A-9D31-4144-ADF3-E566D4627FC6}">
      <dgm:prSet/>
      <dgm:spPr/>
      <dgm:t>
        <a:bodyPr/>
        <a:lstStyle/>
        <a:p>
          <a:endParaRPr lang="en-GB"/>
        </a:p>
      </dgm:t>
    </dgm:pt>
    <dgm:pt modelId="{68A64EA5-6417-4BC5-A563-7A650323A3E7}" type="pres">
      <dgm:prSet presAssocID="{A4E95079-EC86-4CE7-9210-F1AB9EFF4D3B}" presName="Name0" presStyleCnt="0">
        <dgm:presLayoutVars>
          <dgm:chMax val="7"/>
          <dgm:resizeHandles val="exact"/>
        </dgm:presLayoutVars>
      </dgm:prSet>
      <dgm:spPr/>
    </dgm:pt>
    <dgm:pt modelId="{2A0AB659-AB06-49E0-8D77-F33D5123E95C}" type="pres">
      <dgm:prSet presAssocID="{A4E95079-EC86-4CE7-9210-F1AB9EFF4D3B}" presName="comp1" presStyleCnt="0"/>
      <dgm:spPr/>
    </dgm:pt>
    <dgm:pt modelId="{EA04E5E2-3498-44C0-BD7F-86664BF7DE11}" type="pres">
      <dgm:prSet presAssocID="{A4E95079-EC86-4CE7-9210-F1AB9EFF4D3B}" presName="circle1" presStyleLbl="node1" presStyleIdx="0" presStyleCnt="5" custScaleY="114304" custLinFactNeighborX="1238" custLinFactNeighborY="-6927"/>
      <dgm:spPr/>
    </dgm:pt>
    <dgm:pt modelId="{959AFDD1-A9AB-4A33-A22C-313E6B1DC508}" type="pres">
      <dgm:prSet presAssocID="{A4E95079-EC86-4CE7-9210-F1AB9EFF4D3B}" presName="c1text" presStyleLbl="node1" presStyleIdx="0" presStyleCnt="5">
        <dgm:presLayoutVars>
          <dgm:bulletEnabled val="1"/>
        </dgm:presLayoutVars>
      </dgm:prSet>
      <dgm:spPr/>
    </dgm:pt>
    <dgm:pt modelId="{B37C7DC6-6512-414E-8230-508043C3109A}" type="pres">
      <dgm:prSet presAssocID="{A4E95079-EC86-4CE7-9210-F1AB9EFF4D3B}" presName="comp2" presStyleCnt="0"/>
      <dgm:spPr/>
    </dgm:pt>
    <dgm:pt modelId="{987EB0C9-B8F2-4B6A-8712-2BE62F8E7EDA}" type="pres">
      <dgm:prSet presAssocID="{A4E95079-EC86-4CE7-9210-F1AB9EFF4D3B}" presName="circle2" presStyleLbl="node1" presStyleIdx="1" presStyleCnt="5" custScaleY="118441"/>
      <dgm:spPr/>
    </dgm:pt>
    <dgm:pt modelId="{F1514B92-F500-4B26-9BA0-EC98CC949816}" type="pres">
      <dgm:prSet presAssocID="{A4E95079-EC86-4CE7-9210-F1AB9EFF4D3B}" presName="c2text" presStyleLbl="node1" presStyleIdx="1" presStyleCnt="5">
        <dgm:presLayoutVars>
          <dgm:bulletEnabled val="1"/>
        </dgm:presLayoutVars>
      </dgm:prSet>
      <dgm:spPr/>
    </dgm:pt>
    <dgm:pt modelId="{9745ABDA-5141-4CC8-A179-ECE5EFBC720B}" type="pres">
      <dgm:prSet presAssocID="{A4E95079-EC86-4CE7-9210-F1AB9EFF4D3B}" presName="comp3" presStyleCnt="0"/>
      <dgm:spPr/>
    </dgm:pt>
    <dgm:pt modelId="{28B59A0A-39CB-4AA1-B580-E0F5B4DDCC0E}" type="pres">
      <dgm:prSet presAssocID="{A4E95079-EC86-4CE7-9210-F1AB9EFF4D3B}" presName="circle3" presStyleLbl="node1" presStyleIdx="2" presStyleCnt="5" custScaleX="130953" custScaleY="120972" custLinFactNeighborX="-458" custLinFactNeighborY="-168"/>
      <dgm:spPr/>
    </dgm:pt>
    <dgm:pt modelId="{604644EF-A805-4AEC-A77D-3806B6FBC722}" type="pres">
      <dgm:prSet presAssocID="{A4E95079-EC86-4CE7-9210-F1AB9EFF4D3B}" presName="c3text" presStyleLbl="node1" presStyleIdx="2" presStyleCnt="5">
        <dgm:presLayoutVars>
          <dgm:bulletEnabled val="1"/>
        </dgm:presLayoutVars>
      </dgm:prSet>
      <dgm:spPr/>
    </dgm:pt>
    <dgm:pt modelId="{E4B1EBD9-8A1B-482F-9EC4-CE7AEFA9E565}" type="pres">
      <dgm:prSet presAssocID="{A4E95079-EC86-4CE7-9210-F1AB9EFF4D3B}" presName="comp4" presStyleCnt="0"/>
      <dgm:spPr/>
    </dgm:pt>
    <dgm:pt modelId="{21753B54-0FD6-4197-8A8B-58E400BB8F12}" type="pres">
      <dgm:prSet presAssocID="{A4E95079-EC86-4CE7-9210-F1AB9EFF4D3B}" presName="circle4" presStyleLbl="node1" presStyleIdx="3" presStyleCnt="5" custScaleX="113986" custScaleY="127148" custLinFactNeighborX="1049" custLinFactNeighborY="-205"/>
      <dgm:spPr/>
    </dgm:pt>
    <dgm:pt modelId="{CE5EB06E-4C92-435A-8ADA-3D8B63413EFD}" type="pres">
      <dgm:prSet presAssocID="{A4E95079-EC86-4CE7-9210-F1AB9EFF4D3B}" presName="c4text" presStyleLbl="node1" presStyleIdx="3" presStyleCnt="5">
        <dgm:presLayoutVars>
          <dgm:bulletEnabled val="1"/>
        </dgm:presLayoutVars>
      </dgm:prSet>
      <dgm:spPr/>
    </dgm:pt>
    <dgm:pt modelId="{C1137EBE-602F-4157-A647-FF1D4203DD9F}" type="pres">
      <dgm:prSet presAssocID="{A4E95079-EC86-4CE7-9210-F1AB9EFF4D3B}" presName="comp5" presStyleCnt="0"/>
      <dgm:spPr/>
    </dgm:pt>
    <dgm:pt modelId="{0919A0EC-7438-4CEE-97E1-7B03A68B707D}" type="pres">
      <dgm:prSet presAssocID="{A4E95079-EC86-4CE7-9210-F1AB9EFF4D3B}" presName="circle5" presStyleLbl="node1" presStyleIdx="4" presStyleCnt="5" custScaleX="122435" custScaleY="61934" custLinFactNeighborX="3277" custLinFactNeighborY="27145"/>
      <dgm:spPr/>
    </dgm:pt>
    <dgm:pt modelId="{1D77F6C6-6B94-4E36-ABDC-4FCDC671EB49}" type="pres">
      <dgm:prSet presAssocID="{A4E95079-EC86-4CE7-9210-F1AB9EFF4D3B}" presName="c5text" presStyleLbl="node1" presStyleIdx="4" presStyleCnt="5">
        <dgm:presLayoutVars>
          <dgm:bulletEnabled val="1"/>
        </dgm:presLayoutVars>
      </dgm:prSet>
      <dgm:spPr/>
    </dgm:pt>
  </dgm:ptLst>
  <dgm:cxnLst>
    <dgm:cxn modelId="{A17B5F01-7CB5-4EDA-9FE7-6E087859EA96}" type="presOf" srcId="{0C9677A7-87AB-4429-AB46-771CAFA83F0D}" destId="{EA04E5E2-3498-44C0-BD7F-86664BF7DE11}" srcOrd="0" destOrd="0" presId="urn:microsoft.com/office/officeart/2005/8/layout/venn2"/>
    <dgm:cxn modelId="{BFDA4005-CD76-42E0-8075-0745B7B416E5}" type="presOf" srcId="{137EED5C-F9E5-427D-B38D-81B1C9E69DA0}" destId="{F1514B92-F500-4B26-9BA0-EC98CC949816}" srcOrd="1" destOrd="0" presId="urn:microsoft.com/office/officeart/2005/8/layout/venn2"/>
    <dgm:cxn modelId="{A5C3D909-298D-41F6-8FAB-407339906299}" type="presOf" srcId="{A4E95079-EC86-4CE7-9210-F1AB9EFF4D3B}" destId="{68A64EA5-6417-4BC5-A563-7A650323A3E7}" srcOrd="0" destOrd="0" presId="urn:microsoft.com/office/officeart/2005/8/layout/venn2"/>
    <dgm:cxn modelId="{F04BAA0A-9D31-4144-ADF3-E566D4627FC6}" srcId="{A4E95079-EC86-4CE7-9210-F1AB9EFF4D3B}" destId="{137EED5C-F9E5-427D-B38D-81B1C9E69DA0}" srcOrd="1" destOrd="0" parTransId="{3D45604A-0884-48FC-89D9-6385347EEDD4}" sibTransId="{43F5D9A9-A471-4192-86E4-2DEDA5474A6D}"/>
    <dgm:cxn modelId="{D93D710F-FCD2-4FAE-9997-173BC3D28B2B}" type="presOf" srcId="{5E224B95-E014-4DEB-990A-34D5E9742811}" destId="{1D77F6C6-6B94-4E36-ABDC-4FCDC671EB49}" srcOrd="1" destOrd="0" presId="urn:microsoft.com/office/officeart/2005/8/layout/venn2"/>
    <dgm:cxn modelId="{B17E1D1B-C6FD-4B69-802A-7D8465DCF827}" type="presOf" srcId="{557A4CA0-C16A-4F4F-9812-C5B8D2AEA45C}" destId="{28B59A0A-39CB-4AA1-B580-E0F5B4DDCC0E}" srcOrd="0" destOrd="0" presId="urn:microsoft.com/office/officeart/2005/8/layout/venn2"/>
    <dgm:cxn modelId="{A59FA36D-DABA-493C-AD83-D835B2B0C6AF}" type="presOf" srcId="{137EED5C-F9E5-427D-B38D-81B1C9E69DA0}" destId="{987EB0C9-B8F2-4B6A-8712-2BE62F8E7EDA}" srcOrd="0" destOrd="0" presId="urn:microsoft.com/office/officeart/2005/8/layout/venn2"/>
    <dgm:cxn modelId="{E11E8150-1FC7-4F22-A1DE-9814CDE735F6}" srcId="{A4E95079-EC86-4CE7-9210-F1AB9EFF4D3B}" destId="{5E224B95-E014-4DEB-990A-34D5E9742811}" srcOrd="4" destOrd="0" parTransId="{BE30222F-A377-4B8B-82F8-8A0498C556D6}" sibTransId="{D167289D-B73D-4BF3-A661-0B17DFECAF40}"/>
    <dgm:cxn modelId="{01069377-7BF7-490C-B45A-D486C52076DE}" type="presOf" srcId="{0C9677A7-87AB-4429-AB46-771CAFA83F0D}" destId="{959AFDD1-A9AB-4A33-A22C-313E6B1DC508}" srcOrd="1" destOrd="0" presId="urn:microsoft.com/office/officeart/2005/8/layout/venn2"/>
    <dgm:cxn modelId="{67D09258-9DDB-443F-B9E8-177E3D29D37C}" srcId="{A4E95079-EC86-4CE7-9210-F1AB9EFF4D3B}" destId="{0C9677A7-87AB-4429-AB46-771CAFA83F0D}" srcOrd="0" destOrd="0" parTransId="{28DC95B7-09D0-4C10-8BA2-68941D024003}" sibTransId="{187D44A4-1A74-4B12-907F-E3BA588D80EE}"/>
    <dgm:cxn modelId="{DBB15D89-6690-401D-B710-6D75904A942C}" type="presOf" srcId="{0EDA1B17-ECE2-4DD0-A3D5-3C3437F95AFF}" destId="{CE5EB06E-4C92-435A-8ADA-3D8B63413EFD}" srcOrd="1" destOrd="0" presId="urn:microsoft.com/office/officeart/2005/8/layout/venn2"/>
    <dgm:cxn modelId="{E0FBD394-6771-4C32-9B7D-07CF8B4B2A9E}" type="presOf" srcId="{557A4CA0-C16A-4F4F-9812-C5B8D2AEA45C}" destId="{604644EF-A805-4AEC-A77D-3806B6FBC722}" srcOrd="1" destOrd="0" presId="urn:microsoft.com/office/officeart/2005/8/layout/venn2"/>
    <dgm:cxn modelId="{DCD141AC-A431-455E-B363-33B135F1A537}" srcId="{A4E95079-EC86-4CE7-9210-F1AB9EFF4D3B}" destId="{0EDA1B17-ECE2-4DD0-A3D5-3C3437F95AFF}" srcOrd="3" destOrd="0" parTransId="{D1BBB3C0-7BD2-4B3E-87ED-0F0E149BD406}" sibTransId="{FFBB3096-1582-4E06-A99A-005C6014CE8A}"/>
    <dgm:cxn modelId="{0EB970B3-2960-478D-833F-F0BC9A5F088F}" type="presOf" srcId="{0EDA1B17-ECE2-4DD0-A3D5-3C3437F95AFF}" destId="{21753B54-0FD6-4197-8A8B-58E400BB8F12}" srcOrd="0" destOrd="0" presId="urn:microsoft.com/office/officeart/2005/8/layout/venn2"/>
    <dgm:cxn modelId="{374E0DCE-56F6-4C96-BB64-13BD5B480DAA}" srcId="{A4E95079-EC86-4CE7-9210-F1AB9EFF4D3B}" destId="{557A4CA0-C16A-4F4F-9812-C5B8D2AEA45C}" srcOrd="2" destOrd="0" parTransId="{D60EC103-42D9-49A3-A321-B4B6F6154726}" sibTransId="{724510F7-5E10-49CB-8342-6682653CCBAF}"/>
    <dgm:cxn modelId="{924B52DA-15FD-4E2C-8B91-F1CEC58F0D4E}" type="presOf" srcId="{5E224B95-E014-4DEB-990A-34D5E9742811}" destId="{0919A0EC-7438-4CEE-97E1-7B03A68B707D}" srcOrd="0" destOrd="0" presId="urn:microsoft.com/office/officeart/2005/8/layout/venn2"/>
    <dgm:cxn modelId="{1DBB4F1B-AD88-4BDD-BB94-41CE3BD86771}" type="presParOf" srcId="{68A64EA5-6417-4BC5-A563-7A650323A3E7}" destId="{2A0AB659-AB06-49E0-8D77-F33D5123E95C}" srcOrd="0" destOrd="0" presId="urn:microsoft.com/office/officeart/2005/8/layout/venn2"/>
    <dgm:cxn modelId="{202F7C0A-E2A4-4E50-A2A3-4A5947DCDD7B}" type="presParOf" srcId="{2A0AB659-AB06-49E0-8D77-F33D5123E95C}" destId="{EA04E5E2-3498-44C0-BD7F-86664BF7DE11}" srcOrd="0" destOrd="0" presId="urn:microsoft.com/office/officeart/2005/8/layout/venn2"/>
    <dgm:cxn modelId="{A482A687-0ECB-49BC-8477-E994B8D15346}" type="presParOf" srcId="{2A0AB659-AB06-49E0-8D77-F33D5123E95C}" destId="{959AFDD1-A9AB-4A33-A22C-313E6B1DC508}" srcOrd="1" destOrd="0" presId="urn:microsoft.com/office/officeart/2005/8/layout/venn2"/>
    <dgm:cxn modelId="{CFFB4279-5B2D-467B-ABA6-78F46063356C}" type="presParOf" srcId="{68A64EA5-6417-4BC5-A563-7A650323A3E7}" destId="{B37C7DC6-6512-414E-8230-508043C3109A}" srcOrd="1" destOrd="0" presId="urn:microsoft.com/office/officeart/2005/8/layout/venn2"/>
    <dgm:cxn modelId="{0226960B-952C-4207-98A2-E5758FFC6280}" type="presParOf" srcId="{B37C7DC6-6512-414E-8230-508043C3109A}" destId="{987EB0C9-B8F2-4B6A-8712-2BE62F8E7EDA}" srcOrd="0" destOrd="0" presId="urn:microsoft.com/office/officeart/2005/8/layout/venn2"/>
    <dgm:cxn modelId="{57E44D9D-FA04-440C-A644-2C7D95C6B23C}" type="presParOf" srcId="{B37C7DC6-6512-414E-8230-508043C3109A}" destId="{F1514B92-F500-4B26-9BA0-EC98CC949816}" srcOrd="1" destOrd="0" presId="urn:microsoft.com/office/officeart/2005/8/layout/venn2"/>
    <dgm:cxn modelId="{625A18B5-D96F-423C-A120-44804E96982D}" type="presParOf" srcId="{68A64EA5-6417-4BC5-A563-7A650323A3E7}" destId="{9745ABDA-5141-4CC8-A179-ECE5EFBC720B}" srcOrd="2" destOrd="0" presId="urn:microsoft.com/office/officeart/2005/8/layout/venn2"/>
    <dgm:cxn modelId="{62857422-E924-4B31-9202-ED0E587B55DE}" type="presParOf" srcId="{9745ABDA-5141-4CC8-A179-ECE5EFBC720B}" destId="{28B59A0A-39CB-4AA1-B580-E0F5B4DDCC0E}" srcOrd="0" destOrd="0" presId="urn:microsoft.com/office/officeart/2005/8/layout/venn2"/>
    <dgm:cxn modelId="{01B4B4E1-2219-4A25-A912-759EA1A4AFC4}" type="presParOf" srcId="{9745ABDA-5141-4CC8-A179-ECE5EFBC720B}" destId="{604644EF-A805-4AEC-A77D-3806B6FBC722}" srcOrd="1" destOrd="0" presId="urn:microsoft.com/office/officeart/2005/8/layout/venn2"/>
    <dgm:cxn modelId="{165A0017-6F2F-4FCE-8E27-376FC9D9C21D}" type="presParOf" srcId="{68A64EA5-6417-4BC5-A563-7A650323A3E7}" destId="{E4B1EBD9-8A1B-482F-9EC4-CE7AEFA9E565}" srcOrd="3" destOrd="0" presId="urn:microsoft.com/office/officeart/2005/8/layout/venn2"/>
    <dgm:cxn modelId="{76808B0E-0B47-40C4-BC80-C5B2E1DAD199}" type="presParOf" srcId="{E4B1EBD9-8A1B-482F-9EC4-CE7AEFA9E565}" destId="{21753B54-0FD6-4197-8A8B-58E400BB8F12}" srcOrd="0" destOrd="0" presId="urn:microsoft.com/office/officeart/2005/8/layout/venn2"/>
    <dgm:cxn modelId="{1F88C30B-9BE2-478F-BE80-D3C23EC933A6}" type="presParOf" srcId="{E4B1EBD9-8A1B-482F-9EC4-CE7AEFA9E565}" destId="{CE5EB06E-4C92-435A-8ADA-3D8B63413EFD}" srcOrd="1" destOrd="0" presId="urn:microsoft.com/office/officeart/2005/8/layout/venn2"/>
    <dgm:cxn modelId="{D9A1BC27-D9DE-41DE-B493-7CE0E94C94AA}" type="presParOf" srcId="{68A64EA5-6417-4BC5-A563-7A650323A3E7}" destId="{C1137EBE-602F-4157-A647-FF1D4203DD9F}" srcOrd="4" destOrd="0" presId="urn:microsoft.com/office/officeart/2005/8/layout/venn2"/>
    <dgm:cxn modelId="{B0F8338A-9F7F-4BD6-BE06-ACC83A53FCE9}" type="presParOf" srcId="{C1137EBE-602F-4157-A647-FF1D4203DD9F}" destId="{0919A0EC-7438-4CEE-97E1-7B03A68B707D}" srcOrd="0" destOrd="0" presId="urn:microsoft.com/office/officeart/2005/8/layout/venn2"/>
    <dgm:cxn modelId="{A424EE5D-B31B-4CDE-B1C8-C91553622247}" type="presParOf" srcId="{C1137EBE-602F-4157-A647-FF1D4203DD9F}" destId="{1D77F6C6-6B94-4E36-ABDC-4FCDC671EB49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04E5E2-3498-44C0-BD7F-86664BF7DE11}">
      <dsp:nvSpPr>
        <dsp:cNvPr id="0" name=""/>
        <dsp:cNvSpPr/>
      </dsp:nvSpPr>
      <dsp:spPr>
        <a:xfrm>
          <a:off x="0" y="-12829"/>
          <a:ext cx="3744416" cy="4280017"/>
        </a:xfrm>
        <a:prstGeom prst="ellipse">
          <a:avLst/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bg1"/>
              </a:solidFill>
            </a:rPr>
            <a:t>Behaviour  </a:t>
          </a:r>
        </a:p>
      </dsp:txBody>
      <dsp:txXfrm>
        <a:off x="1170130" y="201171"/>
        <a:ext cx="1404156" cy="428001"/>
      </dsp:txXfrm>
    </dsp:sp>
    <dsp:sp modelId="{987EB0C9-B8F2-4B6A-8712-2BE62F8E7EDA}">
      <dsp:nvSpPr>
        <dsp:cNvPr id="0" name=""/>
        <dsp:cNvSpPr/>
      </dsp:nvSpPr>
      <dsp:spPr>
        <a:xfrm>
          <a:off x="280831" y="523168"/>
          <a:ext cx="3182753" cy="3769685"/>
        </a:xfrm>
        <a:prstGeom prst="ellipse">
          <a:avLst/>
        </a:prstGeom>
        <a:solidFill>
          <a:srgbClr val="92D05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</a:rPr>
            <a:t>State</a:t>
          </a:r>
          <a:r>
            <a:rPr lang="en-GB" sz="2000" b="1" kern="1200" dirty="0">
              <a:solidFill>
                <a:srgbClr val="7030A0"/>
              </a:solidFill>
            </a:rPr>
            <a:t> </a:t>
          </a:r>
        </a:p>
      </dsp:txBody>
      <dsp:txXfrm>
        <a:off x="1185926" y="739924"/>
        <a:ext cx="1372562" cy="433513"/>
      </dsp:txXfrm>
    </dsp:sp>
    <dsp:sp modelId="{28B59A0A-39CB-4AA1-B580-E0F5B4DDCC0E}">
      <dsp:nvSpPr>
        <dsp:cNvPr id="0" name=""/>
        <dsp:cNvSpPr/>
      </dsp:nvSpPr>
      <dsp:spPr>
        <a:xfrm>
          <a:off x="144004" y="1099045"/>
          <a:ext cx="3432397" cy="3170786"/>
        </a:xfrm>
        <a:prstGeom prst="ellipse">
          <a:avLst/>
        </a:prstGeom>
        <a:solidFill>
          <a:schemeClr val="tx1"/>
        </a:solidFill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bg1"/>
              </a:solidFill>
            </a:rPr>
            <a:t>Competence </a:t>
          </a:r>
        </a:p>
      </dsp:txBody>
      <dsp:txXfrm>
        <a:off x="972070" y="1317829"/>
        <a:ext cx="1776265" cy="437568"/>
      </dsp:txXfrm>
    </dsp:sp>
    <dsp:sp modelId="{21753B54-0FD6-4197-8A8B-58E400BB8F12}">
      <dsp:nvSpPr>
        <dsp:cNvPr id="0" name=""/>
        <dsp:cNvSpPr/>
      </dsp:nvSpPr>
      <dsp:spPr>
        <a:xfrm>
          <a:off x="720081" y="1656189"/>
          <a:ext cx="2347460" cy="2618522"/>
        </a:xfrm>
        <a:prstGeom prst="ellipse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b="1" kern="1200" dirty="0">
            <a:solidFill>
              <a:schemeClr val="bg1"/>
            </a:solidFill>
          </a:endParaRP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b="1" kern="1200" dirty="0">
            <a:solidFill>
              <a:schemeClr val="bg1"/>
            </a:solidFill>
          </a:endParaRP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bg1"/>
              </a:solidFill>
            </a:rPr>
            <a:t>Beliefs/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bg1"/>
              </a:solidFill>
            </a:rPr>
            <a:t>Values/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bg1"/>
              </a:solidFill>
            </a:rPr>
            <a:t>Attitudes</a:t>
          </a:r>
        </a:p>
      </dsp:txBody>
      <dsp:txXfrm>
        <a:off x="1259997" y="1891856"/>
        <a:ext cx="1267628" cy="471334"/>
      </dsp:txXfrm>
    </dsp:sp>
    <dsp:sp modelId="{0919A0EC-7438-4CEE-97E1-7B03A68B707D}">
      <dsp:nvSpPr>
        <dsp:cNvPr id="0" name=""/>
        <dsp:cNvSpPr/>
      </dsp:nvSpPr>
      <dsp:spPr>
        <a:xfrm>
          <a:off x="1004394" y="3193259"/>
          <a:ext cx="1833790" cy="927626"/>
        </a:xfrm>
        <a:prstGeom prst="ellipse">
          <a:avLst/>
        </a:prstGeom>
        <a:solidFill>
          <a:srgbClr val="00B0F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rgbClr val="002060"/>
              </a:solidFill>
            </a:rPr>
            <a:t>Self 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solidFill>
                <a:srgbClr val="002060"/>
              </a:solidFill>
            </a:rPr>
            <a:t>Image</a:t>
          </a:r>
        </a:p>
      </dsp:txBody>
      <dsp:txXfrm>
        <a:off x="1272947" y="3425166"/>
        <a:ext cx="1296685" cy="4638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197E91-9ACA-49B4-A1B1-B4642D5CCFDC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6CB15D-7834-4590-98D7-9EFFC39372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3572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434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947D5071-1F5B-CD4A-8CB1-33EDA6252A06}" type="slidenum">
              <a:rPr lang="en-GB" altLang="en-US">
                <a:latin typeface="Calibri" charset="0"/>
              </a:rPr>
              <a:pPr eaLnBrk="1" hangingPunct="1"/>
              <a:t>1</a:t>
            </a:fld>
            <a:endParaRPr lang="en-GB" altLang="en-US">
              <a:latin typeface="Calibri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are not looking at Lewin here but we need to recognise that </a:t>
            </a:r>
            <a:r>
              <a:rPr lang="en-GB" b="1" i="1" dirty="0"/>
              <a:t>Coaching</a:t>
            </a:r>
            <a:r>
              <a:rPr lang="en-GB" dirty="0"/>
              <a:t> is about </a:t>
            </a:r>
            <a:r>
              <a:rPr lang="en-GB" b="1" i="1" u="sng" dirty="0"/>
              <a:t>CHANGE</a:t>
            </a:r>
            <a:r>
              <a:rPr lang="en-GB" dirty="0"/>
              <a:t> – and change is often challenging.  Sometimes </a:t>
            </a:r>
            <a:r>
              <a:rPr lang="en-GB" i="1" dirty="0"/>
              <a:t>more challenging for some </a:t>
            </a:r>
            <a:r>
              <a:rPr lang="en-GB" dirty="0"/>
              <a:t>individuals than others.  So, this suggests that a coach </a:t>
            </a:r>
            <a:r>
              <a:rPr lang="en-GB" b="0" i="1" u="sng" dirty="0"/>
              <a:t>needs to be able to adapt </a:t>
            </a:r>
            <a:r>
              <a:rPr lang="en-GB" dirty="0"/>
              <a:t>to the individual they are coaching.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7785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1207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representation of the Johari Window (Joseph Luft and Harry Ingham) emphasises the responsibility of the individual to take ownership of their own development.</a:t>
            </a:r>
          </a:p>
          <a:p>
            <a:endParaRPr lang="en-GB" dirty="0"/>
          </a:p>
          <a:p>
            <a:r>
              <a:rPr lang="en-GB" b="0" i="0" dirty="0">
                <a:solidFill>
                  <a:srgbClr val="111111"/>
                </a:solidFill>
                <a:effectLst/>
                <a:latin typeface="Georgia" panose="02040502050405020303" pitchFamily="18" charset="0"/>
              </a:rPr>
              <a:t>The Johari Window is a feedback/disclosure model of </a:t>
            </a:r>
            <a:r>
              <a:rPr lang="en-GB" b="1" i="0" u="sng" dirty="0">
                <a:solidFill>
                  <a:srgbClr val="111111"/>
                </a:solidFill>
                <a:effectLst/>
                <a:latin typeface="Georgia" panose="02040502050405020303" pitchFamily="18" charset="0"/>
              </a:rPr>
              <a:t>self-awareness</a:t>
            </a:r>
            <a:r>
              <a:rPr lang="en-GB" b="0" i="0" dirty="0">
                <a:solidFill>
                  <a:srgbClr val="111111"/>
                </a:solidFill>
                <a:effectLst/>
                <a:latin typeface="Georgia" panose="02040502050405020303" pitchFamily="18" charset="0"/>
              </a:rPr>
              <a:t>.  </a:t>
            </a:r>
          </a:p>
          <a:p>
            <a:endParaRPr lang="en-GB" b="0" i="0" dirty="0">
              <a:solidFill>
                <a:srgbClr val="111111"/>
              </a:solidFill>
              <a:effectLst/>
              <a:latin typeface="Georgia" panose="02040502050405020303" pitchFamily="18" charset="0"/>
            </a:endParaRPr>
          </a:p>
          <a:p>
            <a:r>
              <a:rPr lang="en-GB" b="0" i="1" dirty="0">
                <a:solidFill>
                  <a:srgbClr val="111111"/>
                </a:solidFill>
                <a:effectLst/>
                <a:latin typeface="Georgia" panose="02040502050405020303" pitchFamily="18" charset="0"/>
              </a:rPr>
              <a:t>Feedback</a:t>
            </a:r>
            <a:r>
              <a:rPr lang="en-GB" b="0" i="0" dirty="0">
                <a:solidFill>
                  <a:srgbClr val="111111"/>
                </a:solidFill>
                <a:effectLst/>
                <a:latin typeface="Georgia" panose="02040502050405020303" pitchFamily="18" charset="0"/>
              </a:rPr>
              <a:t> can be an integral part of effective </a:t>
            </a:r>
            <a:r>
              <a:rPr lang="en-GB" b="1" i="0" dirty="0">
                <a:solidFill>
                  <a:srgbClr val="111111"/>
                </a:solidFill>
                <a:effectLst/>
                <a:latin typeface="Georgia" panose="02040502050405020303" pitchFamily="18" charset="0"/>
              </a:rPr>
              <a:t>‘Mentoring</a:t>
            </a:r>
            <a:r>
              <a:rPr lang="en-GB" b="0" i="0" dirty="0">
                <a:solidFill>
                  <a:srgbClr val="111111"/>
                </a:solidFill>
                <a:effectLst/>
                <a:latin typeface="Georgia" panose="02040502050405020303" pitchFamily="18" charset="0"/>
              </a:rPr>
              <a:t>’.  Where the individual is encouraged to ask and seek out observations/insights from others to raise their self-awareness and facilitate personal growth.</a:t>
            </a:r>
          </a:p>
          <a:p>
            <a:endParaRPr lang="en-GB" b="0" i="0" dirty="0">
              <a:solidFill>
                <a:srgbClr val="111111"/>
              </a:solidFill>
              <a:effectLst/>
              <a:latin typeface="Georgia" panose="02040502050405020303" pitchFamily="18" charset="0"/>
            </a:endParaRPr>
          </a:p>
          <a:p>
            <a:r>
              <a:rPr lang="en-GB" b="0" i="1" dirty="0">
                <a:solidFill>
                  <a:srgbClr val="111111"/>
                </a:solidFill>
                <a:effectLst/>
                <a:latin typeface="Georgia" panose="02040502050405020303" pitchFamily="18" charset="0"/>
              </a:rPr>
              <a:t>Disclosure</a:t>
            </a:r>
            <a:r>
              <a:rPr lang="en-GB" b="0" i="0" dirty="0">
                <a:solidFill>
                  <a:srgbClr val="111111"/>
                </a:solidFill>
                <a:effectLst/>
                <a:latin typeface="Georgia" panose="02040502050405020303" pitchFamily="18" charset="0"/>
              </a:rPr>
              <a:t> can be enabled through skilful ‘</a:t>
            </a:r>
            <a:r>
              <a:rPr lang="en-GB" b="1" i="0" dirty="0">
                <a:solidFill>
                  <a:srgbClr val="111111"/>
                </a:solidFill>
                <a:effectLst/>
                <a:latin typeface="Georgia" panose="02040502050405020303" pitchFamily="18" charset="0"/>
              </a:rPr>
              <a:t>Coaching</a:t>
            </a:r>
            <a:r>
              <a:rPr lang="en-GB" b="0" i="0" dirty="0">
                <a:solidFill>
                  <a:srgbClr val="111111"/>
                </a:solidFill>
                <a:effectLst/>
                <a:latin typeface="Georgia" panose="02040502050405020303" pitchFamily="18" charset="0"/>
              </a:rPr>
              <a:t>’.  Where the individual exposes and recognises their own concerns, worries, ambitions, desires, inhibitors, aspirations, experiences, knowledge, internal barriers, etc, with a view to facilitating personal growth.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451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1477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4096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46446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6CB15D-7834-4590-98D7-9EFFC39372F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5534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227334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229FF2C5-B12F-48A9-836F-7A0063371E09}" type="datetime1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TSD60051013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6803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372AF6E-24CD-4B90-B7F2-E8D7DD0D03A5}" type="datetime1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6035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FF90D1F-6AD4-4833-A781-58EF52D5EC8B}" type="datetime1">
              <a:rPr lang="en-GB" smtClean="0"/>
              <a:t>20/01/2026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6413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D4726F54-918A-4AC5-9654-D7F4C3F85898}" type="datetime1">
              <a:rPr lang="en-GB" smtClean="0"/>
              <a:t>20/01/2026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0991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377DA89-ED9D-44AA-BD95-5E705631C41D}" type="datetime1">
              <a:rPr lang="en-GB" smtClean="0"/>
              <a:t>20/01/2026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036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E7ED35E-E954-40DD-895D-4405D05DBA4F}" type="datetime1">
              <a:rPr lang="en-GB" smtClean="0"/>
              <a:t>20/01/2026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165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0CFE0FFB-BDF0-436A-8C43-6EE298C9F366}" type="datetime1">
              <a:rPr lang="en-GB" smtClean="0"/>
              <a:t>20/01/2026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6102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975A1BC-F4F6-4BE5-864D-24856EC73ECB}" type="datetime1">
              <a:rPr lang="en-GB" smtClean="0"/>
              <a:t>20/01/2026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1567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B753635-C00D-4B19-8E9B-244CE9048CF1}" type="datetime1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1145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D895083-90FD-4C2E-B5BA-0DD43CCF8CB7}" type="datetime1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7048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910357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1587136"/>
      </p:ext>
    </p:extLst>
  </p:cSld>
  <p:clrMapOvr>
    <a:masterClrMapping/>
  </p:clrMapOvr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3141242"/>
      </p:ext>
    </p:extLst>
  </p:cSld>
  <p:clrMapOvr>
    <a:masterClrMapping/>
  </p:clrMapOvr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649147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042623" y="1470582"/>
            <a:ext cx="3649147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65747255"/>
      </p:ext>
    </p:extLst>
  </p:cSld>
  <p:clrMapOvr>
    <a:masterClrMapping/>
  </p:clrMapOvr>
  <p:hf sldNum="0"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8102927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06066558"/>
      </p:ext>
    </p:extLst>
  </p:cSld>
  <p:clrMapOvr>
    <a:masterClrMapping/>
  </p:clrMapOvr>
  <p:hf sldNum="0"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1"/>
            <a:ext cx="8102927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6763829"/>
      </p:ext>
    </p:extLst>
  </p:cSld>
  <p:clrMapOvr>
    <a:masterClrMapping/>
  </p:clrMapOvr>
  <p:hf sldNum="0"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1835273"/>
      </p:ext>
    </p:extLst>
  </p:cSld>
  <p:clrMapOvr>
    <a:masterClrMapping/>
  </p:clrMapOvr>
  <p:hf sldNum="0"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3963125"/>
      </p:ext>
    </p:extLst>
  </p:cSld>
  <p:clrMapOvr>
    <a:masterClrMapping/>
  </p:clrMapOvr>
  <p:hf sldNum="0" hd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1123428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229FF2C5-B12F-48A9-836F-7A0063371E09}" type="datetime1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TSD60051013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2882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269584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5714642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3153446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6538657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68848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8551147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336653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800283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0561362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8221813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399164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243" y="1420927"/>
            <a:ext cx="869622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243" y="2881427"/>
            <a:ext cx="8696227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653215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54949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229FF2C5-B12F-48A9-836F-7A0063371E09}" type="datetime1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TSD60051013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7CB3D1F3-51ED-44EA-84DA-3B6A2B849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340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837370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700016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510067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66522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312325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577636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5766687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510507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12665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9916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27401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9408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459282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8851106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691613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185553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072563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299993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53928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image" Target="../media/image3.png"/><Relationship Id="rId5" Type="http://schemas.openxmlformats.org/officeDocument/2006/relationships/slideLayout" Target="../slideLayouts/slideLayout16.xml"/><Relationship Id="rId10" Type="http://schemas.openxmlformats.org/officeDocument/2006/relationships/theme" Target="../theme/theme2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.xml"/><Relationship Id="rId3" Type="http://schemas.openxmlformats.org/officeDocument/2006/relationships/slideLayout" Target="../slideLayouts/slideLayout23.xml"/><Relationship Id="rId7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5.xml"/><Relationship Id="rId10" Type="http://schemas.openxmlformats.org/officeDocument/2006/relationships/image" Target="../media/image8.png"/><Relationship Id="rId4" Type="http://schemas.openxmlformats.org/officeDocument/2006/relationships/slideLayout" Target="../slideLayouts/slideLayout24.xml"/><Relationship Id="rId9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5.png"/><Relationship Id="rId5" Type="http://schemas.openxmlformats.org/officeDocument/2006/relationships/theme" Target="../theme/theme4.xml"/><Relationship Id="rId4" Type="http://schemas.openxmlformats.org/officeDocument/2006/relationships/slideLayout" Target="../slideLayouts/slideLayout32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slideLayout" Target="../slideLayouts/slideLayout34.xml"/><Relationship Id="rId1" Type="http://schemas.openxmlformats.org/officeDocument/2006/relationships/slideLayout" Target="../slideLayouts/slideLayout33.xml"/><Relationship Id="rId5" Type="http://schemas.openxmlformats.org/officeDocument/2006/relationships/image" Target="../media/image17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8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image" Target="../media/image20.png"/><Relationship Id="rId5" Type="http://schemas.openxmlformats.org/officeDocument/2006/relationships/theme" Target="../theme/theme6.xml"/><Relationship Id="rId4" Type="http://schemas.openxmlformats.org/officeDocument/2006/relationships/slideLayout" Target="../slideLayouts/slideLayout39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5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3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244220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90533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</p:sldLayoutIdLst>
  <p:hf sldNum="0"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06112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None/>
        <a:defRPr sz="2100" kern="1200">
          <a:solidFill>
            <a:schemeClr val="bg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95518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38" r:id="rId4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9690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89141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417146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mariapcclass.blogspot.com/2015/12/assignment-book-review-presentation.html" TargetMode="External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3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ublicdomainpictures.net/view-image.php?image=165812&amp;picture=&amp;jazyk=DE" TargetMode="External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3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2.xml"/><Relationship Id="rId4" Type="http://schemas.openxmlformats.org/officeDocument/2006/relationships/hyperlink" Target="https://jlambert56.wordpress.com/2015/04/15/technology-integration-leading-the-change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7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self-confidence-self-safety-2076788/" TargetMode="External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3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publicdomainpictures.net/view-image.php?image=18305&amp;picture=soccer&amp;large=1" TargetMode="External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3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tawarrior.com/2015/02/my-craptacular-adventures.html" TargetMode="External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3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2.xml"/><Relationship Id="rId4" Type="http://schemas.openxmlformats.org/officeDocument/2006/relationships/hyperlink" Target="https://pixabay.com/en/options-directory-many-selection-396266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2.xml"/><Relationship Id="rId4" Type="http://schemas.openxmlformats.org/officeDocument/2006/relationships/hyperlink" Target="http://leadershipfreak.wordpress.com/2010/02/08/a-column-for-verbs/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3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nowdon_reflection.jpg" TargetMode="External"/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3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179512" y="3428616"/>
            <a:ext cx="4244008" cy="1758057"/>
          </a:xfrm>
        </p:spPr>
        <p:txBody>
          <a:bodyPr/>
          <a:lstStyle/>
          <a:p>
            <a:pPr eaLnBrk="1" hangingPunct="1"/>
            <a:r>
              <a:rPr lang="en-GB" altLang="x-none" sz="4000" dirty="0">
                <a:solidFill>
                  <a:schemeClr val="bg1"/>
                </a:solidFill>
              </a:rPr>
              <a:t>BMSK6008 </a:t>
            </a:r>
            <a:br>
              <a:rPr lang="en-GB" altLang="x-none" sz="4000" dirty="0">
                <a:solidFill>
                  <a:schemeClr val="bg1"/>
                </a:solidFill>
              </a:rPr>
            </a:br>
            <a:br>
              <a:rPr lang="en-GB" altLang="x-none" sz="4000" dirty="0">
                <a:solidFill>
                  <a:schemeClr val="bg1"/>
                </a:solidFill>
              </a:rPr>
            </a:br>
            <a:r>
              <a:rPr lang="en-GB" altLang="x-none" sz="4000" dirty="0">
                <a:solidFill>
                  <a:schemeClr val="bg1"/>
                </a:solidFill>
              </a:rPr>
              <a:t>Coaching </a:t>
            </a:r>
            <a:br>
              <a:rPr lang="en-GB" altLang="x-none" sz="4000" dirty="0">
                <a:solidFill>
                  <a:schemeClr val="bg1"/>
                </a:solidFill>
              </a:rPr>
            </a:br>
            <a:r>
              <a:rPr lang="en-GB" altLang="x-none" sz="4000" dirty="0">
                <a:solidFill>
                  <a:schemeClr val="bg1"/>
                </a:solidFill>
              </a:rPr>
              <a:t>&amp; Mentoring</a:t>
            </a:r>
            <a:br>
              <a:rPr lang="en-GB" altLang="x-none" sz="4000" dirty="0">
                <a:solidFill>
                  <a:schemeClr val="bg1"/>
                </a:solidFill>
              </a:rPr>
            </a:br>
            <a:br>
              <a:rPr lang="en-GB" altLang="x-none" sz="4000" dirty="0">
                <a:solidFill>
                  <a:schemeClr val="bg1"/>
                </a:solidFill>
              </a:rPr>
            </a:br>
            <a:r>
              <a:rPr lang="en-GB" altLang="x-none" sz="4000">
                <a:solidFill>
                  <a:schemeClr val="bg1"/>
                </a:solidFill>
              </a:rPr>
              <a:t>Session Three</a:t>
            </a:r>
            <a:endParaRPr lang="en-GB" altLang="x-none" sz="4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031328B2-B40B-4BC1-859D-14E42531588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00191" y="2492896"/>
            <a:ext cx="2815911" cy="208274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7CC5653-F7E3-4642-9F39-C537C82221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Quick Group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61D63-F3B0-42BE-A719-49787D51C8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6563072" cy="3917032"/>
          </a:xfrm>
        </p:spPr>
        <p:txBody>
          <a:bodyPr/>
          <a:lstStyle/>
          <a:p>
            <a:r>
              <a:rPr lang="en-GB" dirty="0">
                <a:solidFill>
                  <a:srgbClr val="0000CC"/>
                </a:solidFill>
              </a:rPr>
              <a:t>How are you getting on?</a:t>
            </a:r>
          </a:p>
          <a:p>
            <a:r>
              <a:rPr lang="en-GB" dirty="0">
                <a:solidFill>
                  <a:srgbClr val="0000CC"/>
                </a:solidFill>
              </a:rPr>
              <a:t>What names/authors are you coming across with your research?</a:t>
            </a:r>
          </a:p>
          <a:p>
            <a:r>
              <a:rPr lang="en-GB" dirty="0">
                <a:solidFill>
                  <a:srgbClr val="0000CC"/>
                </a:solidFill>
              </a:rPr>
              <a:t>Reading and Research</a:t>
            </a:r>
          </a:p>
          <a:p>
            <a:r>
              <a:rPr lang="en-GB" dirty="0">
                <a:solidFill>
                  <a:srgbClr val="0000CC"/>
                </a:solidFill>
              </a:rPr>
              <a:t>Feedback on Session Two task</a:t>
            </a:r>
          </a:p>
        </p:txBody>
      </p:sp>
    </p:spTree>
    <p:extLst>
      <p:ext uri="{BB962C8B-B14F-4D97-AF65-F5344CB8AC3E}">
        <p14:creationId xmlns:p14="http://schemas.microsoft.com/office/powerpoint/2010/main" val="412184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7140B-19D6-427E-98B2-A5C2C0809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95521"/>
            <a:ext cx="7886700" cy="803404"/>
          </a:xfrm>
        </p:spPr>
        <p:txBody>
          <a:bodyPr/>
          <a:lstStyle/>
          <a:p>
            <a:pPr algn="ctr"/>
            <a:r>
              <a:rPr lang="en-GB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6DFEBC-83E2-4D34-AC5E-6E0A47BE7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68529"/>
            <a:ext cx="7886700" cy="4351338"/>
          </a:xfrm>
        </p:spPr>
        <p:txBody>
          <a:bodyPr/>
          <a:lstStyle/>
          <a:p>
            <a:r>
              <a:rPr lang="en-GB" dirty="0">
                <a:solidFill>
                  <a:srgbClr val="0000CC"/>
                </a:solidFill>
              </a:rPr>
              <a:t>Review – Similarities and Differences between coaching and Mentoring…what have you found?</a:t>
            </a:r>
          </a:p>
          <a:p>
            <a:r>
              <a:rPr lang="en-GB" dirty="0">
                <a:solidFill>
                  <a:srgbClr val="0000CC"/>
                </a:solidFill>
              </a:rPr>
              <a:t>Coaching – What is it about?</a:t>
            </a:r>
          </a:p>
          <a:p>
            <a:r>
              <a:rPr lang="en-GB" dirty="0">
                <a:solidFill>
                  <a:srgbClr val="0000CC"/>
                </a:solidFill>
              </a:rPr>
              <a:t>Three core values</a:t>
            </a:r>
          </a:p>
          <a:p>
            <a:r>
              <a:rPr lang="en-GB" dirty="0">
                <a:solidFill>
                  <a:srgbClr val="0000CC"/>
                </a:solidFill>
              </a:rPr>
              <a:t>Starting point – Self image</a:t>
            </a:r>
          </a:p>
          <a:p>
            <a:r>
              <a:rPr lang="en-GB" dirty="0">
                <a:solidFill>
                  <a:srgbClr val="0000CC"/>
                </a:solidFill>
              </a:rPr>
              <a:t>Johari Window</a:t>
            </a:r>
          </a:p>
          <a:p>
            <a:r>
              <a:rPr lang="en-GB" dirty="0">
                <a:solidFill>
                  <a:srgbClr val="0000CC"/>
                </a:solidFill>
              </a:rPr>
              <a:t>GROW</a:t>
            </a:r>
          </a:p>
          <a:p>
            <a:r>
              <a:rPr lang="en-GB" dirty="0">
                <a:solidFill>
                  <a:srgbClr val="0000CC"/>
                </a:solidFill>
              </a:rPr>
              <a:t>Additional activity</a:t>
            </a:r>
          </a:p>
          <a:p>
            <a:endParaRPr lang="en-GB" dirty="0">
              <a:solidFill>
                <a:srgbClr val="0000CC"/>
              </a:solidFill>
            </a:endParaRP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40D43B6-2E8F-4BD9-8D12-184CFCCE80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5014" y="3284983"/>
            <a:ext cx="3608986" cy="2404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800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5FEF3-C732-4CD1-999C-6E57D8672D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/>
              <a:t>Coaching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E9EAA95-7EDD-4C70-875B-914770D6BAFF}"/>
              </a:ext>
            </a:extLst>
          </p:cNvPr>
          <p:cNvSpPr/>
          <p:nvPr/>
        </p:nvSpPr>
        <p:spPr>
          <a:xfrm>
            <a:off x="926392" y="2708920"/>
            <a:ext cx="309995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3200" b="1" dirty="0">
                <a:solidFill>
                  <a:srgbClr val="0000CC"/>
                </a:solidFill>
              </a:rPr>
              <a:t>What is it about?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8E804D-7DC5-9A05-FF94-6661BB2DE1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076056" y="1976987"/>
            <a:ext cx="4067944" cy="37628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4409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29206-875B-4A12-94DA-7E74978A38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Kurt Lewin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F9E0213-15A5-49B1-AE0B-66C01142610B}"/>
              </a:ext>
            </a:extLst>
          </p:cNvPr>
          <p:cNvSpPr/>
          <p:nvPr/>
        </p:nvSpPr>
        <p:spPr>
          <a:xfrm>
            <a:off x="1043608" y="1916832"/>
            <a:ext cx="4572000" cy="2985433"/>
          </a:xfrm>
          <a:prstGeom prst="rect">
            <a:avLst/>
          </a:prstGeom>
        </p:spPr>
        <p:txBody>
          <a:bodyPr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dirty="0"/>
              <a:t>Unfreeze</a:t>
            </a:r>
          </a:p>
          <a:p>
            <a:pPr marL="342900" indent="-342900">
              <a:buFont typeface="+mj-lt"/>
              <a:buAutoNum type="arabicPeriod"/>
            </a:pPr>
            <a:endParaRPr lang="en-GB" dirty="0"/>
          </a:p>
          <a:p>
            <a:pPr marL="1261872" indent="-1143000">
              <a:buFont typeface="+mj-lt"/>
              <a:buAutoNum type="arabicPeriod"/>
            </a:pPr>
            <a:r>
              <a:rPr lang="en-GB" sz="6600" b="1" dirty="0"/>
              <a:t>Change</a:t>
            </a:r>
          </a:p>
          <a:p>
            <a:pPr marL="461772" indent="-342900">
              <a:buFont typeface="+mj-lt"/>
              <a:buAutoNum type="arabicPeriod"/>
            </a:pPr>
            <a:endParaRPr lang="en-GB" dirty="0"/>
          </a:p>
          <a:p>
            <a:pPr marL="461772" indent="-342900">
              <a:buFont typeface="+mj-lt"/>
              <a:buAutoNum type="arabicPeriod"/>
            </a:pPr>
            <a:endParaRPr lang="en-GB" dirty="0"/>
          </a:p>
          <a:p>
            <a:pPr marL="742950" indent="-742950">
              <a:buFont typeface="+mj-lt"/>
              <a:buAutoNum type="arabicPeriod"/>
            </a:pPr>
            <a:r>
              <a:rPr lang="en-GB" sz="3600" dirty="0"/>
              <a:t>Freeze</a:t>
            </a:r>
          </a:p>
        </p:txBody>
      </p:sp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1614587C-1D38-4E5F-83AD-4BAFC06D67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228184" y="2064375"/>
            <a:ext cx="2752725" cy="2752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8493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EB838-1313-408D-B844-375B94EB70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866" y="90044"/>
            <a:ext cx="5118495" cy="831627"/>
          </a:xfrm>
        </p:spPr>
        <p:txBody>
          <a:bodyPr/>
          <a:lstStyle/>
          <a:p>
            <a:r>
              <a:rPr lang="en-GB" dirty="0"/>
              <a:t>Three Core Values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4FC79CD-85B2-4536-A9A8-CB1DC287FF08}"/>
              </a:ext>
            </a:extLst>
          </p:cNvPr>
          <p:cNvSpPr/>
          <p:nvPr/>
        </p:nvSpPr>
        <p:spPr>
          <a:xfrm>
            <a:off x="3396848" y="2564904"/>
            <a:ext cx="2448272" cy="21097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Coaches</a:t>
            </a:r>
          </a:p>
          <a:p>
            <a:pPr algn="ctr"/>
            <a:r>
              <a:rPr lang="en-GB" dirty="0"/>
              <a:t>And Coaching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BBE496D8-1101-4B4D-8EFA-D35250F69548}"/>
              </a:ext>
            </a:extLst>
          </p:cNvPr>
          <p:cNvGrpSpPr/>
          <p:nvPr/>
        </p:nvGrpSpPr>
        <p:grpSpPr>
          <a:xfrm>
            <a:off x="3396848" y="1051095"/>
            <a:ext cx="2350297" cy="2109711"/>
            <a:chOff x="2546224" y="-16454"/>
            <a:chExt cx="2989071" cy="2224311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0BBF3706-E362-4D3B-B9CA-256FD146050B}"/>
                </a:ext>
              </a:extLst>
            </p:cNvPr>
            <p:cNvSpPr/>
            <p:nvPr/>
          </p:nvSpPr>
          <p:spPr>
            <a:xfrm>
              <a:off x="2546224" y="-16454"/>
              <a:ext cx="2989071" cy="2224311"/>
            </a:xfrm>
            <a:prstGeom prst="ellipse">
              <a:avLst/>
            </a:prstGeom>
            <a:solidFill>
              <a:schemeClr val="tx1">
                <a:alpha val="5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Oval 4">
              <a:extLst>
                <a:ext uri="{FF2B5EF4-FFF2-40B4-BE49-F238E27FC236}">
                  <a16:creationId xmlns:a16="http://schemas.microsoft.com/office/drawing/2014/main" id="{D614558C-83E1-43BB-AA0B-D5C011B30E3D}"/>
                </a:ext>
              </a:extLst>
            </p:cNvPr>
            <p:cNvSpPr txBox="1"/>
            <p:nvPr/>
          </p:nvSpPr>
          <p:spPr>
            <a:xfrm>
              <a:off x="2983963" y="309289"/>
              <a:ext cx="2113593" cy="1572825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  <p:txBody>
            <a:bodyPr spcFirstLastPara="0" vert="horz" wrap="square" lIns="40640" tIns="40640" rIns="40640" bIns="40640" numCol="1" spcCol="1270" anchor="ctr" anchorCtr="0">
              <a:noAutofit/>
            </a:bodyPr>
            <a:lstStyle/>
            <a:p>
              <a:pPr marL="0" lvl="0" indent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>
                  <a:solidFill>
                    <a:schemeClr val="bg1"/>
                  </a:solidFill>
                </a:rPr>
                <a:t>Non-critical 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A2F7AB5-9EC4-4A1A-9953-845BC6FCDC96}"/>
              </a:ext>
            </a:extLst>
          </p:cNvPr>
          <p:cNvGrpSpPr/>
          <p:nvPr/>
        </p:nvGrpSpPr>
        <p:grpSpPr>
          <a:xfrm>
            <a:off x="1763688" y="3191748"/>
            <a:ext cx="2214617" cy="2109712"/>
            <a:chOff x="860893" y="3223599"/>
            <a:chExt cx="2710293" cy="2065215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38E9F972-B996-4832-88D1-00929C856EA2}"/>
                </a:ext>
              </a:extLst>
            </p:cNvPr>
            <p:cNvSpPr/>
            <p:nvPr/>
          </p:nvSpPr>
          <p:spPr>
            <a:xfrm>
              <a:off x="860893" y="3223599"/>
              <a:ext cx="2710293" cy="2065215"/>
            </a:xfrm>
            <a:prstGeom prst="ellipse">
              <a:avLst/>
            </a:prstGeom>
            <a:solidFill>
              <a:schemeClr val="tx1">
                <a:alpha val="5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4">
              <a:extLst>
                <a:ext uri="{FF2B5EF4-FFF2-40B4-BE49-F238E27FC236}">
                  <a16:creationId xmlns:a16="http://schemas.microsoft.com/office/drawing/2014/main" id="{F0256F21-2FC5-4484-964F-9140B2CF3240}"/>
                </a:ext>
              </a:extLst>
            </p:cNvPr>
            <p:cNvSpPr txBox="1"/>
            <p:nvPr/>
          </p:nvSpPr>
          <p:spPr>
            <a:xfrm>
              <a:off x="1257806" y="3526043"/>
              <a:ext cx="1916467" cy="146032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  <p:txBody>
            <a:bodyPr spcFirstLastPara="0" vert="horz" wrap="square" lIns="33020" tIns="33020" rIns="33020" bIns="33020" numCol="1" spcCol="1270" anchor="ctr" anchorCtr="0">
              <a:noAutofit/>
            </a:bodyPr>
            <a:lstStyle/>
            <a:p>
              <a:pPr marL="0" lvl="0" indent="0" algn="ctr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kern="1200" dirty="0">
                  <a:solidFill>
                    <a:schemeClr val="bg1"/>
                  </a:solidFill>
                </a:rPr>
                <a:t>Non-judgemental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8EC843B-DA53-4B17-84FC-0429E5035FF7}"/>
              </a:ext>
            </a:extLst>
          </p:cNvPr>
          <p:cNvGrpSpPr/>
          <p:nvPr/>
        </p:nvGrpSpPr>
        <p:grpSpPr>
          <a:xfrm>
            <a:off x="5287142" y="3160806"/>
            <a:ext cx="2214617" cy="2076796"/>
            <a:chOff x="4598964" y="3245338"/>
            <a:chExt cx="2533029" cy="2021737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AE4F74B-FC44-472E-9A2A-A3F4A9420AA6}"/>
                </a:ext>
              </a:extLst>
            </p:cNvPr>
            <p:cNvSpPr/>
            <p:nvPr/>
          </p:nvSpPr>
          <p:spPr>
            <a:xfrm>
              <a:off x="4598964" y="3245338"/>
              <a:ext cx="2533029" cy="2021737"/>
            </a:xfrm>
            <a:prstGeom prst="ellipse">
              <a:avLst/>
            </a:prstGeom>
            <a:solidFill>
              <a:schemeClr val="tx1">
                <a:alpha val="5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4">
              <a:extLst>
                <a:ext uri="{FF2B5EF4-FFF2-40B4-BE49-F238E27FC236}">
                  <a16:creationId xmlns:a16="http://schemas.microsoft.com/office/drawing/2014/main" id="{C2B2ECFF-B7DE-45D0-9296-CCA7BD73B22B}"/>
                </a:ext>
              </a:extLst>
            </p:cNvPr>
            <p:cNvSpPr txBox="1"/>
            <p:nvPr/>
          </p:nvSpPr>
          <p:spPr>
            <a:xfrm>
              <a:off x="4969918" y="3541415"/>
              <a:ext cx="1791121" cy="142958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  <p:txBody>
            <a:bodyPr spcFirstLastPara="0" vert="horz" wrap="square" lIns="33020" tIns="33020" rIns="33020" bIns="33020" numCol="1" spcCol="1270" anchor="ctr" anchorCtr="0">
              <a:noAutofit/>
            </a:bodyPr>
            <a:lstStyle/>
            <a:p>
              <a:pPr marL="0" lvl="0" indent="0" algn="ctr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>
                  <a:solidFill>
                    <a:schemeClr val="bg1"/>
                  </a:solidFill>
                </a:rPr>
                <a:t>Confidential </a:t>
              </a:r>
            </a:p>
          </p:txBody>
        </p:sp>
      </p:grpSp>
      <p:pic>
        <p:nvPicPr>
          <p:cNvPr id="18" name="Picture 17">
            <a:extLst>
              <a:ext uri="{FF2B5EF4-FFF2-40B4-BE49-F238E27FC236}">
                <a16:creationId xmlns:a16="http://schemas.microsoft.com/office/drawing/2014/main" id="{CACC933F-1491-43C4-B0EE-D41D2C8B09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2727" y="12492"/>
            <a:ext cx="3041273" cy="197634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FD81CCC-05DE-F85D-33A0-1B3F6B3E602D}"/>
              </a:ext>
            </a:extLst>
          </p:cNvPr>
          <p:cNvSpPr txBox="1"/>
          <p:nvPr/>
        </p:nvSpPr>
        <p:spPr>
          <a:xfrm>
            <a:off x="117809" y="2009570"/>
            <a:ext cx="338644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00CC"/>
                </a:solidFill>
              </a:rPr>
              <a:t>Question:</a:t>
            </a:r>
            <a:r>
              <a:rPr lang="en-GB" dirty="0">
                <a:solidFill>
                  <a:srgbClr val="0000CC"/>
                </a:solidFill>
              </a:rPr>
              <a:t> </a:t>
            </a:r>
          </a:p>
          <a:p>
            <a:endParaRPr lang="en-GB" dirty="0">
              <a:solidFill>
                <a:srgbClr val="0000CC"/>
              </a:solidFill>
            </a:endParaRPr>
          </a:p>
          <a:p>
            <a:r>
              <a:rPr lang="en-GB" dirty="0">
                <a:solidFill>
                  <a:srgbClr val="0000CC"/>
                </a:solidFill>
              </a:rPr>
              <a:t>Why are each of these important?</a:t>
            </a:r>
          </a:p>
        </p:txBody>
      </p:sp>
    </p:spTree>
    <p:extLst>
      <p:ext uri="{BB962C8B-B14F-4D97-AF65-F5344CB8AC3E}">
        <p14:creationId xmlns:p14="http://schemas.microsoft.com/office/powerpoint/2010/main" val="1417296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1ED00-F9BE-D2CB-6CA8-C56469436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307" y="188640"/>
            <a:ext cx="8611385" cy="759618"/>
          </a:xfrm>
        </p:spPr>
        <p:txBody>
          <a:bodyPr anchor="ctr">
            <a:normAutofit/>
          </a:bodyPr>
          <a:lstStyle/>
          <a:p>
            <a:r>
              <a:rPr lang="en-GB" dirty="0"/>
              <a:t>Three Core Values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974497-D227-3259-35C7-D71FB58BF5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24744"/>
            <a:ext cx="4371603" cy="4276815"/>
          </a:xfrm>
        </p:spPr>
        <p:txBody>
          <a:bodyPr>
            <a:noAutofit/>
          </a:bodyPr>
          <a:lstStyle/>
          <a:p>
            <a:r>
              <a:rPr lang="en-GB" sz="2200" dirty="0">
                <a:solidFill>
                  <a:srgbClr val="0000CC"/>
                </a:solidFill>
              </a:rPr>
              <a:t>A coach must be non-critical, non-judgemental, and confidential to create a </a:t>
            </a:r>
            <a:r>
              <a:rPr lang="en-GB" sz="2200" b="1" dirty="0">
                <a:solidFill>
                  <a:srgbClr val="0000CC"/>
                </a:solidFill>
              </a:rPr>
              <a:t>safe, trusting, and psychologically secure environment</a:t>
            </a:r>
            <a:r>
              <a:rPr lang="en-GB" sz="2200" dirty="0">
                <a:solidFill>
                  <a:srgbClr val="0000CC"/>
                </a:solidFill>
              </a:rPr>
              <a:t> that allows for deep, honest exploration and, ultimately, meaningful change. </a:t>
            </a:r>
          </a:p>
          <a:p>
            <a:endParaRPr lang="en-GB" sz="2200" dirty="0">
              <a:solidFill>
                <a:srgbClr val="0000CC"/>
              </a:solidFill>
            </a:endParaRPr>
          </a:p>
          <a:p>
            <a:r>
              <a:rPr lang="en-GB" sz="2200" dirty="0">
                <a:solidFill>
                  <a:srgbClr val="0000CC"/>
                </a:solidFill>
              </a:rPr>
              <a:t>These three pillars form the ethical foundation of coaching, distinguishing it from mentoring, advising, or performance management. 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44A11D-F567-E6BA-C4DB-95EF215966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8168" b="-1"/>
          <a:stretch>
            <a:fillRect/>
          </a:stretch>
        </p:blipFill>
        <p:spPr>
          <a:xfrm>
            <a:off x="4669607" y="1825625"/>
            <a:ext cx="4210442" cy="357593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72838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A76855-49F3-EA6D-1EFF-831887738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7"/>
            <a:ext cx="8611385" cy="759618"/>
          </a:xfrm>
        </p:spPr>
        <p:txBody>
          <a:bodyPr/>
          <a:lstStyle/>
          <a:p>
            <a:r>
              <a:rPr lang="en-GB" dirty="0">
                <a:solidFill>
                  <a:srgbClr val="0000CC"/>
                </a:solidFill>
              </a:rPr>
              <a:t>Three Core Values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EBD660A-9ED4-C8EE-2A2F-5CD17340FC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9923" y="1484784"/>
            <a:ext cx="8763764" cy="4065524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79433EF-A0B1-9F2A-AA9E-EF0CFE1DC505}"/>
              </a:ext>
            </a:extLst>
          </p:cNvPr>
          <p:cNvSpPr/>
          <p:nvPr/>
        </p:nvSpPr>
        <p:spPr>
          <a:xfrm>
            <a:off x="755576" y="2060848"/>
            <a:ext cx="432048" cy="2880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CDBCA8B-F66C-A347-6C34-7FF98DC13E61}"/>
              </a:ext>
            </a:extLst>
          </p:cNvPr>
          <p:cNvSpPr/>
          <p:nvPr/>
        </p:nvSpPr>
        <p:spPr>
          <a:xfrm>
            <a:off x="5436096" y="5020048"/>
            <a:ext cx="432048" cy="35316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CA6B025-1D14-790D-0D0F-6EA0E1FF41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0670" y="0"/>
            <a:ext cx="2433330" cy="1688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91972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25189-2A48-437A-9414-0140529B4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6" y="112246"/>
            <a:ext cx="8229600" cy="1053817"/>
          </a:xfrm>
        </p:spPr>
        <p:txBody>
          <a:bodyPr/>
          <a:lstStyle/>
          <a:p>
            <a:r>
              <a:rPr lang="en-GB" dirty="0"/>
              <a:t>Three Core Values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5993D662-6661-454E-863F-03B0C1F9A1DC}"/>
              </a:ext>
            </a:extLst>
          </p:cNvPr>
          <p:cNvGrpSpPr/>
          <p:nvPr/>
        </p:nvGrpSpPr>
        <p:grpSpPr>
          <a:xfrm>
            <a:off x="3195226" y="2492896"/>
            <a:ext cx="2753544" cy="2321815"/>
            <a:chOff x="2076559" y="1617670"/>
            <a:chExt cx="3957392" cy="3238588"/>
          </a:xfrm>
        </p:grpSpPr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64179E47-513B-4AE7-A8D6-69A47D813C9E}"/>
                </a:ext>
              </a:extLst>
            </p:cNvPr>
            <p:cNvSpPr/>
            <p:nvPr/>
          </p:nvSpPr>
          <p:spPr>
            <a:xfrm>
              <a:off x="2076559" y="1617670"/>
              <a:ext cx="3957392" cy="3238588"/>
            </a:xfrm>
            <a:prstGeom prst="ellipse">
              <a:avLst/>
            </a:prstGeom>
            <a:solidFill>
              <a:srgbClr val="0000FF">
                <a:alpha val="50000"/>
              </a:srgb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Oval 4">
              <a:extLst>
                <a:ext uri="{FF2B5EF4-FFF2-40B4-BE49-F238E27FC236}">
                  <a16:creationId xmlns:a16="http://schemas.microsoft.com/office/drawing/2014/main" id="{8009D7E0-8A1B-432F-A3FE-B845F9313D35}"/>
                </a:ext>
              </a:extLst>
            </p:cNvPr>
            <p:cNvSpPr txBox="1"/>
            <p:nvPr/>
          </p:nvSpPr>
          <p:spPr>
            <a:xfrm>
              <a:off x="2656106" y="2091950"/>
              <a:ext cx="2798298" cy="229002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  <p:txBody>
            <a:bodyPr spcFirstLastPara="0" vert="horz" wrap="square" lIns="40640" tIns="40640" rIns="40640" bIns="40640" numCol="1" spcCol="1270" anchor="ctr" anchorCtr="0">
              <a:noAutofit/>
            </a:bodyPr>
            <a:lstStyle/>
            <a:p>
              <a:pPr marL="0" lvl="0" indent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b="1" kern="1200" dirty="0">
                  <a:solidFill>
                    <a:schemeClr val="bg1"/>
                  </a:solidFill>
                </a:rPr>
                <a:t>Coaching</a:t>
              </a:r>
            </a:p>
            <a:p>
              <a:pPr marL="0" lvl="0" indent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b="1" kern="1200" dirty="0">
                  <a:solidFill>
                    <a:schemeClr val="bg1"/>
                  </a:solidFill>
                </a:rPr>
                <a:t>Coaches</a:t>
              </a:r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2BA4419-13A7-4EF1-94A7-CC55AC69B5E2}"/>
              </a:ext>
            </a:extLst>
          </p:cNvPr>
          <p:cNvGrpSpPr/>
          <p:nvPr/>
        </p:nvGrpSpPr>
        <p:grpSpPr>
          <a:xfrm>
            <a:off x="1599606" y="3419833"/>
            <a:ext cx="2214617" cy="2109712"/>
            <a:chOff x="860893" y="3223599"/>
            <a:chExt cx="2710293" cy="2065215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890501A-FE4B-4CFD-8505-A85BE6618644}"/>
                </a:ext>
              </a:extLst>
            </p:cNvPr>
            <p:cNvSpPr/>
            <p:nvPr/>
          </p:nvSpPr>
          <p:spPr>
            <a:xfrm>
              <a:off x="860893" y="3223599"/>
              <a:ext cx="2710293" cy="2065215"/>
            </a:xfrm>
            <a:prstGeom prst="ellipse">
              <a:avLst/>
            </a:prstGeom>
            <a:solidFill>
              <a:schemeClr val="tx1">
                <a:alpha val="5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Oval 4">
              <a:extLst>
                <a:ext uri="{FF2B5EF4-FFF2-40B4-BE49-F238E27FC236}">
                  <a16:creationId xmlns:a16="http://schemas.microsoft.com/office/drawing/2014/main" id="{55481536-DD9D-40C0-8D85-DFC7BA19509D}"/>
                </a:ext>
              </a:extLst>
            </p:cNvPr>
            <p:cNvSpPr txBox="1"/>
            <p:nvPr/>
          </p:nvSpPr>
          <p:spPr>
            <a:xfrm>
              <a:off x="1257806" y="3526043"/>
              <a:ext cx="1916467" cy="1460327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  <p:txBody>
            <a:bodyPr spcFirstLastPara="0" vert="horz" wrap="square" lIns="33020" tIns="33020" rIns="33020" bIns="33020" numCol="1" spcCol="1270" anchor="ctr" anchorCtr="0">
              <a:noAutofit/>
            </a:bodyPr>
            <a:lstStyle/>
            <a:p>
              <a:pPr marL="0" lvl="0" indent="0" algn="ctr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kern="1200" dirty="0">
                  <a:solidFill>
                    <a:schemeClr val="bg1"/>
                  </a:solidFill>
                </a:rPr>
                <a:t>Non-judgemental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C370E4D-359B-4E68-BDA1-5EFA7B3A62CC}"/>
              </a:ext>
            </a:extLst>
          </p:cNvPr>
          <p:cNvGrpSpPr/>
          <p:nvPr/>
        </p:nvGrpSpPr>
        <p:grpSpPr>
          <a:xfrm>
            <a:off x="5142275" y="3429000"/>
            <a:ext cx="2214617" cy="2076796"/>
            <a:chOff x="4598964" y="3245338"/>
            <a:chExt cx="2533029" cy="2021737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79240D40-27D5-4A73-82DB-3862F327890D}"/>
                </a:ext>
              </a:extLst>
            </p:cNvPr>
            <p:cNvSpPr/>
            <p:nvPr/>
          </p:nvSpPr>
          <p:spPr>
            <a:xfrm>
              <a:off x="4598964" y="3245338"/>
              <a:ext cx="2533029" cy="2021737"/>
            </a:xfrm>
            <a:prstGeom prst="ellipse">
              <a:avLst/>
            </a:prstGeom>
            <a:solidFill>
              <a:schemeClr val="tx1">
                <a:alpha val="5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Oval 4">
              <a:extLst>
                <a:ext uri="{FF2B5EF4-FFF2-40B4-BE49-F238E27FC236}">
                  <a16:creationId xmlns:a16="http://schemas.microsoft.com/office/drawing/2014/main" id="{E92A6B25-39C9-4B46-978A-E001C255E7CD}"/>
                </a:ext>
              </a:extLst>
            </p:cNvPr>
            <p:cNvSpPr txBox="1"/>
            <p:nvPr/>
          </p:nvSpPr>
          <p:spPr>
            <a:xfrm>
              <a:off x="4969918" y="3541415"/>
              <a:ext cx="1791121" cy="142958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  <p:txBody>
            <a:bodyPr spcFirstLastPara="0" vert="horz" wrap="square" lIns="33020" tIns="33020" rIns="33020" bIns="33020" numCol="1" spcCol="1270" anchor="ctr" anchorCtr="0">
              <a:noAutofit/>
            </a:bodyPr>
            <a:lstStyle/>
            <a:p>
              <a:pPr marL="0" lvl="0" indent="0" algn="ctr" defTabSz="11557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>
                  <a:solidFill>
                    <a:schemeClr val="bg1"/>
                  </a:solidFill>
                </a:rPr>
                <a:t>Confidential 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9E8F24BA-6485-4D2E-A1FD-B96E3654B1B8}"/>
              </a:ext>
            </a:extLst>
          </p:cNvPr>
          <p:cNvGrpSpPr/>
          <p:nvPr/>
        </p:nvGrpSpPr>
        <p:grpSpPr>
          <a:xfrm>
            <a:off x="3396848" y="1051095"/>
            <a:ext cx="2350297" cy="2109711"/>
            <a:chOff x="2546224" y="-16454"/>
            <a:chExt cx="2989071" cy="2224311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3B694409-7CB2-4A38-A927-D40A419C2D9C}"/>
                </a:ext>
              </a:extLst>
            </p:cNvPr>
            <p:cNvSpPr/>
            <p:nvPr/>
          </p:nvSpPr>
          <p:spPr>
            <a:xfrm>
              <a:off x="2546224" y="-16454"/>
              <a:ext cx="2989071" cy="2224311"/>
            </a:xfrm>
            <a:prstGeom prst="ellipse">
              <a:avLst/>
            </a:prstGeom>
            <a:solidFill>
              <a:schemeClr val="tx1">
                <a:alpha val="50000"/>
              </a:schemeClr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alpha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tx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Oval 4">
              <a:extLst>
                <a:ext uri="{FF2B5EF4-FFF2-40B4-BE49-F238E27FC236}">
                  <a16:creationId xmlns:a16="http://schemas.microsoft.com/office/drawing/2014/main" id="{0704D90B-A8FB-4C78-AD30-260BE0F8CF8C}"/>
                </a:ext>
              </a:extLst>
            </p:cNvPr>
            <p:cNvSpPr txBox="1"/>
            <p:nvPr/>
          </p:nvSpPr>
          <p:spPr>
            <a:xfrm>
              <a:off x="2983963" y="309289"/>
              <a:ext cx="2113593" cy="1572825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/>
            </a:fontRef>
          </p:style>
          <p:txBody>
            <a:bodyPr spcFirstLastPara="0" vert="horz" wrap="square" lIns="40640" tIns="40640" rIns="40640" bIns="40640" numCol="1" spcCol="1270" anchor="ctr" anchorCtr="0">
              <a:noAutofit/>
            </a:bodyPr>
            <a:lstStyle/>
            <a:p>
              <a:pPr marL="0" lvl="0" indent="0" algn="ctr" defTabSz="14224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>
                  <a:solidFill>
                    <a:schemeClr val="bg1"/>
                  </a:solidFill>
                </a:rPr>
                <a:t>Non-critical </a:t>
              </a:r>
            </a:p>
          </p:txBody>
        </p:sp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83F49BF8-4F15-4A78-A9AF-DF4AA85C77F6}"/>
              </a:ext>
            </a:extLst>
          </p:cNvPr>
          <p:cNvSpPr txBox="1"/>
          <p:nvPr/>
        </p:nvSpPr>
        <p:spPr>
          <a:xfrm>
            <a:off x="222261" y="1166063"/>
            <a:ext cx="221461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u="sng" dirty="0"/>
              <a:t>Coaching Aim</a:t>
            </a:r>
          </a:p>
          <a:p>
            <a:pPr algn="ctr"/>
            <a:r>
              <a:rPr lang="en-GB" dirty="0">
                <a:solidFill>
                  <a:srgbClr val="0000CC"/>
                </a:solidFill>
              </a:rPr>
              <a:t>Realise client’s potential</a:t>
            </a:r>
          </a:p>
          <a:p>
            <a:pPr algn="ctr"/>
            <a:endParaRPr lang="en-GB" dirty="0">
              <a:solidFill>
                <a:srgbClr val="0000CC"/>
              </a:solidFill>
            </a:endParaRPr>
          </a:p>
          <a:p>
            <a:pPr algn="ctr"/>
            <a:r>
              <a:rPr lang="en-GB" dirty="0">
                <a:solidFill>
                  <a:srgbClr val="0000CC"/>
                </a:solidFill>
              </a:rPr>
              <a:t>Raise client’s awareness of their behaviours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1DE9727B-BBE2-4270-A172-B3036AA55E07}"/>
              </a:ext>
            </a:extLst>
          </p:cNvPr>
          <p:cNvSpPr txBox="1"/>
          <p:nvPr/>
        </p:nvSpPr>
        <p:spPr>
          <a:xfrm>
            <a:off x="6667661" y="1360055"/>
            <a:ext cx="221461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Less of what’s </a:t>
            </a:r>
            <a:r>
              <a:rPr lang="en-GB" sz="2000" b="1" i="1" dirty="0"/>
              <a:t>not</a:t>
            </a:r>
            <a:r>
              <a:rPr lang="en-GB" sz="2000" b="1" dirty="0"/>
              <a:t> working</a:t>
            </a:r>
          </a:p>
          <a:p>
            <a:pPr algn="ctr"/>
            <a:r>
              <a:rPr lang="en-GB" sz="2000" b="1" dirty="0">
                <a:solidFill>
                  <a:srgbClr val="0000CC"/>
                </a:solidFill>
              </a:rPr>
              <a:t>More of what </a:t>
            </a:r>
            <a:r>
              <a:rPr lang="en-GB" sz="2000" b="1" i="1" dirty="0">
                <a:solidFill>
                  <a:srgbClr val="0000CC"/>
                </a:solidFill>
              </a:rPr>
              <a:t>is</a:t>
            </a:r>
            <a:r>
              <a:rPr lang="en-GB" sz="2000" b="1" dirty="0">
                <a:solidFill>
                  <a:srgbClr val="0000CC"/>
                </a:solidFill>
              </a:rPr>
              <a:t> working</a:t>
            </a:r>
          </a:p>
          <a:p>
            <a:pPr algn="ctr"/>
            <a:r>
              <a:rPr lang="en-GB" sz="2000" b="1" dirty="0"/>
              <a:t>What’s new, that </a:t>
            </a:r>
            <a:r>
              <a:rPr lang="en-GB" sz="2000" b="1" i="1" dirty="0"/>
              <a:t>could</a:t>
            </a:r>
            <a:r>
              <a:rPr lang="en-GB" sz="2000" b="1" dirty="0"/>
              <a:t> work?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A2F698D-9C5D-541C-4DE0-42803A9C4A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6892" y="0"/>
            <a:ext cx="1790162" cy="1242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99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F9811-20D8-496C-8ACB-7F0A19A21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536" y="186948"/>
            <a:ext cx="7886700" cy="789398"/>
          </a:xfrm>
        </p:spPr>
        <p:txBody>
          <a:bodyPr/>
          <a:lstStyle/>
          <a:p>
            <a:pPr algn="ctr"/>
            <a:r>
              <a:rPr lang="en-GB" dirty="0"/>
              <a:t>Starting Point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A9298D-1591-4188-9357-6B62E64373F2}"/>
              </a:ext>
            </a:extLst>
          </p:cNvPr>
          <p:cNvSpPr txBox="1"/>
          <p:nvPr/>
        </p:nvSpPr>
        <p:spPr>
          <a:xfrm>
            <a:off x="457200" y="1428599"/>
            <a:ext cx="36004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Env</a:t>
            </a:r>
          </a:p>
          <a:p>
            <a:pPr algn="ctr"/>
            <a:r>
              <a:rPr lang="en-GB" sz="2400" b="1" dirty="0"/>
              <a:t>I</a:t>
            </a:r>
          </a:p>
          <a:p>
            <a:pPr algn="ctr"/>
            <a:r>
              <a:rPr lang="en-GB" sz="2400" b="1" dirty="0" err="1"/>
              <a:t>ronment</a:t>
            </a:r>
            <a:endParaRPr lang="en-GB" sz="2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07F5F2-B543-4C63-AE4D-1F031F0DCC1C}"/>
              </a:ext>
            </a:extLst>
          </p:cNvPr>
          <p:cNvSpPr txBox="1"/>
          <p:nvPr/>
        </p:nvSpPr>
        <p:spPr>
          <a:xfrm>
            <a:off x="8506780" y="1420378"/>
            <a:ext cx="36004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Env</a:t>
            </a:r>
          </a:p>
          <a:p>
            <a:pPr algn="ctr"/>
            <a:r>
              <a:rPr lang="en-GB" sz="2400" b="1" dirty="0"/>
              <a:t>I</a:t>
            </a:r>
          </a:p>
          <a:p>
            <a:pPr algn="ctr"/>
            <a:r>
              <a:rPr lang="en-GB" sz="2400" b="1" dirty="0" err="1"/>
              <a:t>ronment</a:t>
            </a:r>
            <a:endParaRPr lang="en-GB" sz="2400" b="1" dirty="0"/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3CCCB860-7AA2-4BC5-86BC-3F2EFF5C653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653358"/>
              </p:ext>
            </p:extLst>
          </p:nvPr>
        </p:nvGraphicFramePr>
        <p:xfrm>
          <a:off x="4583132" y="1320210"/>
          <a:ext cx="3744416" cy="42800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11" name="Straight Arrow Connector 4">
            <a:extLst>
              <a:ext uri="{FF2B5EF4-FFF2-40B4-BE49-F238E27FC236}">
                <a16:creationId xmlns:a16="http://schemas.microsoft.com/office/drawing/2014/main" id="{E12FA54C-2B2A-4D06-BBA5-EEB6C33E990D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4800302" y="1593806"/>
            <a:ext cx="1227138" cy="787400"/>
          </a:xfrm>
          <a:prstGeom prst="straightConnector1">
            <a:avLst/>
          </a:prstGeom>
          <a:noFill/>
          <a:ln w="57150" cap="sq" algn="ctr">
            <a:solidFill>
              <a:srgbClr val="0000FF"/>
            </a:solidFill>
            <a:round/>
            <a:headEnd type="none" w="sm" len="sm"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2B7DBD32-4E71-47C3-A1CE-45FFA9A822A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7573" y="2176997"/>
            <a:ext cx="2965225" cy="203384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02C7B51-A8A3-4C7C-8E77-089D664D8D48}"/>
              </a:ext>
            </a:extLst>
          </p:cNvPr>
          <p:cNvSpPr txBox="1"/>
          <p:nvPr/>
        </p:nvSpPr>
        <p:spPr>
          <a:xfrm>
            <a:off x="1417813" y="1192226"/>
            <a:ext cx="22047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00CC"/>
                </a:solidFill>
              </a:rPr>
              <a:t>Greater Awareness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CEDEAFB-BFBB-4B11-BA32-DB7F7E2D07E6}"/>
              </a:ext>
            </a:extLst>
          </p:cNvPr>
          <p:cNvSpPr txBox="1"/>
          <p:nvPr/>
        </p:nvSpPr>
        <p:spPr>
          <a:xfrm>
            <a:off x="3812157" y="1192856"/>
            <a:ext cx="20393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0000CC"/>
                </a:solidFill>
              </a:rPr>
              <a:t>Self-examination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D99BADA2-B1CA-4F07-9408-2587A816C065}"/>
              </a:ext>
            </a:extLst>
          </p:cNvPr>
          <p:cNvCxnSpPr/>
          <p:nvPr/>
        </p:nvCxnSpPr>
        <p:spPr>
          <a:xfrm flipH="1">
            <a:off x="816452" y="1599261"/>
            <a:ext cx="771763" cy="577736"/>
          </a:xfrm>
          <a:prstGeom prst="straightConnector1">
            <a:avLst/>
          </a:prstGeom>
          <a:ln w="57150">
            <a:solidFill>
              <a:srgbClr val="0000CC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590FFE5A-A00E-4617-8A4C-E04EABDB3B77}"/>
              </a:ext>
            </a:extLst>
          </p:cNvPr>
          <p:cNvSpPr txBox="1"/>
          <p:nvPr/>
        </p:nvSpPr>
        <p:spPr>
          <a:xfrm>
            <a:off x="1431902" y="4554708"/>
            <a:ext cx="253627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200" b="1" dirty="0">
                <a:solidFill>
                  <a:srgbClr val="0000CC"/>
                </a:solidFill>
              </a:rPr>
              <a:t>Your Reality:</a:t>
            </a:r>
          </a:p>
          <a:p>
            <a:pPr algn="ctr"/>
            <a:r>
              <a:rPr lang="en-GB" sz="3200" b="1" dirty="0">
                <a:solidFill>
                  <a:srgbClr val="0000CC"/>
                </a:solidFill>
              </a:rPr>
              <a:t>Use all senses</a:t>
            </a:r>
          </a:p>
        </p:txBody>
      </p:sp>
    </p:spTree>
    <p:extLst>
      <p:ext uri="{BB962C8B-B14F-4D97-AF65-F5344CB8AC3E}">
        <p14:creationId xmlns:p14="http://schemas.microsoft.com/office/powerpoint/2010/main" val="25183835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35C64-C048-42B2-97D7-1CD108F02B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808" y="365126"/>
            <a:ext cx="5671542" cy="903634"/>
          </a:xfrm>
        </p:spPr>
        <p:txBody>
          <a:bodyPr/>
          <a:lstStyle/>
          <a:p>
            <a:pPr algn="ctr"/>
            <a:r>
              <a:rPr lang="en-GB" dirty="0"/>
              <a:t>Self-Image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0CBB855-4AAB-4B3B-A925-32D2A63ACEB9}"/>
              </a:ext>
            </a:extLst>
          </p:cNvPr>
          <p:cNvSpPr/>
          <p:nvPr/>
        </p:nvSpPr>
        <p:spPr>
          <a:xfrm>
            <a:off x="844978" y="1418055"/>
            <a:ext cx="745404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2800" b="1" dirty="0">
                <a:solidFill>
                  <a:srgbClr val="0000FF"/>
                </a:solidFill>
                <a:latin typeface="Calibri" panose="020F0502020204030204" pitchFamily="34" charset="0"/>
              </a:rPr>
              <a:t>No matter what you want to achieve, your self-image will govern whether you reach it or not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74FF57D-4285-45A7-B42E-DB389C205AE0}"/>
              </a:ext>
            </a:extLst>
          </p:cNvPr>
          <p:cNvSpPr/>
          <p:nvPr/>
        </p:nvSpPr>
        <p:spPr>
          <a:xfrm>
            <a:off x="179512" y="2508339"/>
            <a:ext cx="8640960" cy="954107"/>
          </a:xfrm>
          <a:prstGeom prst="rect">
            <a:avLst/>
          </a:prstGeom>
          <a:noFill/>
          <a:ln w="57150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pPr algn="ctr" eaLnBrk="1" hangingPunct="1">
              <a:defRPr/>
            </a:pPr>
            <a:r>
              <a:rPr lang="en-GB" sz="2800" b="1" i="1" dirty="0">
                <a:solidFill>
                  <a:srgbClr val="00B0F0"/>
                </a:solidFill>
                <a:latin typeface="Arial" pitchFamily="34" charset="0"/>
              </a:rPr>
              <a:t>If you believe you can or believe you can’t, you’re probably right (Henry Ford</a:t>
            </a:r>
            <a:r>
              <a:rPr lang="en-GB" sz="2800" b="1" i="1" dirty="0">
                <a:solidFill>
                  <a:srgbClr val="00B0F0"/>
                </a:solidFill>
              </a:rPr>
              <a:t>)</a:t>
            </a:r>
          </a:p>
        </p:txBody>
      </p:sp>
      <p:sp>
        <p:nvSpPr>
          <p:cNvPr id="7" name="Flowchart: Process 3">
            <a:extLst>
              <a:ext uri="{FF2B5EF4-FFF2-40B4-BE49-F238E27FC236}">
                <a16:creationId xmlns:a16="http://schemas.microsoft.com/office/drawing/2014/main" id="{C42C9E90-41EF-4E64-83C9-A8BEB5E192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512" y="3717031"/>
            <a:ext cx="4392488" cy="1872209"/>
          </a:xfrm>
          <a:prstGeom prst="flowChartProcess">
            <a:avLst/>
          </a:prstGeom>
          <a:solidFill>
            <a:schemeClr val="bg1"/>
          </a:solidFill>
          <a:ln w="12700" cap="sq" algn="ctr">
            <a:solidFill>
              <a:srgbClr val="C0C0C0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dirty="0">
                <a:solidFill>
                  <a:srgbClr val="0000CC"/>
                </a:solidFill>
                <a:latin typeface="Arial" panose="020B0604020202020204" pitchFamily="34" charset="0"/>
              </a:rPr>
              <a:t>Possible to improve the </a:t>
            </a:r>
          </a:p>
          <a:p>
            <a:pPr algn="ctr" eaLnBrk="1" hangingPunct="1"/>
            <a:r>
              <a:rPr lang="en-GB" altLang="en-US" dirty="0">
                <a:solidFill>
                  <a:srgbClr val="0000CC"/>
                </a:solidFill>
                <a:latin typeface="Arial" panose="020B0604020202020204" pitchFamily="34" charset="0"/>
              </a:rPr>
              <a:t>coachee’s self-image </a:t>
            </a:r>
          </a:p>
          <a:p>
            <a:pPr algn="ctr" eaLnBrk="1" hangingPunct="1"/>
            <a:r>
              <a:rPr lang="en-GB" altLang="en-US" dirty="0">
                <a:solidFill>
                  <a:srgbClr val="0000CC"/>
                </a:solidFill>
                <a:latin typeface="Arial" panose="020B0604020202020204" pitchFamily="34" charset="0"/>
              </a:rPr>
              <a:t>– therefore achieving  </a:t>
            </a:r>
          </a:p>
          <a:p>
            <a:pPr algn="ctr" eaLnBrk="1" hangingPunct="1"/>
            <a:r>
              <a:rPr lang="en-GB" altLang="en-US" dirty="0">
                <a:solidFill>
                  <a:srgbClr val="0000CC"/>
                </a:solidFill>
                <a:latin typeface="Arial" panose="020B0604020202020204" pitchFamily="34" charset="0"/>
              </a:rPr>
              <a:t>their, and your, goals</a:t>
            </a:r>
          </a:p>
        </p:txBody>
      </p:sp>
      <p:sp>
        <p:nvSpPr>
          <p:cNvPr id="8" name="Flowchart: Process 7">
            <a:extLst>
              <a:ext uri="{FF2B5EF4-FFF2-40B4-BE49-F238E27FC236}">
                <a16:creationId xmlns:a16="http://schemas.microsoft.com/office/drawing/2014/main" id="{2D708BED-6A4B-48DC-A479-41960E4160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51512" y="3717031"/>
            <a:ext cx="4392488" cy="1872210"/>
          </a:xfrm>
          <a:prstGeom prst="flowChartProcess">
            <a:avLst/>
          </a:prstGeom>
          <a:solidFill>
            <a:schemeClr val="bg1"/>
          </a:solidFill>
          <a:ln w="12700" cap="sq" algn="ctr">
            <a:solidFill>
              <a:srgbClr val="C0C0C0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2200" dirty="0">
                <a:solidFill>
                  <a:srgbClr val="0000FF"/>
                </a:solidFill>
                <a:latin typeface="Arial" panose="020B0604020202020204" pitchFamily="34" charset="0"/>
              </a:rPr>
              <a:t>There is </a:t>
            </a:r>
            <a:r>
              <a:rPr lang="en-GB" altLang="en-US" sz="2200" b="1" i="1" u="sng" dirty="0">
                <a:solidFill>
                  <a:srgbClr val="0000FF"/>
                </a:solidFill>
                <a:latin typeface="Arial" panose="020B0604020202020204" pitchFamily="34" charset="0"/>
              </a:rPr>
              <a:t>NOT</a:t>
            </a:r>
            <a:r>
              <a:rPr lang="en-GB" altLang="en-US" sz="2200" dirty="0">
                <a:solidFill>
                  <a:srgbClr val="0000FF"/>
                </a:solidFill>
                <a:latin typeface="Arial" panose="020B0604020202020204" pitchFamily="34" charset="0"/>
              </a:rPr>
              <a:t> a finite quota of </a:t>
            </a:r>
          </a:p>
          <a:p>
            <a:pPr algn="ctr" eaLnBrk="1" hangingPunct="1"/>
            <a:r>
              <a:rPr lang="en-GB" altLang="en-US" sz="2200" dirty="0">
                <a:solidFill>
                  <a:srgbClr val="0000FF"/>
                </a:solidFill>
                <a:latin typeface="Arial" panose="020B0604020202020204" pitchFamily="34" charset="0"/>
              </a:rPr>
              <a:t>self–confidence. A mix of nature/</a:t>
            </a:r>
          </a:p>
          <a:p>
            <a:pPr algn="ctr" eaLnBrk="1" hangingPunct="1"/>
            <a:r>
              <a:rPr lang="en-GB" altLang="en-US" sz="2200" dirty="0">
                <a:solidFill>
                  <a:srgbClr val="0000FF"/>
                </a:solidFill>
                <a:latin typeface="Arial" panose="020B0604020202020204" pitchFamily="34" charset="0"/>
              </a:rPr>
              <a:t>nurture and how we behave and </a:t>
            </a:r>
          </a:p>
          <a:p>
            <a:pPr algn="ctr" eaLnBrk="1" hangingPunct="1"/>
            <a:r>
              <a:rPr lang="en-GB" altLang="en-US" sz="2200" dirty="0">
                <a:solidFill>
                  <a:srgbClr val="0000FF"/>
                </a:solidFill>
                <a:latin typeface="Arial" panose="020B0604020202020204" pitchFamily="34" charset="0"/>
              </a:rPr>
              <a:t>what we focus on will help build a</a:t>
            </a:r>
          </a:p>
          <a:p>
            <a:pPr algn="ctr" eaLnBrk="1" hangingPunct="1"/>
            <a:r>
              <a:rPr lang="en-GB" altLang="en-US" sz="2200" dirty="0">
                <a:solidFill>
                  <a:srgbClr val="0000FF"/>
                </a:solidFill>
                <a:latin typeface="Arial" panose="020B0604020202020204" pitchFamily="34" charset="0"/>
              </a:rPr>
              <a:t>positive self-image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7DD6AD7-3A53-4136-B4C1-5C22EF16263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20052"/>
            <a:ext cx="2195736" cy="1461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6691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5" grpId="1" build="allAtOnce"/>
      <p:bldP spid="6" grpId="0" animBg="1"/>
      <p:bldP spid="6" grpId="1" animBg="1"/>
      <p:bldP spid="6" grpId="2" animBg="1"/>
      <p:bldP spid="7" grpId="0" animBg="1"/>
      <p:bldP spid="7" grpId="1" animBg="1"/>
      <p:bldP spid="7" grpId="2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C3A904-5416-4786-8341-BCC8E65C5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7715" y="130685"/>
            <a:ext cx="4546600" cy="499595"/>
          </a:xfrm>
        </p:spPr>
        <p:txBody>
          <a:bodyPr>
            <a:normAutofit fontScale="90000"/>
          </a:bodyPr>
          <a:lstStyle/>
          <a:p>
            <a:r>
              <a:rPr lang="en-GB" dirty="0"/>
              <a:t>JOHARI Window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A4865519-22E3-4DA8-98BD-34BBF75CDE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93369" y="1486062"/>
            <a:ext cx="4751388" cy="3960812"/>
          </a:xfrm>
          <a:prstGeom prst="rect">
            <a:avLst/>
          </a:prstGeom>
          <a:noFill/>
          <a:ln w="57150">
            <a:solidFill>
              <a:srgbClr val="0000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6" name="Line 3">
            <a:extLst>
              <a:ext uri="{FF2B5EF4-FFF2-40B4-BE49-F238E27FC236}">
                <a16:creationId xmlns:a16="http://schemas.microsoft.com/office/drawing/2014/main" id="{4F56452A-218E-4B24-ACCA-8B711EDE7F5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868269" y="1463837"/>
            <a:ext cx="0" cy="3960812"/>
          </a:xfrm>
          <a:prstGeom prst="line">
            <a:avLst/>
          </a:prstGeom>
          <a:noFill/>
          <a:ln w="38100">
            <a:solidFill>
              <a:srgbClr val="0000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" name="Line 4">
            <a:extLst>
              <a:ext uri="{FF2B5EF4-FFF2-40B4-BE49-F238E27FC236}">
                <a16:creationId xmlns:a16="http://schemas.microsoft.com/office/drawing/2014/main" id="{5D432423-FDB1-4871-B926-DEFCDDE2989F}"/>
              </a:ext>
            </a:extLst>
          </p:cNvPr>
          <p:cNvSpPr>
            <a:spLocks noChangeShapeType="1"/>
          </p:cNvSpPr>
          <p:nvPr/>
        </p:nvSpPr>
        <p:spPr bwMode="auto">
          <a:xfrm>
            <a:off x="3493369" y="3479962"/>
            <a:ext cx="4751388" cy="0"/>
          </a:xfrm>
          <a:prstGeom prst="line">
            <a:avLst/>
          </a:prstGeom>
          <a:noFill/>
          <a:ln w="38100">
            <a:solidFill>
              <a:srgbClr val="0000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8" name="Text Box 5">
            <a:extLst>
              <a:ext uri="{FF2B5EF4-FFF2-40B4-BE49-F238E27FC236}">
                <a16:creationId xmlns:a16="http://schemas.microsoft.com/office/drawing/2014/main" id="{DB4D4982-4DC6-47FC-8F41-FDB0CFB6F7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85507" y="744699"/>
            <a:ext cx="919162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>
                <a:latin typeface="Arial" panose="020B0604020202020204" pitchFamily="34" charset="0"/>
              </a:rPr>
              <a:t>Known </a:t>
            </a:r>
          </a:p>
          <a:p>
            <a:pPr eaLnBrk="1" hangingPunct="1"/>
            <a:r>
              <a:rPr lang="en-GB" altLang="en-US" sz="1600" b="1">
                <a:latin typeface="Arial" panose="020B0604020202020204" pitchFamily="34" charset="0"/>
              </a:rPr>
              <a:t>by self</a:t>
            </a:r>
          </a:p>
        </p:txBody>
      </p:sp>
      <p:sp>
        <p:nvSpPr>
          <p:cNvPr id="9" name="Text Box 6">
            <a:extLst>
              <a:ext uri="{FF2B5EF4-FFF2-40B4-BE49-F238E27FC236}">
                <a16:creationId xmlns:a16="http://schemas.microsoft.com/office/drawing/2014/main" id="{FBD66897-77E0-4CC2-8BD6-ED121B2AC1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57257" y="744699"/>
            <a:ext cx="1154112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>
                <a:latin typeface="Arial" panose="020B0604020202020204" pitchFamily="34" charset="0"/>
              </a:rPr>
              <a:t>Unknown </a:t>
            </a:r>
          </a:p>
          <a:p>
            <a:pPr eaLnBrk="1" hangingPunct="1"/>
            <a:r>
              <a:rPr lang="en-GB" altLang="en-US" sz="1600" b="1">
                <a:latin typeface="Arial" panose="020B0604020202020204" pitchFamily="34" charset="0"/>
              </a:rPr>
              <a:t>by self</a:t>
            </a:r>
          </a:p>
        </p:txBody>
      </p:sp>
      <p:sp>
        <p:nvSpPr>
          <p:cNvPr id="10" name="Text Box 7">
            <a:extLst>
              <a:ext uri="{FF2B5EF4-FFF2-40B4-BE49-F238E27FC236}">
                <a16:creationId xmlns:a16="http://schemas.microsoft.com/office/drawing/2014/main" id="{7FD3C01A-4B5C-4573-812B-A128C093B45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94794" y="2106774"/>
            <a:ext cx="1154113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>
                <a:latin typeface="Arial" panose="020B0604020202020204" pitchFamily="34" charset="0"/>
              </a:rPr>
              <a:t>Known by</a:t>
            </a:r>
          </a:p>
          <a:p>
            <a:pPr eaLnBrk="1" hangingPunct="1"/>
            <a:r>
              <a:rPr lang="en-GB" altLang="en-US" sz="1600" b="1">
                <a:latin typeface="Arial" panose="020B0604020202020204" pitchFamily="34" charset="0"/>
              </a:rPr>
              <a:t> others</a:t>
            </a:r>
          </a:p>
        </p:txBody>
      </p:sp>
      <p:sp>
        <p:nvSpPr>
          <p:cNvPr id="11" name="Text Box 8">
            <a:extLst>
              <a:ext uri="{FF2B5EF4-FFF2-40B4-BE49-F238E27FC236}">
                <a16:creationId xmlns:a16="http://schemas.microsoft.com/office/drawing/2014/main" id="{624B37AF-1817-4856-8F49-D51BFB8EF8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39257" y="4259424"/>
            <a:ext cx="1030287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400" b="1">
                <a:latin typeface="Arial" panose="020B0604020202020204" pitchFamily="34" charset="0"/>
              </a:rPr>
              <a:t>Unknown </a:t>
            </a:r>
          </a:p>
          <a:p>
            <a:pPr eaLnBrk="1" hangingPunct="1"/>
            <a:r>
              <a:rPr lang="en-GB" altLang="en-US" sz="1400" b="1">
                <a:latin typeface="Arial" panose="020B0604020202020204" pitchFamily="34" charset="0"/>
              </a:rPr>
              <a:t>by others</a:t>
            </a:r>
          </a:p>
        </p:txBody>
      </p:sp>
      <p:sp>
        <p:nvSpPr>
          <p:cNvPr id="12" name="Text Box 9">
            <a:extLst>
              <a:ext uri="{FF2B5EF4-FFF2-40B4-BE49-F238E27FC236}">
                <a16:creationId xmlns:a16="http://schemas.microsoft.com/office/drawing/2014/main" id="{68723D27-705F-4AF2-AAFF-DC505796FA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60119" y="4272124"/>
            <a:ext cx="862737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 dirty="0">
                <a:solidFill>
                  <a:srgbClr val="0000CC"/>
                </a:solidFill>
                <a:latin typeface="Antique Olive Compact" pitchFamily="34" charset="0"/>
              </a:rPr>
              <a:t>HIDDEN</a:t>
            </a:r>
          </a:p>
          <a:p>
            <a:pPr eaLnBrk="1" hangingPunct="1"/>
            <a:r>
              <a:rPr lang="en-GB" altLang="en-US" sz="1600" b="1" dirty="0">
                <a:solidFill>
                  <a:srgbClr val="0000CC"/>
                </a:solidFill>
                <a:latin typeface="Antique Olive Compact" pitchFamily="34" charset="0"/>
              </a:rPr>
              <a:t>  AREA</a:t>
            </a:r>
          </a:p>
        </p:txBody>
      </p:sp>
      <p:sp>
        <p:nvSpPr>
          <p:cNvPr id="13" name="Text Box 10">
            <a:extLst>
              <a:ext uri="{FF2B5EF4-FFF2-40B4-BE49-F238E27FC236}">
                <a16:creationId xmlns:a16="http://schemas.microsoft.com/office/drawing/2014/main" id="{B1E5D390-58EA-4C34-8757-8CD7AD4D2E1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34719" y="2279812"/>
            <a:ext cx="66717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 dirty="0">
                <a:solidFill>
                  <a:srgbClr val="0000CC"/>
                </a:solidFill>
                <a:latin typeface="Antique Olive Compact" pitchFamily="34" charset="0"/>
              </a:rPr>
              <a:t>OPEN</a:t>
            </a:r>
          </a:p>
          <a:p>
            <a:pPr eaLnBrk="1" hangingPunct="1"/>
            <a:r>
              <a:rPr lang="en-GB" altLang="en-US" sz="1600" b="1" dirty="0">
                <a:solidFill>
                  <a:srgbClr val="0000CC"/>
                </a:solidFill>
                <a:latin typeface="Antique Olive Compact" pitchFamily="34" charset="0"/>
              </a:rPr>
              <a:t>AREA</a:t>
            </a:r>
          </a:p>
        </p:txBody>
      </p:sp>
      <p:sp>
        <p:nvSpPr>
          <p:cNvPr id="14" name="Text Box 11">
            <a:extLst>
              <a:ext uri="{FF2B5EF4-FFF2-40B4-BE49-F238E27FC236}">
                <a16:creationId xmlns:a16="http://schemas.microsoft.com/office/drawing/2014/main" id="{538195F8-C6E7-4AF8-B06B-8A61659FEF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49319" y="2255999"/>
            <a:ext cx="70564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 dirty="0">
                <a:solidFill>
                  <a:srgbClr val="0000CC"/>
                </a:solidFill>
                <a:latin typeface="Antique Olive Compact" pitchFamily="34" charset="0"/>
              </a:rPr>
              <a:t>BLIND</a:t>
            </a:r>
          </a:p>
          <a:p>
            <a:pPr eaLnBrk="1" hangingPunct="1"/>
            <a:r>
              <a:rPr lang="en-GB" altLang="en-US" sz="1600" b="1" dirty="0">
                <a:solidFill>
                  <a:srgbClr val="0000CC"/>
                </a:solidFill>
                <a:latin typeface="Antique Olive Compact" pitchFamily="34" charset="0"/>
              </a:rPr>
              <a:t>AREA</a:t>
            </a:r>
          </a:p>
        </p:txBody>
      </p:sp>
      <p:sp>
        <p:nvSpPr>
          <p:cNvPr id="15" name="Text Box 12">
            <a:extLst>
              <a:ext uri="{FF2B5EF4-FFF2-40B4-BE49-F238E27FC236}">
                <a16:creationId xmlns:a16="http://schemas.microsoft.com/office/drawing/2014/main" id="{6F70162E-6230-403E-AC0E-C65A683D4B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47719" y="4295937"/>
            <a:ext cx="1158394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 dirty="0">
                <a:solidFill>
                  <a:srgbClr val="0000CC"/>
                </a:solidFill>
                <a:latin typeface="Antique Olive Compact" pitchFamily="34" charset="0"/>
              </a:rPr>
              <a:t>UNKNOWN</a:t>
            </a:r>
          </a:p>
          <a:p>
            <a:pPr eaLnBrk="1" hangingPunct="1"/>
            <a:r>
              <a:rPr lang="en-GB" altLang="en-US" sz="1600" b="1" dirty="0">
                <a:solidFill>
                  <a:srgbClr val="0000CC"/>
                </a:solidFill>
                <a:latin typeface="Antique Olive Compact" pitchFamily="34" charset="0"/>
              </a:rPr>
              <a:t>    AREA</a:t>
            </a:r>
          </a:p>
        </p:txBody>
      </p:sp>
      <p:sp>
        <p:nvSpPr>
          <p:cNvPr id="16" name="Rectangle 14">
            <a:extLst>
              <a:ext uri="{FF2B5EF4-FFF2-40B4-BE49-F238E27FC236}">
                <a16:creationId xmlns:a16="http://schemas.microsoft.com/office/drawing/2014/main" id="{D3163180-D03D-4E45-9BA1-4A685DC816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21994" y="3624423"/>
            <a:ext cx="1514475" cy="40370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100" b="1" dirty="0">
                <a:latin typeface="Arial" panose="020B0604020202020204" pitchFamily="34" charset="0"/>
              </a:rPr>
              <a:t>Self-disclosure </a:t>
            </a:r>
          </a:p>
          <a:p>
            <a:pPr algn="ctr" eaLnBrk="1" hangingPunct="1"/>
            <a:r>
              <a:rPr lang="en-GB" altLang="en-US" sz="1100" b="1" dirty="0">
                <a:latin typeface="Arial" panose="020B0604020202020204" pitchFamily="34" charset="0"/>
              </a:rPr>
              <a:t>(Coaching)</a:t>
            </a:r>
            <a:endParaRPr lang="en-US" altLang="en-US" sz="1100" b="1" dirty="0">
              <a:latin typeface="Arial" panose="020B0604020202020204" pitchFamily="34" charset="0"/>
            </a:endParaRPr>
          </a:p>
        </p:txBody>
      </p:sp>
      <p:sp>
        <p:nvSpPr>
          <p:cNvPr id="17" name="Rectangle 15">
            <a:extLst>
              <a:ext uri="{FF2B5EF4-FFF2-40B4-BE49-F238E27FC236}">
                <a16:creationId xmlns:a16="http://schemas.microsoft.com/office/drawing/2014/main" id="{7AB813EA-1C8E-4034-A39D-7BE5F91B0F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87407" y="3624424"/>
            <a:ext cx="1512887" cy="2873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100" b="1" dirty="0">
                <a:latin typeface="Arial" panose="020B0604020202020204" pitchFamily="34" charset="0"/>
              </a:rPr>
              <a:t>Others’ observations</a:t>
            </a:r>
            <a:endParaRPr lang="en-US" altLang="en-US" sz="1100" b="1" dirty="0">
              <a:latin typeface="Arial" panose="020B0604020202020204" pitchFamily="34" charset="0"/>
            </a:endParaRPr>
          </a:p>
        </p:txBody>
      </p:sp>
      <p:sp>
        <p:nvSpPr>
          <p:cNvPr id="18" name="Rectangle 16">
            <a:extLst>
              <a:ext uri="{FF2B5EF4-FFF2-40B4-BE49-F238E27FC236}">
                <a16:creationId xmlns:a16="http://schemas.microsoft.com/office/drawing/2014/main" id="{E79E4BE2-1F9A-47CD-95CF-5840D8DE48F0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5651575" y="2328231"/>
            <a:ext cx="1152525" cy="2873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100" b="1">
                <a:latin typeface="Arial" panose="020B0604020202020204" pitchFamily="34" charset="0"/>
              </a:rPr>
              <a:t>feedback</a:t>
            </a:r>
            <a:endParaRPr lang="en-US" altLang="en-US" sz="1100" b="1">
              <a:latin typeface="Arial" panose="020B0604020202020204" pitchFamily="34" charset="0"/>
            </a:endParaRPr>
          </a:p>
        </p:txBody>
      </p:sp>
      <p:sp>
        <p:nvSpPr>
          <p:cNvPr id="19" name="Line 17">
            <a:extLst>
              <a:ext uri="{FF2B5EF4-FFF2-40B4-BE49-F238E27FC236}">
                <a16:creationId xmlns:a16="http://schemas.microsoft.com/office/drawing/2014/main" id="{60DE8866-B6E2-4A5D-B97F-D3D73E898A00}"/>
              </a:ext>
            </a:extLst>
          </p:cNvPr>
          <p:cNvSpPr>
            <a:spLocks noChangeShapeType="1"/>
          </p:cNvSpPr>
          <p:nvPr/>
        </p:nvSpPr>
        <p:spPr bwMode="auto">
          <a:xfrm>
            <a:off x="5868269" y="2543337"/>
            <a:ext cx="2159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" name="Line 18">
            <a:extLst>
              <a:ext uri="{FF2B5EF4-FFF2-40B4-BE49-F238E27FC236}">
                <a16:creationId xmlns:a16="http://schemas.microsoft.com/office/drawing/2014/main" id="{EC9C871A-3021-42F5-B51F-BB1F13EE5396}"/>
              </a:ext>
            </a:extLst>
          </p:cNvPr>
          <p:cNvSpPr>
            <a:spLocks noChangeShapeType="1"/>
          </p:cNvSpPr>
          <p:nvPr/>
        </p:nvSpPr>
        <p:spPr bwMode="auto">
          <a:xfrm>
            <a:off x="6371507" y="2543337"/>
            <a:ext cx="290512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1" name="Line 19">
            <a:extLst>
              <a:ext uri="{FF2B5EF4-FFF2-40B4-BE49-F238E27FC236}">
                <a16:creationId xmlns:a16="http://schemas.microsoft.com/office/drawing/2014/main" id="{934362B7-8BAF-483D-9834-59BF92803588}"/>
              </a:ext>
            </a:extLst>
          </p:cNvPr>
          <p:cNvSpPr>
            <a:spLocks noChangeShapeType="1"/>
          </p:cNvSpPr>
          <p:nvPr/>
        </p:nvSpPr>
        <p:spPr bwMode="auto">
          <a:xfrm>
            <a:off x="7309719" y="3479962"/>
            <a:ext cx="0" cy="1444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2" name="Line 20">
            <a:extLst>
              <a:ext uri="{FF2B5EF4-FFF2-40B4-BE49-F238E27FC236}">
                <a16:creationId xmlns:a16="http://schemas.microsoft.com/office/drawing/2014/main" id="{FDF35559-B72B-4F7F-ADAF-7A3357A0FDEB}"/>
              </a:ext>
            </a:extLst>
          </p:cNvPr>
          <p:cNvSpPr>
            <a:spLocks noChangeShapeType="1"/>
          </p:cNvSpPr>
          <p:nvPr/>
        </p:nvSpPr>
        <p:spPr bwMode="auto">
          <a:xfrm>
            <a:off x="7309719" y="3911762"/>
            <a:ext cx="0" cy="2889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3" name="Line 21">
            <a:extLst>
              <a:ext uri="{FF2B5EF4-FFF2-40B4-BE49-F238E27FC236}">
                <a16:creationId xmlns:a16="http://schemas.microsoft.com/office/drawing/2014/main" id="{194C482C-82C4-4C93-A379-DE12921115E9}"/>
              </a:ext>
            </a:extLst>
          </p:cNvPr>
          <p:cNvSpPr>
            <a:spLocks noChangeShapeType="1"/>
          </p:cNvSpPr>
          <p:nvPr/>
        </p:nvSpPr>
        <p:spPr bwMode="auto">
          <a:xfrm>
            <a:off x="4644307" y="3479962"/>
            <a:ext cx="0" cy="1444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4" name="Line 22">
            <a:extLst>
              <a:ext uri="{FF2B5EF4-FFF2-40B4-BE49-F238E27FC236}">
                <a16:creationId xmlns:a16="http://schemas.microsoft.com/office/drawing/2014/main" id="{6A20A4A9-E3D1-49D8-9668-58FCE9D8A16F}"/>
              </a:ext>
            </a:extLst>
          </p:cNvPr>
          <p:cNvSpPr>
            <a:spLocks noChangeShapeType="1"/>
          </p:cNvSpPr>
          <p:nvPr/>
        </p:nvSpPr>
        <p:spPr bwMode="auto">
          <a:xfrm>
            <a:off x="4644307" y="4028129"/>
            <a:ext cx="0" cy="28892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5" name="Rectangle 23">
            <a:extLst>
              <a:ext uri="{FF2B5EF4-FFF2-40B4-BE49-F238E27FC236}">
                <a16:creationId xmlns:a16="http://schemas.microsoft.com/office/drawing/2014/main" id="{EC075388-1319-4988-A86E-8282ECE271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82569" y="3624424"/>
            <a:ext cx="504825" cy="5032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6" name="Text Box 24">
            <a:extLst>
              <a:ext uri="{FF2B5EF4-FFF2-40B4-BE49-F238E27FC236}">
                <a16:creationId xmlns:a16="http://schemas.microsoft.com/office/drawing/2014/main" id="{53F89647-7413-4C53-8C66-03B1F91F79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39707" y="3594262"/>
            <a:ext cx="614362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000" b="1">
                <a:latin typeface="Arial" panose="020B0604020202020204" pitchFamily="34" charset="0"/>
              </a:rPr>
              <a:t>Shared</a:t>
            </a:r>
          </a:p>
          <a:p>
            <a:pPr eaLnBrk="1" hangingPunct="1"/>
            <a:r>
              <a:rPr lang="en-GB" altLang="en-US" sz="1000" b="1">
                <a:latin typeface="Arial" panose="020B0604020202020204" pitchFamily="34" charset="0"/>
              </a:rPr>
              <a:t>Dis-</a:t>
            </a:r>
          </a:p>
          <a:p>
            <a:pPr eaLnBrk="1" hangingPunct="1"/>
            <a:r>
              <a:rPr lang="en-GB" altLang="en-US" sz="1000" b="1">
                <a:latin typeface="Arial" panose="020B0604020202020204" pitchFamily="34" charset="0"/>
              </a:rPr>
              <a:t>covery</a:t>
            </a:r>
            <a:endParaRPr lang="en-US" altLang="en-US" sz="1000" b="1">
              <a:latin typeface="Arial" panose="020B0604020202020204" pitchFamily="34" charset="0"/>
            </a:endParaRPr>
          </a:p>
        </p:txBody>
      </p:sp>
      <p:sp>
        <p:nvSpPr>
          <p:cNvPr id="27" name="Line 25">
            <a:extLst>
              <a:ext uri="{FF2B5EF4-FFF2-40B4-BE49-F238E27FC236}">
                <a16:creationId xmlns:a16="http://schemas.microsoft.com/office/drawing/2014/main" id="{05E81152-0F0D-4B51-8C0E-D8796BD49330}"/>
              </a:ext>
            </a:extLst>
          </p:cNvPr>
          <p:cNvSpPr>
            <a:spLocks noChangeShapeType="1"/>
          </p:cNvSpPr>
          <p:nvPr/>
        </p:nvSpPr>
        <p:spPr bwMode="auto">
          <a:xfrm>
            <a:off x="5868269" y="3479962"/>
            <a:ext cx="142875" cy="14446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" name="Line 26">
            <a:extLst>
              <a:ext uri="{FF2B5EF4-FFF2-40B4-BE49-F238E27FC236}">
                <a16:creationId xmlns:a16="http://schemas.microsoft.com/office/drawing/2014/main" id="{6601AD18-CE08-4010-B1F0-E9A7AF2CFA93}"/>
              </a:ext>
            </a:extLst>
          </p:cNvPr>
          <p:cNvSpPr>
            <a:spLocks noChangeShapeType="1"/>
          </p:cNvSpPr>
          <p:nvPr/>
        </p:nvSpPr>
        <p:spPr bwMode="auto">
          <a:xfrm>
            <a:off x="6473107" y="4113374"/>
            <a:ext cx="188912" cy="230188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9" name="Rectangle 27">
            <a:extLst>
              <a:ext uri="{FF2B5EF4-FFF2-40B4-BE49-F238E27FC236}">
                <a16:creationId xmlns:a16="http://schemas.microsoft.com/office/drawing/2014/main" id="{BA44D5D8-085A-45C6-8B27-37B7FB9F3187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5651576" y="4655505"/>
            <a:ext cx="1008062" cy="2889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0" name="Text Box 28">
            <a:extLst>
              <a:ext uri="{FF2B5EF4-FFF2-40B4-BE49-F238E27FC236}">
                <a16:creationId xmlns:a16="http://schemas.microsoft.com/office/drawing/2014/main" id="{9ED65957-51E1-4FD7-9F50-55ADF7A13EFB}"/>
              </a:ext>
            </a:extLst>
          </p:cNvPr>
          <p:cNvSpPr txBox="1">
            <a:spLocks noChangeArrowheads="1"/>
          </p:cNvSpPr>
          <p:nvPr/>
        </p:nvSpPr>
        <p:spPr bwMode="auto">
          <a:xfrm rot="16200000">
            <a:off x="5631732" y="4673761"/>
            <a:ext cx="1047750" cy="24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000" b="1">
                <a:latin typeface="Arial" panose="020B0604020202020204" pitchFamily="34" charset="0"/>
              </a:rPr>
              <a:t>Self-discovery</a:t>
            </a:r>
            <a:endParaRPr lang="en-US" altLang="en-US" sz="1000" b="1">
              <a:latin typeface="Arial" panose="020B0604020202020204" pitchFamily="34" charset="0"/>
            </a:endParaRPr>
          </a:p>
        </p:txBody>
      </p:sp>
      <p:sp>
        <p:nvSpPr>
          <p:cNvPr id="31" name="Line 29">
            <a:extLst>
              <a:ext uri="{FF2B5EF4-FFF2-40B4-BE49-F238E27FC236}">
                <a16:creationId xmlns:a16="http://schemas.microsoft.com/office/drawing/2014/main" id="{C46A0CA8-5F11-49A8-AA05-BBFA6384D7B1}"/>
              </a:ext>
            </a:extLst>
          </p:cNvPr>
          <p:cNvSpPr>
            <a:spLocks noChangeShapeType="1"/>
          </p:cNvSpPr>
          <p:nvPr/>
        </p:nvSpPr>
        <p:spPr bwMode="auto">
          <a:xfrm>
            <a:off x="5868269" y="4776949"/>
            <a:ext cx="142875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2" name="Line 30">
            <a:extLst>
              <a:ext uri="{FF2B5EF4-FFF2-40B4-BE49-F238E27FC236}">
                <a16:creationId xmlns:a16="http://schemas.microsoft.com/office/drawing/2014/main" id="{8090C925-F82D-4DCE-B310-90D506346A1C}"/>
              </a:ext>
            </a:extLst>
          </p:cNvPr>
          <p:cNvSpPr>
            <a:spLocks noChangeShapeType="1"/>
          </p:cNvSpPr>
          <p:nvPr/>
        </p:nvSpPr>
        <p:spPr bwMode="auto">
          <a:xfrm>
            <a:off x="6300069" y="4776949"/>
            <a:ext cx="287338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" name="Line 35">
            <a:extLst>
              <a:ext uri="{FF2B5EF4-FFF2-40B4-BE49-F238E27FC236}">
                <a16:creationId xmlns:a16="http://schemas.microsoft.com/office/drawing/2014/main" id="{6B44ABF3-D9C6-47DC-B27C-24B878765B88}"/>
              </a:ext>
            </a:extLst>
          </p:cNvPr>
          <p:cNvSpPr>
            <a:spLocks noChangeShapeType="1"/>
          </p:cNvSpPr>
          <p:nvPr/>
        </p:nvSpPr>
        <p:spPr bwMode="auto">
          <a:xfrm>
            <a:off x="3493369" y="4416587"/>
            <a:ext cx="71755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8" name="Line 36">
            <a:extLst>
              <a:ext uri="{FF2B5EF4-FFF2-40B4-BE49-F238E27FC236}">
                <a16:creationId xmlns:a16="http://schemas.microsoft.com/office/drawing/2014/main" id="{66D84EF7-0BB7-4278-8EEA-6CCD71EDE7B8}"/>
              </a:ext>
            </a:extLst>
          </p:cNvPr>
          <p:cNvSpPr>
            <a:spLocks noChangeShapeType="1"/>
          </p:cNvSpPr>
          <p:nvPr/>
        </p:nvSpPr>
        <p:spPr bwMode="auto">
          <a:xfrm>
            <a:off x="5076107" y="4416587"/>
            <a:ext cx="935037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9" name="Line 37">
            <a:extLst>
              <a:ext uri="{FF2B5EF4-FFF2-40B4-BE49-F238E27FC236}">
                <a16:creationId xmlns:a16="http://schemas.microsoft.com/office/drawing/2014/main" id="{D82A1B37-C89D-45F5-BBD5-3B285AD3AFC4}"/>
              </a:ext>
            </a:extLst>
          </p:cNvPr>
          <p:cNvSpPr>
            <a:spLocks noChangeShapeType="1"/>
          </p:cNvSpPr>
          <p:nvPr/>
        </p:nvSpPr>
        <p:spPr bwMode="auto">
          <a:xfrm>
            <a:off x="6300069" y="4416587"/>
            <a:ext cx="287338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0" name="Line 38">
            <a:extLst>
              <a:ext uri="{FF2B5EF4-FFF2-40B4-BE49-F238E27FC236}">
                <a16:creationId xmlns:a16="http://schemas.microsoft.com/office/drawing/2014/main" id="{7128829C-A473-440B-A2C2-45AC3F919DEC}"/>
              </a:ext>
            </a:extLst>
          </p:cNvPr>
          <p:cNvSpPr>
            <a:spLocks noChangeShapeType="1"/>
          </p:cNvSpPr>
          <p:nvPr/>
        </p:nvSpPr>
        <p:spPr bwMode="auto">
          <a:xfrm>
            <a:off x="7741519" y="4430874"/>
            <a:ext cx="503238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1" name="Line 39">
            <a:extLst>
              <a:ext uri="{FF2B5EF4-FFF2-40B4-BE49-F238E27FC236}">
                <a16:creationId xmlns:a16="http://schemas.microsoft.com/office/drawing/2014/main" id="{C461BD04-8438-444D-92D5-ADCC2CF7FE3A}"/>
              </a:ext>
            </a:extLst>
          </p:cNvPr>
          <p:cNvSpPr>
            <a:spLocks noChangeShapeType="1"/>
          </p:cNvSpPr>
          <p:nvPr/>
        </p:nvSpPr>
        <p:spPr bwMode="auto">
          <a:xfrm>
            <a:off x="6776319" y="1578137"/>
            <a:ext cx="0" cy="720725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2" name="Line 40">
            <a:extLst>
              <a:ext uri="{FF2B5EF4-FFF2-40B4-BE49-F238E27FC236}">
                <a16:creationId xmlns:a16="http://schemas.microsoft.com/office/drawing/2014/main" id="{45EEF65C-F289-4F70-A001-FA0D3D2217BC}"/>
              </a:ext>
            </a:extLst>
          </p:cNvPr>
          <p:cNvSpPr>
            <a:spLocks noChangeShapeType="1"/>
          </p:cNvSpPr>
          <p:nvPr/>
        </p:nvSpPr>
        <p:spPr bwMode="auto">
          <a:xfrm>
            <a:off x="6776319" y="2817974"/>
            <a:ext cx="0" cy="792163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3" name="Line 41">
            <a:extLst>
              <a:ext uri="{FF2B5EF4-FFF2-40B4-BE49-F238E27FC236}">
                <a16:creationId xmlns:a16="http://schemas.microsoft.com/office/drawing/2014/main" id="{CF15FB0F-836D-4BED-B8EF-0E6067D23658}"/>
              </a:ext>
            </a:extLst>
          </p:cNvPr>
          <p:cNvSpPr>
            <a:spLocks noChangeShapeType="1"/>
          </p:cNvSpPr>
          <p:nvPr/>
        </p:nvSpPr>
        <p:spPr bwMode="auto">
          <a:xfrm>
            <a:off x="6776319" y="3940337"/>
            <a:ext cx="0" cy="360362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44" name="Rectangle 42">
            <a:extLst>
              <a:ext uri="{FF2B5EF4-FFF2-40B4-BE49-F238E27FC236}">
                <a16:creationId xmlns:a16="http://schemas.microsoft.com/office/drawing/2014/main" id="{677156D1-EBD4-469E-AC31-0F0C77C260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09269" y="1679737"/>
            <a:ext cx="431800" cy="431800"/>
          </a:xfrm>
          <a:prstGeom prst="rect">
            <a:avLst/>
          </a:prstGeom>
          <a:noFill/>
          <a:ln w="19050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>
              <a:solidFill>
                <a:srgbClr val="0000CC"/>
              </a:solidFill>
            </a:endParaRPr>
          </a:p>
        </p:txBody>
      </p:sp>
      <p:sp>
        <p:nvSpPr>
          <p:cNvPr id="45" name="Text Box 43">
            <a:extLst>
              <a:ext uri="{FF2B5EF4-FFF2-40B4-BE49-F238E27FC236}">
                <a16:creationId xmlns:a16="http://schemas.microsoft.com/office/drawing/2014/main" id="{C9FFFEEC-D765-41CC-AEBF-87063943AA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66419" y="1724187"/>
            <a:ext cx="298480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 dirty="0">
                <a:solidFill>
                  <a:srgbClr val="0000CC"/>
                </a:solidFill>
                <a:latin typeface="Arial" panose="020B0604020202020204" pitchFamily="34" charset="0"/>
              </a:rPr>
              <a:t>1</a:t>
            </a:r>
            <a:endParaRPr lang="en-US" altLang="en-US" sz="1600" b="1" dirty="0">
              <a:solidFill>
                <a:srgbClr val="0000CC"/>
              </a:solidFill>
              <a:latin typeface="Arial" panose="020B0604020202020204" pitchFamily="34" charset="0"/>
            </a:endParaRPr>
          </a:p>
        </p:txBody>
      </p:sp>
      <p:sp>
        <p:nvSpPr>
          <p:cNvPr id="46" name="Rectangle 44">
            <a:extLst>
              <a:ext uri="{FF2B5EF4-FFF2-40B4-BE49-F238E27FC236}">
                <a16:creationId xmlns:a16="http://schemas.microsoft.com/office/drawing/2014/main" id="{2FE7B0A6-892F-4D3E-92A4-574BE0F5FA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09269" y="4776949"/>
            <a:ext cx="431800" cy="431800"/>
          </a:xfrm>
          <a:prstGeom prst="rect">
            <a:avLst/>
          </a:prstGeom>
          <a:noFill/>
          <a:ln w="19050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7" name="Rectangle 45">
            <a:extLst>
              <a:ext uri="{FF2B5EF4-FFF2-40B4-BE49-F238E27FC236}">
                <a16:creationId xmlns:a16="http://schemas.microsoft.com/office/drawing/2014/main" id="{48169CE3-A157-42C3-8848-0161E751C0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95469" y="4776949"/>
            <a:ext cx="431800" cy="431800"/>
          </a:xfrm>
          <a:prstGeom prst="rect">
            <a:avLst/>
          </a:prstGeom>
          <a:noFill/>
          <a:ln w="19050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600" b="1" dirty="0">
                <a:solidFill>
                  <a:srgbClr val="0000CC"/>
                </a:solidFill>
                <a:latin typeface="Arial" panose="020B0604020202020204" pitchFamily="34" charset="0"/>
              </a:rPr>
              <a:t>4</a:t>
            </a:r>
            <a:endParaRPr lang="en-US" altLang="en-US" sz="1600" b="1" dirty="0">
              <a:solidFill>
                <a:srgbClr val="0000CC"/>
              </a:solidFill>
              <a:latin typeface="Arial" panose="020B0604020202020204" pitchFamily="34" charset="0"/>
            </a:endParaRPr>
          </a:p>
        </p:txBody>
      </p:sp>
      <p:sp>
        <p:nvSpPr>
          <p:cNvPr id="48" name="Rectangle 46">
            <a:extLst>
              <a:ext uri="{FF2B5EF4-FFF2-40B4-BE49-F238E27FC236}">
                <a16:creationId xmlns:a16="http://schemas.microsoft.com/office/drawing/2014/main" id="{548519C0-4625-461E-B84D-A11BF00F5A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95469" y="1679737"/>
            <a:ext cx="431800" cy="431800"/>
          </a:xfrm>
          <a:prstGeom prst="rect">
            <a:avLst/>
          </a:prstGeom>
          <a:noFill/>
          <a:ln w="19050">
            <a:solidFill>
              <a:srgbClr val="FF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>
              <a:solidFill>
                <a:srgbClr val="0000CC"/>
              </a:solidFill>
            </a:endParaRPr>
          </a:p>
        </p:txBody>
      </p:sp>
      <p:sp>
        <p:nvSpPr>
          <p:cNvPr id="49" name="Text Box 47">
            <a:extLst>
              <a:ext uri="{FF2B5EF4-FFF2-40B4-BE49-F238E27FC236}">
                <a16:creationId xmlns:a16="http://schemas.microsoft.com/office/drawing/2014/main" id="{F389888B-E68B-4E76-8726-9549CB43F2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62144" y="1724187"/>
            <a:ext cx="296863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 dirty="0">
                <a:solidFill>
                  <a:srgbClr val="0000CC"/>
                </a:solidFill>
                <a:latin typeface="Arial" panose="020B0604020202020204" pitchFamily="34" charset="0"/>
              </a:rPr>
              <a:t>2</a:t>
            </a:r>
            <a:endParaRPr lang="en-US" altLang="en-US" sz="1600" b="1" dirty="0">
              <a:solidFill>
                <a:srgbClr val="0000CC"/>
              </a:solidFill>
              <a:latin typeface="Arial" panose="020B0604020202020204" pitchFamily="34" charset="0"/>
            </a:endParaRPr>
          </a:p>
        </p:txBody>
      </p:sp>
      <p:sp>
        <p:nvSpPr>
          <p:cNvPr id="50" name="Text Box 48">
            <a:extLst>
              <a:ext uri="{FF2B5EF4-FFF2-40B4-BE49-F238E27FC236}">
                <a16:creationId xmlns:a16="http://schemas.microsoft.com/office/drawing/2014/main" id="{AC88C9BF-1004-41E6-A05A-A837812FAB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74357" y="4819812"/>
            <a:ext cx="296862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 dirty="0">
                <a:solidFill>
                  <a:srgbClr val="0000CC"/>
                </a:solidFill>
                <a:latin typeface="Arial" panose="020B0604020202020204" pitchFamily="34" charset="0"/>
              </a:rPr>
              <a:t>3</a:t>
            </a:r>
            <a:endParaRPr lang="en-US" altLang="en-US" sz="1600" b="1" dirty="0">
              <a:solidFill>
                <a:srgbClr val="0000CC"/>
              </a:solidFill>
              <a:latin typeface="Arial" panose="020B0604020202020204" pitchFamily="34" charset="0"/>
            </a:endParaRPr>
          </a:p>
        </p:txBody>
      </p:sp>
      <p:pic>
        <p:nvPicPr>
          <p:cNvPr id="51" name="Picture 50">
            <a:extLst>
              <a:ext uri="{FF2B5EF4-FFF2-40B4-BE49-F238E27FC236}">
                <a16:creationId xmlns:a16="http://schemas.microsoft.com/office/drawing/2014/main" id="{4C08FE0B-6D16-426E-8985-1D5B9E6877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09" y="22854"/>
            <a:ext cx="2787011" cy="1656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24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2" grpId="1"/>
      <p:bldP spid="12" grpId="2"/>
      <p:bldP spid="13" grpId="0"/>
      <p:bldP spid="13" grpId="1"/>
      <p:bldP spid="13" grpId="2"/>
      <p:bldP spid="14" grpId="0"/>
      <p:bldP spid="14" grpId="1"/>
      <p:bldP spid="14" grpId="2"/>
      <p:bldP spid="1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5CACE-A6D3-4384-BE48-C51933608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dirty="0"/>
              <a:t>GROW Model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B295ECD5-80B7-4212-8BFC-F8A7A994280D}"/>
              </a:ext>
            </a:extLst>
          </p:cNvPr>
          <p:cNvSpPr/>
          <p:nvPr/>
        </p:nvSpPr>
        <p:spPr>
          <a:xfrm>
            <a:off x="3923928" y="1413193"/>
            <a:ext cx="1296144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Topic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5912A493-5360-434C-9E68-FB841A11B243}"/>
              </a:ext>
            </a:extLst>
          </p:cNvPr>
          <p:cNvSpPr/>
          <p:nvPr/>
        </p:nvSpPr>
        <p:spPr>
          <a:xfrm>
            <a:off x="5580112" y="2416458"/>
            <a:ext cx="1296144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Goal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6A80399-E3F4-4256-A147-00C99A66E5EE}"/>
              </a:ext>
            </a:extLst>
          </p:cNvPr>
          <p:cNvSpPr/>
          <p:nvPr/>
        </p:nvSpPr>
        <p:spPr>
          <a:xfrm>
            <a:off x="2267744" y="2416458"/>
            <a:ext cx="1296144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Will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D4F21708-AC8C-4722-A73B-02B387CBF5D9}"/>
              </a:ext>
            </a:extLst>
          </p:cNvPr>
          <p:cNvSpPr/>
          <p:nvPr/>
        </p:nvSpPr>
        <p:spPr>
          <a:xfrm>
            <a:off x="4762874" y="3937486"/>
            <a:ext cx="1296144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Reality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6ABD8C23-B1D5-4CDE-986A-C9020F0905F7}"/>
              </a:ext>
            </a:extLst>
          </p:cNvPr>
          <p:cNvSpPr/>
          <p:nvPr/>
        </p:nvSpPr>
        <p:spPr>
          <a:xfrm>
            <a:off x="3084984" y="3937486"/>
            <a:ext cx="1296144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Options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F2FD8C64-8E00-4FF5-8B66-4B5319ADF030}"/>
              </a:ext>
            </a:extLst>
          </p:cNvPr>
          <p:cNvCxnSpPr>
            <a:stCxn id="5" idx="6"/>
          </p:cNvCxnSpPr>
          <p:nvPr/>
        </p:nvCxnSpPr>
        <p:spPr>
          <a:xfrm>
            <a:off x="5220072" y="1917249"/>
            <a:ext cx="648072" cy="719663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6BD9CC95-659B-4F0B-8A28-EF8386796FF1}"/>
              </a:ext>
            </a:extLst>
          </p:cNvPr>
          <p:cNvCxnSpPr>
            <a:stCxn id="6" idx="4"/>
            <a:endCxn id="8" idx="7"/>
          </p:cNvCxnSpPr>
          <p:nvPr/>
        </p:nvCxnSpPr>
        <p:spPr>
          <a:xfrm flipH="1">
            <a:off x="5869202" y="3424570"/>
            <a:ext cx="358982" cy="660551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036B6AC3-7428-49EF-B979-D72DAC85B49C}"/>
              </a:ext>
            </a:extLst>
          </p:cNvPr>
          <p:cNvCxnSpPr>
            <a:stCxn id="8" idx="2"/>
            <a:endCxn id="9" idx="6"/>
          </p:cNvCxnSpPr>
          <p:nvPr/>
        </p:nvCxnSpPr>
        <p:spPr>
          <a:xfrm flipH="1">
            <a:off x="4381128" y="4441542"/>
            <a:ext cx="381746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8E148EB3-283E-4895-A70D-E37E74A7D446}"/>
              </a:ext>
            </a:extLst>
          </p:cNvPr>
          <p:cNvCxnSpPr>
            <a:stCxn id="9" idx="1"/>
            <a:endCxn id="7" idx="4"/>
          </p:cNvCxnSpPr>
          <p:nvPr/>
        </p:nvCxnSpPr>
        <p:spPr>
          <a:xfrm flipH="1" flipV="1">
            <a:off x="2915816" y="3424570"/>
            <a:ext cx="358984" cy="660551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48BE87BB-BE42-4186-ABD0-3EDC5B183947}"/>
              </a:ext>
            </a:extLst>
          </p:cNvPr>
          <p:cNvCxnSpPr>
            <a:stCxn id="7" idx="7"/>
            <a:endCxn id="5" idx="2"/>
          </p:cNvCxnSpPr>
          <p:nvPr/>
        </p:nvCxnSpPr>
        <p:spPr>
          <a:xfrm flipV="1">
            <a:off x="3374072" y="1917249"/>
            <a:ext cx="549856" cy="646844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EFB66249-E8D2-495B-8914-7F77538009C9}"/>
              </a:ext>
            </a:extLst>
          </p:cNvPr>
          <p:cNvCxnSpPr>
            <a:cxnSpLocks/>
            <a:stCxn id="5" idx="5"/>
            <a:endCxn id="8" idx="0"/>
          </p:cNvCxnSpPr>
          <p:nvPr/>
        </p:nvCxnSpPr>
        <p:spPr>
          <a:xfrm>
            <a:off x="5030256" y="2273670"/>
            <a:ext cx="380690" cy="1663816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F3318C20-30C6-445C-801A-079FF753E033}"/>
              </a:ext>
            </a:extLst>
          </p:cNvPr>
          <p:cNvCxnSpPr>
            <a:cxnSpLocks/>
            <a:stCxn id="5" idx="3"/>
            <a:endCxn id="9" idx="0"/>
          </p:cNvCxnSpPr>
          <p:nvPr/>
        </p:nvCxnSpPr>
        <p:spPr>
          <a:xfrm flipH="1">
            <a:off x="3733056" y="2273670"/>
            <a:ext cx="380688" cy="1663816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079FFD8B-8289-40EC-881D-BB7A2B67D1DD}"/>
              </a:ext>
            </a:extLst>
          </p:cNvPr>
          <p:cNvCxnSpPr>
            <a:stCxn id="7" idx="6"/>
            <a:endCxn id="6" idx="2"/>
          </p:cNvCxnSpPr>
          <p:nvPr/>
        </p:nvCxnSpPr>
        <p:spPr>
          <a:xfrm>
            <a:off x="3563888" y="2920514"/>
            <a:ext cx="2016224" cy="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5495D7DB-F496-4C34-AF89-33A66568719D}"/>
              </a:ext>
            </a:extLst>
          </p:cNvPr>
          <p:cNvCxnSpPr>
            <a:stCxn id="7" idx="5"/>
            <a:endCxn id="8" idx="1"/>
          </p:cNvCxnSpPr>
          <p:nvPr/>
        </p:nvCxnSpPr>
        <p:spPr>
          <a:xfrm>
            <a:off x="3374072" y="3276935"/>
            <a:ext cx="1578618" cy="808186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912F5D74-4CA1-4710-805F-88FAA7130C49}"/>
              </a:ext>
            </a:extLst>
          </p:cNvPr>
          <p:cNvCxnSpPr>
            <a:stCxn id="9" idx="7"/>
            <a:endCxn id="6" idx="3"/>
          </p:cNvCxnSpPr>
          <p:nvPr/>
        </p:nvCxnSpPr>
        <p:spPr>
          <a:xfrm flipV="1">
            <a:off x="4191312" y="3276935"/>
            <a:ext cx="1578616" cy="808186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68FA4D72-403E-4DDA-AE9E-C24764422068}"/>
              </a:ext>
            </a:extLst>
          </p:cNvPr>
          <p:cNvSpPr txBox="1"/>
          <p:nvPr/>
        </p:nvSpPr>
        <p:spPr>
          <a:xfrm>
            <a:off x="84986" y="908720"/>
            <a:ext cx="301415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u="sng" dirty="0">
                <a:solidFill>
                  <a:srgbClr val="0000CC"/>
                </a:solidFill>
              </a:rPr>
              <a:t>GROW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CC"/>
                </a:solidFill>
              </a:rPr>
              <a:t>Compel attention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CC"/>
                </a:solidFill>
              </a:rPr>
              <a:t>Focus on precision/detail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CC"/>
                </a:solidFill>
              </a:rPr>
              <a:t>Feedback loop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D3F123D1-D91F-4066-AA29-971D279CC1F1}"/>
              </a:ext>
            </a:extLst>
          </p:cNvPr>
          <p:cNvSpPr txBox="1"/>
          <p:nvPr/>
        </p:nvSpPr>
        <p:spPr>
          <a:xfrm>
            <a:off x="4980620" y="1073234"/>
            <a:ext cx="25995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00CC"/>
                </a:solidFill>
              </a:rPr>
              <a:t>What the client wants to focus on?</a:t>
            </a:r>
            <a:endParaRPr lang="en-GB" dirty="0">
              <a:solidFill>
                <a:srgbClr val="0000CC"/>
              </a:solidFill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C9D3B59A-4BB6-424E-A0DB-51CF9D20626E}"/>
              </a:ext>
            </a:extLst>
          </p:cNvPr>
          <p:cNvSpPr txBox="1"/>
          <p:nvPr/>
        </p:nvSpPr>
        <p:spPr>
          <a:xfrm>
            <a:off x="6974472" y="2580042"/>
            <a:ext cx="2169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00CC"/>
                </a:solidFill>
              </a:rPr>
              <a:t>What the client wants to happen?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2287D760-0E9B-4B20-A1D5-F63F9154DDB9}"/>
              </a:ext>
            </a:extLst>
          </p:cNvPr>
          <p:cNvSpPr txBox="1"/>
          <p:nvPr/>
        </p:nvSpPr>
        <p:spPr>
          <a:xfrm>
            <a:off x="6417390" y="4153725"/>
            <a:ext cx="19885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00CC"/>
                </a:solidFill>
              </a:rPr>
              <a:t>What is happening now?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A3884D16-8384-4358-95ED-8F3BDAB143A0}"/>
              </a:ext>
            </a:extLst>
          </p:cNvPr>
          <p:cNvSpPr txBox="1"/>
          <p:nvPr/>
        </p:nvSpPr>
        <p:spPr>
          <a:xfrm>
            <a:off x="687831" y="4085121"/>
            <a:ext cx="19885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00CC"/>
                </a:solidFill>
              </a:rPr>
              <a:t>What could the client do?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2A33539B-843D-4609-8E1D-FCA10C1856AD}"/>
              </a:ext>
            </a:extLst>
          </p:cNvPr>
          <p:cNvSpPr txBox="1"/>
          <p:nvPr/>
        </p:nvSpPr>
        <p:spPr>
          <a:xfrm>
            <a:off x="89395" y="2580042"/>
            <a:ext cx="19885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00CC"/>
                </a:solidFill>
              </a:rPr>
              <a:t>What will the  client do?</a:t>
            </a:r>
          </a:p>
        </p:txBody>
      </p:sp>
    </p:spTree>
    <p:extLst>
      <p:ext uri="{BB962C8B-B14F-4D97-AF65-F5344CB8AC3E}">
        <p14:creationId xmlns:p14="http://schemas.microsoft.com/office/powerpoint/2010/main" val="82064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27B9F-E42D-4EDE-BCD5-6B8E0FA6A6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36525"/>
            <a:ext cx="7886700" cy="615603"/>
          </a:xfrm>
        </p:spPr>
        <p:txBody>
          <a:bodyPr/>
          <a:lstStyle/>
          <a:p>
            <a:r>
              <a:rPr lang="en-GB" dirty="0"/>
              <a:t>What questions does a coach ask?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D40FC4-F0D8-4B54-85E0-6C1DFDC649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052736"/>
            <a:ext cx="7886700" cy="3960440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00CC"/>
                </a:solidFill>
              </a:rPr>
              <a:t>In your groups/pairs, identify 4 questions a coach could ask, for each phase of the process for GROW:</a:t>
            </a:r>
          </a:p>
          <a:p>
            <a:r>
              <a:rPr lang="en-GB" dirty="0">
                <a:solidFill>
                  <a:srgbClr val="0000CC"/>
                </a:solidFill>
              </a:rPr>
              <a:t>Goal…</a:t>
            </a:r>
          </a:p>
          <a:p>
            <a:r>
              <a:rPr lang="en-GB" dirty="0">
                <a:solidFill>
                  <a:srgbClr val="0000CC"/>
                </a:solidFill>
              </a:rPr>
              <a:t>Reality…</a:t>
            </a:r>
          </a:p>
          <a:p>
            <a:r>
              <a:rPr lang="en-GB" dirty="0">
                <a:solidFill>
                  <a:srgbClr val="0000CC"/>
                </a:solidFill>
              </a:rPr>
              <a:t>Options…</a:t>
            </a:r>
          </a:p>
          <a:p>
            <a:pPr marL="0" indent="0">
              <a:buNone/>
            </a:pPr>
            <a:r>
              <a:rPr lang="en-GB" dirty="0">
                <a:solidFill>
                  <a:srgbClr val="0000CC"/>
                </a:solidFill>
              </a:rPr>
              <a:t>&amp;</a:t>
            </a:r>
          </a:p>
          <a:p>
            <a:r>
              <a:rPr lang="en-GB" dirty="0">
                <a:solidFill>
                  <a:srgbClr val="0000CC"/>
                </a:solidFill>
              </a:rPr>
              <a:t>Will…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8C59E7E-64CE-4456-B217-5769597634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2120" y="3342434"/>
            <a:ext cx="3491880" cy="238065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10E2453-C2D4-485B-BBAE-D2E8E23AB853}"/>
              </a:ext>
            </a:extLst>
          </p:cNvPr>
          <p:cNvSpPr txBox="1"/>
          <p:nvPr/>
        </p:nvSpPr>
        <p:spPr>
          <a:xfrm>
            <a:off x="22255" y="5044008"/>
            <a:ext cx="54192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10 mins then feedback in plenary session</a:t>
            </a:r>
          </a:p>
        </p:txBody>
      </p:sp>
    </p:spTree>
    <p:extLst>
      <p:ext uri="{BB962C8B-B14F-4D97-AF65-F5344CB8AC3E}">
        <p14:creationId xmlns:p14="http://schemas.microsoft.com/office/powerpoint/2010/main" val="1329234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62B74-5B7E-4794-8955-D719E608F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en-GB" b="1" dirty="0">
                <a:solidFill>
                  <a:srgbClr val="0000CC"/>
                </a:solidFill>
              </a:rPr>
              <a:t>G</a:t>
            </a:r>
            <a:r>
              <a:rPr lang="en-GB" b="1" dirty="0"/>
              <a:t>ROW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87BDAE7-359A-423F-A59C-E1284F839C3B}"/>
              </a:ext>
            </a:extLst>
          </p:cNvPr>
          <p:cNvSpPr/>
          <p:nvPr/>
        </p:nvSpPr>
        <p:spPr>
          <a:xfrm>
            <a:off x="241176" y="928222"/>
            <a:ext cx="8661648" cy="45858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4000" b="1" dirty="0">
                <a:solidFill>
                  <a:srgbClr val="0000CC"/>
                </a:solidFill>
                <a:latin typeface="Arial" panose="020B0604020202020204" pitchFamily="34" charset="0"/>
              </a:rPr>
              <a:t>G</a:t>
            </a:r>
            <a:r>
              <a:rPr lang="en-GB" altLang="en-US" sz="4000" b="1" dirty="0">
                <a:latin typeface="Arial" panose="020B0604020202020204" pitchFamily="34" charset="0"/>
              </a:rPr>
              <a:t>oal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What is the aim of the discussion?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What do you want to achieve in the long term?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What does success look like to you?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How much personal control or influence do you have over your goal?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What would be a milestone along the way?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By when do you want to achieve it?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Is that positive, challenging and obtainable?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How will you measure it? </a:t>
            </a:r>
          </a:p>
        </p:txBody>
      </p:sp>
      <p:pic>
        <p:nvPicPr>
          <p:cNvPr id="7" name="Picture 6" descr="A picture containing building&#10;&#10;Description automatically generated">
            <a:extLst>
              <a:ext uri="{FF2B5EF4-FFF2-40B4-BE49-F238E27FC236}">
                <a16:creationId xmlns:a16="http://schemas.microsoft.com/office/drawing/2014/main" id="{E8EC1964-2AF3-40B1-A4C7-BEC3E2E5926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76823" y="26477"/>
            <a:ext cx="2744674" cy="1818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9075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85B4B599-F5C0-403B-8188-BDFB85B12F6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96336" y="31096"/>
            <a:ext cx="1547664" cy="116074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5B4C879-B828-4606-85B1-573F05EFF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840" y="31095"/>
            <a:ext cx="8229600" cy="733609"/>
          </a:xfrm>
        </p:spPr>
        <p:txBody>
          <a:bodyPr>
            <a:normAutofit/>
          </a:bodyPr>
          <a:lstStyle/>
          <a:p>
            <a:r>
              <a:rPr lang="en-GB" b="1" dirty="0"/>
              <a:t>G</a:t>
            </a:r>
            <a:r>
              <a:rPr lang="en-GB" b="1" dirty="0">
                <a:solidFill>
                  <a:srgbClr val="0000CC"/>
                </a:solidFill>
              </a:rPr>
              <a:t>R</a:t>
            </a:r>
            <a:r>
              <a:rPr lang="en-GB" b="1" dirty="0"/>
              <a:t>OW</a:t>
            </a: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5759CE1-24E7-45C7-AAF9-474A81AB41E4}"/>
              </a:ext>
            </a:extLst>
          </p:cNvPr>
          <p:cNvSpPr/>
          <p:nvPr/>
        </p:nvSpPr>
        <p:spPr>
          <a:xfrm>
            <a:off x="0" y="793721"/>
            <a:ext cx="9123167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2800" b="1" dirty="0">
                <a:solidFill>
                  <a:srgbClr val="0000CC"/>
                </a:solidFill>
                <a:latin typeface="Arial" panose="020B0604020202020204" pitchFamily="34" charset="0"/>
              </a:rPr>
              <a:t>R</a:t>
            </a:r>
            <a:r>
              <a:rPr lang="en-GB" altLang="en-US" sz="2800" b="1" dirty="0">
                <a:latin typeface="Arial" panose="020B0604020202020204" pitchFamily="34" charset="0"/>
              </a:rPr>
              <a:t>eality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What is happening right now (what, when, etc.)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Who is directly and indirectly involved?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If things aren’t going well, who else gets drawn in?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If things aren’t going well, what happens to you?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What about the others involved, what happens to them?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What have you done about this so far - what results?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How often have you tried?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What is missing in this situation?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anose="020B0604020202020204" pitchFamily="34" charset="0"/>
              </a:rPr>
              <a:t>What is stopping you finding a way forward?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69558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green sign with white text&#10;&#10;Description automatically generated">
            <a:extLst>
              <a:ext uri="{FF2B5EF4-FFF2-40B4-BE49-F238E27FC236}">
                <a16:creationId xmlns:a16="http://schemas.microsoft.com/office/drawing/2014/main" id="{1B51462B-18FA-4A9C-8D6B-8E0A6A2D9F5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0"/>
            <a:ext cx="2376264" cy="177972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7772137-C97F-4C71-884F-1581908D0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3848" y="105829"/>
            <a:ext cx="5482952" cy="562074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GR</a:t>
            </a:r>
            <a:r>
              <a:rPr lang="en-GB" b="1" dirty="0">
                <a:solidFill>
                  <a:srgbClr val="0000CC"/>
                </a:solidFill>
              </a:rPr>
              <a:t>O</a:t>
            </a:r>
            <a:r>
              <a:rPr lang="en-GB" b="1" dirty="0"/>
              <a:t>W</a:t>
            </a: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BC83B3F-A69E-46B7-BAE6-1B95885D91C3}"/>
              </a:ext>
            </a:extLst>
          </p:cNvPr>
          <p:cNvSpPr/>
          <p:nvPr/>
        </p:nvSpPr>
        <p:spPr>
          <a:xfrm>
            <a:off x="161510" y="765707"/>
            <a:ext cx="8820980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2400" b="1" dirty="0">
                <a:solidFill>
                  <a:srgbClr val="0000CC"/>
                </a:solidFill>
                <a:latin typeface="Arial" panose="020B0604020202020204" pitchFamily="34" charset="0"/>
              </a:rPr>
              <a:t>O</a:t>
            </a:r>
            <a:r>
              <a:rPr lang="en-GB" altLang="en-US" sz="2400" b="1" dirty="0">
                <a:latin typeface="Arial" panose="020B0604020202020204" pitchFamily="34" charset="0"/>
              </a:rPr>
              <a:t>ptions</a:t>
            </a:r>
            <a:r>
              <a:rPr lang="en-GB" altLang="en-US" sz="2400" b="1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</a:p>
          <a:p>
            <a:pPr algn="ctr"/>
            <a:endParaRPr lang="en-GB" altLang="en-US" sz="2400" b="1" dirty="0">
              <a:latin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What options do you have for steps to resolve this?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What else might you do?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What would someone who handles this issue really well do?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If you had more time, what else might you try?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If you had less time, what would you try?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Imagine that you had more energy and confidence – what would you try then?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If the constraints identified earlier were removed – what could you do then?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What </a:t>
            </a:r>
            <a:r>
              <a:rPr lang="en-GB" altLang="en-US" sz="2400" b="1" dirty="0">
                <a:latin typeface="Arial" panose="020B0604020202020204" pitchFamily="34" charset="0"/>
              </a:rPr>
              <a:t>should </a:t>
            </a:r>
            <a:r>
              <a:rPr lang="en-GB" altLang="en-US" sz="2400" dirty="0">
                <a:latin typeface="Arial" panose="020B0604020202020204" pitchFamily="34" charset="0"/>
              </a:rPr>
              <a:t>you do?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panose="020B0604020202020204" pitchFamily="34" charset="0"/>
              </a:rPr>
              <a:t>What are the costs and benefits of this?</a:t>
            </a:r>
          </a:p>
        </p:txBody>
      </p:sp>
    </p:spTree>
    <p:extLst>
      <p:ext uri="{BB962C8B-B14F-4D97-AF65-F5344CB8AC3E}">
        <p14:creationId xmlns:p14="http://schemas.microsoft.com/office/powerpoint/2010/main" val="397099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AC32497-80EE-49C7-B28E-C4F0F9DEF6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428508" y="125592"/>
            <a:ext cx="2613232" cy="171923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D44C59-8D17-4686-8DA4-F3AF87C2A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840" y="127497"/>
            <a:ext cx="8229600" cy="38101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GRO</a:t>
            </a:r>
            <a:r>
              <a:rPr lang="en-GB" b="1" dirty="0">
                <a:solidFill>
                  <a:srgbClr val="0000CC"/>
                </a:solidFill>
              </a:rPr>
              <a:t>W</a:t>
            </a:r>
            <a:endParaRPr lang="en-GB" dirty="0">
              <a:solidFill>
                <a:srgbClr val="0000CC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A155236-E10A-480A-ADF2-401FD1B3CE07}"/>
              </a:ext>
            </a:extLst>
          </p:cNvPr>
          <p:cNvSpPr/>
          <p:nvPr/>
        </p:nvSpPr>
        <p:spPr>
          <a:xfrm>
            <a:off x="97396" y="508513"/>
            <a:ext cx="8964488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en-US" sz="2800" b="1" dirty="0">
                <a:solidFill>
                  <a:srgbClr val="0000CC"/>
                </a:solidFill>
                <a:latin typeface="Arial" panose="020B0604020202020204" pitchFamily="34" charset="0"/>
              </a:rPr>
              <a:t>W</a:t>
            </a:r>
            <a:r>
              <a:rPr lang="en-GB" altLang="en-US" sz="2800" b="1" dirty="0">
                <a:latin typeface="Arial" panose="020B0604020202020204" pitchFamily="34" charset="0"/>
              </a:rPr>
              <a:t>ill </a:t>
            </a:r>
          </a:p>
          <a:p>
            <a:pPr algn="ctr"/>
            <a:endParaRPr lang="en-GB" altLang="en-US" sz="2400" b="1" dirty="0">
              <a:latin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What option or options do you choose?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To what extent does this meet all of your objectives?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What are your criteria and measurement for success?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When, precisely, will you start and finish each action step?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What could hinder you taking these steps?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What will you do to eliminate these internal/external factors?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Who needs to know what you plans are?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What support do you need, and from whom?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What could I do to support you?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What commitment on a scale of 1-10 do you have for taking these agreed actions?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What prevents this from being 10?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What could you do or alter to raise your commitment to a 10?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</a:rPr>
              <a:t>Is there anything you want to talk about now?</a:t>
            </a:r>
          </a:p>
        </p:txBody>
      </p:sp>
    </p:spTree>
    <p:extLst>
      <p:ext uri="{BB962C8B-B14F-4D97-AF65-F5344CB8AC3E}">
        <p14:creationId xmlns:p14="http://schemas.microsoft.com/office/powerpoint/2010/main" val="794787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9" dur="5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E0B9CC-2051-4F4F-94F5-BB0973473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6632"/>
            <a:ext cx="5311502" cy="759619"/>
          </a:xfrm>
        </p:spPr>
        <p:txBody>
          <a:bodyPr/>
          <a:lstStyle/>
          <a:p>
            <a:pPr algn="ctr"/>
            <a:r>
              <a:rPr lang="en-GB" dirty="0"/>
              <a:t>Coaching - GROW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861A1D-5C0E-4FBB-876D-A589F65EB0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301" y="898840"/>
            <a:ext cx="6167950" cy="4351338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0000CC"/>
                </a:solidFill>
              </a:rPr>
              <a:t>Final thoughts for today</a:t>
            </a:r>
            <a:r>
              <a:rPr lang="en-GB" dirty="0">
                <a:solidFill>
                  <a:srgbClr val="0000CC"/>
                </a:solidFill>
              </a:rPr>
              <a:t>…</a:t>
            </a:r>
          </a:p>
          <a:p>
            <a:r>
              <a:rPr lang="en-GB" dirty="0">
                <a:solidFill>
                  <a:srgbClr val="0000CC"/>
                </a:solidFill>
              </a:rPr>
              <a:t>Coaching is easy to do - </a:t>
            </a:r>
            <a:r>
              <a:rPr lang="en-GB" i="1" dirty="0">
                <a:solidFill>
                  <a:srgbClr val="0000CC"/>
                </a:solidFill>
              </a:rPr>
              <a:t>badly</a:t>
            </a:r>
          </a:p>
          <a:p>
            <a:r>
              <a:rPr lang="en-GB" dirty="0">
                <a:solidFill>
                  <a:srgbClr val="0000CC"/>
                </a:solidFill>
              </a:rPr>
              <a:t>Coaching is hard to do - </a:t>
            </a:r>
            <a:r>
              <a:rPr lang="en-GB" i="1" dirty="0">
                <a:solidFill>
                  <a:srgbClr val="0000CC"/>
                </a:solidFill>
              </a:rPr>
              <a:t>well</a:t>
            </a:r>
          </a:p>
          <a:p>
            <a:r>
              <a:rPr lang="en-GB" dirty="0">
                <a:solidFill>
                  <a:srgbClr val="0000CC"/>
                </a:solidFill>
              </a:rPr>
              <a:t>GROW is a framework within which to operate a coaching process</a:t>
            </a:r>
          </a:p>
          <a:p>
            <a:r>
              <a:rPr lang="en-GB" dirty="0">
                <a:solidFill>
                  <a:srgbClr val="0000CC"/>
                </a:solidFill>
              </a:rPr>
              <a:t>It need not constrict you</a:t>
            </a:r>
          </a:p>
          <a:p>
            <a:r>
              <a:rPr lang="en-GB" dirty="0">
                <a:solidFill>
                  <a:srgbClr val="0000CC"/>
                </a:solidFill>
              </a:rPr>
              <a:t>It needs skill and knowledge to do well</a:t>
            </a:r>
          </a:p>
          <a:p>
            <a:r>
              <a:rPr lang="en-GB" dirty="0">
                <a:solidFill>
                  <a:srgbClr val="0000CC"/>
                </a:solidFill>
              </a:rPr>
              <a:t>It also needs an appropriate attitude and behaviours</a:t>
            </a:r>
          </a:p>
          <a:p>
            <a:pPr marL="0" indent="0">
              <a:buNone/>
            </a:pPr>
            <a:endParaRPr lang="en-GB" dirty="0">
              <a:solidFill>
                <a:srgbClr val="0000CC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94CC3F8-D655-4914-84F4-EC0954F6FD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8349" y="3057"/>
            <a:ext cx="2542999" cy="169775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C3426B0-ABB8-4F1E-B5FA-6B094FD918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9470" y="3861048"/>
            <a:ext cx="2724530" cy="1857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9729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7030A0"/>
                </a:solidFill>
              </a:rPr>
              <a:t>Whitmore, J. (2015) </a:t>
            </a:r>
            <a:r>
              <a:rPr lang="en-GB" i="1" dirty="0">
                <a:solidFill>
                  <a:srgbClr val="7030A0"/>
                </a:solidFill>
              </a:rPr>
              <a:t>Coaching for performance</a:t>
            </a:r>
            <a:r>
              <a:rPr lang="en-GB" dirty="0">
                <a:solidFill>
                  <a:srgbClr val="7030A0"/>
                </a:solidFill>
              </a:rPr>
              <a:t>, 4</a:t>
            </a:r>
            <a:r>
              <a:rPr lang="en-GB" baseline="30000" dirty="0">
                <a:solidFill>
                  <a:srgbClr val="7030A0"/>
                </a:solidFill>
              </a:rPr>
              <a:t>th</a:t>
            </a:r>
            <a:r>
              <a:rPr lang="en-GB" dirty="0">
                <a:solidFill>
                  <a:srgbClr val="7030A0"/>
                </a:solidFill>
              </a:rPr>
              <a:t> Edn. London: Nicholas Brearley Publishing</a:t>
            </a:r>
          </a:p>
        </p:txBody>
      </p:sp>
    </p:spTree>
    <p:extLst>
      <p:ext uri="{BB962C8B-B14F-4D97-AF65-F5344CB8AC3E}">
        <p14:creationId xmlns:p14="http://schemas.microsoft.com/office/powerpoint/2010/main" val="16940045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9A943-CA74-406F-9834-1DA9C56D6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0265" y="116632"/>
            <a:ext cx="5023470" cy="737292"/>
          </a:xfrm>
        </p:spPr>
        <p:txBody>
          <a:bodyPr/>
          <a:lstStyle/>
          <a:p>
            <a:r>
              <a:rPr lang="en-GB" dirty="0"/>
              <a:t>For the </a:t>
            </a:r>
            <a:r>
              <a:rPr lang="en-GB" i="1" dirty="0"/>
              <a:t>next</a:t>
            </a:r>
            <a:r>
              <a:rPr lang="en-GB" dirty="0"/>
              <a:t>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4335A4-21C7-42AA-9462-7BB405F79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02417"/>
            <a:ext cx="8229600" cy="25426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00CC"/>
                </a:solidFill>
              </a:rPr>
              <a:t>After reading and researching GROW and other coaching models of your choice: -</a:t>
            </a:r>
          </a:p>
          <a:p>
            <a:r>
              <a:rPr lang="en-GB" i="1" dirty="0">
                <a:solidFill>
                  <a:srgbClr val="0000CC"/>
                </a:solidFill>
              </a:rPr>
              <a:t>Critically analyse</a:t>
            </a:r>
            <a:endParaRPr lang="en-GB" dirty="0">
              <a:solidFill>
                <a:srgbClr val="0000CC"/>
              </a:solidFill>
            </a:endParaRPr>
          </a:p>
          <a:p>
            <a:r>
              <a:rPr lang="en-GB" dirty="0">
                <a:solidFill>
                  <a:srgbClr val="7030A0"/>
                </a:solidFill>
              </a:rPr>
              <a:t>Write approximately </a:t>
            </a:r>
            <a:r>
              <a:rPr lang="en-GB" i="1" dirty="0">
                <a:solidFill>
                  <a:srgbClr val="7030A0"/>
                </a:solidFill>
              </a:rPr>
              <a:t>500 words </a:t>
            </a:r>
            <a:r>
              <a:rPr lang="en-GB" dirty="0">
                <a:solidFill>
                  <a:srgbClr val="7030A0"/>
                </a:solidFill>
              </a:rPr>
              <a:t>on your findings </a:t>
            </a:r>
          </a:p>
          <a:p>
            <a:r>
              <a:rPr lang="en-GB" dirty="0"/>
              <a:t>Fully reference the evidence you provide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026A0D-D912-480C-BD83-4B0449BBBE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1918" y="3645024"/>
            <a:ext cx="4220164" cy="2048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30994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F38BA25-F9E8-4E5F-8651-2D8A963FA9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45042"/>
            <a:ext cx="9144000" cy="565314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C89C35-4F29-4E58-BE04-20D965CAE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A2312-1B24-4FA6-B2A2-0A29923A8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100427"/>
            <a:ext cx="8335838" cy="290072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Take 5 minutes to reflect upon the session – what have you learnt?  </a:t>
            </a:r>
          </a:p>
          <a:p>
            <a:r>
              <a:rPr lang="en-GB" dirty="0">
                <a:solidFill>
                  <a:srgbClr val="FFFF00"/>
                </a:solidFill>
              </a:rPr>
              <a:t>Any key areas you want to research further? </a:t>
            </a:r>
          </a:p>
          <a:p>
            <a:r>
              <a:rPr lang="en-GB" dirty="0">
                <a:solidFill>
                  <a:srgbClr val="FFFF00"/>
                </a:solidFill>
              </a:rPr>
              <a:t>What can help you with your assignment?</a:t>
            </a:r>
          </a:p>
          <a:p>
            <a:r>
              <a:rPr lang="en-GB" dirty="0">
                <a:solidFill>
                  <a:srgbClr val="FFFF00"/>
                </a:solidFill>
              </a:rPr>
              <a:t>What can help you in your career?</a:t>
            </a:r>
          </a:p>
        </p:txBody>
      </p:sp>
    </p:spTree>
    <p:extLst>
      <p:ext uri="{BB962C8B-B14F-4D97-AF65-F5344CB8AC3E}">
        <p14:creationId xmlns:p14="http://schemas.microsoft.com/office/powerpoint/2010/main" val="205853492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B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 B" id="{C90A4CCD-9E61-44EF-A183-B648161D10F9}" vid="{A4CCB923-326F-4F97-817D-F66087A1AFCE}"/>
    </a:ext>
  </a:extLst>
</a:theme>
</file>

<file path=ppt/theme/theme2.xml><?xml version="1.0" encoding="utf-8"?>
<a:theme xmlns:a="http://schemas.openxmlformats.org/drawingml/2006/main" name="UWTSD 202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24" id="{B68D5239-D552-48ED-B7E6-16AE6B461942}" vid="{0FA391F6-8034-4FCA-A6C2-1BA6C71FBF74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9528BA58694940A69F131DBB6E1994" ma:contentTypeVersion="10" ma:contentTypeDescription="Create a new document." ma:contentTypeScope="" ma:versionID="67ad0adf2f928ed26371fcab58371e10">
  <xsd:schema xmlns:xsd="http://www.w3.org/2001/XMLSchema" xmlns:xs="http://www.w3.org/2001/XMLSchema" xmlns:p="http://schemas.microsoft.com/office/2006/metadata/properties" xmlns:ns3="f90edf9b-0f74-455c-b63c-928a27ec8b1c" targetNamespace="http://schemas.microsoft.com/office/2006/metadata/properties" ma:root="true" ma:fieldsID="7eddfc940f653d213bb439334c42ffe4" ns3:_="">
    <xsd:import namespace="f90edf9b-0f74-455c-b63c-928a27ec8b1c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0edf9b-0f74-455c-b63c-928a27ec8b1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2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D7EE1FF-9B9F-45B9-89CA-7C4AF9B170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90edf9b-0f74-455c-b63c-928a27ec8b1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EC19A70-49D2-4B48-A37F-22A5AF9D44D6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487331A4-C63F-4E4E-A563-96CEABD9479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9052</TotalTime>
  <Words>1173</Words>
  <Application>Microsoft Office PowerPoint</Application>
  <PresentationFormat>On-screen Show (4:3)</PresentationFormat>
  <Paragraphs>220</Paragraphs>
  <Slides>22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22</vt:i4>
      </vt:variant>
    </vt:vector>
  </HeadingPairs>
  <TitlesOfParts>
    <vt:vector size="34" baseType="lpstr">
      <vt:lpstr>Antique Olive Compact</vt:lpstr>
      <vt:lpstr>Arial</vt:lpstr>
      <vt:lpstr>Calibri</vt:lpstr>
      <vt:lpstr>Calibri Light</vt:lpstr>
      <vt:lpstr>Georgia</vt:lpstr>
      <vt:lpstr>UWTSD 200 B</vt:lpstr>
      <vt:lpstr>UWTSD 2024</vt:lpstr>
      <vt:lpstr>UWTSD Text 1</vt:lpstr>
      <vt:lpstr>UWTSD Text 2</vt:lpstr>
      <vt:lpstr>UWTSD Text 3</vt:lpstr>
      <vt:lpstr>UWTSD Text 4</vt:lpstr>
      <vt:lpstr>UWTSD Logo Variations place image in Background</vt:lpstr>
      <vt:lpstr>BMSK6008   Coaching  &amp; Mentoring  Session Three</vt:lpstr>
      <vt:lpstr>Quick Group Review</vt:lpstr>
      <vt:lpstr>Agenda</vt:lpstr>
      <vt:lpstr>Coaching</vt:lpstr>
      <vt:lpstr>Kurt Lewin</vt:lpstr>
      <vt:lpstr>Three Core Values</vt:lpstr>
      <vt:lpstr>Three Core Values</vt:lpstr>
      <vt:lpstr>Three Core Values</vt:lpstr>
      <vt:lpstr>Three Core Values</vt:lpstr>
      <vt:lpstr>Starting Point</vt:lpstr>
      <vt:lpstr>Self-Image</vt:lpstr>
      <vt:lpstr>JOHARI Window</vt:lpstr>
      <vt:lpstr>GROW Model</vt:lpstr>
      <vt:lpstr>What questions does a coach ask?</vt:lpstr>
      <vt:lpstr>GROW</vt:lpstr>
      <vt:lpstr>GROW</vt:lpstr>
      <vt:lpstr>GROW</vt:lpstr>
      <vt:lpstr>GROW</vt:lpstr>
      <vt:lpstr>Coaching - GROW</vt:lpstr>
      <vt:lpstr>Reference</vt:lpstr>
      <vt:lpstr>For the next session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core principles of coaching</dc:title>
  <dc:creator>Andrew Maund</dc:creator>
  <cp:lastModifiedBy>Paul Tinkler</cp:lastModifiedBy>
  <cp:revision>23</cp:revision>
  <dcterms:created xsi:type="dcterms:W3CDTF">2015-03-03T13:29:53Z</dcterms:created>
  <dcterms:modified xsi:type="dcterms:W3CDTF">2026-01-20T16:22:47Z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0x0101006B9528BA58694940A69F131DBB6E1994</vt:lpwstr>
  </property>
</Properties>
</file>