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3F7BB-B97C-4B06-9F64-4714F7CDF0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331680-FC69-351A-04D9-316D48976F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E12E7A-73E6-8360-F075-7E6FDE17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20797-8788-A9B7-DBDE-2DE1649ED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504D0-4A8C-04D9-4501-1FCC911AA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864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15275-532C-0B48-9D55-8CEEAF299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ADCB1-7922-6BC7-E162-CEB2E1C644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362F0-4512-58F4-58E7-C43F68B5D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36E4E3-4D6B-DB6B-A6E7-2908C18B4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C4F81F-D1A7-6AD4-89D6-91B9F35F5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132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6EF05-6AA2-1313-D2AD-C386E816F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B11683-55B0-B02D-EBA4-AAC068B9DA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112E8E-6781-F84C-A73A-D645D2BC5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0BA90D-7188-7CB0-DC51-FA37047FC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EFA1C-84F4-8510-DBFD-F6ED25DBD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28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085E6-29A0-B505-C32B-70B4AF96A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F5D16-5F76-FED9-9FBB-1670C810E0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95095E-8F2F-EF4C-0A83-DC7A15AD50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AC83F7-7DEF-B59C-944E-E97E1C020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47E1F0-D861-125F-B205-92C55906C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F72C31-AB88-B212-A03B-2B599893A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904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F808B-D321-3E06-65E2-51D9CDFC3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AED51-3BC6-9ACA-D0DB-F55D902277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F951D-A8EC-92AA-34A4-6BEE0B87F8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3C0E2A-360D-9DE4-88FE-8514379B50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7B3791-A233-DE0A-E42D-9F9A36DE6B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E54502-9B78-13D5-9F26-FE044B9E9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B6D7E5-49C4-6078-8A70-A59ACA727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F52795-BE0A-486D-499A-5183CF185E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343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B44D5-8DD8-BFE2-F6EF-A012D1A8E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6C2EB3-8489-7809-1C3F-9580D06F3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0886C2-294F-C69B-2320-79B3D64FA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1BDBF-88AF-8119-4A92-01303723C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133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710F0E-FC3F-CEEB-1527-CCCA75017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348FEC-E909-2BF8-F85C-FD4048C3FB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9A92D2-F9D3-993A-6AD8-02FD8E4DA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235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1E22B-590D-6E26-3898-9710797A61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BD774-FCDB-EE3B-EF37-2C17B54A9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0CB80-9D76-C08B-FDA6-9C1EB9C232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25F522-CA26-4AF8-C4C4-AEBBE0EE1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F4EA9-4F35-C68D-C244-43711138E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545F94-A60B-A6F0-CAE1-8F0839A7A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894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0782E-285D-428C-A3DB-36B9344AE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98F6EB-302B-402B-D5E3-4EC135CC4F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0477FF-641B-1BED-60E7-3A50F04FBA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109C7C-5B98-6764-560B-FA0772FF2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50900E-45A5-2571-6A6D-60964EEDB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037061-4B3C-FF33-5D7B-FABBED73E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825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5B66D-79A9-6300-A1A1-73CF66980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49A6C2-716C-C8B7-2D23-5999F77071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B7A60-F246-B888-8580-0BC64374B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D44D9-5FA3-F94B-DC16-744F39F14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38825-92B4-E31E-4153-21C57EFF2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727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386EB6-80C4-39E2-5833-37B6A13984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BC5389-DE0C-668E-B059-61326B237F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0AA46-82A2-15F1-40F3-31DAA57A3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9405D-4256-E830-5183-692BC7333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54CE1-FF6B-14B8-54A0-19395A5699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599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2AC9C3-2800-64D4-117A-D5437EDC6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60C6F4-3DD9-FA68-6ABF-2577210BD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484CF-0BDC-3C36-1B59-9A8DD6CDE4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CB595A-5552-C74E-8987-5B88D01272A9}" type="datetimeFigureOut">
              <a:rPr lang="en-US" smtClean="0"/>
              <a:t>7/12/26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D49387-C213-E63A-E15E-CDC6BF04CE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3E03E-6233-D942-804C-0941CE7FA9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E99CFB-6134-704E-B0EF-09FFBAE65B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765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A01E872-ADC8-55A2-9A37-C14AB3466BDC}"/>
              </a:ext>
            </a:extLst>
          </p:cNvPr>
          <p:cNvSpPr>
            <a:spLocks noGrp="1"/>
          </p:cNvSpPr>
          <p:nvPr/>
        </p:nvSpPr>
        <p:spPr>
          <a:xfrm>
            <a:off x="1524000" y="2601118"/>
            <a:ext cx="9080500" cy="251063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23837069-8BF0-BDE8-DCF5-9D59ACF9D01E}"/>
              </a:ext>
            </a:extLst>
          </p:cNvPr>
          <p:cNvSpPr>
            <a:spLocks noGrp="1"/>
          </p:cNvSpPr>
          <p:nvPr/>
        </p:nvSpPr>
        <p:spPr>
          <a:xfrm>
            <a:off x="1524000" y="2601119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AAE486E-193B-8940-3B60-B0DA9F0571E4}"/>
              </a:ext>
            </a:extLst>
          </p:cNvPr>
          <p:cNvSpPr>
            <a:spLocks noGrp="1"/>
          </p:cNvSpPr>
          <p:nvPr/>
        </p:nvSpPr>
        <p:spPr>
          <a:xfrm>
            <a:off x="1676400" y="2753519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anose="020B0604020202020204" pitchFamily="34" charset="0"/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0A6C754-5BC1-C5C8-ED3C-74A856FF0514}"/>
              </a:ext>
            </a:extLst>
          </p:cNvPr>
          <p:cNvSpPr txBox="1"/>
          <p:nvPr/>
        </p:nvSpPr>
        <p:spPr>
          <a:xfrm>
            <a:off x="31750" y="314632"/>
            <a:ext cx="74676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b="1" i="0" dirty="0">
                <a:effectLst/>
                <a:latin typeface="Helvetica" pitchFamily="2" charset="0"/>
              </a:rPr>
              <a:t>﻿﻿University of Wales Trinity Saint David</a:t>
            </a:r>
          </a:p>
          <a:p>
            <a:pPr marL="342900" marR="0" lvl="0" indent="-342900">
              <a:buFont typeface="Arial" panose="020B0604020202020204" pitchFamily="34" charset="0"/>
              <a:buChar char="•"/>
            </a:pP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i="0" dirty="0">
                <a:effectLst/>
                <a:latin typeface="Helvetica" pitchFamily="2" charset="0"/>
              </a:rPr>
              <a:t>﻿﻿Program: CertHE Business Skills for</a:t>
            </a:r>
            <a:br>
              <a:rPr lang="en-US" sz="1800" i="0" dirty="0">
                <a:effectLst/>
                <a:latin typeface="Helvetica" pitchFamily="2" charset="0"/>
              </a:rPr>
            </a:br>
            <a:r>
              <a:rPr lang="en-US" sz="1800" i="0" dirty="0">
                <a:effectLst/>
                <a:latin typeface="Helvetica" pitchFamily="2" charset="0"/>
              </a:rPr>
              <a:t>Work (BSIW)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i="0" dirty="0">
                <a:effectLst/>
                <a:latin typeface="Helvetica" pitchFamily="2" charset="0"/>
              </a:rPr>
              <a:t>﻿﻿Module: LCLM4006 Enterprise &amp;</a:t>
            </a:r>
            <a:br>
              <a:rPr lang="en-US" sz="1800" i="0" dirty="0">
                <a:effectLst/>
                <a:latin typeface="Helvetica" pitchFamily="2" charset="0"/>
              </a:rPr>
            </a:br>
            <a:r>
              <a:rPr lang="en-US" sz="1800" i="0" dirty="0">
                <a:effectLst/>
                <a:latin typeface="Helvetica" pitchFamily="2" charset="0"/>
              </a:rPr>
              <a:t>Entrepreneurship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i="0" dirty="0">
                <a:effectLst/>
                <a:latin typeface="Helvetica" pitchFamily="2" charset="0"/>
              </a:rPr>
              <a:t>﻿﻿Business Name: </a:t>
            </a:r>
            <a:r>
              <a:rPr lang="en-US" sz="1800" i="0" dirty="0" err="1">
                <a:effectLst/>
                <a:latin typeface="Helvetica" pitchFamily="2" charset="0"/>
              </a:rPr>
              <a:t>Česká</a:t>
            </a:r>
            <a:r>
              <a:rPr lang="en-US" sz="1800" i="0" dirty="0">
                <a:effectLst/>
                <a:latin typeface="Helvetica" pitchFamily="2" charset="0"/>
              </a:rPr>
              <a:t> Lipa - Authentic</a:t>
            </a:r>
            <a:br>
              <a:rPr lang="en-US" sz="1800" i="0" dirty="0">
                <a:effectLst/>
                <a:latin typeface="Helvetica" pitchFamily="2" charset="0"/>
              </a:rPr>
            </a:br>
            <a:r>
              <a:rPr lang="en-US" sz="1800" i="0" dirty="0">
                <a:effectLst/>
                <a:latin typeface="Helvetica" pitchFamily="2" charset="0"/>
              </a:rPr>
              <a:t>Czech Restaurant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i="0" dirty="0">
                <a:effectLst/>
                <a:latin typeface="Helvetica" pitchFamily="2" charset="0"/>
              </a:rPr>
              <a:t>﻿﻿Student: Dominic Adam | ID: 2509010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marR="0" lvl="0" indent="-342900">
              <a:buFont typeface="Arial" panose="020B0604020202020204" pitchFamily="34" charset="0"/>
              <a:buChar char="•"/>
            </a:pPr>
            <a:r>
              <a:rPr lang="en-US" sz="1800" i="0" dirty="0">
                <a:effectLst/>
                <a:latin typeface="Helvetica" pitchFamily="2" charset="0"/>
              </a:rPr>
              <a:t>﻿﻿Lecturer: </a:t>
            </a:r>
            <a:r>
              <a:rPr lang="en-US" sz="1800" i="0" dirty="0" err="1">
                <a:effectLst/>
                <a:latin typeface="Helvetica" pitchFamily="2" charset="0"/>
              </a:rPr>
              <a:t>Eike</a:t>
            </a:r>
            <a:r>
              <a:rPr lang="en-US" sz="1800" i="0" dirty="0">
                <a:effectLst/>
                <a:latin typeface="Helvetica" pitchFamily="2" charset="0"/>
              </a:rPr>
              <a:t> </a:t>
            </a:r>
            <a:r>
              <a:rPr lang="en-US" sz="1800" i="0" dirty="0" err="1">
                <a:effectLst/>
                <a:latin typeface="Helvetica" pitchFamily="2" charset="0"/>
              </a:rPr>
              <a:t>Udeagu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31100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1A889-B520-F1A3-B0A8-76921AB78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2250" y="1019413"/>
            <a:ext cx="5257800" cy="4589463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br>
              <a:rPr lang="en-US" sz="180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﻿﻿Legal format: Private Limited Company (Ltd) under Companies Act 2006 - protects personal assets, builds credibility with suppliers</a:t>
            </a:r>
            <a:br>
              <a:rPr lang="en-US" sz="1800" b="0" i="0" dirty="0">
                <a:effectLst/>
                <a:latin typeface="Helvetica" pitchFamily="2" charset="0"/>
              </a:rPr>
            </a:br>
            <a:br>
              <a:rPr lang="en-US" sz="180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﻿﻿Lean structure: Founder/Director, Head Chef, Front of House Supervisor, 3 part-time staff - keeps overheads low and decision-making fast</a:t>
            </a:r>
            <a:br>
              <a:rPr lang="en-US" sz="1800" dirty="0"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B98D-93CD-5047-529B-9AFB6ED60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250" y="1618456"/>
            <a:ext cx="4845050" cy="4351338"/>
          </a:xfrm>
        </p:spPr>
        <p:txBody>
          <a:bodyPr>
            <a:normAutofit lnSpcReduction="10000"/>
          </a:bodyPr>
          <a:lstStyle/>
          <a:p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﻿﻿Traditional Czech home-style dishes (</a:t>
            </a:r>
            <a:r>
              <a:rPr lang="en-US" sz="1800" b="0" i="0" dirty="0" err="1">
                <a:effectLst/>
                <a:latin typeface="Helvetica" pitchFamily="2" charset="0"/>
              </a:rPr>
              <a:t>svíčková</a:t>
            </a:r>
            <a:r>
              <a:rPr lang="en-US" sz="1800" b="0" i="0" dirty="0">
                <a:effectLst/>
                <a:latin typeface="Helvetica" pitchFamily="2" charset="0"/>
              </a:rPr>
              <a:t> na </a:t>
            </a:r>
            <a:r>
              <a:rPr lang="en-US" sz="1800" b="0" i="0" dirty="0" err="1">
                <a:effectLst/>
                <a:latin typeface="Helvetica" pitchFamily="2" charset="0"/>
              </a:rPr>
              <a:t>smetaně</a:t>
            </a:r>
            <a:r>
              <a:rPr lang="en-US" sz="1800" b="0" i="0" dirty="0">
                <a:effectLst/>
                <a:latin typeface="Helvetica" pitchFamily="2" charset="0"/>
              </a:rPr>
              <a:t>, beef goulash,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 err="1">
                <a:effectLst/>
                <a:latin typeface="Helvetica" pitchFamily="2" charset="0"/>
              </a:rPr>
              <a:t>knedlíky</a:t>
            </a:r>
            <a:r>
              <a:rPr lang="en-US" sz="1800" b="0" i="0" dirty="0">
                <a:effectLst/>
                <a:latin typeface="Helvetica" pitchFamily="2" charset="0"/>
              </a:rPr>
              <a:t>, </a:t>
            </a:r>
            <a:r>
              <a:rPr lang="en-US" sz="1800" b="0" i="0" dirty="0" err="1">
                <a:effectLst/>
                <a:latin typeface="Helvetica" pitchFamily="2" charset="0"/>
              </a:rPr>
              <a:t>palačinky</a:t>
            </a:r>
            <a:r>
              <a:rPr lang="en-US" sz="1800" b="0" i="0" dirty="0">
                <a:effectLst/>
                <a:latin typeface="Helvetica" pitchFamily="2" charset="0"/>
              </a:rPr>
              <a:t>, </a:t>
            </a:r>
            <a:r>
              <a:rPr lang="en-US" sz="1800" b="0" i="0" dirty="0" err="1">
                <a:effectLst/>
                <a:latin typeface="Helvetica" pitchFamily="2" charset="0"/>
              </a:rPr>
              <a:t>trdelník</a:t>
            </a:r>
            <a:r>
              <a:rPr lang="en-US" sz="1800" b="0" i="0" dirty="0">
                <a:effectLst/>
                <a:latin typeface="Helvetica" pitchFamily="2" charset="0"/>
              </a:rPr>
              <a:t>) + imported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Czech drinks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﻿﻿Fully adapted vegetarian, vegan, gluten-free menus; dine-in, takeaway, delivery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﻿﻿﻿100% authentic recipes prepared by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Czech-trained kitchen staff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﻿﻿﻿Strong focus on sustainability and ethical sourcing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﻿﻿﻿Inclusive pricing and deep local community ties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﻿﻿﻿Flexible service options for all customers</a:t>
            </a:r>
            <a:endParaRPr lang="en-US" sz="1800" dirty="0">
              <a:effectLst/>
              <a:latin typeface="Helvetica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3CB9A4-BD13-1584-C2E5-B12D448FE50F}"/>
              </a:ext>
            </a:extLst>
          </p:cNvPr>
          <p:cNvSpPr txBox="1"/>
          <p:nvPr/>
        </p:nvSpPr>
        <p:spPr>
          <a:xfrm>
            <a:off x="444500" y="65008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buNone/>
            </a:pPr>
            <a:r>
              <a:rPr lang="en-US" sz="1800" b="1" i="1" dirty="0">
                <a:effectLst/>
                <a:latin typeface="Helvetica" pitchFamily="2" charset="0"/>
              </a:rPr>
              <a:t>Business Idea Overview</a:t>
            </a:r>
          </a:p>
        </p:txBody>
      </p:sp>
    </p:spTree>
    <p:extLst>
      <p:ext uri="{BB962C8B-B14F-4D97-AF65-F5344CB8AC3E}">
        <p14:creationId xmlns:p14="http://schemas.microsoft.com/office/powerpoint/2010/main" val="4261147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EEB88-973E-5EAC-F4E1-0734D2C77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i="1" dirty="0">
                <a:effectLst/>
                <a:latin typeface="Helvetica" pitchFamily="2" charset="0"/>
              </a:rPr>
              <a:t>Key PESTEL External Factors</a:t>
            </a:r>
            <a:br>
              <a:rPr lang="en-US" sz="1800" b="1" i="1" dirty="0">
                <a:effectLst/>
                <a:latin typeface="Helvetica" pitchFamily="2" charset="0"/>
              </a:rPr>
            </a:br>
            <a:endParaRPr lang="en-US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2DE1A4-96AD-DB2F-27E1-BA2042FC87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﻿﻿﻿Political: UK government support via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Start Up Loans scheme, reduced VAT for hospitality, and clear post-Brexit EU import rules that cut trade uncertainty for our Czech ingredients.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﻿﻿﻿Social: The UK ethnic food sector grows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4.3% annually; Birmingham is one of Europe's most multicultural cities, with rising demand for authentic international cuisine and sustainable, ethical businesses.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﻿﻿﻿Environmental: UK single-use plastic bans and national food waste targets align perfectly with our eco-policy - we use no single-use plastics, compost/ donate all surplus food, and run energy-efficient equipment.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5376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0D1A7-6CA3-CDA7-776A-9F3791145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i="1" dirty="0">
                <a:effectLst/>
                <a:latin typeface="Helvetica" pitchFamily="2" charset="0"/>
              </a:rPr>
              <a:t>Two Core Marketing Strategies</a:t>
            </a:r>
            <a:br>
              <a:rPr lang="en-US" sz="1800" dirty="0">
                <a:effectLst/>
                <a:latin typeface="Helvetica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45F19-76AD-5A26-003F-85B51D2643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800" b="0" i="0" dirty="0">
                <a:effectLst/>
                <a:latin typeface="Helvetica" pitchFamily="2" charset="0"/>
              </a:rPr>
              <a:t> Digital Marketing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﻿﻿Instagram/Facebook: Food photography, menu updates, and exclusive offers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﻿﻿TikTok: Short behind-the-scenes clips of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Czech cooking and culture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﻿﻿Mobile-friendly website + delivery app listings (Just Eat, Uber Eats, </a:t>
            </a:r>
            <a:r>
              <a:rPr lang="en-US" sz="1800" b="0" i="0" dirty="0" err="1">
                <a:effectLst/>
                <a:latin typeface="Helvetica" pitchFamily="2" charset="0"/>
              </a:rPr>
              <a:t>Deliveroo</a:t>
            </a:r>
            <a:r>
              <a:rPr lang="en-US" sz="1800" b="0" i="0" dirty="0">
                <a:effectLst/>
                <a:latin typeface="Helvetica" pitchFamily="2" charset="0"/>
              </a:rPr>
              <a:t>) + email loyalty scheme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﻿﻿Why: Low cost, high reach to our target audience of students, families, and European communities</a:t>
            </a:r>
            <a:endParaRPr lang="en-US" sz="1800" dirty="0">
              <a:effectLst/>
              <a:latin typeface="Helvetica" pitchFamily="2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800" b="0" i="0" dirty="0">
                <a:effectLst/>
                <a:latin typeface="Helvetica" pitchFamily="2" charset="0"/>
              </a:rPr>
              <a:t>. Local Community Marketing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﻿﻿Flyers at universities, libraries, and local shops; partnerships with Central European cultural groups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﻿﻿"Student &amp; Senior Tuesday" 15% discount; monthly free "Czech Culture Nights"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﻿﻿Why: Builds long-term loyalty in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Moseley's 16,000+ daily visitors, and directly addresses the lack of dedicated local Czech food options.</a:t>
            </a:r>
            <a:endParaRPr lang="en-US" sz="1800" dirty="0">
              <a:effectLst/>
              <a:latin typeface="Helvetica" pitchFamily="2" charset="0"/>
            </a:endParaRPr>
          </a:p>
          <a:p>
            <a:pPr marL="0" indent="0">
              <a:buNone/>
            </a:pPr>
            <a:endParaRPr lang="en-US" sz="1800" b="0" i="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7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BB6A7-CB76-53D9-034D-53A54B6E0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i="1" dirty="0">
                <a:effectLst/>
                <a:latin typeface="Helvetica" pitchFamily="2" charset="0"/>
              </a:rPr>
              <a:t>Funding &amp; Cost Allocation</a:t>
            </a:r>
            <a:br>
              <a:rPr lang="en-US" sz="1800" b="1" i="1" dirty="0">
                <a:effectLst/>
                <a:latin typeface="Helvetica" pitchFamily="2" charset="0"/>
              </a:rPr>
            </a:br>
            <a:endParaRPr lang="en-US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15159-4649-F780-5E6C-6C41CFCB41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1800" b="0" i="0" dirty="0">
                <a:effectLst/>
                <a:latin typeface="Helvetica" pitchFamily="2" charset="0"/>
              </a:rPr>
              <a:t>Total Required: £41,500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V Sources: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﻿﻿Personal investment: £16,500 (shows full commitment to the business)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﻿﻿Government-backed UK Start Up Loan: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£20,000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﻿﻿West Midlands Combined Authority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Small Business Grant: £5,000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V How funds are allocated: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﻿﻿Premises: Rent deposit + first month rent (£5,500)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﻿﻿Setup: Kitchen/dining equipment, furniture, branding, legal/licensing fees (E12,800)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﻿﻿Operations: Initial stock, insurance, staff wages, launch marketing (E13,200)</a:t>
            </a:r>
          </a:p>
          <a:p>
            <a:r>
              <a:rPr lang="en-US" sz="1800" b="0" i="0" dirty="0">
                <a:effectLst/>
                <a:latin typeface="Helvetica" pitchFamily="2" charset="0"/>
              </a:rPr>
              <a:t>﻿﻿Working capital: £10,000 - covers unexpected costs and keeps cash flow stable for the first 3 months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1249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3E088-2528-641D-1D6D-CFACA0C6C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800" b="1" i="1" dirty="0">
                <a:effectLst/>
                <a:latin typeface="Helvetica" pitchFamily="2" charset="0"/>
              </a:rPr>
              <a:t>Summary &amp; Next Steps</a:t>
            </a:r>
            <a:br>
              <a:rPr lang="en-US" sz="1800" b="1" i="1" dirty="0">
                <a:effectLst/>
                <a:latin typeface="Helvetica" pitchFamily="2" charset="0"/>
              </a:rPr>
            </a:br>
            <a:r>
              <a:rPr lang="en-US" sz="1800" b="1" i="1" dirty="0">
                <a:effectLst/>
                <a:latin typeface="Helvetica" pitchFamily="2" charset="0"/>
              </a:rPr>
              <a:t>﻿﻿</a:t>
            </a:r>
            <a:endParaRPr lang="en-US" b="1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BAB05-9266-0078-1C10-AC132FC7B0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﻿﻿Strong, sustainable business model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﻿﻿Secure funding and realistic growth targets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10596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 ﻿﻿Legal format: Private Limited Company (Ltd) under Companies Act 2006 - protects personal assets, builds credibility with suppliers  ﻿﻿Lean structure: Founder/Director, Head Chef, Front of House Supervisor, 3 part-time staff - keeps overheads low and decision-making fast </vt:lpstr>
      <vt:lpstr>Key PESTEL External Factors </vt:lpstr>
      <vt:lpstr>Two Core Marketing Strategies </vt:lpstr>
      <vt:lpstr>Funding &amp; Cost Allocation </vt:lpstr>
      <vt:lpstr>Summary &amp; Next Steps ﻿﻿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Dominik Adam (2509010)</dc:creator>
  <cp:lastModifiedBy>Dominik Adam (2509010)</cp:lastModifiedBy>
  <cp:revision>1</cp:revision>
  <dcterms:created xsi:type="dcterms:W3CDTF">2026-07-12T21:50:43Z</dcterms:created>
  <dcterms:modified xsi:type="dcterms:W3CDTF">2026-07-12T22:15:21Z</dcterms:modified>
</cp:coreProperties>
</file>