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2"/>
  </p:notesMasterIdLst>
  <p:sldIdLst>
    <p:sldId id="256" r:id="rId2"/>
    <p:sldId id="294" r:id="rId3"/>
    <p:sldId id="291" r:id="rId4"/>
    <p:sldId id="261" r:id="rId5"/>
    <p:sldId id="292" r:id="rId6"/>
    <p:sldId id="276" r:id="rId7"/>
    <p:sldId id="274" r:id="rId8"/>
    <p:sldId id="279" r:id="rId9"/>
    <p:sldId id="263" r:id="rId10"/>
    <p:sldId id="267" r:id="rId11"/>
    <p:sldId id="268" r:id="rId12"/>
    <p:sldId id="269" r:id="rId13"/>
    <p:sldId id="293" r:id="rId14"/>
    <p:sldId id="270" r:id="rId15"/>
    <p:sldId id="271" r:id="rId16"/>
    <p:sldId id="272" r:id="rId17"/>
    <p:sldId id="290" r:id="rId18"/>
    <p:sldId id="281" r:id="rId19"/>
    <p:sldId id="282" r:id="rId20"/>
    <p:sldId id="283" r:id="rId21"/>
    <p:sldId id="284" r:id="rId22"/>
    <p:sldId id="285" r:id="rId23"/>
    <p:sldId id="286" r:id="rId24"/>
    <p:sldId id="287" r:id="rId25"/>
    <p:sldId id="288" r:id="rId26"/>
    <p:sldId id="295" r:id="rId27"/>
    <p:sldId id="296" r:id="rId28"/>
    <p:sldId id="297" r:id="rId29"/>
    <p:sldId id="298" r:id="rId30"/>
    <p:sldId id="299" r:id="rId3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CC"/>
    <a:srgbClr val="33CC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0" autoAdjust="0"/>
  </p:normalViewPr>
  <p:slideViewPr>
    <p:cSldViewPr>
      <p:cViewPr>
        <p:scale>
          <a:sx n="100" d="100"/>
          <a:sy n="100" d="100"/>
        </p:scale>
        <p:origin x="-516" y="6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37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757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57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7031266-B2EF-4AAB-A0A0-11D73A3E32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CADF62B-794D-42AC-B10E-268E96EE5F07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348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6226C2-185C-4025-BA62-0DFC5BEEEC97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31ED5E8-EA74-45B3-8D3B-FBAA24B87CB5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368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6D3CA9-3850-40DE-906E-1C1C32F91E52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21630A-514B-44F5-9162-5B23A48720E3}" type="slidenum">
              <a:rPr lang="en-GB" smtClean="0"/>
              <a:pPr/>
              <a:t>11</a:t>
            </a:fld>
            <a:endParaRPr lang="en-GB" smtClean="0"/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C0573A2-03A9-48C2-8024-F7460D98965A}" type="slidenum">
              <a:rPr lang="en-GB" smtClean="0"/>
              <a:pPr/>
              <a:t>12</a:t>
            </a:fld>
            <a:endParaRPr lang="en-GB" smtClean="0"/>
          </a:p>
        </p:txBody>
      </p:sp>
      <p:sp>
        <p:nvSpPr>
          <p:cNvPr id="399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8764EF-22F2-438E-A648-858E8309927B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409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ADAC13A-061D-476C-9E06-27386DEA42CF}" type="slidenum">
              <a:rPr lang="en-GB" smtClean="0"/>
              <a:pPr/>
              <a:t>19</a:t>
            </a:fld>
            <a:endParaRPr lang="en-GB" smtClean="0"/>
          </a:p>
        </p:txBody>
      </p:sp>
      <p:sp>
        <p:nvSpPr>
          <p:cNvPr id="419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7157E4E-004A-410B-BC82-42A0169CF6BE}" type="slidenum">
              <a:rPr lang="en-GB" smtClean="0"/>
              <a:pPr/>
              <a:t>22</a:t>
            </a:fld>
            <a:endParaRPr lang="en-GB" smtClean="0"/>
          </a:p>
        </p:txBody>
      </p:sp>
      <p:sp>
        <p:nvSpPr>
          <p:cNvPr id="430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7DDF98-7E93-4720-98E4-5E254F8238AC}" type="slidenum">
              <a:rPr lang="en-GB" smtClean="0"/>
              <a:pPr/>
              <a:t>23</a:t>
            </a:fld>
            <a:endParaRPr lang="en-GB" smtClean="0"/>
          </a:p>
        </p:txBody>
      </p:sp>
      <p:sp>
        <p:nvSpPr>
          <p:cNvPr id="4403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D1ADEAD-D892-4100-9210-A41005B224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B69BD-6FA8-4881-B63F-0AC20A1E6C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8B9348-3DE1-40E9-A7CE-F7841F56FB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46C748-E4C4-4A8D-9013-60468C7222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F1E0B3-318D-4F8A-B168-9B65D354DA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FEEB2B-F97C-4985-BCA3-D6E6CFC24C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3DAB8-36A0-4AE4-9A19-122ABD3240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ECE531-84F0-4520-90D1-FCC297E81A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0ED5295-D7F3-4A84-85B8-CC924B6D53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15140-4B52-4F9F-9626-EBA625BA2A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44495-0988-44D8-B49C-AF2622AB3D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509E022-BDA5-485A-9359-D6F2331C418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08" r:id="rId2"/>
    <p:sldLayoutId id="2147483713" r:id="rId3"/>
    <p:sldLayoutId id="2147483714" r:id="rId4"/>
    <p:sldLayoutId id="2147483715" r:id="rId5"/>
    <p:sldLayoutId id="2147483716" r:id="rId6"/>
    <p:sldLayoutId id="2147483709" r:id="rId7"/>
    <p:sldLayoutId id="2147483717" r:id="rId8"/>
    <p:sldLayoutId id="2147483718" r:id="rId9"/>
    <p:sldLayoutId id="2147483710" r:id="rId10"/>
    <p:sldLayoutId id="214748371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Form Design	</a:t>
            </a:r>
          </a:p>
        </p:txBody>
      </p:sp>
      <p:sp>
        <p:nvSpPr>
          <p:cNvPr id="9219" name="Subtitle 5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Using the Create tab and the form wizard</a:t>
            </a:r>
            <a:endParaRPr lang="en-GB" dirty="0"/>
          </a:p>
        </p:txBody>
      </p:sp>
      <p:pic>
        <p:nvPicPr>
          <p:cNvPr id="563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9125" t="-131" r="15000" b="61939"/>
          <a:stretch>
            <a:fillRect/>
          </a:stretch>
        </p:blipFill>
        <p:spPr bwMode="auto">
          <a:xfrm>
            <a:off x="1331640" y="1556792"/>
            <a:ext cx="653729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29994" y="4293096"/>
            <a:ext cx="8906502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 can use several options to create a forms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	</a:t>
            </a:r>
            <a:r>
              <a:rPr lang="en-GB" sz="1400" dirty="0" smtClean="0"/>
              <a:t>Form will pick up whatever object you are on and provide a default 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Split form provides a visual of a form showing one record and the table view of the data for that 	form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Multiple items proved a view of all records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/>
              <a:t>	</a:t>
            </a:r>
            <a:r>
              <a:rPr lang="en-GB" sz="1400" dirty="0" smtClean="0"/>
              <a:t>We will use the form wizard to build our data entry forms</a:t>
            </a:r>
          </a:p>
          <a:p>
            <a:pPr>
              <a:buFont typeface="Arial" pitchFamily="34" charset="0"/>
              <a:buChar char="•"/>
            </a:pPr>
            <a:r>
              <a:rPr lang="en-GB" sz="1400" dirty="0" smtClean="0"/>
              <a:t> </a:t>
            </a:r>
            <a:endParaRPr lang="en-GB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Form Wizard</a:t>
            </a:r>
            <a:endParaRPr lang="en-GB" dirty="0"/>
          </a:p>
        </p:txBody>
      </p:sp>
      <p:pic>
        <p:nvPicPr>
          <p:cNvPr id="1024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7688" y="1481138"/>
            <a:ext cx="8048625" cy="4525962"/>
          </a:xfr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700808"/>
            <a:ext cx="7837488" cy="4896842"/>
          </a:xfrm>
        </p:spPr>
        <p:txBody>
          <a:bodyPr/>
          <a:lstStyle/>
          <a:p>
            <a:r>
              <a:rPr lang="en-GB" sz="3200" dirty="0" smtClean="0"/>
              <a:t>By default the field names in the tables are used as labels.</a:t>
            </a:r>
          </a:p>
          <a:p>
            <a:r>
              <a:rPr lang="en-GB" sz="3200" dirty="0" smtClean="0"/>
              <a:t>These labels are on the left hand side of the screen. </a:t>
            </a:r>
          </a:p>
          <a:p>
            <a:r>
              <a:rPr lang="en-GB" sz="3200" dirty="0" smtClean="0"/>
              <a:t>You can change these without affecting the field names in the underlying table.</a:t>
            </a:r>
          </a:p>
        </p:txBody>
      </p:sp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Labels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Objects </a:t>
            </a:r>
            <a:r>
              <a:rPr lang="en-GB" dirty="0" smtClean="0"/>
              <a:t>on the form</a:t>
            </a:r>
            <a:endParaRPr lang="en-GB" dirty="0"/>
          </a:p>
        </p:txBody>
      </p:sp>
      <p:pic>
        <p:nvPicPr>
          <p:cNvPr id="12291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7688" y="1481138"/>
            <a:ext cx="8048625" cy="4525962"/>
          </a:xfr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1138"/>
            <a:ext cx="8147248" cy="1875854"/>
          </a:xfrm>
        </p:spPr>
        <p:txBody>
          <a:bodyPr/>
          <a:lstStyle/>
          <a:p>
            <a:r>
              <a:rPr lang="en-GB" sz="1800" dirty="0" smtClean="0"/>
              <a:t>You can select objects by: </a:t>
            </a:r>
          </a:p>
          <a:p>
            <a:r>
              <a:rPr lang="en-GB" sz="1800" dirty="0" smtClean="0"/>
              <a:t>Clicking in a field or label.</a:t>
            </a:r>
          </a:p>
          <a:p>
            <a:r>
              <a:rPr lang="en-GB" sz="1800" dirty="0" smtClean="0"/>
              <a:t>This will allow you to move all the fields together.</a:t>
            </a:r>
          </a:p>
          <a:p>
            <a:r>
              <a:rPr lang="en-GB" sz="1800" dirty="0" smtClean="0"/>
              <a:t>To move individual fields you need </a:t>
            </a:r>
            <a:r>
              <a:rPr lang="en-GB" sz="1800" dirty="0" smtClean="0"/>
              <a:t>to use the  </a:t>
            </a:r>
            <a:r>
              <a:rPr lang="en-GB" sz="1800" i="1" dirty="0" smtClean="0"/>
              <a:t>remove from stack </a:t>
            </a:r>
            <a:r>
              <a:rPr lang="en-GB" sz="1800" dirty="0" smtClean="0"/>
              <a:t>option to release each </a:t>
            </a:r>
            <a:r>
              <a:rPr lang="en-GB" sz="1800" dirty="0" smtClean="0"/>
              <a:t>field and reorganise the </a:t>
            </a:r>
            <a:r>
              <a:rPr lang="en-GB" sz="1800" dirty="0" smtClean="0"/>
              <a:t>form layout.</a:t>
            </a:r>
          </a:p>
          <a:p>
            <a:endParaRPr lang="en-GB" dirty="0" smtClean="0"/>
          </a:p>
        </p:txBody>
      </p:sp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Selecting and Rearranging Objects</a:t>
            </a:r>
          </a:p>
        </p:txBody>
      </p:sp>
      <p:pic>
        <p:nvPicPr>
          <p:cNvPr id="9" name="Picture 8"/>
          <p:cNvPicPr/>
          <p:nvPr/>
        </p:nvPicPr>
        <p:blipFill>
          <a:blip r:embed="rId2" cstate="print"/>
          <a:srcRect l="48893" r="23230" b="38462"/>
          <a:stretch>
            <a:fillRect/>
          </a:stretch>
        </p:blipFill>
        <p:spPr bwMode="auto">
          <a:xfrm>
            <a:off x="1619672" y="3284984"/>
            <a:ext cx="504056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fields and labels that you want to move.</a:t>
            </a:r>
          </a:p>
          <a:p>
            <a:r>
              <a:rPr lang="en-GB" smtClean="0"/>
              <a:t>Click on Format from the menu bar.</a:t>
            </a:r>
          </a:p>
          <a:p>
            <a:r>
              <a:rPr lang="en-GB" smtClean="0"/>
              <a:t>Select Align and then chose Left, Right etc.</a:t>
            </a:r>
          </a:p>
          <a:p>
            <a:r>
              <a:rPr lang="en-GB" smtClean="0"/>
              <a:t>The arrange tab allows you to change the fields on the form.</a:t>
            </a:r>
          </a:p>
        </p:txBody>
      </p:sp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Aligning Objects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Both the size of the fields and labels can be adjusted by simply clicking in the field or label to select it and then dragging the handles OR:</a:t>
            </a:r>
          </a:p>
          <a:p>
            <a:pPr>
              <a:lnSpc>
                <a:spcPct val="90000"/>
              </a:lnSpc>
            </a:pPr>
            <a:r>
              <a:rPr lang="en-GB" smtClean="0"/>
              <a:t>Select the required objects.</a:t>
            </a:r>
          </a:p>
          <a:p>
            <a:pPr>
              <a:lnSpc>
                <a:spcPct val="90000"/>
              </a:lnSpc>
            </a:pPr>
            <a:r>
              <a:rPr lang="en-GB" smtClean="0"/>
              <a:t>Select Format.</a:t>
            </a:r>
          </a:p>
          <a:p>
            <a:pPr>
              <a:lnSpc>
                <a:spcPct val="90000"/>
              </a:lnSpc>
            </a:pPr>
            <a:r>
              <a:rPr lang="en-GB" smtClean="0"/>
              <a:t>Size.</a:t>
            </a:r>
          </a:p>
          <a:p>
            <a:pPr>
              <a:lnSpc>
                <a:spcPct val="90000"/>
              </a:lnSpc>
            </a:pPr>
            <a:r>
              <a:rPr lang="en-GB" smtClean="0"/>
              <a:t>To Widest etc.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mtClean="0"/>
          </a:p>
        </p:txBody>
      </p:sp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Resizing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The Format tab can be seen when we are in the Form layout view</a:t>
            </a:r>
            <a:endParaRPr lang="en-GB" dirty="0" smtClean="0"/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47688" y="1481138"/>
            <a:ext cx="8048625" cy="4525962"/>
          </a:xfr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course form click </a:t>
            </a:r>
            <a:r>
              <a:rPr lang="en-GB" dirty="0" smtClean="0"/>
              <a:t>on the List box icon in the </a:t>
            </a:r>
            <a:r>
              <a:rPr lang="en-GB" dirty="0" smtClean="0"/>
              <a:t>found in the controls area within the design tab.</a:t>
            </a:r>
            <a:endParaRPr lang="en-GB" dirty="0" smtClean="0"/>
          </a:p>
          <a:p>
            <a:r>
              <a:rPr lang="en-GB" dirty="0" smtClean="0"/>
              <a:t>Click about a field’s width underneath the faculty responsible field.</a:t>
            </a:r>
          </a:p>
          <a:p>
            <a:r>
              <a:rPr lang="en-GB" dirty="0" smtClean="0"/>
              <a:t>Select ‘I will type in the values I want’.</a:t>
            </a:r>
          </a:p>
          <a:p>
            <a:r>
              <a:rPr lang="en-GB" dirty="0" smtClean="0"/>
              <a:t>Leave the number of columns as 1.</a:t>
            </a:r>
          </a:p>
          <a:p>
            <a:r>
              <a:rPr lang="en-GB" dirty="0" smtClean="0"/>
              <a:t>Type in required values.</a:t>
            </a:r>
          </a:p>
          <a:p>
            <a:r>
              <a:rPr lang="en-GB" dirty="0" smtClean="0"/>
              <a:t>Adjust the column width as required.</a:t>
            </a:r>
          </a:p>
        </p:txBody>
      </p:sp>
      <p:sp>
        <p:nvSpPr>
          <p:cNvPr id="1024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Creating a List </a:t>
            </a:r>
            <a:r>
              <a:rPr lang="en-GB" dirty="0" smtClean="0"/>
              <a:t>Box / Combo Box</a:t>
            </a:r>
            <a:endParaRPr lang="en-GB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Click Next.</a:t>
            </a:r>
          </a:p>
          <a:p>
            <a:r>
              <a:rPr lang="en-GB" dirty="0" smtClean="0"/>
              <a:t>Select ‘store that value in this field’.</a:t>
            </a:r>
          </a:p>
          <a:p>
            <a:r>
              <a:rPr lang="en-GB" dirty="0" smtClean="0"/>
              <a:t>Select the appropriate field from the drop down box.</a:t>
            </a:r>
          </a:p>
          <a:p>
            <a:r>
              <a:rPr lang="en-GB" dirty="0" smtClean="0"/>
              <a:t>Save the list box giving it an appropriate name.</a:t>
            </a:r>
          </a:p>
          <a:p>
            <a:r>
              <a:rPr lang="en-GB" dirty="0" smtClean="0"/>
              <a:t>Click Finish</a:t>
            </a:r>
            <a:r>
              <a:rPr lang="en-GB" dirty="0" smtClean="0"/>
              <a:t>.</a:t>
            </a:r>
          </a:p>
        </p:txBody>
      </p:sp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List Box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now two fields exactly the same on the form.</a:t>
            </a:r>
          </a:p>
          <a:p>
            <a:r>
              <a:rPr lang="en-GB" dirty="0" smtClean="0"/>
              <a:t>Click in the original field, not in the newly created list box or any of the labels.</a:t>
            </a:r>
          </a:p>
          <a:p>
            <a:r>
              <a:rPr lang="en-GB" dirty="0" smtClean="0"/>
              <a:t>Press the delete key.</a:t>
            </a:r>
          </a:p>
          <a:p>
            <a:r>
              <a:rPr lang="en-GB" dirty="0" smtClean="0"/>
              <a:t>Tidy up by moving the fields around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Note: if you have created a lookup at table level this will automatically appear as a combo box on the form.</a:t>
            </a:r>
          </a:p>
          <a:p>
            <a:endParaRPr lang="en-GB" dirty="0" smtClean="0"/>
          </a:p>
        </p:txBody>
      </p:sp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List Box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Adding  A Combo button</a:t>
            </a:r>
            <a:endParaRPr lang="en-GB" dirty="0"/>
          </a:p>
        </p:txBody>
      </p:sp>
      <p:pic>
        <p:nvPicPr>
          <p:cNvPr id="2048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47688" y="1481138"/>
            <a:ext cx="8048625" cy="4525962"/>
          </a:xfr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You can create buttons to do a variety of tasks.</a:t>
            </a:r>
          </a:p>
          <a:p>
            <a:r>
              <a:rPr lang="en-GB" smtClean="0"/>
              <a:t>In Design view click on the Command Button Icon in the toolbox. </a:t>
            </a:r>
          </a:p>
          <a:p>
            <a:r>
              <a:rPr lang="en-GB" smtClean="0"/>
              <a:t>Click in an empty space and drag out the shape that you want.</a:t>
            </a:r>
          </a:p>
          <a:p>
            <a:r>
              <a:rPr lang="en-GB" smtClean="0"/>
              <a:t>The command button wizard appears.</a:t>
            </a:r>
          </a:p>
        </p:txBody>
      </p:sp>
      <p:sp>
        <p:nvSpPr>
          <p:cNvPr id="1331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Command Button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Record Operations &amp; Add New Record in the Actions box.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Type in an appropriate name in the text box.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Name the button appropriately.</a:t>
            </a:r>
          </a:p>
          <a:p>
            <a:r>
              <a:rPr lang="en-GB" smtClean="0"/>
              <a:t>Click Finish.</a:t>
            </a:r>
          </a:p>
          <a:p>
            <a:endParaRPr lang="en-GB" smtClean="0"/>
          </a:p>
        </p:txBody>
      </p:sp>
      <p:sp>
        <p:nvSpPr>
          <p:cNvPr id="1433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Command Button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In Design view, click in the small box on the left at the top of the form.</a:t>
            </a:r>
          </a:p>
          <a:p>
            <a:r>
              <a:rPr lang="en-GB" smtClean="0"/>
              <a:t>Right click and select properties.</a:t>
            </a:r>
          </a:p>
          <a:p>
            <a:r>
              <a:rPr lang="en-GB" smtClean="0"/>
              <a:t>Select All.</a:t>
            </a:r>
          </a:p>
          <a:p>
            <a:r>
              <a:rPr lang="en-GB" smtClean="0"/>
              <a:t>Change the Scroll Bars from Both to Neither.</a:t>
            </a:r>
          </a:p>
          <a:p>
            <a:r>
              <a:rPr lang="en-GB" smtClean="0"/>
              <a:t>Record Selectors from Yes to No.</a:t>
            </a:r>
          </a:p>
          <a:p>
            <a:r>
              <a:rPr lang="en-GB" smtClean="0"/>
              <a:t>Navigation Buttons from Yes to No.</a:t>
            </a:r>
          </a:p>
        </p:txBody>
      </p:sp>
      <p:sp>
        <p:nvSpPr>
          <p:cNvPr id="1536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200" smtClean="0"/>
              <a:t>Deleting Record Navigation</a:t>
            </a:r>
            <a:br>
              <a:rPr lang="en-GB" sz="3200" smtClean="0"/>
            </a:br>
            <a:r>
              <a:rPr lang="en-GB" sz="3200" smtClean="0"/>
              <a:t>&amp; Scroll Bars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properties menu for e.g. the ID field.</a:t>
            </a:r>
          </a:p>
          <a:p>
            <a:r>
              <a:rPr lang="en-GB" smtClean="0"/>
              <a:t>Select All.</a:t>
            </a:r>
          </a:p>
          <a:p>
            <a:r>
              <a:rPr lang="en-GB" smtClean="0"/>
              <a:t>Change the tab stop from yes to NO.</a:t>
            </a:r>
          </a:p>
          <a:p>
            <a:r>
              <a:rPr lang="en-GB" smtClean="0"/>
              <a:t>Change the </a:t>
            </a:r>
            <a:r>
              <a:rPr lang="en-GB" b="1" smtClean="0"/>
              <a:t>Enabled</a:t>
            </a:r>
            <a:r>
              <a:rPr lang="en-GB" smtClean="0"/>
              <a:t> property to NO.</a:t>
            </a:r>
          </a:p>
          <a:p>
            <a:r>
              <a:rPr lang="en-GB" smtClean="0"/>
              <a:t>The ID field is now greyed out and the cursor is positioned in the next field.</a:t>
            </a:r>
          </a:p>
          <a:p>
            <a:pPr>
              <a:buFont typeface="Wingdings" pitchFamily="2" charset="2"/>
              <a:buNone/>
            </a:pPr>
            <a:endParaRPr lang="en-GB" smtClean="0"/>
          </a:p>
          <a:p>
            <a:endParaRPr lang="en-GB" smtClean="0"/>
          </a:p>
        </p:txBody>
      </p:sp>
      <p:sp>
        <p:nvSpPr>
          <p:cNvPr id="1638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Tab Stop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The tab order can also be changed by:</a:t>
            </a:r>
          </a:p>
          <a:p>
            <a:r>
              <a:rPr lang="en-GB" smtClean="0"/>
              <a:t> Select View.</a:t>
            </a:r>
          </a:p>
          <a:p>
            <a:r>
              <a:rPr lang="en-GB" smtClean="0"/>
              <a:t>Select Tab Order from the menu bar.</a:t>
            </a:r>
          </a:p>
          <a:p>
            <a:r>
              <a:rPr lang="en-GB" smtClean="0"/>
              <a:t>Select auto order to order the field from left to right and top to bottom.</a:t>
            </a:r>
          </a:p>
          <a:p>
            <a:r>
              <a:rPr lang="en-GB" smtClean="0"/>
              <a:t>Then drag the fields into the required order.</a:t>
            </a:r>
          </a:p>
          <a:p>
            <a:r>
              <a:rPr lang="en-GB" smtClean="0"/>
              <a:t>Click OK.</a:t>
            </a:r>
          </a:p>
          <a:p>
            <a:endParaRPr lang="en-GB" smtClean="0"/>
          </a:p>
        </p:txBody>
      </p:sp>
      <p:sp>
        <p:nvSpPr>
          <p:cNvPr id="1741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Tab Order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Click on the Combo Box tool.</a:t>
            </a:r>
          </a:p>
          <a:p>
            <a:r>
              <a:rPr lang="en-GB" smtClean="0"/>
              <a:t>Drag out a box on the form. </a:t>
            </a:r>
          </a:p>
          <a:p>
            <a:r>
              <a:rPr lang="en-GB" smtClean="0"/>
              <a:t>Select ‘I want the combo box to look up the values in a table or query’.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Select the appropriate table.</a:t>
            </a:r>
          </a:p>
          <a:p>
            <a:r>
              <a:rPr lang="en-GB" smtClean="0"/>
              <a:t>Select the appropriate fields.</a:t>
            </a:r>
          </a:p>
        </p:txBody>
      </p:sp>
      <p:sp>
        <p:nvSpPr>
          <p:cNvPr id="1843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how you want the combo box sorted or you can leave it blank.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Adjust the column width if necessary.</a:t>
            </a:r>
          </a:p>
          <a:p>
            <a:r>
              <a:rPr lang="en-GB" smtClean="0"/>
              <a:t>Click Next</a:t>
            </a:r>
          </a:p>
          <a:p>
            <a:r>
              <a:rPr lang="en-GB" smtClean="0"/>
              <a:t>Select ‘ store that value in this field’.</a:t>
            </a:r>
          </a:p>
          <a:p>
            <a:r>
              <a:rPr lang="en-GB" smtClean="0"/>
              <a:t>Select the field from the drop down box.</a:t>
            </a:r>
          </a:p>
        </p:txBody>
      </p:sp>
      <p:sp>
        <p:nvSpPr>
          <p:cNvPr id="1945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Rename the label for your combo box.</a:t>
            </a:r>
          </a:p>
          <a:p>
            <a:pPr>
              <a:lnSpc>
                <a:spcPct val="90000"/>
              </a:lnSpc>
            </a:pPr>
            <a:r>
              <a:rPr lang="en-GB" smtClean="0"/>
              <a:t>Click on Finish. </a:t>
            </a:r>
          </a:p>
          <a:p>
            <a:pPr>
              <a:lnSpc>
                <a:spcPct val="90000"/>
              </a:lnSpc>
            </a:pPr>
            <a:r>
              <a:rPr lang="en-GB" smtClean="0"/>
              <a:t>There are now two fields exactly the same on the form.</a:t>
            </a:r>
          </a:p>
          <a:p>
            <a:pPr>
              <a:lnSpc>
                <a:spcPct val="90000"/>
              </a:lnSpc>
            </a:pPr>
            <a:r>
              <a:rPr lang="en-GB" smtClean="0"/>
              <a:t>Click in the original field, not in the newly created list box or any of the labels.</a:t>
            </a:r>
          </a:p>
          <a:p>
            <a:pPr>
              <a:lnSpc>
                <a:spcPct val="90000"/>
              </a:lnSpc>
            </a:pPr>
            <a:r>
              <a:rPr lang="en-GB" smtClean="0"/>
              <a:t>Press the delete key.</a:t>
            </a:r>
          </a:p>
          <a:p>
            <a:pPr>
              <a:lnSpc>
                <a:spcPct val="90000"/>
              </a:lnSpc>
            </a:pPr>
            <a:r>
              <a:rPr lang="en-GB" smtClean="0"/>
              <a:t>Tidy up by moving the fields around.</a:t>
            </a:r>
          </a:p>
          <a:p>
            <a:pPr>
              <a:lnSpc>
                <a:spcPct val="90000"/>
              </a:lnSpc>
            </a:pPr>
            <a:endParaRPr lang="en-GB" smtClean="0"/>
          </a:p>
        </p:txBody>
      </p:sp>
      <p:sp>
        <p:nvSpPr>
          <p:cNvPr id="2048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 Combo Box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option group button from the tool box.</a:t>
            </a:r>
          </a:p>
          <a:p>
            <a:r>
              <a:rPr lang="en-GB" smtClean="0"/>
              <a:t>Draw out a rectangle.</a:t>
            </a:r>
          </a:p>
          <a:p>
            <a:r>
              <a:rPr lang="en-GB" smtClean="0"/>
              <a:t>Name the labels.</a:t>
            </a:r>
          </a:p>
          <a:p>
            <a:r>
              <a:rPr lang="en-GB" smtClean="0"/>
              <a:t>Select whether you want a default choice.</a:t>
            </a:r>
          </a:p>
          <a:p>
            <a:r>
              <a:rPr lang="en-GB" smtClean="0"/>
              <a:t>Assign appropriate values.</a:t>
            </a:r>
          </a:p>
          <a:p>
            <a:r>
              <a:rPr lang="en-GB" smtClean="0"/>
              <a:t>Select ‘store the value in this field’.</a:t>
            </a:r>
          </a:p>
        </p:txBody>
      </p:sp>
      <p:sp>
        <p:nvSpPr>
          <p:cNvPr id="21506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Select the appropriate field.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Leave the defaults.</a:t>
            </a:r>
          </a:p>
          <a:p>
            <a:r>
              <a:rPr lang="en-GB" smtClean="0"/>
              <a:t>Click Next.</a:t>
            </a:r>
          </a:p>
          <a:p>
            <a:r>
              <a:rPr lang="en-GB" smtClean="0"/>
              <a:t>Type the caption ‘Course Duration’.</a:t>
            </a:r>
          </a:p>
          <a:p>
            <a:r>
              <a:rPr lang="en-GB" smtClean="0"/>
              <a:t>Click Finish.</a:t>
            </a:r>
          </a:p>
        </p:txBody>
      </p:sp>
      <p:sp>
        <p:nvSpPr>
          <p:cNvPr id="2253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Click in the original field, not in the newly created option box.</a:t>
            </a:r>
          </a:p>
          <a:p>
            <a:r>
              <a:rPr lang="en-GB" smtClean="0"/>
              <a:t>Press the delete key.</a:t>
            </a:r>
          </a:p>
          <a:p>
            <a:r>
              <a:rPr lang="en-GB" smtClean="0"/>
              <a:t>Tidy up by moving the option buttons around and by adjusting the size of the box around them.</a:t>
            </a:r>
          </a:p>
          <a:p>
            <a:endParaRPr lang="en-GB" smtClean="0"/>
          </a:p>
        </p:txBody>
      </p:sp>
      <p:sp>
        <p:nvSpPr>
          <p:cNvPr id="2355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Creating an Option Group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mtClean="0"/>
              <a:t>You can enter these on a form in the properties box exactly as you would when creating tables.  </a:t>
            </a:r>
          </a:p>
          <a:p>
            <a:pPr>
              <a:lnSpc>
                <a:spcPct val="90000"/>
              </a:lnSpc>
            </a:pPr>
            <a:r>
              <a:rPr lang="en-GB" smtClean="0"/>
              <a:t>However, if you have already entered these when designing your table, you cannot change them without deleting the relationships and re-entering.</a:t>
            </a:r>
          </a:p>
          <a:p>
            <a:pPr>
              <a:lnSpc>
                <a:spcPct val="90000"/>
              </a:lnSpc>
            </a:pPr>
            <a:r>
              <a:rPr lang="en-GB" smtClean="0"/>
              <a:t>Select the properties box of a field (not a label) and enter as appropriate.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mtClean="0"/>
          </a:p>
        </p:txBody>
      </p:sp>
      <p:sp>
        <p:nvSpPr>
          <p:cNvPr id="24578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mtClean="0"/>
              <a:t>Input Masks and Validation Rules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We can create a Main Menu for our database via two methods. We can generate the Main Menu by building a blank form and populating this with command buttons  that will allow the user to select and move to relevant data entry forms and reports.</a:t>
            </a:r>
          </a:p>
          <a:p>
            <a:pPr>
              <a:buNone/>
            </a:pPr>
            <a:r>
              <a:rPr lang="en-GB" dirty="0" smtClean="0"/>
              <a:t>Or we could use a database tool ( found on the Database tools tab) known as the switch board manager, which allows you to create a hierarchical menu structure.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a Main Menu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Blank form method</a:t>
            </a:r>
            <a:endParaRPr lang="en-GB" dirty="0"/>
          </a:p>
        </p:txBody>
      </p:sp>
      <p:pic>
        <p:nvPicPr>
          <p:cNvPr id="573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49125" t="-131"/>
          <a:stretch>
            <a:fillRect/>
          </a:stretch>
        </p:blipFill>
        <p:spPr bwMode="auto">
          <a:xfrm>
            <a:off x="1475656" y="1772816"/>
            <a:ext cx="6624736" cy="4182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you have generated a blank form you can add buttons or tab control pages to design a user friendly menu system to navigate around you database system.</a:t>
            </a:r>
          </a:p>
          <a:p>
            <a:r>
              <a:rPr lang="en-GB" dirty="0" smtClean="0"/>
              <a:t>Command buttons will invoke the command button wizard and you can create them to navigate to data entry forms reports etc. </a:t>
            </a:r>
          </a:p>
          <a:p>
            <a:r>
              <a:rPr lang="en-GB" dirty="0" smtClean="0"/>
              <a:t>Remember that once you have navigated to a form you need a button on each form to return to the main menu.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create buttons...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947862"/>
          </a:xfrm>
        </p:spPr>
        <p:txBody>
          <a:bodyPr/>
          <a:lstStyle/>
          <a:p>
            <a:r>
              <a:rPr lang="en-GB" dirty="0" smtClean="0"/>
              <a:t>To create a switchboard click on database tools tab and choose switchboard manager. If you do not have a switchboard you will be prompted to create one.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SwitchBoard</a:t>
            </a:r>
            <a:r>
              <a:rPr lang="en-GB" dirty="0" smtClean="0"/>
              <a:t> Method</a:t>
            </a:r>
            <a:endParaRPr lang="en-GB" dirty="0"/>
          </a:p>
        </p:txBody>
      </p:sp>
      <p:pic>
        <p:nvPicPr>
          <p:cNvPr id="5837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645024"/>
            <a:ext cx="4314825" cy="262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307902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We can rename items on the switchboard e.g. The main or default page can be called Main Menu. You can add further sub pages to open forms, reports etc in a similar way to creating you main menu through blank forms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Creating Switchboard form</a:t>
            </a:r>
            <a:endParaRPr lang="en-GB" dirty="0"/>
          </a:p>
        </p:txBody>
      </p:sp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 cstate="print"/>
          <a:srcRect l="56380" t="14700"/>
          <a:stretch>
            <a:fillRect/>
          </a:stretch>
        </p:blipFill>
        <p:spPr bwMode="auto">
          <a:xfrm>
            <a:off x="2267744" y="3861048"/>
            <a:ext cx="5184576" cy="2568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660</TotalTime>
  <Words>1238</Words>
  <Application>Microsoft Office PowerPoint</Application>
  <PresentationFormat>On-screen Show (4:3)</PresentationFormat>
  <Paragraphs>148</Paragraphs>
  <Slides>30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Lucida Sans Unicode</vt:lpstr>
      <vt:lpstr>Wingdings 3</vt:lpstr>
      <vt:lpstr>Verdana</vt:lpstr>
      <vt:lpstr>Wingdings 2</vt:lpstr>
      <vt:lpstr>Wingdings</vt:lpstr>
      <vt:lpstr>Concourse</vt:lpstr>
      <vt:lpstr>Form Design </vt:lpstr>
      <vt:lpstr>Using the Create tab and the form wizard</vt:lpstr>
      <vt:lpstr>Form Wizard</vt:lpstr>
      <vt:lpstr>Labels</vt:lpstr>
      <vt:lpstr>Objects on the form</vt:lpstr>
      <vt:lpstr>Selecting and Rearranging Objects</vt:lpstr>
      <vt:lpstr>Aligning Objects</vt:lpstr>
      <vt:lpstr>Resizing</vt:lpstr>
      <vt:lpstr>The Format tab can be seen when we are in the Form layout view</vt:lpstr>
      <vt:lpstr>Creating a List Box / Combo Box</vt:lpstr>
      <vt:lpstr>Creating a List Box</vt:lpstr>
      <vt:lpstr>Creating a List Box</vt:lpstr>
      <vt:lpstr>Adding  A Combo button</vt:lpstr>
      <vt:lpstr>Creating A Command Button</vt:lpstr>
      <vt:lpstr>Creating A Command Button</vt:lpstr>
      <vt:lpstr>Deleting Record Navigation &amp; Scroll Bars</vt:lpstr>
      <vt:lpstr>Creating a Tab Stop</vt:lpstr>
      <vt:lpstr>Tab Order</vt:lpstr>
      <vt:lpstr>Creating a Combo Box</vt:lpstr>
      <vt:lpstr>Creating a Combo Box</vt:lpstr>
      <vt:lpstr>Creating a Combo Box</vt:lpstr>
      <vt:lpstr>Creating an Option Group</vt:lpstr>
      <vt:lpstr>Creating an Option Group</vt:lpstr>
      <vt:lpstr>Creating an Option Group</vt:lpstr>
      <vt:lpstr>Input Masks and Validation Rules</vt:lpstr>
      <vt:lpstr>Creating a Main Menu</vt:lpstr>
      <vt:lpstr>Blank form method</vt:lpstr>
      <vt:lpstr>To create buttons...</vt:lpstr>
      <vt:lpstr>SwitchBoard Method</vt:lpstr>
      <vt:lpstr>Creating Switchboard form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 Design</dc:title>
  <dc:creator>Carolyn Brooks</dc:creator>
  <cp:lastModifiedBy>Bevmum</cp:lastModifiedBy>
  <cp:revision>66</cp:revision>
  <cp:lastPrinted>1601-01-01T00:00:00Z</cp:lastPrinted>
  <dcterms:created xsi:type="dcterms:W3CDTF">2008-02-14T11:46:30Z</dcterms:created>
  <dcterms:modified xsi:type="dcterms:W3CDTF">2012-02-12T17:59:43Z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4</vt:i4>
  </property>
</Properties>
</file>