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6"/>
  </p:notesMasterIdLst>
  <p:handoutMasterIdLst>
    <p:handoutMasterId r:id="rId37"/>
  </p:handoutMasterIdLst>
  <p:sldIdLst>
    <p:sldId id="277" r:id="rId2"/>
    <p:sldId id="399" r:id="rId3"/>
    <p:sldId id="400" r:id="rId4"/>
    <p:sldId id="419" r:id="rId5"/>
    <p:sldId id="266" r:id="rId6"/>
    <p:sldId id="267" r:id="rId7"/>
    <p:sldId id="258" r:id="rId8"/>
    <p:sldId id="259" r:id="rId9"/>
    <p:sldId id="260" r:id="rId10"/>
    <p:sldId id="268" r:id="rId11"/>
    <p:sldId id="270" r:id="rId12"/>
    <p:sldId id="269" r:id="rId13"/>
    <p:sldId id="271" r:id="rId14"/>
    <p:sldId id="272" r:id="rId15"/>
    <p:sldId id="279" r:id="rId16"/>
    <p:sldId id="280" r:id="rId17"/>
    <p:sldId id="273" r:id="rId18"/>
    <p:sldId id="263" r:id="rId19"/>
    <p:sldId id="261" r:id="rId20"/>
    <p:sldId id="264" r:id="rId21"/>
    <p:sldId id="265" r:id="rId22"/>
    <p:sldId id="262" r:id="rId23"/>
    <p:sldId id="281" r:id="rId24"/>
    <p:sldId id="274" r:id="rId25"/>
    <p:sldId id="416" r:id="rId26"/>
    <p:sldId id="415" r:id="rId27"/>
    <p:sldId id="414" r:id="rId28"/>
    <p:sldId id="411" r:id="rId29"/>
    <p:sldId id="412" r:id="rId30"/>
    <p:sldId id="413" r:id="rId31"/>
    <p:sldId id="417" r:id="rId32"/>
    <p:sldId id="275" r:id="rId33"/>
    <p:sldId id="276" r:id="rId34"/>
    <p:sldId id="418" r:id="rId35"/>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78" autoAdjust="0"/>
    <p:restoredTop sz="94576" autoAdjust="0"/>
  </p:normalViewPr>
  <p:slideViewPr>
    <p:cSldViewPr>
      <p:cViewPr varScale="1">
        <p:scale>
          <a:sx n="67" d="100"/>
          <a:sy n="67" d="100"/>
        </p:scale>
        <p:origin x="1088"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9C825320-B00C-4686-9650-BE93DBEBA1C5}"/>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1BA4FCED-48AD-426D-8FE4-E78972929903}"/>
              </a:ext>
            </a:extLst>
          </p:cNvPr>
          <p:cNvSpPr>
            <a:spLocks noGrp="1" noChangeArrowheads="1"/>
          </p:cNvSpPr>
          <p:nvPr>
            <p:ph type="dt" sz="quarter" idx="1"/>
          </p:nvPr>
        </p:nvSpPr>
        <p:spPr bwMode="auto">
          <a:xfrm>
            <a:off x="3776663" y="0"/>
            <a:ext cx="2890837"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C30FD216-AF1B-49C8-B75A-8143320C4685}"/>
              </a:ext>
            </a:extLst>
          </p:cNvPr>
          <p:cNvSpPr>
            <a:spLocks noGrp="1" noChangeArrowheads="1"/>
          </p:cNvSpPr>
          <p:nvPr>
            <p:ph type="ftr" sz="quarter" idx="2"/>
          </p:nvPr>
        </p:nvSpPr>
        <p:spPr bwMode="auto">
          <a:xfrm>
            <a:off x="0" y="9264650"/>
            <a:ext cx="2890838"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AFFFB4CA-69D0-4232-B593-93AE3C5E77E9}"/>
              </a:ext>
            </a:extLst>
          </p:cNvPr>
          <p:cNvSpPr>
            <a:spLocks noGrp="1" noChangeArrowheads="1"/>
          </p:cNvSpPr>
          <p:nvPr>
            <p:ph type="sldNum" sz="quarter" idx="3"/>
          </p:nvPr>
        </p:nvSpPr>
        <p:spPr bwMode="auto">
          <a:xfrm>
            <a:off x="3776663" y="9264650"/>
            <a:ext cx="2890837"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DA393D8C-FCE0-4ECD-9775-26EA99E20AD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B3365B96-FF59-4546-99A5-73FE172332ED}"/>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B0A5DAB0-730E-44B9-A2CB-9B98DC794188}"/>
              </a:ext>
            </a:extLst>
          </p:cNvPr>
          <p:cNvSpPr>
            <a:spLocks noGrp="1" noChangeArrowheads="1"/>
          </p:cNvSpPr>
          <p:nvPr>
            <p:ph type="dt" idx="1"/>
          </p:nvPr>
        </p:nvSpPr>
        <p:spPr bwMode="auto">
          <a:xfrm>
            <a:off x="377825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a:extLst>
              <a:ext uri="{FF2B5EF4-FFF2-40B4-BE49-F238E27FC236}">
                <a16:creationId xmlns:a16="http://schemas.microsoft.com/office/drawing/2014/main" id="{91A9B9FA-97CD-476A-9803-559DA61ECDBB}"/>
              </a:ext>
            </a:extLst>
          </p:cNvPr>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780FAFD9-7D47-4838-BA0E-DB913C4F5ACB}"/>
              </a:ext>
            </a:extLst>
          </p:cNvPr>
          <p:cNvSpPr>
            <a:spLocks noGrp="1" noChangeArrowheads="1"/>
          </p:cNvSpPr>
          <p:nvPr>
            <p:ph type="body" sz="quarter" idx="3"/>
          </p:nvPr>
        </p:nvSpPr>
        <p:spPr bwMode="auto">
          <a:xfrm>
            <a:off x="889000" y="4632325"/>
            <a:ext cx="4891088" cy="4391025"/>
          </a:xfrm>
          <a:prstGeom prst="rect">
            <a:avLst/>
          </a:prstGeom>
          <a:noFill/>
          <a:ln>
            <a:noFill/>
          </a:ln>
          <a:effec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A6F47BA3-6C3A-408D-8174-957000B88795}"/>
              </a:ext>
            </a:extLst>
          </p:cNvPr>
          <p:cNvSpPr>
            <a:spLocks noGrp="1" noChangeArrowheads="1"/>
          </p:cNvSpPr>
          <p:nvPr>
            <p:ph type="ftr" sz="quarter" idx="4"/>
          </p:nvPr>
        </p:nvSpPr>
        <p:spPr bwMode="auto">
          <a:xfrm>
            <a:off x="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B56DCEA8-8182-4D74-836C-07149B7E1475}"/>
              </a:ext>
            </a:extLst>
          </p:cNvPr>
          <p:cNvSpPr>
            <a:spLocks noGrp="1" noChangeArrowheads="1"/>
          </p:cNvSpPr>
          <p:nvPr>
            <p:ph type="sldNum" sz="quarter" idx="5"/>
          </p:nvPr>
        </p:nvSpPr>
        <p:spPr bwMode="auto">
          <a:xfrm>
            <a:off x="377825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46C4A12-1F0D-4E74-B897-EE58AD8887B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ED558949-8097-4153-BBD0-E770FCB34568}"/>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69D4C0AA-1219-4E2F-A764-8B0A3385B914}"/>
              </a:ext>
            </a:extLst>
          </p:cNvPr>
          <p:cNvSpPr>
            <a:spLocks noGrp="1"/>
          </p:cNvSpPr>
          <p:nvPr>
            <p:ph type="body" idx="1"/>
          </p:nvPr>
        </p:nvSpPr>
        <p:spPr/>
        <p:txBody>
          <a:bodyPr/>
          <a:lstStyle/>
          <a:p>
            <a:pPr>
              <a:defRPr/>
            </a:pPr>
            <a:r>
              <a:rPr lang="en-US" dirty="0"/>
              <a:t>Students should start thinking about </a:t>
            </a:r>
            <a:r>
              <a:rPr lang="en-GB" dirty="0">
                <a:latin typeface="+mn-lt"/>
              </a:rPr>
              <a:t>issues related to medical ethics, professional competence and education of physicians.</a:t>
            </a:r>
          </a:p>
          <a:p>
            <a:pPr>
              <a:defRPr/>
            </a:pPr>
            <a:r>
              <a:rPr lang="en-GB" dirty="0">
                <a:latin typeface="+mn-lt"/>
              </a:rPr>
              <a:t>These will be further explored in the next weeks </a:t>
            </a:r>
          </a:p>
          <a:p>
            <a:pPr>
              <a:defRPr/>
            </a:pPr>
            <a:endParaRPr lang="en-US" dirty="0"/>
          </a:p>
        </p:txBody>
      </p:sp>
      <p:sp>
        <p:nvSpPr>
          <p:cNvPr id="12292" name="Slide Number Placeholder 3">
            <a:extLst>
              <a:ext uri="{FF2B5EF4-FFF2-40B4-BE49-F238E27FC236}">
                <a16:creationId xmlns:a16="http://schemas.microsoft.com/office/drawing/2014/main" id="{2084F335-C134-4A90-8CBF-195CC90B649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C3E2DC0-7D4E-427E-9242-906AF51F1EF8}" type="slidenum">
              <a:rPr lang="en-US" altLang="en-US" smtClean="0">
                <a:latin typeface="Verdana" panose="020B0604030504040204" pitchFamily="34" charset="0"/>
              </a:rPr>
              <a:pPr/>
              <a:t>6</a:t>
            </a:fld>
            <a:endParaRPr lang="en-US" altLang="en-US">
              <a:latin typeface="Verdana" panose="020B060403050404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8D28AEBA-F707-47E4-B686-18EF5E29F80F}"/>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7F8FC473-0BAF-47BE-99AA-C645F225B31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6388" name="Slide Number Placeholder 3">
            <a:extLst>
              <a:ext uri="{FF2B5EF4-FFF2-40B4-BE49-F238E27FC236}">
                <a16:creationId xmlns:a16="http://schemas.microsoft.com/office/drawing/2014/main" id="{AD5146AF-EDC7-40B0-8476-F3BCF41A442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CAC24A1-4A6A-448C-8B5E-E1F95CC702D3}" type="slidenum">
              <a:rPr lang="en-US" altLang="en-US" smtClean="0">
                <a:latin typeface="Verdana" panose="020B0604030504040204" pitchFamily="34" charset="0"/>
              </a:rPr>
              <a:pPr/>
              <a:t>9</a:t>
            </a:fld>
            <a:endParaRPr lang="en-US" altLang="en-US">
              <a:latin typeface="Verdana" panose="020B060403050404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EB1573B8-8BAA-4F76-8AA7-A7B1588E2625}"/>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DAC76554-A547-43C7-A177-8F0FF892162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discuss the significant of these resukts </a:t>
            </a:r>
          </a:p>
        </p:txBody>
      </p:sp>
      <p:sp>
        <p:nvSpPr>
          <p:cNvPr id="24580" name="Slide Number Placeholder 3">
            <a:extLst>
              <a:ext uri="{FF2B5EF4-FFF2-40B4-BE49-F238E27FC236}">
                <a16:creationId xmlns:a16="http://schemas.microsoft.com/office/drawing/2014/main" id="{5DB2C2FD-8031-4CB0-9C8F-5710F0B2FF1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E71B772-098A-4977-84D9-9011197D2C52}" type="slidenum">
              <a:rPr lang="en-US" altLang="en-US" smtClean="0">
                <a:latin typeface="Verdana" panose="020B0604030504040204" pitchFamily="34" charset="0"/>
              </a:rPr>
              <a:pPr/>
              <a:t>16</a:t>
            </a:fld>
            <a:endParaRPr lang="en-US" altLang="en-US">
              <a:latin typeface="Verdana" panose="020B060403050404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35B59A6-249F-4E8D-BCF8-4FCF1CAED4DC}"/>
              </a:ext>
            </a:extLst>
          </p:cNvPr>
          <p:cNvSpPr>
            <a:spLocks noGrp="1"/>
          </p:cNvSpPr>
          <p:nvPr>
            <p:ph type="dt" sz="half" idx="10"/>
          </p:nvPr>
        </p:nvSpPr>
        <p:spPr>
          <a:xfrm>
            <a:off x="395288" y="6524625"/>
            <a:ext cx="971550" cy="219075"/>
          </a:xfrm>
        </p:spPr>
        <p:txBody>
          <a:bodyPr/>
          <a:lstStyle>
            <a:lvl1pPr>
              <a:defRPr/>
            </a:lvl1pPr>
          </a:lstStyle>
          <a:p>
            <a:pPr>
              <a:defRPr/>
            </a:pPr>
            <a:fld id="{CEA46D72-F15A-4041-9E6F-32125A1D2DA7}" type="datetime1">
              <a:rPr lang="en-GB" altLang="en-US"/>
              <a:pPr>
                <a:defRPr/>
              </a:pPr>
              <a:t>23/10/2021</a:t>
            </a:fld>
            <a:endParaRPr lang="en-GB" altLang="en-US"/>
          </a:p>
        </p:txBody>
      </p:sp>
      <p:sp>
        <p:nvSpPr>
          <p:cNvPr id="5" name="Footer Placeholder 4">
            <a:extLst>
              <a:ext uri="{FF2B5EF4-FFF2-40B4-BE49-F238E27FC236}">
                <a16:creationId xmlns:a16="http://schemas.microsoft.com/office/drawing/2014/main" id="{D3EA399F-F3BF-448A-A8E9-0654A1BA983D}"/>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A70CC989-84EA-4846-9DAE-A48A714785F8}"/>
              </a:ext>
            </a:extLst>
          </p:cNvPr>
          <p:cNvSpPr>
            <a:spLocks noGrp="1"/>
          </p:cNvSpPr>
          <p:nvPr>
            <p:ph type="sldNum" sz="quarter" idx="12"/>
          </p:nvPr>
        </p:nvSpPr>
        <p:spPr/>
        <p:txBody>
          <a:bodyPr/>
          <a:lstStyle>
            <a:lvl1pPr>
              <a:defRPr/>
            </a:lvl1pPr>
          </a:lstStyle>
          <a:p>
            <a:pPr>
              <a:defRPr/>
            </a:pPr>
            <a:fld id="{A8F85FEB-2AF5-4CE8-BE32-820725E778DD}" type="slidenum">
              <a:rPr lang="en-GB" altLang="en-US"/>
              <a:pPr>
                <a:defRPr/>
              </a:pPr>
              <a:t>‹#›</a:t>
            </a:fld>
            <a:endParaRPr lang="en-GB" altLang="en-US"/>
          </a:p>
        </p:txBody>
      </p:sp>
    </p:spTree>
    <p:extLst>
      <p:ext uri="{BB962C8B-B14F-4D97-AF65-F5344CB8AC3E}">
        <p14:creationId xmlns:p14="http://schemas.microsoft.com/office/powerpoint/2010/main" val="1557693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C9DB3F-1979-40DA-AA2F-2EC2B4498B35}"/>
              </a:ext>
            </a:extLst>
          </p:cNvPr>
          <p:cNvSpPr>
            <a:spLocks noGrp="1"/>
          </p:cNvSpPr>
          <p:nvPr>
            <p:ph type="dt" sz="half" idx="10"/>
          </p:nvPr>
        </p:nvSpPr>
        <p:spPr/>
        <p:txBody>
          <a:bodyPr/>
          <a:lstStyle>
            <a:lvl1pPr>
              <a:defRPr/>
            </a:lvl1pPr>
          </a:lstStyle>
          <a:p>
            <a:pPr>
              <a:defRPr/>
            </a:pPr>
            <a:fld id="{EF7BD58E-8EC2-4BF9-86E5-653D36BDD903}" type="datetime1">
              <a:rPr lang="en-GB" altLang="en-US"/>
              <a:pPr>
                <a:defRPr/>
              </a:pPr>
              <a:t>23/10/2021</a:t>
            </a:fld>
            <a:endParaRPr lang="en-GB" altLang="en-US"/>
          </a:p>
        </p:txBody>
      </p:sp>
      <p:sp>
        <p:nvSpPr>
          <p:cNvPr id="5" name="Footer Placeholder 4">
            <a:extLst>
              <a:ext uri="{FF2B5EF4-FFF2-40B4-BE49-F238E27FC236}">
                <a16:creationId xmlns:a16="http://schemas.microsoft.com/office/drawing/2014/main" id="{D083C6F3-EEE8-48E9-8A3B-4E1E1FEB4822}"/>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0FD9F40B-A090-412B-BF1A-CC5989AD705B}"/>
              </a:ext>
            </a:extLst>
          </p:cNvPr>
          <p:cNvSpPr>
            <a:spLocks noGrp="1"/>
          </p:cNvSpPr>
          <p:nvPr>
            <p:ph type="sldNum" sz="quarter" idx="12"/>
          </p:nvPr>
        </p:nvSpPr>
        <p:spPr/>
        <p:txBody>
          <a:bodyPr/>
          <a:lstStyle>
            <a:lvl1pPr>
              <a:defRPr/>
            </a:lvl1pPr>
          </a:lstStyle>
          <a:p>
            <a:pPr>
              <a:defRPr/>
            </a:pPr>
            <a:fld id="{41386FB1-C0AC-4AA5-A2C2-6BE61E48BB59}" type="slidenum">
              <a:rPr lang="en-GB" altLang="en-US"/>
              <a:pPr>
                <a:defRPr/>
              </a:pPr>
              <a:t>‹#›</a:t>
            </a:fld>
            <a:endParaRPr lang="en-GB" altLang="en-US"/>
          </a:p>
        </p:txBody>
      </p:sp>
    </p:spTree>
    <p:extLst>
      <p:ext uri="{BB962C8B-B14F-4D97-AF65-F5344CB8AC3E}">
        <p14:creationId xmlns:p14="http://schemas.microsoft.com/office/powerpoint/2010/main" val="345158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E9E026-5F5A-4A94-B451-2D1817E3D61D}"/>
              </a:ext>
            </a:extLst>
          </p:cNvPr>
          <p:cNvSpPr>
            <a:spLocks noGrp="1"/>
          </p:cNvSpPr>
          <p:nvPr>
            <p:ph type="dt" sz="half" idx="10"/>
          </p:nvPr>
        </p:nvSpPr>
        <p:spPr/>
        <p:txBody>
          <a:bodyPr/>
          <a:lstStyle>
            <a:lvl1pPr>
              <a:defRPr/>
            </a:lvl1pPr>
          </a:lstStyle>
          <a:p>
            <a:pPr>
              <a:defRPr/>
            </a:pPr>
            <a:fld id="{84895AC1-2466-4F50-9DA2-83D5868763D8}" type="datetime1">
              <a:rPr lang="en-GB" altLang="en-US"/>
              <a:pPr>
                <a:defRPr/>
              </a:pPr>
              <a:t>23/10/2021</a:t>
            </a:fld>
            <a:endParaRPr lang="en-GB" altLang="en-US"/>
          </a:p>
        </p:txBody>
      </p:sp>
      <p:sp>
        <p:nvSpPr>
          <p:cNvPr id="5" name="Slide Number Placeholder 5">
            <a:extLst>
              <a:ext uri="{FF2B5EF4-FFF2-40B4-BE49-F238E27FC236}">
                <a16:creationId xmlns:a16="http://schemas.microsoft.com/office/drawing/2014/main" id="{DEDBAED7-49C7-4E3A-A54C-C0F6B19CA154}"/>
              </a:ext>
            </a:extLst>
          </p:cNvPr>
          <p:cNvSpPr>
            <a:spLocks noGrp="1"/>
          </p:cNvSpPr>
          <p:nvPr>
            <p:ph type="sldNum" sz="quarter" idx="11"/>
          </p:nvPr>
        </p:nvSpPr>
        <p:spPr/>
        <p:txBody>
          <a:bodyPr/>
          <a:lstStyle>
            <a:lvl1pPr>
              <a:defRPr/>
            </a:lvl1pPr>
          </a:lstStyle>
          <a:p>
            <a:pPr>
              <a:defRPr/>
            </a:pPr>
            <a:fld id="{D7206F36-6BDF-4382-8824-23E50825BEC1}" type="slidenum">
              <a:rPr lang="en-GB" altLang="en-US"/>
              <a:pPr>
                <a:defRPr/>
              </a:pPr>
              <a:t>‹#›</a:t>
            </a:fld>
            <a:endParaRPr lang="en-GB" altLang="en-US"/>
          </a:p>
        </p:txBody>
      </p:sp>
    </p:spTree>
    <p:extLst>
      <p:ext uri="{BB962C8B-B14F-4D97-AF65-F5344CB8AC3E}">
        <p14:creationId xmlns:p14="http://schemas.microsoft.com/office/powerpoint/2010/main" val="257206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A7C986B7-2420-4140-B8F3-7019F9A2B233}"/>
              </a:ext>
            </a:extLst>
          </p:cNvPr>
          <p:cNvSpPr>
            <a:spLocks noGrp="1"/>
          </p:cNvSpPr>
          <p:nvPr>
            <p:ph type="dt" sz="half" idx="10"/>
          </p:nvPr>
        </p:nvSpPr>
        <p:spPr/>
        <p:txBody>
          <a:bodyPr/>
          <a:lstStyle>
            <a:lvl1pPr>
              <a:defRPr/>
            </a:lvl1pPr>
          </a:lstStyle>
          <a:p>
            <a:pPr>
              <a:defRPr/>
            </a:pPr>
            <a:fld id="{FC6C8692-6E9C-43F9-A94A-A754916B9442}" type="datetime1">
              <a:rPr lang="en-GB" altLang="en-US"/>
              <a:pPr>
                <a:defRPr/>
              </a:pPr>
              <a:t>23/10/2021</a:t>
            </a:fld>
            <a:endParaRPr lang="en-GB" altLang="en-US"/>
          </a:p>
        </p:txBody>
      </p:sp>
      <p:sp>
        <p:nvSpPr>
          <p:cNvPr id="6" name="Slide Number Placeholder 5">
            <a:extLst>
              <a:ext uri="{FF2B5EF4-FFF2-40B4-BE49-F238E27FC236}">
                <a16:creationId xmlns:a16="http://schemas.microsoft.com/office/drawing/2014/main" id="{4835D141-ED77-458B-AD64-518D5260C4FE}"/>
              </a:ext>
            </a:extLst>
          </p:cNvPr>
          <p:cNvSpPr>
            <a:spLocks noGrp="1"/>
          </p:cNvSpPr>
          <p:nvPr>
            <p:ph type="sldNum" sz="quarter" idx="11"/>
          </p:nvPr>
        </p:nvSpPr>
        <p:spPr/>
        <p:txBody>
          <a:bodyPr/>
          <a:lstStyle>
            <a:lvl1pPr>
              <a:defRPr/>
            </a:lvl1pPr>
          </a:lstStyle>
          <a:p>
            <a:pPr>
              <a:defRPr/>
            </a:pPr>
            <a:fld id="{EE7F48EA-069A-40BF-8A6D-FA2B199A332A}" type="slidenum">
              <a:rPr lang="en-GB" altLang="en-US"/>
              <a:pPr>
                <a:defRPr/>
              </a:pPr>
              <a:t>‹#›</a:t>
            </a:fld>
            <a:endParaRPr lang="en-GB" altLang="en-US"/>
          </a:p>
        </p:txBody>
      </p:sp>
    </p:spTree>
    <p:extLst>
      <p:ext uri="{BB962C8B-B14F-4D97-AF65-F5344CB8AC3E}">
        <p14:creationId xmlns:p14="http://schemas.microsoft.com/office/powerpoint/2010/main" val="3053388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2E44DE6-597A-468C-A266-096EEF50E608}"/>
              </a:ext>
            </a:extLst>
          </p:cNvPr>
          <p:cNvSpPr>
            <a:spLocks noGrp="1"/>
          </p:cNvSpPr>
          <p:nvPr>
            <p:ph type="dt" sz="half" idx="10"/>
          </p:nvPr>
        </p:nvSpPr>
        <p:spPr/>
        <p:txBody>
          <a:bodyPr/>
          <a:lstStyle>
            <a:lvl1pPr>
              <a:defRPr/>
            </a:lvl1pPr>
          </a:lstStyle>
          <a:p>
            <a:pPr>
              <a:defRPr/>
            </a:pPr>
            <a:fld id="{7088C524-96E6-42D6-9B4B-FEF01E8A4C85}" type="datetime1">
              <a:rPr lang="en-GB" altLang="en-US"/>
              <a:pPr>
                <a:defRPr/>
              </a:pPr>
              <a:t>23/10/2021</a:t>
            </a:fld>
            <a:endParaRPr lang="en-GB" altLang="en-US"/>
          </a:p>
        </p:txBody>
      </p:sp>
      <p:sp>
        <p:nvSpPr>
          <p:cNvPr id="8" name="Slide Number Placeholder 5">
            <a:extLst>
              <a:ext uri="{FF2B5EF4-FFF2-40B4-BE49-F238E27FC236}">
                <a16:creationId xmlns:a16="http://schemas.microsoft.com/office/drawing/2014/main" id="{FDC6239E-9FEF-470B-9FD9-646DBCDF997F}"/>
              </a:ext>
            </a:extLst>
          </p:cNvPr>
          <p:cNvSpPr>
            <a:spLocks noGrp="1"/>
          </p:cNvSpPr>
          <p:nvPr>
            <p:ph type="sldNum" sz="quarter" idx="11"/>
          </p:nvPr>
        </p:nvSpPr>
        <p:spPr/>
        <p:txBody>
          <a:bodyPr/>
          <a:lstStyle>
            <a:lvl1pPr>
              <a:defRPr/>
            </a:lvl1pPr>
          </a:lstStyle>
          <a:p>
            <a:pPr>
              <a:defRPr/>
            </a:pPr>
            <a:fld id="{C220C116-CE54-4F5E-BE75-8CF0526F15B3}" type="slidenum">
              <a:rPr lang="en-GB" altLang="en-US"/>
              <a:pPr>
                <a:defRPr/>
              </a:pPr>
              <a:t>‹#›</a:t>
            </a:fld>
            <a:endParaRPr lang="en-GB" altLang="en-US"/>
          </a:p>
        </p:txBody>
      </p:sp>
    </p:spTree>
    <p:extLst>
      <p:ext uri="{BB962C8B-B14F-4D97-AF65-F5344CB8AC3E}">
        <p14:creationId xmlns:p14="http://schemas.microsoft.com/office/powerpoint/2010/main" val="2436572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FC6148CB-AC26-4AFA-8ED9-62C0BD862FE6}"/>
              </a:ext>
            </a:extLst>
          </p:cNvPr>
          <p:cNvSpPr>
            <a:spLocks noGrp="1"/>
          </p:cNvSpPr>
          <p:nvPr>
            <p:ph type="dt" sz="half" idx="10"/>
          </p:nvPr>
        </p:nvSpPr>
        <p:spPr/>
        <p:txBody>
          <a:bodyPr/>
          <a:lstStyle>
            <a:lvl1pPr>
              <a:defRPr/>
            </a:lvl1pPr>
          </a:lstStyle>
          <a:p>
            <a:pPr>
              <a:defRPr/>
            </a:pPr>
            <a:fld id="{29731EFE-E7B7-4E48-A6C3-8191FD070FDE}" type="datetime1">
              <a:rPr lang="en-GB" altLang="en-US"/>
              <a:pPr>
                <a:defRPr/>
              </a:pPr>
              <a:t>23/10/2021</a:t>
            </a:fld>
            <a:endParaRPr lang="en-GB" altLang="en-US"/>
          </a:p>
        </p:txBody>
      </p:sp>
      <p:sp>
        <p:nvSpPr>
          <p:cNvPr id="4" name="Slide Number Placeholder 5">
            <a:extLst>
              <a:ext uri="{FF2B5EF4-FFF2-40B4-BE49-F238E27FC236}">
                <a16:creationId xmlns:a16="http://schemas.microsoft.com/office/drawing/2014/main" id="{7CB4796D-296E-4CCC-B26D-CEBB9F1C3D04}"/>
              </a:ext>
            </a:extLst>
          </p:cNvPr>
          <p:cNvSpPr>
            <a:spLocks noGrp="1"/>
          </p:cNvSpPr>
          <p:nvPr>
            <p:ph type="sldNum" sz="quarter" idx="11"/>
          </p:nvPr>
        </p:nvSpPr>
        <p:spPr/>
        <p:txBody>
          <a:bodyPr/>
          <a:lstStyle>
            <a:lvl1pPr>
              <a:defRPr/>
            </a:lvl1pPr>
          </a:lstStyle>
          <a:p>
            <a:pPr>
              <a:defRPr/>
            </a:pPr>
            <a:fld id="{31CDBBC9-8435-47B0-AF94-EF39A4D2CF92}" type="slidenum">
              <a:rPr lang="en-GB" altLang="en-US"/>
              <a:pPr>
                <a:defRPr/>
              </a:pPr>
              <a:t>‹#›</a:t>
            </a:fld>
            <a:endParaRPr lang="en-GB" altLang="en-US"/>
          </a:p>
        </p:txBody>
      </p:sp>
    </p:spTree>
    <p:extLst>
      <p:ext uri="{BB962C8B-B14F-4D97-AF65-F5344CB8AC3E}">
        <p14:creationId xmlns:p14="http://schemas.microsoft.com/office/powerpoint/2010/main" val="3968015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D919531-058C-438E-B963-4B1233A6F1EC}"/>
              </a:ext>
            </a:extLst>
          </p:cNvPr>
          <p:cNvSpPr>
            <a:spLocks noGrp="1"/>
          </p:cNvSpPr>
          <p:nvPr>
            <p:ph type="dt" sz="half" idx="10"/>
          </p:nvPr>
        </p:nvSpPr>
        <p:spPr/>
        <p:txBody>
          <a:bodyPr/>
          <a:lstStyle>
            <a:lvl1pPr>
              <a:defRPr/>
            </a:lvl1pPr>
          </a:lstStyle>
          <a:p>
            <a:pPr>
              <a:defRPr/>
            </a:pPr>
            <a:fld id="{99ECC023-8110-4190-A612-BF844C8D3FFE}" type="datetime1">
              <a:rPr lang="en-GB" altLang="en-US"/>
              <a:pPr>
                <a:defRPr/>
              </a:pPr>
              <a:t>23/10/2021</a:t>
            </a:fld>
            <a:endParaRPr lang="en-GB" altLang="en-US"/>
          </a:p>
        </p:txBody>
      </p:sp>
      <p:sp>
        <p:nvSpPr>
          <p:cNvPr id="3" name="Slide Number Placeholder 5">
            <a:extLst>
              <a:ext uri="{FF2B5EF4-FFF2-40B4-BE49-F238E27FC236}">
                <a16:creationId xmlns:a16="http://schemas.microsoft.com/office/drawing/2014/main" id="{108A9C98-13CE-4ED5-BA08-2B5319D05926}"/>
              </a:ext>
            </a:extLst>
          </p:cNvPr>
          <p:cNvSpPr>
            <a:spLocks noGrp="1"/>
          </p:cNvSpPr>
          <p:nvPr>
            <p:ph type="sldNum" sz="quarter" idx="11"/>
          </p:nvPr>
        </p:nvSpPr>
        <p:spPr/>
        <p:txBody>
          <a:bodyPr/>
          <a:lstStyle>
            <a:lvl1pPr>
              <a:defRPr/>
            </a:lvl1pPr>
          </a:lstStyle>
          <a:p>
            <a:pPr>
              <a:defRPr/>
            </a:pPr>
            <a:fld id="{B0BA247F-A832-4FF6-B377-09E3BD72859F}" type="slidenum">
              <a:rPr lang="en-GB" altLang="en-US"/>
              <a:pPr>
                <a:defRPr/>
              </a:pPr>
              <a:t>‹#›</a:t>
            </a:fld>
            <a:endParaRPr lang="en-GB" altLang="en-US"/>
          </a:p>
        </p:txBody>
      </p:sp>
    </p:spTree>
    <p:extLst>
      <p:ext uri="{BB962C8B-B14F-4D97-AF65-F5344CB8AC3E}">
        <p14:creationId xmlns:p14="http://schemas.microsoft.com/office/powerpoint/2010/main" val="411525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7E6FAA39-F61C-4313-B9AD-64496D787421}"/>
              </a:ext>
            </a:extLst>
          </p:cNvPr>
          <p:cNvSpPr>
            <a:spLocks noGrp="1"/>
          </p:cNvSpPr>
          <p:nvPr>
            <p:ph type="dt" sz="half" idx="10"/>
          </p:nvPr>
        </p:nvSpPr>
        <p:spPr/>
        <p:txBody>
          <a:bodyPr/>
          <a:lstStyle>
            <a:lvl1pPr>
              <a:defRPr/>
            </a:lvl1pPr>
          </a:lstStyle>
          <a:p>
            <a:pPr>
              <a:defRPr/>
            </a:pPr>
            <a:fld id="{260D3B15-A23A-49A7-9A4C-7E30D5E55F4C}" type="datetime1">
              <a:rPr lang="en-GB" altLang="en-US"/>
              <a:pPr>
                <a:defRPr/>
              </a:pPr>
              <a:t>23/10/2021</a:t>
            </a:fld>
            <a:endParaRPr lang="en-GB" altLang="en-US"/>
          </a:p>
        </p:txBody>
      </p:sp>
      <p:sp>
        <p:nvSpPr>
          <p:cNvPr id="6" name="Slide Number Placeholder 5">
            <a:extLst>
              <a:ext uri="{FF2B5EF4-FFF2-40B4-BE49-F238E27FC236}">
                <a16:creationId xmlns:a16="http://schemas.microsoft.com/office/drawing/2014/main" id="{44689084-C7E1-4600-93EC-6B4BB0312CC0}"/>
              </a:ext>
            </a:extLst>
          </p:cNvPr>
          <p:cNvSpPr>
            <a:spLocks noGrp="1"/>
          </p:cNvSpPr>
          <p:nvPr>
            <p:ph type="sldNum" sz="quarter" idx="11"/>
          </p:nvPr>
        </p:nvSpPr>
        <p:spPr/>
        <p:txBody>
          <a:bodyPr/>
          <a:lstStyle>
            <a:lvl1pPr>
              <a:defRPr/>
            </a:lvl1pPr>
          </a:lstStyle>
          <a:p>
            <a:pPr>
              <a:defRPr/>
            </a:pPr>
            <a:fld id="{987D36EF-0325-4D51-AFA5-F29479F3AC3C}" type="slidenum">
              <a:rPr lang="en-GB" altLang="en-US"/>
              <a:pPr>
                <a:defRPr/>
              </a:pPr>
              <a:t>‹#›</a:t>
            </a:fld>
            <a:endParaRPr lang="en-GB" altLang="en-US"/>
          </a:p>
        </p:txBody>
      </p:sp>
    </p:spTree>
    <p:extLst>
      <p:ext uri="{BB962C8B-B14F-4D97-AF65-F5344CB8AC3E}">
        <p14:creationId xmlns:p14="http://schemas.microsoft.com/office/powerpoint/2010/main" val="2409771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E4CCF2E7-4DD1-402E-9A13-36E82655742D}"/>
              </a:ext>
            </a:extLst>
          </p:cNvPr>
          <p:cNvSpPr>
            <a:spLocks noGrp="1"/>
          </p:cNvSpPr>
          <p:nvPr>
            <p:ph type="dt" sz="half" idx="10"/>
          </p:nvPr>
        </p:nvSpPr>
        <p:spPr/>
        <p:txBody>
          <a:bodyPr/>
          <a:lstStyle>
            <a:lvl1pPr>
              <a:defRPr/>
            </a:lvl1pPr>
          </a:lstStyle>
          <a:p>
            <a:pPr>
              <a:defRPr/>
            </a:pPr>
            <a:fld id="{F335541B-BD2B-420D-A30D-61B11A196730}" type="datetime1">
              <a:rPr lang="en-GB" altLang="en-US"/>
              <a:pPr>
                <a:defRPr/>
              </a:pPr>
              <a:t>23/10/2021</a:t>
            </a:fld>
            <a:endParaRPr lang="en-GB" altLang="en-US"/>
          </a:p>
        </p:txBody>
      </p:sp>
      <p:sp>
        <p:nvSpPr>
          <p:cNvPr id="6" name="Slide Number Placeholder 5">
            <a:extLst>
              <a:ext uri="{FF2B5EF4-FFF2-40B4-BE49-F238E27FC236}">
                <a16:creationId xmlns:a16="http://schemas.microsoft.com/office/drawing/2014/main" id="{E7A4425E-96FA-4C3C-9A91-91CB0D52E205}"/>
              </a:ext>
            </a:extLst>
          </p:cNvPr>
          <p:cNvSpPr>
            <a:spLocks noGrp="1"/>
          </p:cNvSpPr>
          <p:nvPr>
            <p:ph type="sldNum" sz="quarter" idx="11"/>
          </p:nvPr>
        </p:nvSpPr>
        <p:spPr/>
        <p:txBody>
          <a:bodyPr/>
          <a:lstStyle>
            <a:lvl1pPr>
              <a:defRPr/>
            </a:lvl1pPr>
          </a:lstStyle>
          <a:p>
            <a:pPr>
              <a:defRPr/>
            </a:pPr>
            <a:fld id="{F5E15F38-1860-4A92-A5EC-C10B7B7539A6}" type="slidenum">
              <a:rPr lang="en-GB" altLang="en-US"/>
              <a:pPr>
                <a:defRPr/>
              </a:pPr>
              <a:t>‹#›</a:t>
            </a:fld>
            <a:endParaRPr lang="en-GB" altLang="en-US"/>
          </a:p>
        </p:txBody>
      </p:sp>
    </p:spTree>
    <p:extLst>
      <p:ext uri="{BB962C8B-B14F-4D97-AF65-F5344CB8AC3E}">
        <p14:creationId xmlns:p14="http://schemas.microsoft.com/office/powerpoint/2010/main" val="4071519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D70227-4D56-4606-B0B9-0CB7548C483A}"/>
              </a:ext>
            </a:extLst>
          </p:cNvPr>
          <p:cNvSpPr>
            <a:spLocks noGrp="1"/>
          </p:cNvSpPr>
          <p:nvPr>
            <p:ph type="dt" sz="half" idx="10"/>
          </p:nvPr>
        </p:nvSpPr>
        <p:spPr/>
        <p:txBody>
          <a:bodyPr/>
          <a:lstStyle>
            <a:lvl1pPr>
              <a:defRPr/>
            </a:lvl1pPr>
          </a:lstStyle>
          <a:p>
            <a:pPr>
              <a:defRPr/>
            </a:pPr>
            <a:fld id="{50F9E155-8A3E-418F-8EA0-4460F6E5BB23}" type="datetime1">
              <a:rPr lang="en-GB" altLang="en-US"/>
              <a:pPr>
                <a:defRPr/>
              </a:pPr>
              <a:t>23/10/2021</a:t>
            </a:fld>
            <a:endParaRPr lang="en-GB" altLang="en-US"/>
          </a:p>
        </p:txBody>
      </p:sp>
      <p:sp>
        <p:nvSpPr>
          <p:cNvPr id="5" name="Slide Number Placeholder 5">
            <a:extLst>
              <a:ext uri="{FF2B5EF4-FFF2-40B4-BE49-F238E27FC236}">
                <a16:creationId xmlns:a16="http://schemas.microsoft.com/office/drawing/2014/main" id="{75ADFA17-30FC-4D79-88A2-8FF6F15382A1}"/>
              </a:ext>
            </a:extLst>
          </p:cNvPr>
          <p:cNvSpPr>
            <a:spLocks noGrp="1"/>
          </p:cNvSpPr>
          <p:nvPr>
            <p:ph type="sldNum" sz="quarter" idx="11"/>
          </p:nvPr>
        </p:nvSpPr>
        <p:spPr/>
        <p:txBody>
          <a:bodyPr/>
          <a:lstStyle>
            <a:lvl1pPr>
              <a:defRPr/>
            </a:lvl1pPr>
          </a:lstStyle>
          <a:p>
            <a:pPr>
              <a:defRPr/>
            </a:pPr>
            <a:fld id="{CEB8C68D-8F21-4E84-B0F6-3AD623C8CB1E}" type="slidenum">
              <a:rPr lang="en-GB" altLang="en-US"/>
              <a:pPr>
                <a:defRPr/>
              </a:pPr>
              <a:t>‹#›</a:t>
            </a:fld>
            <a:endParaRPr lang="en-GB" altLang="en-US"/>
          </a:p>
        </p:txBody>
      </p:sp>
    </p:spTree>
    <p:extLst>
      <p:ext uri="{BB962C8B-B14F-4D97-AF65-F5344CB8AC3E}">
        <p14:creationId xmlns:p14="http://schemas.microsoft.com/office/powerpoint/2010/main" val="3215745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DCADA9-AE37-4C1E-82BD-947CC9B03146}"/>
              </a:ext>
            </a:extLst>
          </p:cNvPr>
          <p:cNvSpPr>
            <a:spLocks noGrp="1"/>
          </p:cNvSpPr>
          <p:nvPr>
            <p:ph type="dt" sz="half" idx="10"/>
          </p:nvPr>
        </p:nvSpPr>
        <p:spPr/>
        <p:txBody>
          <a:bodyPr/>
          <a:lstStyle>
            <a:lvl1pPr>
              <a:defRPr/>
            </a:lvl1pPr>
          </a:lstStyle>
          <a:p>
            <a:pPr>
              <a:defRPr/>
            </a:pPr>
            <a:fld id="{2E66CA98-1814-4236-A768-3DB8AD5A8140}" type="datetime1">
              <a:rPr lang="en-GB" altLang="en-US"/>
              <a:pPr>
                <a:defRPr/>
              </a:pPr>
              <a:t>23/10/2021</a:t>
            </a:fld>
            <a:endParaRPr lang="en-GB" altLang="en-US"/>
          </a:p>
        </p:txBody>
      </p:sp>
      <p:sp>
        <p:nvSpPr>
          <p:cNvPr id="5" name="Slide Number Placeholder 5">
            <a:extLst>
              <a:ext uri="{FF2B5EF4-FFF2-40B4-BE49-F238E27FC236}">
                <a16:creationId xmlns:a16="http://schemas.microsoft.com/office/drawing/2014/main" id="{6F8D3A8D-8BA4-4BB0-864F-FC713BF24DF8}"/>
              </a:ext>
            </a:extLst>
          </p:cNvPr>
          <p:cNvSpPr>
            <a:spLocks noGrp="1"/>
          </p:cNvSpPr>
          <p:nvPr>
            <p:ph type="sldNum" sz="quarter" idx="11"/>
          </p:nvPr>
        </p:nvSpPr>
        <p:spPr/>
        <p:txBody>
          <a:bodyPr/>
          <a:lstStyle>
            <a:lvl1pPr>
              <a:defRPr/>
            </a:lvl1pPr>
          </a:lstStyle>
          <a:p>
            <a:pPr>
              <a:defRPr/>
            </a:pPr>
            <a:fld id="{E2C2FEDB-7003-4421-82E9-1ACEF1B19380}" type="slidenum">
              <a:rPr lang="en-GB" altLang="en-US"/>
              <a:pPr>
                <a:defRPr/>
              </a:pPr>
              <a:t>‹#›</a:t>
            </a:fld>
            <a:endParaRPr lang="en-GB" altLang="en-US"/>
          </a:p>
        </p:txBody>
      </p:sp>
    </p:spTree>
    <p:extLst>
      <p:ext uri="{BB962C8B-B14F-4D97-AF65-F5344CB8AC3E}">
        <p14:creationId xmlns:p14="http://schemas.microsoft.com/office/powerpoint/2010/main" val="2325713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F5E8890-CA8A-4AAD-A60B-39C2B4950EA1}"/>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5DE64F75-F0AC-431C-B1C6-CBD83B66425B}"/>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3658D81D-8F1F-461A-AF81-515859B2512E}"/>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53DBC1A8-22CA-45B5-AEDD-71D2A0E11D08}" type="datetime1">
              <a:rPr lang="en-GB" altLang="en-US"/>
              <a:pPr>
                <a:defRPr/>
              </a:pPr>
              <a:t>23/10/2021</a:t>
            </a:fld>
            <a:endParaRPr lang="en-GB" altLang="en-US"/>
          </a:p>
        </p:txBody>
      </p:sp>
      <p:sp>
        <p:nvSpPr>
          <p:cNvPr id="6" name="Slide Number Placeholder 5">
            <a:extLst>
              <a:ext uri="{FF2B5EF4-FFF2-40B4-BE49-F238E27FC236}">
                <a16:creationId xmlns:a16="http://schemas.microsoft.com/office/drawing/2014/main" id="{84D41B46-8625-4B0D-B87B-A1476AA501B3}"/>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876BB8F4-1FA2-4596-BD61-72201FD874F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86" r:id="rId1"/>
    <p:sldLayoutId id="2147483987" r:id="rId2"/>
    <p:sldLayoutId id="2147483977" r:id="rId3"/>
    <p:sldLayoutId id="2147483978" r:id="rId4"/>
    <p:sldLayoutId id="2147483979" r:id="rId5"/>
    <p:sldLayoutId id="2147483980" r:id="rId6"/>
    <p:sldLayoutId id="2147483981" r:id="rId7"/>
    <p:sldLayoutId id="2147483982" r:id="rId8"/>
    <p:sldLayoutId id="2147483983" r:id="rId9"/>
    <p:sldLayoutId id="2147483984" r:id="rId10"/>
    <p:sldLayoutId id="21474839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43CCEE04-005D-4FA9-A043-3C8888E9FDC9}"/>
              </a:ext>
            </a:extLst>
          </p:cNvPr>
          <p:cNvSpPr>
            <a:spLocks noGrp="1"/>
          </p:cNvSpPr>
          <p:nvPr>
            <p:ph type="dt" sz="quarter" idx="10"/>
          </p:nvPr>
        </p:nvSpPr>
        <p:spPr/>
        <p:txBody>
          <a:bodyPr/>
          <a:lstStyle/>
          <a:p>
            <a:pPr>
              <a:defRPr/>
            </a:pPr>
            <a:fld id="{5EC0FA7E-6D3B-48D7-9F80-6C4D37659D9C}" type="datetime1">
              <a:rPr lang="en-GB" altLang="en-US"/>
              <a:pPr>
                <a:defRPr/>
              </a:pPr>
              <a:t>23/10/2021</a:t>
            </a:fld>
            <a:endParaRPr lang="en-GB" altLang="en-US" dirty="0"/>
          </a:p>
        </p:txBody>
      </p:sp>
      <p:sp>
        <p:nvSpPr>
          <p:cNvPr id="6147" name="Slide Number Placeholder 5">
            <a:extLst>
              <a:ext uri="{FF2B5EF4-FFF2-40B4-BE49-F238E27FC236}">
                <a16:creationId xmlns:a16="http://schemas.microsoft.com/office/drawing/2014/main" id="{7F214C32-ADD5-42ED-B4A8-3A707DF0D9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D1687A05-B39F-4211-9219-A94EA01F13B7}"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5D8AC0B7-7C3E-4E9A-91C1-E566C9D75641}"/>
              </a:ext>
            </a:extLst>
          </p:cNvPr>
          <p:cNvSpPr>
            <a:spLocks noGrp="1"/>
          </p:cNvSpPr>
          <p:nvPr>
            <p:ph type="ctrTitle"/>
          </p:nvPr>
        </p:nvSpPr>
        <p:spPr>
          <a:xfrm>
            <a:off x="169863" y="1125538"/>
            <a:ext cx="8804275" cy="4540250"/>
          </a:xfrm>
        </p:spPr>
        <p:txBody>
          <a:bodyPr/>
          <a:lstStyle/>
          <a:p>
            <a:r>
              <a:rPr lang="en-GB" altLang="en-US" b="1">
                <a:solidFill>
                  <a:schemeClr val="bg1"/>
                </a:solidFill>
              </a:rPr>
              <a:t>BMHP5001 </a:t>
            </a:r>
            <a:br>
              <a:rPr lang="en-GB" altLang="en-US" b="1">
                <a:solidFill>
                  <a:schemeClr val="bg1"/>
                </a:solidFill>
              </a:rPr>
            </a:br>
            <a:r>
              <a:rPr lang="en-GB" altLang="en-US" b="1">
                <a:solidFill>
                  <a:schemeClr val="bg1"/>
                </a:solidFill>
              </a:rPr>
              <a:t>Complementary Therapies</a:t>
            </a:r>
            <a:br>
              <a:rPr lang="en-GB" altLang="en-US" b="1">
                <a:solidFill>
                  <a:schemeClr val="bg1"/>
                </a:solidFill>
              </a:rPr>
            </a:br>
            <a:br>
              <a:rPr lang="en-GB" altLang="en-US" b="1">
                <a:solidFill>
                  <a:schemeClr val="bg1"/>
                </a:solidFill>
              </a:rPr>
            </a:br>
            <a:br>
              <a:rPr lang="en-GB" altLang="en-US" sz="3600" b="1">
                <a:solidFill>
                  <a:schemeClr val="bg1"/>
                </a:solidFill>
              </a:rPr>
            </a:br>
            <a:r>
              <a:rPr lang="en-GB" altLang="en-US" sz="3200" b="1">
                <a:solidFill>
                  <a:schemeClr val="bg1"/>
                </a:solidFill>
              </a:rPr>
              <a:t>Week 3: Exploring research focusing on complementary therapies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A3E71031-B036-42AC-B905-1A1FAB5662A7}"/>
              </a:ext>
            </a:extLst>
          </p:cNvPr>
          <p:cNvSpPr>
            <a:spLocks noGrp="1"/>
          </p:cNvSpPr>
          <p:nvPr>
            <p:ph type="title"/>
          </p:nvPr>
        </p:nvSpPr>
        <p:spPr>
          <a:xfrm>
            <a:off x="457200" y="136525"/>
            <a:ext cx="8229600" cy="555625"/>
          </a:xfrm>
        </p:spPr>
        <p:txBody>
          <a:bodyPr/>
          <a:lstStyle/>
          <a:p>
            <a:r>
              <a:rPr lang="en-GB" altLang="en-US" sz="3200" b="1">
                <a:latin typeface="Arial" panose="020B0604020202020204" pitchFamily="34" charset="0"/>
                <a:cs typeface="Arial" panose="020B0604020202020204" pitchFamily="34" charset="0"/>
              </a:rPr>
              <a:t>MODULE AIM  &amp; LEARNING OUTCOMES</a:t>
            </a:r>
            <a:endParaRPr lang="en-GB" altLang="en-US" sz="3200"/>
          </a:p>
        </p:txBody>
      </p:sp>
      <p:sp>
        <p:nvSpPr>
          <p:cNvPr id="10243" name="Content Placeholder 2">
            <a:extLst>
              <a:ext uri="{FF2B5EF4-FFF2-40B4-BE49-F238E27FC236}">
                <a16:creationId xmlns:a16="http://schemas.microsoft.com/office/drawing/2014/main" id="{CD17C6F2-A1A8-45F1-BF3D-F831EC6ACC19}"/>
              </a:ext>
            </a:extLst>
          </p:cNvPr>
          <p:cNvSpPr>
            <a:spLocks noGrp="1"/>
          </p:cNvSpPr>
          <p:nvPr>
            <p:ph idx="1"/>
          </p:nvPr>
        </p:nvSpPr>
        <p:spPr>
          <a:xfrm>
            <a:off x="611188" y="692150"/>
            <a:ext cx="7993062" cy="5040313"/>
          </a:xfrm>
        </p:spPr>
        <p:txBody>
          <a:bodyPr/>
          <a:lstStyle/>
          <a:p>
            <a:pPr marL="0" indent="0">
              <a:buFont typeface="Arial" panose="020B0604020202020204" pitchFamily="34" charset="0"/>
              <a:buNone/>
              <a:defRPr/>
            </a:pPr>
            <a:r>
              <a:rPr lang="en-GB" altLang="en-US" sz="2400" b="1" dirty="0"/>
              <a:t>AIM</a:t>
            </a:r>
          </a:p>
          <a:p>
            <a:pPr>
              <a:defRPr/>
            </a:pPr>
            <a:r>
              <a:rPr lang="en-GB" altLang="en-US" sz="2000" dirty="0"/>
              <a:t>To develop learners understanding of the role of complementary therapies in health and social care and their effectiveness in maintaining health and wellbeing.</a:t>
            </a:r>
          </a:p>
          <a:p>
            <a:pPr marL="0" indent="0">
              <a:buFont typeface="Arial" panose="020B0604020202020204" pitchFamily="34" charset="0"/>
              <a:buNone/>
              <a:defRPr/>
            </a:pPr>
            <a:endParaRPr lang="en-GB" altLang="en-US" sz="2000" dirty="0"/>
          </a:p>
          <a:p>
            <a:pPr marL="0" indent="0">
              <a:buFont typeface="Arial" panose="020B0604020202020204" pitchFamily="34" charset="0"/>
              <a:buNone/>
              <a:defRPr/>
            </a:pPr>
            <a:r>
              <a:rPr lang="en-GB" altLang="en-US" sz="2400" b="1" dirty="0"/>
              <a:t>LEARNING OUTCOMES</a:t>
            </a:r>
          </a:p>
          <a:p>
            <a:pPr marL="0" indent="0">
              <a:buFont typeface="Arial" panose="020B0604020202020204" pitchFamily="34" charset="0"/>
              <a:buNone/>
              <a:defRPr/>
            </a:pPr>
            <a:r>
              <a:rPr lang="en-GB" sz="2000" dirty="0"/>
              <a:t>1. Critically understand the principles behind current use of complementary therapies</a:t>
            </a:r>
          </a:p>
          <a:p>
            <a:pPr marL="0" indent="0">
              <a:buFont typeface="Arial" panose="020B0604020202020204" pitchFamily="34" charset="0"/>
              <a:buNone/>
              <a:defRPr/>
            </a:pPr>
            <a:r>
              <a:rPr lang="en-GB" sz="2000" dirty="0"/>
              <a:t>2. Critically understand the role of complementary therapies in relation and comparison to orthodox treatments</a:t>
            </a:r>
          </a:p>
          <a:p>
            <a:pPr marL="0" indent="0">
              <a:buFont typeface="Arial" panose="020B0604020202020204" pitchFamily="34" charset="0"/>
              <a:buNone/>
              <a:defRPr/>
            </a:pPr>
            <a:r>
              <a:rPr lang="en-GB" sz="2000" dirty="0"/>
              <a:t>3. Analyse evidence for the efficacy of complementary therapies in sustaining health and wellbeing</a:t>
            </a:r>
          </a:p>
          <a:p>
            <a:pPr marL="0" indent="0">
              <a:buFont typeface="Arial" panose="020B0604020202020204" pitchFamily="34" charset="0"/>
              <a:buNone/>
              <a:defRPr/>
            </a:pPr>
            <a:r>
              <a:rPr lang="en-GB" sz="2000" dirty="0"/>
              <a:t>4. Evaluate the systems for regulating the use of complementary therapies. </a:t>
            </a:r>
            <a:endParaRPr lang="en-US" sz="2000" dirty="0"/>
          </a:p>
          <a:p>
            <a:pPr marL="0" indent="0">
              <a:buFont typeface="Arial" panose="020B0604020202020204" pitchFamily="34" charset="0"/>
              <a:buNone/>
              <a:defRPr/>
            </a:pPr>
            <a:endParaRPr lang="en-GB" altLang="en-US" sz="2400" dirty="0"/>
          </a:p>
        </p:txBody>
      </p:sp>
      <p:sp>
        <p:nvSpPr>
          <p:cNvPr id="4" name="Date Placeholder 3">
            <a:extLst>
              <a:ext uri="{FF2B5EF4-FFF2-40B4-BE49-F238E27FC236}">
                <a16:creationId xmlns:a16="http://schemas.microsoft.com/office/drawing/2014/main" id="{9239F134-115B-46E2-95AC-E90D3BBEE2E2}"/>
              </a:ext>
            </a:extLst>
          </p:cNvPr>
          <p:cNvSpPr>
            <a:spLocks noGrp="1"/>
          </p:cNvSpPr>
          <p:nvPr>
            <p:ph type="dt" sz="quarter" idx="10"/>
          </p:nvPr>
        </p:nvSpPr>
        <p:spPr/>
        <p:txBody>
          <a:bodyPr/>
          <a:lstStyle/>
          <a:p>
            <a:pPr>
              <a:defRPr/>
            </a:pPr>
            <a:fld id="{121FB267-F046-43E5-AD1F-4686246D3A37}" type="datetime1">
              <a:rPr lang="en-GB" altLang="en-US" smtClean="0"/>
              <a:pPr>
                <a:defRPr/>
              </a:pPr>
              <a:t>23/10/2021</a:t>
            </a:fld>
            <a:endParaRPr lang="en-GB" altLang="en-US"/>
          </a:p>
        </p:txBody>
      </p:sp>
      <p:sp>
        <p:nvSpPr>
          <p:cNvPr id="7173" name="Slide Number Placeholder 4">
            <a:extLst>
              <a:ext uri="{FF2B5EF4-FFF2-40B4-BE49-F238E27FC236}">
                <a16:creationId xmlns:a16="http://schemas.microsoft.com/office/drawing/2014/main" id="{EDA6A091-739B-447A-B75E-0ED0C1E6024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A26D6C35-8EF8-436D-879E-99CC073F1F60}" type="slidenum">
              <a:rPr lang="en-GB" altLang="en-US" sz="1200" smtClean="0">
                <a:solidFill>
                  <a:srgbClr val="898989"/>
                </a:solidFill>
              </a:rPr>
              <a:pPr>
                <a:spcBef>
                  <a:spcPct val="0"/>
                </a:spcBef>
                <a:buFontTx/>
                <a:buNone/>
              </a:pPr>
              <a:t>2</a:t>
            </a:fld>
            <a:endParaRPr lang="en-GB" altLang="en-US" sz="1200">
              <a:solidFill>
                <a:srgbClr val="898989"/>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24A09B08-E140-4F1C-B869-0617DEE49A89}"/>
              </a:ext>
            </a:extLst>
          </p:cNvPr>
          <p:cNvSpPr>
            <a:spLocks noGrp="1"/>
          </p:cNvSpPr>
          <p:nvPr>
            <p:ph type="title"/>
          </p:nvPr>
        </p:nvSpPr>
        <p:spPr>
          <a:xfrm>
            <a:off x="457200" y="136525"/>
            <a:ext cx="8229600" cy="844550"/>
          </a:xfrm>
        </p:spPr>
        <p:txBody>
          <a:bodyPr/>
          <a:lstStyle/>
          <a:p>
            <a:r>
              <a:rPr lang="en-GB" altLang="en-US" sz="3600" b="1">
                <a:latin typeface="Arial" panose="020B0604020202020204" pitchFamily="34" charset="0"/>
                <a:cs typeface="Arial" panose="020B0604020202020204" pitchFamily="34" charset="0"/>
              </a:rPr>
              <a:t>Lesson Objectives</a:t>
            </a:r>
            <a:endParaRPr lang="en-GB" altLang="en-US" sz="3600"/>
          </a:p>
        </p:txBody>
      </p:sp>
      <p:sp>
        <p:nvSpPr>
          <p:cNvPr id="8195" name="Content Placeholder 2">
            <a:extLst>
              <a:ext uri="{FF2B5EF4-FFF2-40B4-BE49-F238E27FC236}">
                <a16:creationId xmlns:a16="http://schemas.microsoft.com/office/drawing/2014/main" id="{7D1D23C8-0C58-494F-AB59-A53F53EFEC5E}"/>
              </a:ext>
            </a:extLst>
          </p:cNvPr>
          <p:cNvSpPr>
            <a:spLocks noGrp="1"/>
          </p:cNvSpPr>
          <p:nvPr>
            <p:ph idx="1"/>
          </p:nvPr>
        </p:nvSpPr>
        <p:spPr>
          <a:xfrm>
            <a:off x="900113" y="1557338"/>
            <a:ext cx="7559675" cy="3959225"/>
          </a:xfrm>
        </p:spPr>
        <p:txBody>
          <a:bodyPr/>
          <a:lstStyle/>
          <a:p>
            <a:pPr marL="0" indent="0">
              <a:buFont typeface="Arial" panose="020B0604020202020204" pitchFamily="34" charset="0"/>
              <a:buNone/>
            </a:pPr>
            <a:r>
              <a:rPr lang="en-GB" altLang="en-US" sz="2800"/>
              <a:t>1. Analyse the use of complementary therapies </a:t>
            </a:r>
          </a:p>
          <a:p>
            <a:pPr marL="0" indent="0">
              <a:buFont typeface="Arial" panose="020B0604020202020204" pitchFamily="34" charset="0"/>
              <a:buNone/>
            </a:pPr>
            <a:r>
              <a:rPr lang="en-GB" altLang="en-US" sz="2800"/>
              <a:t>2. Analyse treatments available </a:t>
            </a:r>
          </a:p>
          <a:p>
            <a:pPr marL="0" indent="0">
              <a:buFont typeface="Arial" panose="020B0604020202020204" pitchFamily="34" charset="0"/>
              <a:buNone/>
            </a:pPr>
            <a:r>
              <a:rPr lang="en-GB" altLang="en-US" sz="2800"/>
              <a:t>3. Discuss physical and psychological effects </a:t>
            </a:r>
          </a:p>
          <a:p>
            <a:pPr marL="0" indent="0">
              <a:buFont typeface="Arial" panose="020B0604020202020204" pitchFamily="34" charset="0"/>
              <a:buNone/>
            </a:pPr>
            <a:r>
              <a:rPr lang="en-GB" altLang="en-US" sz="2800"/>
              <a:t>4. Use research available to discuss the use, benefits of CTs</a:t>
            </a:r>
          </a:p>
        </p:txBody>
      </p:sp>
      <p:sp>
        <p:nvSpPr>
          <p:cNvPr id="4" name="Date Placeholder 3">
            <a:extLst>
              <a:ext uri="{FF2B5EF4-FFF2-40B4-BE49-F238E27FC236}">
                <a16:creationId xmlns:a16="http://schemas.microsoft.com/office/drawing/2014/main" id="{A71FC81E-DE5C-474F-8F06-BF1AA6FBD5A7}"/>
              </a:ext>
            </a:extLst>
          </p:cNvPr>
          <p:cNvSpPr>
            <a:spLocks noGrp="1"/>
          </p:cNvSpPr>
          <p:nvPr>
            <p:ph type="dt" sz="quarter" idx="10"/>
          </p:nvPr>
        </p:nvSpPr>
        <p:spPr/>
        <p:txBody>
          <a:bodyPr/>
          <a:lstStyle/>
          <a:p>
            <a:pPr>
              <a:defRPr/>
            </a:pPr>
            <a:fld id="{121FB267-F046-43E5-AD1F-4686246D3A37}" type="datetime1">
              <a:rPr lang="en-GB" altLang="en-US" smtClean="0"/>
              <a:pPr>
                <a:defRPr/>
              </a:pPr>
              <a:t>23/10/2021</a:t>
            </a:fld>
            <a:endParaRPr lang="en-GB" altLang="en-US"/>
          </a:p>
        </p:txBody>
      </p:sp>
      <p:sp>
        <p:nvSpPr>
          <p:cNvPr id="8197" name="Slide Number Placeholder 4">
            <a:extLst>
              <a:ext uri="{FF2B5EF4-FFF2-40B4-BE49-F238E27FC236}">
                <a16:creationId xmlns:a16="http://schemas.microsoft.com/office/drawing/2014/main" id="{B319E202-C32C-419D-94F5-D426A252C0A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8FEA105D-43C1-47A7-B6E2-288083A27270}" type="slidenum">
              <a:rPr lang="en-GB" altLang="en-US" sz="1200" smtClean="0">
                <a:solidFill>
                  <a:srgbClr val="898989"/>
                </a:solidFill>
              </a:rPr>
              <a:pPr>
                <a:spcBef>
                  <a:spcPct val="0"/>
                </a:spcBef>
                <a:buFontTx/>
                <a:buNone/>
              </a:pPr>
              <a:t>3</a:t>
            </a:fld>
            <a:endParaRPr lang="en-GB" altLang="en-US" sz="1200">
              <a:solidFill>
                <a:srgbClr val="898989"/>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6ECBFAFC-09C1-4535-B6C0-32D2AD840297}"/>
              </a:ext>
            </a:extLst>
          </p:cNvPr>
          <p:cNvSpPr>
            <a:spLocks noGrp="1"/>
          </p:cNvSpPr>
          <p:nvPr>
            <p:ph type="dt" sz="quarter" idx="10"/>
          </p:nvPr>
        </p:nvSpPr>
        <p:spPr/>
        <p:txBody>
          <a:bodyPr/>
          <a:lstStyle/>
          <a:p>
            <a:pPr>
              <a:defRPr/>
            </a:pPr>
            <a:fld id="{C6A611DF-06FB-4170-A24F-B4537AB2C963}" type="datetime1">
              <a:rPr lang="en-GB" altLang="en-US" smtClean="0"/>
              <a:pPr>
                <a:defRPr/>
              </a:pPr>
              <a:t>23/10/2021</a:t>
            </a:fld>
            <a:endParaRPr lang="en-GB" altLang="en-US"/>
          </a:p>
        </p:txBody>
      </p:sp>
      <p:sp>
        <p:nvSpPr>
          <p:cNvPr id="9219" name="Slide Number Placeholder 4">
            <a:extLst>
              <a:ext uri="{FF2B5EF4-FFF2-40B4-BE49-F238E27FC236}">
                <a16:creationId xmlns:a16="http://schemas.microsoft.com/office/drawing/2014/main" id="{BB28F08A-84BC-41AF-9717-A84AE829FD1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22DF163-C59A-45B7-AB11-798681E95191}" type="slidenum">
              <a:rPr lang="en-GB" altLang="en-US" smtClean="0">
                <a:solidFill>
                  <a:srgbClr val="898989"/>
                </a:solidFill>
                <a:latin typeface="Myriad Pro"/>
              </a:rPr>
              <a:pPr/>
              <a:t>4</a:t>
            </a:fld>
            <a:endParaRPr lang="en-GB" altLang="en-US">
              <a:solidFill>
                <a:srgbClr val="898989"/>
              </a:solidFill>
              <a:latin typeface="Myriad Pro"/>
            </a:endParaRPr>
          </a:p>
        </p:txBody>
      </p:sp>
      <p:pic>
        <p:nvPicPr>
          <p:cNvPr id="6" name="Picture 5">
            <a:extLst>
              <a:ext uri="{FF2B5EF4-FFF2-40B4-BE49-F238E27FC236}">
                <a16:creationId xmlns:a16="http://schemas.microsoft.com/office/drawing/2014/main" id="{712DDF78-B324-4C96-8B75-B3ADB551FE61}"/>
              </a:ext>
            </a:extLst>
          </p:cNvPr>
          <p:cNvPicPr>
            <a:picLocks noChangeAspect="1"/>
          </p:cNvPicPr>
          <p:nvPr/>
        </p:nvPicPr>
        <p:blipFill>
          <a:blip r:embed="rId2"/>
          <a:stretch>
            <a:fillRect/>
          </a:stretch>
        </p:blipFill>
        <p:spPr>
          <a:xfrm>
            <a:off x="654050" y="1052513"/>
            <a:ext cx="7835900" cy="3300412"/>
          </a:xfrm>
          <a:prstGeom prst="rect">
            <a:avLst/>
          </a:prstGeom>
          <a:ln>
            <a:noFill/>
          </a:ln>
          <a:effectLst>
            <a:outerShdw blurRad="292100" dist="139700" dir="2700000" algn="tl" rotWithShape="0">
              <a:srgbClr val="333333">
                <a:alpha val="65000"/>
              </a:srgbClr>
            </a:outerShdw>
          </a:effectLst>
        </p:spPr>
      </p:pic>
      <p:sp>
        <p:nvSpPr>
          <p:cNvPr id="7" name="Rectangle: Rounded Corners 6">
            <a:extLst>
              <a:ext uri="{FF2B5EF4-FFF2-40B4-BE49-F238E27FC236}">
                <a16:creationId xmlns:a16="http://schemas.microsoft.com/office/drawing/2014/main" id="{E9303F34-6BB7-4991-AD16-47C52AFCC169}"/>
              </a:ext>
            </a:extLst>
          </p:cNvPr>
          <p:cNvSpPr/>
          <p:nvPr/>
        </p:nvSpPr>
        <p:spPr>
          <a:xfrm>
            <a:off x="3851275" y="2205038"/>
            <a:ext cx="1584325" cy="431800"/>
          </a:xfrm>
          <a:prstGeom prst="roundRect">
            <a:avLst/>
          </a:prstGeom>
          <a:noFill/>
          <a:ln w="762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CE3F5446-12DF-4B58-98C3-663124FB452B}"/>
              </a:ext>
            </a:extLst>
          </p:cNvPr>
          <p:cNvSpPr>
            <a:spLocks noGrp="1"/>
          </p:cNvSpPr>
          <p:nvPr>
            <p:ph type="title"/>
          </p:nvPr>
        </p:nvSpPr>
        <p:spPr/>
        <p:txBody>
          <a:bodyPr/>
          <a:lstStyle/>
          <a:p>
            <a:r>
              <a:rPr lang="en-US" altLang="en-US"/>
              <a:t>Summary of findings </a:t>
            </a:r>
            <a:br>
              <a:rPr lang="en-US" altLang="en-US"/>
            </a:br>
            <a:r>
              <a:rPr lang="en-US" altLang="en-US"/>
              <a:t>(Posadzki et al., 2012)</a:t>
            </a:r>
          </a:p>
        </p:txBody>
      </p:sp>
      <p:sp>
        <p:nvSpPr>
          <p:cNvPr id="3" name="Content Placeholder 2">
            <a:extLst>
              <a:ext uri="{FF2B5EF4-FFF2-40B4-BE49-F238E27FC236}">
                <a16:creationId xmlns:a16="http://schemas.microsoft.com/office/drawing/2014/main" id="{18DCBC9E-DE16-47BB-BBA0-DB9122256067}"/>
              </a:ext>
            </a:extLst>
          </p:cNvPr>
          <p:cNvSpPr>
            <a:spLocks noGrp="1"/>
          </p:cNvSpPr>
          <p:nvPr>
            <p:ph idx="1"/>
          </p:nvPr>
        </p:nvSpPr>
        <p:spPr>
          <a:xfrm>
            <a:off x="457200" y="1600200"/>
            <a:ext cx="8229600" cy="3916363"/>
          </a:xfrm>
        </p:spPr>
        <p:txBody>
          <a:bodyPr>
            <a:normAutofit fontScale="70000" lnSpcReduction="20000"/>
          </a:bodyPr>
          <a:lstStyle/>
          <a:p>
            <a:pPr>
              <a:defRPr/>
            </a:pPr>
            <a:r>
              <a:rPr lang="en-GB" dirty="0"/>
              <a:t>This systematic review aims to estimate the prevalence of use of complementary and alternative medicine (CAM) by physicians in the UK.</a:t>
            </a:r>
          </a:p>
          <a:p>
            <a:pPr>
              <a:defRPr/>
            </a:pPr>
            <a:r>
              <a:rPr lang="en-GB" dirty="0"/>
              <a:t>14 papers that reported 13 separate surveys</a:t>
            </a:r>
            <a:r>
              <a:rPr lang="en-US" dirty="0"/>
              <a:t> were reviewed</a:t>
            </a:r>
          </a:p>
          <a:p>
            <a:pPr>
              <a:defRPr/>
            </a:pPr>
            <a:r>
              <a:rPr lang="en-GB" dirty="0"/>
              <a:t>The average prevalence of use of CAM across all surveys was 20.6% (range 12.1–32%). </a:t>
            </a:r>
          </a:p>
          <a:p>
            <a:pPr>
              <a:defRPr/>
            </a:pPr>
            <a:r>
              <a:rPr lang="en-GB" dirty="0"/>
              <a:t>The average referral rate to CAM was 39% (range 24.6–86%), and CAM was recommended by 46% of physicians (range 38–55%). </a:t>
            </a:r>
          </a:p>
          <a:p>
            <a:pPr>
              <a:defRPr/>
            </a:pPr>
            <a:r>
              <a:rPr lang="en-GB" dirty="0"/>
              <a:t>The average percentage of physicians who had received training in CAM was 10.3% (range 4.8–21%).</a:t>
            </a:r>
          </a:p>
          <a:p>
            <a:pPr>
              <a:defRPr/>
            </a:pPr>
            <a:r>
              <a:rPr lang="en-GB" dirty="0"/>
              <a:t>The three most commonly used methods of CAM were acupuncture, homeopathy and relaxation therapy.</a:t>
            </a:r>
          </a:p>
          <a:p>
            <a:pPr marL="0" indent="0">
              <a:buFont typeface="Arial" panose="020B0604020202020204" pitchFamily="34" charset="0"/>
              <a:buNone/>
              <a:defRPr/>
            </a:pPr>
            <a:endParaRPr lang="en-GB" dirty="0"/>
          </a:p>
          <a:p>
            <a:pPr>
              <a:defRPr/>
            </a:pP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C63A64AF-2D17-491F-A259-046548EF3BD3}"/>
              </a:ext>
            </a:extLst>
          </p:cNvPr>
          <p:cNvSpPr>
            <a:spLocks noGrp="1"/>
          </p:cNvSpPr>
          <p:nvPr>
            <p:ph type="title"/>
          </p:nvPr>
        </p:nvSpPr>
        <p:spPr/>
        <p:txBody>
          <a:bodyPr/>
          <a:lstStyle/>
          <a:p>
            <a:r>
              <a:rPr lang="en-US" altLang="en-US"/>
              <a:t>Discussion </a:t>
            </a:r>
          </a:p>
        </p:txBody>
      </p:sp>
      <p:sp>
        <p:nvSpPr>
          <p:cNvPr id="11267" name="Content Placeholder 2">
            <a:extLst>
              <a:ext uri="{FF2B5EF4-FFF2-40B4-BE49-F238E27FC236}">
                <a16:creationId xmlns:a16="http://schemas.microsoft.com/office/drawing/2014/main" id="{1FC8B79A-6869-425A-A487-4CF6DDDC1498}"/>
              </a:ext>
            </a:extLst>
          </p:cNvPr>
          <p:cNvSpPr>
            <a:spLocks noGrp="1"/>
          </p:cNvSpPr>
          <p:nvPr>
            <p:ph idx="1"/>
          </p:nvPr>
        </p:nvSpPr>
        <p:spPr>
          <a:xfrm>
            <a:off x="457200" y="1600200"/>
            <a:ext cx="8229600" cy="3916363"/>
          </a:xfrm>
        </p:spPr>
        <p:txBody>
          <a:bodyPr/>
          <a:lstStyle/>
          <a:p>
            <a:r>
              <a:rPr lang="en-US" altLang="en-US"/>
              <a:t>On average, </a:t>
            </a:r>
            <a:r>
              <a:rPr lang="en-GB" altLang="en-US"/>
              <a:t>20.6% physicians use CTs, but only 10.3% received training. </a:t>
            </a:r>
          </a:p>
          <a:p>
            <a:r>
              <a:rPr lang="en-GB" altLang="en-US"/>
              <a:t>What issues might arise from that? </a:t>
            </a:r>
            <a:endParaRPr lang="en-US"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6" descr="Graphical user interface, text, application&#10;&#10;Description automatically generated">
            <a:extLst>
              <a:ext uri="{FF2B5EF4-FFF2-40B4-BE49-F238E27FC236}">
                <a16:creationId xmlns:a16="http://schemas.microsoft.com/office/drawing/2014/main" id="{0E27DCFF-B45F-41DA-98A8-3F5FFA268CAF}"/>
              </a:ext>
            </a:extLst>
          </p:cNvPr>
          <p:cNvPicPr>
            <a:picLocks noChangeAspect="1" noChangeArrowheads="1"/>
          </p:cNvPicPr>
          <p:nvPr/>
        </p:nvPicPr>
        <p:blipFill>
          <a:blip r:embed="rId2"/>
          <a:srcRect/>
          <a:stretch>
            <a:fillRect/>
          </a:stretch>
        </p:blipFill>
        <p:spPr bwMode="auto">
          <a:xfrm>
            <a:off x="327025" y="1196975"/>
            <a:ext cx="8489950" cy="3600450"/>
          </a:xfrm>
          <a:prstGeom prst="rect">
            <a:avLst/>
          </a:prstGeom>
          <a:ln>
            <a:noFill/>
          </a:ln>
          <a:effectLst>
            <a:outerShdw blurRad="292100" dist="139700" dir="2700000" algn="tl" rotWithShape="0">
              <a:srgbClr val="333333">
                <a:alpha val="65000"/>
              </a:srgbClr>
            </a:outerShdw>
          </a:effectLst>
        </p:spPr>
      </p:pic>
      <p:sp>
        <p:nvSpPr>
          <p:cNvPr id="5" name="Rectangle: Rounded Corners 4">
            <a:extLst>
              <a:ext uri="{FF2B5EF4-FFF2-40B4-BE49-F238E27FC236}">
                <a16:creationId xmlns:a16="http://schemas.microsoft.com/office/drawing/2014/main" id="{B21B833A-7CCA-460D-A7FA-B56487294F2C}"/>
              </a:ext>
            </a:extLst>
          </p:cNvPr>
          <p:cNvSpPr/>
          <p:nvPr/>
        </p:nvSpPr>
        <p:spPr>
          <a:xfrm>
            <a:off x="3132138" y="2276475"/>
            <a:ext cx="3600450" cy="504825"/>
          </a:xfrm>
          <a:prstGeom prst="roundRect">
            <a:avLst/>
          </a:prstGeom>
          <a:noFill/>
          <a:ln w="762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76D3A3AA-2555-4C93-B3BB-79F39296DCBC}"/>
              </a:ext>
            </a:extLst>
          </p:cNvPr>
          <p:cNvSpPr>
            <a:spLocks noGrp="1"/>
          </p:cNvSpPr>
          <p:nvPr>
            <p:ph type="title"/>
          </p:nvPr>
        </p:nvSpPr>
        <p:spPr/>
        <p:txBody>
          <a:bodyPr/>
          <a:lstStyle/>
          <a:p>
            <a:r>
              <a:rPr lang="en-US" altLang="en-US"/>
              <a:t>Summary of findings</a:t>
            </a:r>
            <a:br>
              <a:rPr lang="en-US" altLang="en-US"/>
            </a:br>
            <a:r>
              <a:rPr lang="en-US" altLang="en-US"/>
              <a:t>(Posadzki et al., 2013) </a:t>
            </a:r>
          </a:p>
        </p:txBody>
      </p:sp>
      <p:sp>
        <p:nvSpPr>
          <p:cNvPr id="3" name="Content Placeholder 2">
            <a:extLst>
              <a:ext uri="{FF2B5EF4-FFF2-40B4-BE49-F238E27FC236}">
                <a16:creationId xmlns:a16="http://schemas.microsoft.com/office/drawing/2014/main" id="{8BD8CDE5-B6FA-4C94-9182-147E065275FB}"/>
              </a:ext>
            </a:extLst>
          </p:cNvPr>
          <p:cNvSpPr>
            <a:spLocks noGrp="1"/>
          </p:cNvSpPr>
          <p:nvPr>
            <p:ph idx="1"/>
          </p:nvPr>
        </p:nvSpPr>
        <p:spPr>
          <a:xfrm>
            <a:off x="457200" y="1916113"/>
            <a:ext cx="8229600" cy="3600450"/>
          </a:xfrm>
        </p:spPr>
        <p:txBody>
          <a:bodyPr>
            <a:normAutofit fontScale="70000" lnSpcReduction="20000"/>
          </a:bodyPr>
          <a:lstStyle/>
          <a:p>
            <a:pPr>
              <a:defRPr/>
            </a:pPr>
            <a:r>
              <a:rPr lang="en-GB" dirty="0"/>
              <a:t>This systematic review aimed to estimate the prevalence of use of complementary and alternative medicine (CAM) in the UK.</a:t>
            </a:r>
          </a:p>
          <a:p>
            <a:pPr>
              <a:defRPr/>
            </a:pPr>
            <a:r>
              <a:rPr lang="en-GB" dirty="0"/>
              <a:t>Eighty-nine surveys were included, with a total of 97,222 participants.</a:t>
            </a:r>
          </a:p>
          <a:p>
            <a:pPr>
              <a:defRPr/>
            </a:pPr>
            <a:r>
              <a:rPr lang="en-GB" dirty="0"/>
              <a:t>Across surveys on CAM in general, the average one-year prevalence of use of CAM was 41.1% and the average lifetime prevalence was 51.8%. In methodologically sound surveys, the equivalent rates were 26.3% and 44%, respectively.</a:t>
            </a:r>
          </a:p>
          <a:p>
            <a:pPr>
              <a:defRPr/>
            </a:pPr>
            <a:r>
              <a:rPr lang="en-GB" dirty="0"/>
              <a:t>Herbal medicine was the most popular CAM, followed by homeopathy, aromatherapy, massage and reflexology.</a:t>
            </a:r>
          </a:p>
          <a:p>
            <a:pPr>
              <a:defRPr/>
            </a:pPr>
            <a:endParaRPr lang="en-GB" dirty="0"/>
          </a:p>
          <a:p>
            <a:pPr>
              <a:defRPr/>
            </a:pPr>
            <a:endParaRPr lang="en-GB" dirty="0"/>
          </a:p>
          <a:p>
            <a:pPr>
              <a:defRPr/>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E45B9515-BF50-4063-B376-25C798885E44}"/>
              </a:ext>
            </a:extLst>
          </p:cNvPr>
          <p:cNvSpPr>
            <a:spLocks noGrp="1"/>
          </p:cNvSpPr>
          <p:nvPr>
            <p:ph type="title"/>
          </p:nvPr>
        </p:nvSpPr>
        <p:spPr/>
        <p:txBody>
          <a:bodyPr/>
          <a:lstStyle/>
          <a:p>
            <a:r>
              <a:rPr lang="en-US" altLang="en-US"/>
              <a:t>Discussion </a:t>
            </a:r>
          </a:p>
        </p:txBody>
      </p:sp>
      <p:sp>
        <p:nvSpPr>
          <p:cNvPr id="15363" name="Content Placeholder 2">
            <a:extLst>
              <a:ext uri="{FF2B5EF4-FFF2-40B4-BE49-F238E27FC236}">
                <a16:creationId xmlns:a16="http://schemas.microsoft.com/office/drawing/2014/main" id="{209648EA-3551-456E-8897-A8DB006E4B54}"/>
              </a:ext>
            </a:extLst>
          </p:cNvPr>
          <p:cNvSpPr>
            <a:spLocks noGrp="1"/>
          </p:cNvSpPr>
          <p:nvPr>
            <p:ph idx="1"/>
          </p:nvPr>
        </p:nvSpPr>
        <p:spPr>
          <a:xfrm>
            <a:off x="457200" y="1600200"/>
            <a:ext cx="8229600" cy="3916363"/>
          </a:xfrm>
        </p:spPr>
        <p:txBody>
          <a:bodyPr/>
          <a:lstStyle/>
          <a:p>
            <a:r>
              <a:rPr lang="en-GB" altLang="en-US"/>
              <a:t>Many patients and consumers in the UK use CAM, therefore, what is the role of healthcare professionals in ensuring patients’ safety? </a:t>
            </a:r>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2FF7044D-00C0-404B-9EBF-FA266943AABC}"/>
              </a:ext>
            </a:extLst>
          </p:cNvPr>
          <p:cNvSpPr>
            <a:spLocks noGrp="1"/>
          </p:cNvSpPr>
          <p:nvPr>
            <p:ph type="title"/>
          </p:nvPr>
        </p:nvSpPr>
        <p:spPr>
          <a:xfrm>
            <a:off x="0" y="346075"/>
            <a:ext cx="8526463" cy="995363"/>
          </a:xfrm>
        </p:spPr>
        <p:txBody>
          <a:bodyPr/>
          <a:lstStyle/>
          <a:p>
            <a:r>
              <a:rPr lang="en-US" altLang="en-US"/>
              <a:t>What are the reasons for individuals using CTs? </a:t>
            </a:r>
          </a:p>
        </p:txBody>
      </p:sp>
      <p:sp>
        <p:nvSpPr>
          <p:cNvPr id="3" name="Content Placeholder 2">
            <a:extLst>
              <a:ext uri="{FF2B5EF4-FFF2-40B4-BE49-F238E27FC236}">
                <a16:creationId xmlns:a16="http://schemas.microsoft.com/office/drawing/2014/main" id="{BAC02747-E79B-4B19-857B-458256F9E358}"/>
              </a:ext>
            </a:extLst>
          </p:cNvPr>
          <p:cNvSpPr>
            <a:spLocks noGrp="1"/>
          </p:cNvSpPr>
          <p:nvPr>
            <p:ph idx="1"/>
          </p:nvPr>
        </p:nvSpPr>
        <p:spPr>
          <a:xfrm>
            <a:off x="457200" y="1600200"/>
            <a:ext cx="8229600" cy="3916363"/>
          </a:xfrm>
        </p:spPr>
        <p:txBody>
          <a:bodyPr/>
          <a:lstStyle/>
          <a:p>
            <a:pPr>
              <a:defRPr/>
            </a:pPr>
            <a:r>
              <a:rPr lang="en-US" sz="2800" b="1" dirty="0"/>
              <a:t>Complex, </a:t>
            </a:r>
            <a:r>
              <a:rPr lang="en-US" sz="2800" dirty="0"/>
              <a:t>no single determinant </a:t>
            </a:r>
          </a:p>
          <a:p>
            <a:pPr marL="0" indent="0">
              <a:buFont typeface="Arial" panose="020B0604020202020204" pitchFamily="34" charset="0"/>
              <a:buNone/>
              <a:defRPr/>
            </a:pPr>
            <a:r>
              <a:rPr lang="en-US" sz="2800" dirty="0"/>
              <a:t>E.g. consider as a scenario a patient with AIDS and a patient who is worried about their fitness levels – discussion </a:t>
            </a:r>
          </a:p>
          <a:p>
            <a:pPr marL="0" indent="0">
              <a:buFont typeface="Arial" panose="020B0604020202020204" pitchFamily="34" charset="0"/>
              <a:buNone/>
              <a:defRPr/>
            </a:pPr>
            <a:endParaRPr lang="en-US" sz="2800" dirty="0"/>
          </a:p>
          <a:p>
            <a:pPr>
              <a:defRPr/>
            </a:pPr>
            <a:r>
              <a:rPr lang="en-US" sz="2800" dirty="0"/>
              <a:t>CT is usually a first choice of treatment or the last – discuss: how do you understand it?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DEC07E1E-D504-475C-AE7B-1247312B45F6}"/>
              </a:ext>
            </a:extLst>
          </p:cNvPr>
          <p:cNvSpPr>
            <a:spLocks noGrp="1"/>
          </p:cNvSpPr>
          <p:nvPr>
            <p:ph type="title"/>
          </p:nvPr>
        </p:nvSpPr>
        <p:spPr/>
        <p:txBody>
          <a:bodyPr/>
          <a:lstStyle/>
          <a:p>
            <a:r>
              <a:rPr lang="en-US" altLang="en-US"/>
              <a:t>Motivations for trying CTs – positive </a:t>
            </a:r>
          </a:p>
        </p:txBody>
      </p:sp>
      <p:sp>
        <p:nvSpPr>
          <p:cNvPr id="3" name="Content Placeholder 2">
            <a:extLst>
              <a:ext uri="{FF2B5EF4-FFF2-40B4-BE49-F238E27FC236}">
                <a16:creationId xmlns:a16="http://schemas.microsoft.com/office/drawing/2014/main" id="{249470C9-3651-4FE1-8E10-38D17A41DDC4}"/>
              </a:ext>
            </a:extLst>
          </p:cNvPr>
          <p:cNvSpPr>
            <a:spLocks noGrp="1"/>
          </p:cNvSpPr>
          <p:nvPr>
            <p:ph idx="1"/>
          </p:nvPr>
        </p:nvSpPr>
        <p:spPr>
          <a:xfrm>
            <a:off x="539750" y="1628775"/>
            <a:ext cx="8262938" cy="3960813"/>
          </a:xfrm>
        </p:spPr>
        <p:txBody>
          <a:bodyPr>
            <a:normAutofit fontScale="62500" lnSpcReduction="20000"/>
          </a:bodyPr>
          <a:lstStyle/>
          <a:p>
            <a:pPr>
              <a:defRPr/>
            </a:pPr>
            <a:r>
              <a:rPr lang="en-GB" dirty="0"/>
              <a:t>Perceived effectiveness</a:t>
            </a:r>
          </a:p>
          <a:p>
            <a:pPr>
              <a:defRPr/>
            </a:pPr>
            <a:r>
              <a:rPr lang="en-GB" dirty="0"/>
              <a:t>Perceived safety</a:t>
            </a:r>
          </a:p>
          <a:p>
            <a:pPr>
              <a:defRPr/>
            </a:pPr>
            <a:r>
              <a:rPr lang="en-GB" dirty="0"/>
              <a:t>Philosophical congruence: “Zeitgeist”; spiritual dimension; emphasis on holism; embracing all things natural; active role of patient; explanations intuitively acceptable</a:t>
            </a:r>
          </a:p>
          <a:p>
            <a:pPr>
              <a:defRPr/>
            </a:pPr>
            <a:r>
              <a:rPr lang="en-GB" dirty="0"/>
              <a:t>Control over treatment</a:t>
            </a:r>
          </a:p>
          <a:p>
            <a:pPr>
              <a:defRPr/>
            </a:pPr>
            <a:r>
              <a:rPr lang="en-GB" dirty="0"/>
              <a:t>“High touch, low tech”</a:t>
            </a:r>
          </a:p>
          <a:p>
            <a:pPr>
              <a:defRPr/>
            </a:pPr>
            <a:r>
              <a:rPr lang="en-GB" dirty="0"/>
              <a:t>Good patient/therapist relationship: enough time available; on equal terms; emotional factors; empathy</a:t>
            </a:r>
          </a:p>
          <a:p>
            <a:pPr>
              <a:defRPr/>
            </a:pPr>
            <a:r>
              <a:rPr lang="en-GB" dirty="0"/>
              <a:t>Non-invasive nature</a:t>
            </a:r>
          </a:p>
          <a:p>
            <a:pPr>
              <a:defRPr/>
            </a:pPr>
            <a:r>
              <a:rPr lang="en-GB" dirty="0"/>
              <a:t>Accessibility</a:t>
            </a:r>
          </a:p>
          <a:p>
            <a:pPr>
              <a:defRPr/>
            </a:pPr>
            <a:r>
              <a:rPr lang="en-GB" dirty="0"/>
              <a:t>Pleasant therapeutic experience</a:t>
            </a:r>
          </a:p>
          <a:p>
            <a:pPr>
              <a:defRPr/>
            </a:pPr>
            <a:r>
              <a:rPr lang="en-GB" dirty="0"/>
              <a:t>Affluence.</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DECD8ED0-B59D-41CC-A11A-8745F1AF03E5}"/>
              </a:ext>
            </a:extLst>
          </p:cNvPr>
          <p:cNvSpPr>
            <a:spLocks noGrp="1"/>
          </p:cNvSpPr>
          <p:nvPr>
            <p:ph type="title"/>
          </p:nvPr>
        </p:nvSpPr>
        <p:spPr/>
        <p:txBody>
          <a:bodyPr/>
          <a:lstStyle/>
          <a:p>
            <a:r>
              <a:rPr lang="en-US" altLang="en-US"/>
              <a:t>Motivations for trying CTs – negative </a:t>
            </a:r>
          </a:p>
        </p:txBody>
      </p:sp>
      <p:sp>
        <p:nvSpPr>
          <p:cNvPr id="19459" name="Content Placeholder 2">
            <a:extLst>
              <a:ext uri="{FF2B5EF4-FFF2-40B4-BE49-F238E27FC236}">
                <a16:creationId xmlns:a16="http://schemas.microsoft.com/office/drawing/2014/main" id="{42181395-CC15-4DDF-B10C-FD7B82900A1C}"/>
              </a:ext>
            </a:extLst>
          </p:cNvPr>
          <p:cNvSpPr>
            <a:spLocks noGrp="1"/>
          </p:cNvSpPr>
          <p:nvPr>
            <p:ph idx="1"/>
          </p:nvPr>
        </p:nvSpPr>
        <p:spPr>
          <a:xfrm>
            <a:off x="457200" y="1844675"/>
            <a:ext cx="8229600" cy="3671888"/>
          </a:xfrm>
        </p:spPr>
        <p:txBody>
          <a:bodyPr/>
          <a:lstStyle/>
          <a:p>
            <a:r>
              <a:rPr lang="en-GB" altLang="en-US" sz="2400"/>
              <a:t>Dissatisfaction with (some aspects of) conventional health care: ineffective for certain conditions; serious adverse effects; poor doctor - patient relationship; insufficient time with doctor; waiting lists; “high tech, low touch”</a:t>
            </a:r>
          </a:p>
          <a:p>
            <a:r>
              <a:rPr lang="en-GB" altLang="en-US" sz="2400"/>
              <a:t>Rejection of science and technology</a:t>
            </a:r>
          </a:p>
          <a:p>
            <a:r>
              <a:rPr lang="en-GB" altLang="en-US" sz="2400"/>
              <a:t>Rejection of “the establishment”</a:t>
            </a:r>
          </a:p>
          <a:p>
            <a:r>
              <a:rPr lang="en-GB" altLang="en-US" sz="2400"/>
              <a:t>Desperation.</a:t>
            </a:r>
            <a:endParaRPr lang="en-US" altLang="en-US" sz="24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82C594C-9047-4BA8-8115-598553A08330}"/>
              </a:ext>
            </a:extLst>
          </p:cNvPr>
          <p:cNvSpPr>
            <a:spLocks noGrp="1"/>
          </p:cNvSpPr>
          <p:nvPr>
            <p:ph type="title"/>
          </p:nvPr>
        </p:nvSpPr>
        <p:spPr>
          <a:xfrm>
            <a:off x="179388" y="274638"/>
            <a:ext cx="8713787" cy="1143000"/>
          </a:xfrm>
        </p:spPr>
        <p:txBody>
          <a:bodyPr/>
          <a:lstStyle/>
          <a:p>
            <a:r>
              <a:rPr lang="en-GB" altLang="en-US" sz="3200" b="1"/>
              <a:t>Why people use complementary therapies? (according to Cancer Research) </a:t>
            </a:r>
            <a:endParaRPr lang="en-US" altLang="en-US" sz="3200"/>
          </a:p>
        </p:txBody>
      </p:sp>
      <p:sp>
        <p:nvSpPr>
          <p:cNvPr id="3" name="Content Placeholder 2">
            <a:extLst>
              <a:ext uri="{FF2B5EF4-FFF2-40B4-BE49-F238E27FC236}">
                <a16:creationId xmlns:a16="http://schemas.microsoft.com/office/drawing/2014/main" id="{B6D3AB5C-89DC-4348-AB49-D07687059313}"/>
              </a:ext>
            </a:extLst>
          </p:cNvPr>
          <p:cNvSpPr>
            <a:spLocks noGrp="1"/>
          </p:cNvSpPr>
          <p:nvPr>
            <p:ph idx="1"/>
          </p:nvPr>
        </p:nvSpPr>
        <p:spPr>
          <a:xfrm>
            <a:off x="457200" y="1773238"/>
            <a:ext cx="8229600" cy="3743325"/>
          </a:xfrm>
        </p:spPr>
        <p:txBody>
          <a:bodyPr>
            <a:normAutofit fontScale="70000" lnSpcReduction="20000"/>
          </a:bodyPr>
          <a:lstStyle/>
          <a:p>
            <a:pPr>
              <a:defRPr/>
            </a:pPr>
            <a:r>
              <a:rPr lang="en-GB" b="1" dirty="0"/>
              <a:t>Using therapies to help you feel better </a:t>
            </a:r>
            <a:r>
              <a:rPr lang="en-GB" dirty="0"/>
              <a:t>(to cope with a disease or with a treatment), e.g. reducing stress, increasing sense of wellbeing</a:t>
            </a:r>
          </a:p>
          <a:p>
            <a:pPr>
              <a:defRPr/>
            </a:pPr>
            <a:r>
              <a:rPr lang="en-GB" b="1" dirty="0"/>
              <a:t>Reducing symptoms or side effects </a:t>
            </a:r>
            <a:r>
              <a:rPr lang="en-GB" dirty="0"/>
              <a:t>(e.g. acupuncture can help to relieve sickness caused by some chemotherapy drugs or post surgery pain)</a:t>
            </a:r>
          </a:p>
          <a:p>
            <a:pPr>
              <a:defRPr/>
            </a:pPr>
            <a:r>
              <a:rPr lang="en-GB" b="1" dirty="0"/>
              <a:t>Feeling more in control </a:t>
            </a:r>
            <a:r>
              <a:rPr lang="en-GB" dirty="0"/>
              <a:t>(often doctors take decisions about the treatment, so individual do not feel like they have control over their own health)</a:t>
            </a:r>
          </a:p>
          <a:p>
            <a:pPr>
              <a:defRPr/>
            </a:pPr>
            <a:r>
              <a:rPr lang="en-GB" b="1" dirty="0"/>
              <a:t>Natural and healing therapies </a:t>
            </a:r>
            <a:r>
              <a:rPr lang="en-GB" dirty="0"/>
              <a:t>(seem natural, non-toxic, so safe; but interaction with conventional medicine needs to be consider). </a:t>
            </a:r>
          </a:p>
          <a:p>
            <a:pPr marL="0" indent="0">
              <a:buFont typeface="Arial" panose="020B0604020202020204" pitchFamily="34" charset="0"/>
              <a:buNone/>
              <a:defRPr/>
            </a:pPr>
            <a:endParaRPr lang="en-GB" dirty="0"/>
          </a:p>
          <a:p>
            <a:pPr>
              <a:defRPr/>
            </a:pPr>
            <a:endParaRPr lang="en-GB" b="1" dirty="0"/>
          </a:p>
          <a:p>
            <a:pPr>
              <a:defRPr/>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513B9F2E-C6B0-478E-8B95-751A40A40A2D}"/>
              </a:ext>
            </a:extLst>
          </p:cNvPr>
          <p:cNvSpPr>
            <a:spLocks noGrp="1"/>
          </p:cNvSpPr>
          <p:nvPr>
            <p:ph type="title"/>
          </p:nvPr>
        </p:nvSpPr>
        <p:spPr/>
        <p:txBody>
          <a:bodyPr/>
          <a:lstStyle/>
          <a:p>
            <a:r>
              <a:rPr lang="en-GB" altLang="en-US" sz="2800" b="1"/>
              <a:t>Why people use complementary therapies? (according to Cancer Research) </a:t>
            </a:r>
            <a:endParaRPr lang="en-US" altLang="en-US" sz="2800"/>
          </a:p>
        </p:txBody>
      </p:sp>
      <p:sp>
        <p:nvSpPr>
          <p:cNvPr id="3" name="Content Placeholder 2">
            <a:extLst>
              <a:ext uri="{FF2B5EF4-FFF2-40B4-BE49-F238E27FC236}">
                <a16:creationId xmlns:a16="http://schemas.microsoft.com/office/drawing/2014/main" id="{B0FD85FA-DB00-4069-96CC-09A0F71B0E41}"/>
              </a:ext>
            </a:extLst>
          </p:cNvPr>
          <p:cNvSpPr>
            <a:spLocks noGrp="1"/>
          </p:cNvSpPr>
          <p:nvPr>
            <p:ph idx="1"/>
          </p:nvPr>
        </p:nvSpPr>
        <p:spPr>
          <a:xfrm>
            <a:off x="457200" y="1700213"/>
            <a:ext cx="8229600" cy="3816350"/>
          </a:xfrm>
        </p:spPr>
        <p:txBody>
          <a:bodyPr>
            <a:normAutofit fontScale="70000" lnSpcReduction="20000"/>
          </a:bodyPr>
          <a:lstStyle/>
          <a:p>
            <a:pPr>
              <a:defRPr/>
            </a:pPr>
            <a:r>
              <a:rPr lang="en-GB" b="1" dirty="0"/>
              <a:t>Comfort from touch, talk and time </a:t>
            </a:r>
            <a:r>
              <a:rPr lang="en-GB" dirty="0"/>
              <a:t>(good therapist can be very supportive during treatment, e.g. caring aromatherapist can take the time to make an individual feel cared for)</a:t>
            </a:r>
          </a:p>
          <a:p>
            <a:pPr marL="0" indent="0">
              <a:buFont typeface="Arial" panose="020B0604020202020204" pitchFamily="34" charset="0"/>
              <a:buNone/>
              <a:defRPr/>
            </a:pPr>
            <a:endParaRPr lang="en-GB" dirty="0"/>
          </a:p>
          <a:p>
            <a:pPr>
              <a:defRPr/>
            </a:pPr>
            <a:r>
              <a:rPr lang="en-GB" b="1" dirty="0"/>
              <a:t>Staying positive </a:t>
            </a:r>
            <a:r>
              <a:rPr lang="en-GB" dirty="0"/>
              <a:t>(positive outlook for the future)</a:t>
            </a:r>
          </a:p>
          <a:p>
            <a:pPr marL="0" indent="0">
              <a:buFont typeface="Arial" panose="020B0604020202020204" pitchFamily="34" charset="0"/>
              <a:buNone/>
              <a:defRPr/>
            </a:pPr>
            <a:endParaRPr lang="en-GB" dirty="0"/>
          </a:p>
          <a:p>
            <a:pPr>
              <a:defRPr/>
            </a:pPr>
            <a:r>
              <a:rPr lang="en-GB" b="1" dirty="0"/>
              <a:t>Boosting your immune system </a:t>
            </a:r>
            <a:r>
              <a:rPr lang="en-GB" dirty="0"/>
              <a:t>(e.g. to help the immune system fight the disease; feeling good, increasing quality sleep and reducing stress boosts the immune system)</a:t>
            </a:r>
          </a:p>
          <a:p>
            <a:pPr marL="0" indent="0">
              <a:buFont typeface="Arial" panose="020B0604020202020204" pitchFamily="34" charset="0"/>
              <a:buNone/>
              <a:defRPr/>
            </a:pPr>
            <a:endParaRPr lang="en-GB" b="1" dirty="0"/>
          </a:p>
          <a:p>
            <a:pPr>
              <a:defRPr/>
            </a:pPr>
            <a:r>
              <a:rPr lang="en-GB" b="1" dirty="0"/>
              <a:t>Looking for a cure </a:t>
            </a:r>
            <a:r>
              <a:rPr lang="en-GB" dirty="0"/>
              <a:t>(e.g. either instead of conventional treatment or when there is no hope, like in advanced disease).</a:t>
            </a:r>
          </a:p>
          <a:p>
            <a:pPr marL="0" indent="0">
              <a:buFont typeface="Arial" panose="020B0604020202020204" pitchFamily="34" charset="0"/>
              <a:buNone/>
              <a:defRPr/>
            </a:pPr>
            <a:endParaRPr lang="en-GB" dirty="0"/>
          </a:p>
          <a:p>
            <a:pPr>
              <a:defRPr/>
            </a:pPr>
            <a:endParaRPr lang="en-GB" b="1" dirty="0"/>
          </a:p>
          <a:p>
            <a:pPr>
              <a:defRPr/>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203CDDBB-2D39-44BA-89FC-EF6E0F4E6A22}"/>
              </a:ext>
            </a:extLst>
          </p:cNvPr>
          <p:cNvSpPr>
            <a:spLocks noGrp="1"/>
          </p:cNvSpPr>
          <p:nvPr>
            <p:ph type="title"/>
          </p:nvPr>
        </p:nvSpPr>
        <p:spPr/>
        <p:txBody>
          <a:bodyPr/>
          <a:lstStyle/>
          <a:p>
            <a:r>
              <a:rPr lang="en-US" altLang="en-US"/>
              <a:t>Characteristics of CTs / CAM users</a:t>
            </a:r>
          </a:p>
        </p:txBody>
      </p:sp>
      <p:pic>
        <p:nvPicPr>
          <p:cNvPr id="32770" name="Content Placeholder 4" descr="Text, letter&#10;&#10;Description automatically generated">
            <a:extLst>
              <a:ext uri="{FF2B5EF4-FFF2-40B4-BE49-F238E27FC236}">
                <a16:creationId xmlns:a16="http://schemas.microsoft.com/office/drawing/2014/main" id="{4F0D81BC-80B9-4E4C-9230-36FDDD6378AE}"/>
              </a:ext>
            </a:extLst>
          </p:cNvPr>
          <p:cNvPicPr>
            <a:picLocks noGrp="1" noChangeAspect="1" noChangeArrowheads="1"/>
          </p:cNvPicPr>
          <p:nvPr>
            <p:ph idx="1"/>
          </p:nvPr>
        </p:nvPicPr>
        <p:blipFill>
          <a:blip r:embed="rId2"/>
          <a:srcRect/>
          <a:stretch>
            <a:fillRect/>
          </a:stretch>
        </p:blipFill>
        <p:spPr>
          <a:xfrm>
            <a:off x="649288" y="1941513"/>
            <a:ext cx="7845425" cy="2974975"/>
          </a:xfrm>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3B19F862-8C8F-4EDF-ACEA-68C7568660A1}"/>
              </a:ext>
            </a:extLst>
          </p:cNvPr>
          <p:cNvSpPr>
            <a:spLocks noGrp="1"/>
          </p:cNvSpPr>
          <p:nvPr>
            <p:ph type="title"/>
          </p:nvPr>
        </p:nvSpPr>
        <p:spPr>
          <a:xfrm>
            <a:off x="457200" y="274638"/>
            <a:ext cx="8229600" cy="777875"/>
          </a:xfrm>
        </p:spPr>
        <p:txBody>
          <a:bodyPr/>
          <a:lstStyle/>
          <a:p>
            <a:r>
              <a:rPr lang="en-US" altLang="en-US"/>
              <a:t>Activity</a:t>
            </a:r>
          </a:p>
        </p:txBody>
      </p:sp>
      <p:sp>
        <p:nvSpPr>
          <p:cNvPr id="3" name="Content Placeholder 2">
            <a:extLst>
              <a:ext uri="{FF2B5EF4-FFF2-40B4-BE49-F238E27FC236}">
                <a16:creationId xmlns:a16="http://schemas.microsoft.com/office/drawing/2014/main" id="{6E2BE593-3056-44C2-9265-92CD7A93A3CB}"/>
              </a:ext>
            </a:extLst>
          </p:cNvPr>
          <p:cNvSpPr>
            <a:spLocks noGrp="1"/>
          </p:cNvSpPr>
          <p:nvPr>
            <p:ph idx="1"/>
          </p:nvPr>
        </p:nvSpPr>
        <p:spPr>
          <a:xfrm>
            <a:off x="628650" y="1052736"/>
            <a:ext cx="7886700" cy="4287961"/>
          </a:xfrm>
        </p:spPr>
        <p:txBody>
          <a:bodyPr>
            <a:noAutofit/>
          </a:bodyPr>
          <a:lstStyle/>
          <a:p>
            <a:pPr marL="0" indent="0">
              <a:buFont typeface="Arial" panose="020B0604020202020204" pitchFamily="34" charset="0"/>
              <a:buNone/>
              <a:defRPr/>
            </a:pPr>
            <a:r>
              <a:rPr lang="en-US" sz="1600" dirty="0"/>
              <a:t>Students should read the Results section of the paper and answer in three groups the following questions:</a:t>
            </a:r>
          </a:p>
          <a:p>
            <a:pPr marL="385763" indent="-385763">
              <a:buFont typeface="Arial" panose="020B0604020202020204" pitchFamily="34" charset="0"/>
              <a:buAutoNum type="arabicPeriod"/>
              <a:defRPr/>
            </a:pPr>
            <a:r>
              <a:rPr lang="en-US" sz="1600" dirty="0">
                <a:highlight>
                  <a:srgbClr val="FFFF00"/>
                </a:highlight>
              </a:rPr>
              <a:t>Which therapy had the highest lifetime prevalence?</a:t>
            </a:r>
          </a:p>
          <a:p>
            <a:pPr marL="385763" indent="-385763">
              <a:buFont typeface="Arial" panose="020B0604020202020204" pitchFamily="34" charset="0"/>
              <a:buAutoNum type="arabicPeriod"/>
              <a:defRPr/>
            </a:pPr>
            <a:r>
              <a:rPr lang="en-US" sz="1600" dirty="0">
                <a:highlight>
                  <a:srgbClr val="FFFF00"/>
                </a:highlight>
              </a:rPr>
              <a:t>Which therapy had the highest prevalence of male users?</a:t>
            </a:r>
          </a:p>
          <a:p>
            <a:pPr marL="385763" indent="-385763">
              <a:buFont typeface="Arial" panose="020B0604020202020204" pitchFamily="34" charset="0"/>
              <a:buAutoNum type="arabicPeriod"/>
              <a:defRPr/>
            </a:pPr>
            <a:r>
              <a:rPr lang="en-US" sz="1600" dirty="0">
                <a:highlight>
                  <a:srgbClr val="FFFF00"/>
                </a:highlight>
              </a:rPr>
              <a:t>Were osteopathy users older or younger?</a:t>
            </a:r>
          </a:p>
          <a:p>
            <a:pPr marL="385763" indent="-385763">
              <a:buFont typeface="Arial" panose="020B0604020202020204" pitchFamily="34" charset="0"/>
              <a:buAutoNum type="arabicPeriod"/>
              <a:defRPr/>
            </a:pPr>
            <a:r>
              <a:rPr lang="en-US" sz="1600" dirty="0">
                <a:highlight>
                  <a:srgbClr val="FFFF00"/>
                </a:highlight>
              </a:rPr>
              <a:t>What are the demographic characteristics of CTs / CAM users according to the results of this study? </a:t>
            </a:r>
          </a:p>
          <a:p>
            <a:pPr marL="385763" indent="-385763">
              <a:buFont typeface="Arial" panose="020B0604020202020204" pitchFamily="34" charset="0"/>
              <a:buAutoNum type="arabicPeriod"/>
              <a:defRPr/>
            </a:pPr>
            <a:r>
              <a:rPr lang="en-US" sz="1600" dirty="0">
                <a:highlight>
                  <a:srgbClr val="00FFFF"/>
                </a:highlight>
              </a:rPr>
              <a:t>Were users with higher or lower BMI the most common users of CTs / CAM?</a:t>
            </a:r>
          </a:p>
          <a:p>
            <a:pPr marL="385763" indent="-385763">
              <a:buFont typeface="Arial" panose="020B0604020202020204" pitchFamily="34" charset="0"/>
              <a:buAutoNum type="arabicPeriod"/>
              <a:defRPr/>
            </a:pPr>
            <a:r>
              <a:rPr lang="en-US" sz="1600" dirty="0">
                <a:highlight>
                  <a:srgbClr val="00FFFF"/>
                </a:highlight>
              </a:rPr>
              <a:t>Were users with pain using CTs significantly more than those without pain?</a:t>
            </a:r>
          </a:p>
          <a:p>
            <a:pPr marL="385763" indent="-385763">
              <a:buFont typeface="Arial" panose="020B0604020202020204" pitchFamily="34" charset="0"/>
              <a:buAutoNum type="arabicPeriod"/>
              <a:defRPr/>
            </a:pPr>
            <a:r>
              <a:rPr lang="en-US" sz="1600" dirty="0">
                <a:highlight>
                  <a:srgbClr val="00FFFF"/>
                </a:highlight>
              </a:rPr>
              <a:t>Users not taking medication were more frequently using CTs / CAM. True or False?</a:t>
            </a:r>
          </a:p>
          <a:p>
            <a:pPr marL="385763" indent="-385763">
              <a:buFont typeface="Arial" panose="020B0604020202020204" pitchFamily="34" charset="0"/>
              <a:buAutoNum type="arabicPeriod"/>
              <a:defRPr/>
            </a:pPr>
            <a:r>
              <a:rPr lang="en-US" sz="1600" dirty="0">
                <a:highlight>
                  <a:srgbClr val="00FF00"/>
                </a:highlight>
              </a:rPr>
              <a:t>Nearly 60% of CTs / CAM users suffer from depression or anxiety. True or False?</a:t>
            </a:r>
          </a:p>
          <a:p>
            <a:pPr marL="385763" indent="-385763">
              <a:buFont typeface="Arial" panose="020B0604020202020204" pitchFamily="34" charset="0"/>
              <a:buAutoNum type="arabicPeriod"/>
              <a:defRPr/>
            </a:pPr>
            <a:r>
              <a:rPr lang="en-US" sz="1600" dirty="0">
                <a:highlight>
                  <a:srgbClr val="00FF00"/>
                </a:highlight>
              </a:rPr>
              <a:t>Is there a difference in % of CTs / CAM users between individuals who are and are not members of religious groups? If yes, what is the difference? </a:t>
            </a:r>
          </a:p>
          <a:p>
            <a:pPr marL="385763" indent="-385763">
              <a:buFont typeface="Arial" panose="020B0604020202020204" pitchFamily="34" charset="0"/>
              <a:buAutoNum type="arabicPeriod"/>
              <a:defRPr/>
            </a:pPr>
            <a:r>
              <a:rPr lang="en-US" sz="1600" dirty="0">
                <a:highlight>
                  <a:srgbClr val="00FF00"/>
                </a:highlight>
              </a:rPr>
              <a:t>What is % of CTs / CAM users consuming less than 5 portions of fruit and vegetables per day?</a:t>
            </a:r>
          </a:p>
          <a:p>
            <a:pPr marL="385763" indent="-385763">
              <a:buFont typeface="Arial" panose="020B0604020202020204" pitchFamily="34" charset="0"/>
              <a:buAutoNum type="arabicPeriod"/>
              <a:defRPr/>
            </a:pPr>
            <a:endParaRPr lang="en-US" sz="1600" dirty="0"/>
          </a:p>
          <a:p>
            <a:pPr marL="385763" indent="-385763">
              <a:buFont typeface="Arial" panose="020B0604020202020204" pitchFamily="34" charset="0"/>
              <a:buAutoNum type="arabicPeriod"/>
              <a:defRPr/>
            </a:pPr>
            <a:endParaRPr lang="en-US" sz="1600" dirty="0"/>
          </a:p>
          <a:p>
            <a:pPr marL="385763" indent="-385763">
              <a:buFont typeface="Arial" panose="020B0604020202020204" pitchFamily="34" charset="0"/>
              <a:buAutoNum type="arabicPeriod"/>
              <a:defRPr/>
            </a:pPr>
            <a:endParaRPr lang="en-US" sz="1600" dirty="0"/>
          </a:p>
          <a:p>
            <a:pPr marL="385763" indent="-385763">
              <a:buFont typeface="Arial" panose="020B0604020202020204" pitchFamily="34" charset="0"/>
              <a:buAutoNum type="arabicPeriod"/>
              <a:defRPr/>
            </a:pPr>
            <a:endParaRPr lang="en-US" sz="1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5044810A-8B74-4E5F-933A-7284A246B112}"/>
              </a:ext>
            </a:extLst>
          </p:cNvPr>
          <p:cNvSpPr>
            <a:spLocks noGrp="1"/>
          </p:cNvSpPr>
          <p:nvPr>
            <p:ph type="title"/>
          </p:nvPr>
        </p:nvSpPr>
        <p:spPr/>
        <p:txBody>
          <a:bodyPr/>
          <a:lstStyle/>
          <a:p>
            <a:r>
              <a:rPr lang="en-US" altLang="en-US"/>
              <a:t>The analysis of CT, based on the example of acupuncture  </a:t>
            </a:r>
          </a:p>
        </p:txBody>
      </p:sp>
      <p:pic>
        <p:nvPicPr>
          <p:cNvPr id="25603" name="Picture 2" descr="Image result for acupuncture">
            <a:extLst>
              <a:ext uri="{FF2B5EF4-FFF2-40B4-BE49-F238E27FC236}">
                <a16:creationId xmlns:a16="http://schemas.microsoft.com/office/drawing/2014/main" id="{8FAA9C9F-1F09-45BA-8AD8-A22A9D01E0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 y="2341563"/>
            <a:ext cx="7886700" cy="305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Content Placeholder 4" descr="Text&#10;&#10;Description automatically generated">
            <a:extLst>
              <a:ext uri="{FF2B5EF4-FFF2-40B4-BE49-F238E27FC236}">
                <a16:creationId xmlns:a16="http://schemas.microsoft.com/office/drawing/2014/main" id="{4A541BFC-E84A-4F0F-8C20-DB56AAC9FCD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82575" y="3600450"/>
            <a:ext cx="1695450" cy="1790700"/>
          </a:xfrm>
        </p:spPr>
      </p:pic>
      <p:pic>
        <p:nvPicPr>
          <p:cNvPr id="36866" name="Picture 6" descr="Graphical user interface, text, application&#10;&#10;Description automatically generated">
            <a:extLst>
              <a:ext uri="{FF2B5EF4-FFF2-40B4-BE49-F238E27FC236}">
                <a16:creationId xmlns:a16="http://schemas.microsoft.com/office/drawing/2014/main" id="{33312A86-4DCE-45AD-A4B3-D048A6899A11}"/>
              </a:ext>
            </a:extLst>
          </p:cNvPr>
          <p:cNvPicPr>
            <a:picLocks noChangeAspect="1" noChangeArrowheads="1"/>
          </p:cNvPicPr>
          <p:nvPr/>
        </p:nvPicPr>
        <p:blipFill>
          <a:blip r:embed="rId3"/>
          <a:srcRect/>
          <a:stretch>
            <a:fillRect/>
          </a:stretch>
        </p:blipFill>
        <p:spPr bwMode="auto">
          <a:xfrm>
            <a:off x="311150" y="796925"/>
            <a:ext cx="8418513" cy="263207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635127CC-0109-4A94-9A49-3E956954219D}"/>
              </a:ext>
            </a:extLst>
          </p:cNvPr>
          <p:cNvSpPr>
            <a:spLocks noGrp="1"/>
          </p:cNvSpPr>
          <p:nvPr>
            <p:ph type="title"/>
          </p:nvPr>
        </p:nvSpPr>
        <p:spPr/>
        <p:txBody>
          <a:bodyPr/>
          <a:lstStyle/>
          <a:p>
            <a:endParaRPr lang="en-US" altLang="en-US"/>
          </a:p>
        </p:txBody>
      </p:sp>
      <p:pic>
        <p:nvPicPr>
          <p:cNvPr id="27651" name="Content Placeholder 4" descr="A picture containing chart&#10;&#10;Description automatically generated">
            <a:extLst>
              <a:ext uri="{FF2B5EF4-FFF2-40B4-BE49-F238E27FC236}">
                <a16:creationId xmlns:a16="http://schemas.microsoft.com/office/drawing/2014/main" id="{47E05C50-A1AA-4A78-8DB1-579C55AF598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7150" y="3175"/>
            <a:ext cx="9029700" cy="6738938"/>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00A60D10-2D5B-4791-804C-2D9C04804817}"/>
              </a:ext>
            </a:extLst>
          </p:cNvPr>
          <p:cNvSpPr>
            <a:spLocks noGrp="1"/>
          </p:cNvSpPr>
          <p:nvPr>
            <p:ph type="title"/>
          </p:nvPr>
        </p:nvSpPr>
        <p:spPr/>
        <p:txBody>
          <a:bodyPr/>
          <a:lstStyle/>
          <a:p>
            <a:endParaRPr lang="en-US" altLang="en-US"/>
          </a:p>
        </p:txBody>
      </p:sp>
      <p:pic>
        <p:nvPicPr>
          <p:cNvPr id="28675" name="Content Placeholder 4" descr="A picture containing qr code&#10;&#10;Description automatically generated">
            <a:extLst>
              <a:ext uri="{FF2B5EF4-FFF2-40B4-BE49-F238E27FC236}">
                <a16:creationId xmlns:a16="http://schemas.microsoft.com/office/drawing/2014/main" id="{072F418D-D09E-47AD-970E-B7648B669D9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742113"/>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77CBC76D-B2FE-4BDA-8C5A-375478A5C905}"/>
              </a:ext>
            </a:extLst>
          </p:cNvPr>
          <p:cNvSpPr>
            <a:spLocks noGrp="1"/>
          </p:cNvSpPr>
          <p:nvPr>
            <p:ph type="title"/>
          </p:nvPr>
        </p:nvSpPr>
        <p:spPr/>
        <p:txBody>
          <a:bodyPr/>
          <a:lstStyle/>
          <a:p>
            <a:endParaRPr lang="en-US" altLang="en-US"/>
          </a:p>
        </p:txBody>
      </p:sp>
      <p:pic>
        <p:nvPicPr>
          <p:cNvPr id="29699" name="Content Placeholder 4" descr="Table&#10;&#10;Description automatically generated">
            <a:extLst>
              <a:ext uri="{FF2B5EF4-FFF2-40B4-BE49-F238E27FC236}">
                <a16:creationId xmlns:a16="http://schemas.microsoft.com/office/drawing/2014/main" id="{A6BDE902-51A1-4C46-B5E8-310361638E4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07950" y="115888"/>
            <a:ext cx="8928100" cy="6626225"/>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3E0E0880-2305-42A6-9E39-CF0E90B802E7}"/>
              </a:ext>
            </a:extLst>
          </p:cNvPr>
          <p:cNvSpPr>
            <a:spLocks noGrp="1"/>
          </p:cNvSpPr>
          <p:nvPr>
            <p:ph type="title"/>
          </p:nvPr>
        </p:nvSpPr>
        <p:spPr/>
        <p:txBody>
          <a:bodyPr/>
          <a:lstStyle/>
          <a:p>
            <a:r>
              <a:rPr lang="en-US" altLang="en-US"/>
              <a:t>Answer questions based on the study results:</a:t>
            </a:r>
          </a:p>
        </p:txBody>
      </p:sp>
      <p:sp>
        <p:nvSpPr>
          <p:cNvPr id="7" name="Content Placeholder 6">
            <a:extLst>
              <a:ext uri="{FF2B5EF4-FFF2-40B4-BE49-F238E27FC236}">
                <a16:creationId xmlns:a16="http://schemas.microsoft.com/office/drawing/2014/main" id="{2F34B8C4-6641-4E16-A58F-F2CC0C716129}"/>
              </a:ext>
            </a:extLst>
          </p:cNvPr>
          <p:cNvSpPr>
            <a:spLocks noGrp="1"/>
          </p:cNvSpPr>
          <p:nvPr>
            <p:ph idx="1"/>
          </p:nvPr>
        </p:nvSpPr>
        <p:spPr>
          <a:xfrm>
            <a:off x="457200" y="1844675"/>
            <a:ext cx="8229600" cy="3671888"/>
          </a:xfrm>
        </p:spPr>
        <p:txBody>
          <a:bodyPr>
            <a:normAutofit fontScale="70000" lnSpcReduction="20000"/>
          </a:bodyPr>
          <a:lstStyle/>
          <a:p>
            <a:pPr>
              <a:defRPr/>
            </a:pPr>
            <a:r>
              <a:rPr lang="en-US" dirty="0"/>
              <a:t>Which group of practitioners used acupuncture, as the part of their treatment, the longest?</a:t>
            </a:r>
          </a:p>
          <a:p>
            <a:pPr>
              <a:defRPr/>
            </a:pPr>
            <a:r>
              <a:rPr lang="en-US" dirty="0"/>
              <a:t>What is % of practitioners working from independent or private clinics? </a:t>
            </a:r>
          </a:p>
          <a:p>
            <a:pPr>
              <a:defRPr/>
            </a:pPr>
            <a:r>
              <a:rPr lang="en-US" dirty="0"/>
              <a:t>What is the most popular style of acupuncture?</a:t>
            </a:r>
          </a:p>
          <a:p>
            <a:pPr>
              <a:defRPr/>
            </a:pPr>
            <a:r>
              <a:rPr lang="en-US" dirty="0"/>
              <a:t>What is the most / the least popular diagnosis and treatment? </a:t>
            </a:r>
          </a:p>
          <a:p>
            <a:pPr>
              <a:defRPr/>
            </a:pPr>
            <a:r>
              <a:rPr lang="en-US" dirty="0"/>
              <a:t>What are the three most common conditions patients use acupuncture treatment? </a:t>
            </a:r>
          </a:p>
          <a:p>
            <a:pPr>
              <a:defRPr/>
            </a:pPr>
            <a:r>
              <a:rPr lang="en-US" dirty="0"/>
              <a:t>When looking at 1998, 2002, 2008 surveys, which types of complaints are on a rise amongst those seeking acupuncture treatment? </a:t>
            </a:r>
          </a:p>
          <a:p>
            <a:pPr>
              <a:defRPr/>
            </a:pPr>
            <a:endParaRPr lang="en-US" dirty="0"/>
          </a:p>
          <a:p>
            <a:pPr>
              <a:defRPr/>
            </a:pP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B022F4CD-5574-44BE-A36E-DE82230176CF}"/>
              </a:ext>
            </a:extLst>
          </p:cNvPr>
          <p:cNvSpPr>
            <a:spLocks noGrp="1"/>
          </p:cNvSpPr>
          <p:nvPr>
            <p:ph type="title"/>
          </p:nvPr>
        </p:nvSpPr>
        <p:spPr/>
        <p:txBody>
          <a:bodyPr/>
          <a:lstStyle/>
          <a:p>
            <a:r>
              <a:rPr lang="en-US" altLang="en-US"/>
              <a:t>Patients’ expectations from CTs / CAM</a:t>
            </a:r>
          </a:p>
        </p:txBody>
      </p:sp>
      <p:sp>
        <p:nvSpPr>
          <p:cNvPr id="31747" name="Content Placeholder 2">
            <a:extLst>
              <a:ext uri="{FF2B5EF4-FFF2-40B4-BE49-F238E27FC236}">
                <a16:creationId xmlns:a16="http://schemas.microsoft.com/office/drawing/2014/main" id="{3A358B3C-27F3-4D1C-9126-F9799D8BD9A9}"/>
              </a:ext>
            </a:extLst>
          </p:cNvPr>
          <p:cNvSpPr>
            <a:spLocks noGrp="1"/>
          </p:cNvSpPr>
          <p:nvPr>
            <p:ph idx="1"/>
          </p:nvPr>
        </p:nvSpPr>
        <p:spPr>
          <a:xfrm>
            <a:off x="457200" y="1600200"/>
            <a:ext cx="8229600" cy="3916363"/>
          </a:xfrm>
        </p:spPr>
        <p:txBody>
          <a:bodyPr/>
          <a:lstStyle/>
          <a:p>
            <a:r>
              <a:rPr lang="en-US" altLang="en-US"/>
              <a:t>Read the results section from the paper below and discuss what are the patients’  expectations. Note the differences in expectations.  </a:t>
            </a:r>
          </a:p>
        </p:txBody>
      </p:sp>
      <p:pic>
        <p:nvPicPr>
          <p:cNvPr id="41987" name="Picture 4" descr="Graphical user interface, text, application, email&#10;&#10;Description automatically generated">
            <a:extLst>
              <a:ext uri="{FF2B5EF4-FFF2-40B4-BE49-F238E27FC236}">
                <a16:creationId xmlns:a16="http://schemas.microsoft.com/office/drawing/2014/main" id="{8DC5F68A-9C37-440F-97FE-BCB8105BBEFE}"/>
              </a:ext>
            </a:extLst>
          </p:cNvPr>
          <p:cNvPicPr>
            <a:picLocks noChangeAspect="1" noChangeArrowheads="1"/>
          </p:cNvPicPr>
          <p:nvPr/>
        </p:nvPicPr>
        <p:blipFill>
          <a:blip r:embed="rId2"/>
          <a:srcRect/>
          <a:stretch>
            <a:fillRect/>
          </a:stretch>
        </p:blipFill>
        <p:spPr bwMode="auto">
          <a:xfrm>
            <a:off x="3348038" y="3213100"/>
            <a:ext cx="5673725" cy="222408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C20C0300-4458-449C-837C-B743FFB54648}"/>
              </a:ext>
            </a:extLst>
          </p:cNvPr>
          <p:cNvSpPr>
            <a:spLocks noGrp="1"/>
          </p:cNvSpPr>
          <p:nvPr>
            <p:ph type="title"/>
          </p:nvPr>
        </p:nvSpPr>
        <p:spPr/>
        <p:txBody>
          <a:bodyPr/>
          <a:lstStyle/>
          <a:p>
            <a:r>
              <a:rPr lang="en-US" altLang="en-US"/>
              <a:t>Treatments </a:t>
            </a:r>
          </a:p>
        </p:txBody>
      </p:sp>
      <p:sp>
        <p:nvSpPr>
          <p:cNvPr id="32771" name="Content Placeholder 2">
            <a:extLst>
              <a:ext uri="{FF2B5EF4-FFF2-40B4-BE49-F238E27FC236}">
                <a16:creationId xmlns:a16="http://schemas.microsoft.com/office/drawing/2014/main" id="{9A384D02-1D71-47CD-9A81-B5277F75AF0F}"/>
              </a:ext>
            </a:extLst>
          </p:cNvPr>
          <p:cNvSpPr>
            <a:spLocks noGrp="1"/>
          </p:cNvSpPr>
          <p:nvPr>
            <p:ph idx="1"/>
          </p:nvPr>
        </p:nvSpPr>
        <p:spPr>
          <a:xfrm>
            <a:off x="457200" y="1557338"/>
            <a:ext cx="8229600" cy="3959225"/>
          </a:xfrm>
        </p:spPr>
        <p:txBody>
          <a:bodyPr/>
          <a:lstStyle/>
          <a:p>
            <a:r>
              <a:rPr lang="en-GB" altLang="en-US"/>
              <a:t>Body (touch)</a:t>
            </a:r>
          </a:p>
          <a:p>
            <a:r>
              <a:rPr lang="en-GB" altLang="en-US"/>
              <a:t>Diet / nutrients / herbs </a:t>
            </a:r>
          </a:p>
          <a:p>
            <a:r>
              <a:rPr lang="en-GB" altLang="en-US"/>
              <a:t>Mind</a:t>
            </a:r>
          </a:p>
          <a:p>
            <a:r>
              <a:rPr lang="en-GB" altLang="en-US"/>
              <a:t>Energy</a:t>
            </a:r>
          </a:p>
          <a:p>
            <a:r>
              <a:rPr lang="en-GB" altLang="en-US"/>
              <a:t>Senses  </a:t>
            </a:r>
          </a:p>
          <a:p>
            <a:endParaRPr lang="en-GB" altLang="en-US"/>
          </a:p>
          <a:p>
            <a:endParaRPr lang="en-US" altLang="en-US"/>
          </a:p>
          <a:p>
            <a:endParaRPr lang="en-US"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F65D578A-1459-4613-900C-CCEA079A1846}"/>
              </a:ext>
            </a:extLst>
          </p:cNvPr>
          <p:cNvSpPr>
            <a:spLocks noGrp="1"/>
          </p:cNvSpPr>
          <p:nvPr>
            <p:ph idx="1"/>
          </p:nvPr>
        </p:nvSpPr>
        <p:spPr>
          <a:xfrm>
            <a:off x="323850" y="1417638"/>
            <a:ext cx="8496300" cy="3887787"/>
          </a:xfrm>
        </p:spPr>
        <p:txBody>
          <a:bodyPr/>
          <a:lstStyle/>
          <a:p>
            <a:r>
              <a:rPr lang="en-GB" altLang="en-US" sz="2000"/>
              <a:t>Has been used in medicine since the early days of medical care. </a:t>
            </a:r>
          </a:p>
          <a:p>
            <a:r>
              <a:rPr lang="en-GB" altLang="en-US" sz="2000"/>
              <a:t>Healing by touch is based on the idea that illness or injury in one area of the body can affect all parts of the body. If, with manual manipulation, the other parts can be brought back to optimum health, the body can fully focus on healing at the site of injury or illness. </a:t>
            </a:r>
          </a:p>
          <a:p>
            <a:r>
              <a:rPr lang="en-GB" altLang="en-US" sz="2000"/>
              <a:t>Body techniques are often combined with those of the mind. Examples of body therapies include:</a:t>
            </a:r>
          </a:p>
          <a:p>
            <a:pPr lvl="1"/>
            <a:r>
              <a:rPr lang="en-GB" altLang="en-US" sz="2000"/>
              <a:t>Chiropractic and osteopathic medicine</a:t>
            </a:r>
          </a:p>
          <a:p>
            <a:pPr lvl="1"/>
            <a:r>
              <a:rPr lang="en-GB" altLang="en-US" sz="2000"/>
              <a:t>Massage</a:t>
            </a:r>
          </a:p>
          <a:p>
            <a:pPr lvl="1"/>
            <a:r>
              <a:rPr lang="en-GB" altLang="en-US" sz="2000"/>
              <a:t>Body movement therapies</a:t>
            </a:r>
          </a:p>
          <a:p>
            <a:pPr lvl="1"/>
            <a:r>
              <a:rPr lang="en-GB" altLang="en-US" sz="2000"/>
              <a:t>Tai chi</a:t>
            </a:r>
          </a:p>
          <a:p>
            <a:pPr lvl="1"/>
            <a:r>
              <a:rPr lang="en-GB" altLang="en-US" sz="2000"/>
              <a:t>Yoga</a:t>
            </a:r>
          </a:p>
          <a:p>
            <a:endParaRPr lang="en-US" altLang="en-US" sz="2000"/>
          </a:p>
        </p:txBody>
      </p:sp>
      <p:sp>
        <p:nvSpPr>
          <p:cNvPr id="4" name="Date Placeholder 3">
            <a:extLst>
              <a:ext uri="{FF2B5EF4-FFF2-40B4-BE49-F238E27FC236}">
                <a16:creationId xmlns:a16="http://schemas.microsoft.com/office/drawing/2014/main" id="{A7C2A292-C841-4F39-A194-83183A5AA6C7}"/>
              </a:ext>
            </a:extLst>
          </p:cNvPr>
          <p:cNvSpPr>
            <a:spLocks noGrp="1"/>
          </p:cNvSpPr>
          <p:nvPr>
            <p:ph type="dt" sz="quarter" idx="10"/>
          </p:nvPr>
        </p:nvSpPr>
        <p:spPr/>
        <p:txBody>
          <a:bodyPr/>
          <a:lstStyle/>
          <a:p>
            <a:pPr>
              <a:defRPr/>
            </a:pPr>
            <a:fld id="{A6F6E528-E921-4741-884D-3AFD6B9A0CB6}" type="datetime1">
              <a:rPr lang="en-GB" altLang="en-US" smtClean="0"/>
              <a:pPr>
                <a:defRPr/>
              </a:pPr>
              <a:t>23/10/2021</a:t>
            </a:fld>
            <a:endParaRPr lang="en-GB" altLang="en-US"/>
          </a:p>
        </p:txBody>
      </p:sp>
      <p:sp>
        <p:nvSpPr>
          <p:cNvPr id="33796" name="Slide Number Placeholder 4">
            <a:extLst>
              <a:ext uri="{FF2B5EF4-FFF2-40B4-BE49-F238E27FC236}">
                <a16:creationId xmlns:a16="http://schemas.microsoft.com/office/drawing/2014/main" id="{CB34BF43-3FB3-4369-B6BC-2CD808389F1B}"/>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0B244AC7-0C81-4A6B-AEE2-5D100D17B29C}" type="slidenum">
              <a:rPr lang="en-GB" altLang="en-US" sz="1200" smtClean="0">
                <a:solidFill>
                  <a:srgbClr val="898989"/>
                </a:solidFill>
              </a:rPr>
              <a:pPr>
                <a:spcBef>
                  <a:spcPct val="0"/>
                </a:spcBef>
                <a:buFontTx/>
                <a:buNone/>
              </a:pPr>
              <a:t>25</a:t>
            </a:fld>
            <a:endParaRPr lang="en-GB" altLang="en-US" sz="1200">
              <a:solidFill>
                <a:srgbClr val="898989"/>
              </a:solidFill>
            </a:endParaRPr>
          </a:p>
        </p:txBody>
      </p:sp>
      <p:sp>
        <p:nvSpPr>
          <p:cNvPr id="33797" name="Title 1">
            <a:extLst>
              <a:ext uri="{FF2B5EF4-FFF2-40B4-BE49-F238E27FC236}">
                <a16:creationId xmlns:a16="http://schemas.microsoft.com/office/drawing/2014/main" id="{658CC2CB-D0AE-46E8-9FB6-57415B47B9E6}"/>
              </a:ext>
            </a:extLst>
          </p:cNvPr>
          <p:cNvSpPr>
            <a:spLocks noGrp="1"/>
          </p:cNvSpPr>
          <p:nvPr>
            <p:ph type="title"/>
          </p:nvPr>
        </p:nvSpPr>
        <p:spPr/>
        <p:txBody>
          <a:bodyPr/>
          <a:lstStyle/>
          <a:p>
            <a:r>
              <a:rPr lang="en-US" altLang="en-US"/>
              <a:t>Body (touch)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EC97E2ED-3215-455E-8B5D-944BD2DF53C1}"/>
              </a:ext>
            </a:extLst>
          </p:cNvPr>
          <p:cNvSpPr>
            <a:spLocks noGrp="1"/>
          </p:cNvSpPr>
          <p:nvPr>
            <p:ph idx="1"/>
          </p:nvPr>
        </p:nvSpPr>
        <p:spPr>
          <a:xfrm>
            <a:off x="457200" y="1122363"/>
            <a:ext cx="8229600" cy="4175125"/>
          </a:xfrm>
        </p:spPr>
        <p:txBody>
          <a:bodyPr/>
          <a:lstStyle/>
          <a:p>
            <a:r>
              <a:rPr lang="en-GB" altLang="en-US" sz="2200"/>
              <a:t>Over the centuries, man has gone from a simple diet consisting of meats, fruits, vegetables, and grains, to a diet that often consists of foods rich in fats, oils, and complex carbohydrates. </a:t>
            </a:r>
          </a:p>
          <a:p>
            <a:r>
              <a:rPr lang="en-GB" altLang="en-US" sz="2200"/>
              <a:t>Nutritional excess and deficiency have become problems in today's society, both leading to certain chronic diseases. </a:t>
            </a:r>
          </a:p>
          <a:p>
            <a:r>
              <a:rPr lang="en-GB" altLang="en-US" sz="2200"/>
              <a:t>Many dietary and herbal approaches attempt to balance the body's nutritional well-being. Dietary and herbal approaches may include:</a:t>
            </a:r>
          </a:p>
          <a:p>
            <a:pPr lvl="1"/>
            <a:r>
              <a:rPr lang="en-GB" altLang="en-US" sz="2200"/>
              <a:t>Dietary supplements</a:t>
            </a:r>
          </a:p>
          <a:p>
            <a:pPr lvl="1"/>
            <a:r>
              <a:rPr lang="en-GB" altLang="en-US" sz="2200"/>
              <a:t>Herbal medicine</a:t>
            </a:r>
          </a:p>
          <a:p>
            <a:pPr lvl="1"/>
            <a:r>
              <a:rPr lang="en-GB" altLang="en-US" sz="2200"/>
              <a:t>Nutrition/diet</a:t>
            </a:r>
            <a:r>
              <a:rPr lang="en-US" altLang="en-US" sz="2200"/>
              <a:t>.</a:t>
            </a:r>
            <a:endParaRPr lang="en-GB" altLang="en-US" sz="2200"/>
          </a:p>
        </p:txBody>
      </p:sp>
      <p:sp>
        <p:nvSpPr>
          <p:cNvPr id="4" name="Date Placeholder 3">
            <a:extLst>
              <a:ext uri="{FF2B5EF4-FFF2-40B4-BE49-F238E27FC236}">
                <a16:creationId xmlns:a16="http://schemas.microsoft.com/office/drawing/2014/main" id="{8CF3104B-ECE6-4F31-949D-8172FF022522}"/>
              </a:ext>
            </a:extLst>
          </p:cNvPr>
          <p:cNvSpPr>
            <a:spLocks noGrp="1"/>
          </p:cNvSpPr>
          <p:nvPr>
            <p:ph type="dt" sz="quarter" idx="10"/>
          </p:nvPr>
        </p:nvSpPr>
        <p:spPr/>
        <p:txBody>
          <a:bodyPr/>
          <a:lstStyle/>
          <a:p>
            <a:pPr>
              <a:defRPr/>
            </a:pPr>
            <a:fld id="{A6F6E528-E921-4741-884D-3AFD6B9A0CB6}" type="datetime1">
              <a:rPr lang="en-GB" altLang="en-US" smtClean="0"/>
              <a:pPr>
                <a:defRPr/>
              </a:pPr>
              <a:t>23/10/2021</a:t>
            </a:fld>
            <a:endParaRPr lang="en-GB" altLang="en-US"/>
          </a:p>
        </p:txBody>
      </p:sp>
      <p:sp>
        <p:nvSpPr>
          <p:cNvPr id="34820" name="Slide Number Placeholder 4">
            <a:extLst>
              <a:ext uri="{FF2B5EF4-FFF2-40B4-BE49-F238E27FC236}">
                <a16:creationId xmlns:a16="http://schemas.microsoft.com/office/drawing/2014/main" id="{431F48E5-1918-4CB4-B5DC-09151E1DC11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ADCF50C9-3B81-477B-84B5-78363069C743}" type="slidenum">
              <a:rPr lang="en-GB" altLang="en-US" sz="1200" smtClean="0">
                <a:solidFill>
                  <a:srgbClr val="898989"/>
                </a:solidFill>
              </a:rPr>
              <a:pPr>
                <a:spcBef>
                  <a:spcPct val="0"/>
                </a:spcBef>
                <a:buFontTx/>
                <a:buNone/>
              </a:pPr>
              <a:t>26</a:t>
            </a:fld>
            <a:endParaRPr lang="en-GB" altLang="en-US" sz="1200">
              <a:solidFill>
                <a:srgbClr val="898989"/>
              </a:solidFill>
            </a:endParaRPr>
          </a:p>
        </p:txBody>
      </p:sp>
      <p:sp>
        <p:nvSpPr>
          <p:cNvPr id="34821" name="Title 1">
            <a:extLst>
              <a:ext uri="{FF2B5EF4-FFF2-40B4-BE49-F238E27FC236}">
                <a16:creationId xmlns:a16="http://schemas.microsoft.com/office/drawing/2014/main" id="{1F7EECC1-5B5B-4836-8169-763035E993E1}"/>
              </a:ext>
            </a:extLst>
          </p:cNvPr>
          <p:cNvSpPr>
            <a:spLocks noGrp="1"/>
          </p:cNvSpPr>
          <p:nvPr>
            <p:ph type="title"/>
          </p:nvPr>
        </p:nvSpPr>
        <p:spPr>
          <a:xfrm>
            <a:off x="457200" y="149225"/>
            <a:ext cx="8229600" cy="906463"/>
          </a:xfrm>
        </p:spPr>
        <p:txBody>
          <a:bodyPr/>
          <a:lstStyle/>
          <a:p>
            <a:r>
              <a:rPr lang="en-US" altLang="en-US"/>
              <a:t>Diet and herbs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78AF0FCD-2462-4EF7-B82F-261B4D7838B6}"/>
              </a:ext>
            </a:extLst>
          </p:cNvPr>
          <p:cNvSpPr>
            <a:spLocks noGrp="1"/>
          </p:cNvSpPr>
          <p:nvPr>
            <p:ph idx="1"/>
          </p:nvPr>
        </p:nvSpPr>
        <p:spPr>
          <a:xfrm>
            <a:off x="457200" y="1196975"/>
            <a:ext cx="8229600" cy="3959225"/>
          </a:xfrm>
        </p:spPr>
        <p:txBody>
          <a:bodyPr/>
          <a:lstStyle/>
          <a:p>
            <a:r>
              <a:rPr lang="en-GB" altLang="en-US" sz="2400"/>
              <a:t>Even standard or conventional medicine recognises the power of the connection between mind and body. </a:t>
            </a:r>
          </a:p>
          <a:p>
            <a:r>
              <a:rPr lang="en-GB" altLang="en-US" sz="2400"/>
              <a:t>Studies have found that people heal better if they have good emotional and mental health.</a:t>
            </a:r>
          </a:p>
          <a:p>
            <a:r>
              <a:rPr lang="en-GB" altLang="en-US" sz="2400"/>
              <a:t>Therapies using the mind may include:</a:t>
            </a:r>
          </a:p>
          <a:p>
            <a:pPr lvl="1"/>
            <a:r>
              <a:rPr lang="en-GB" altLang="en-US" sz="2400"/>
              <a:t>Meditation</a:t>
            </a:r>
          </a:p>
          <a:p>
            <a:pPr lvl="1"/>
            <a:r>
              <a:rPr lang="en-GB" altLang="en-US" sz="2400"/>
              <a:t>Biofeedback</a:t>
            </a:r>
          </a:p>
          <a:p>
            <a:pPr lvl="1"/>
            <a:r>
              <a:rPr lang="en-GB" altLang="en-US" sz="2400"/>
              <a:t>Hypnosis.</a:t>
            </a:r>
          </a:p>
          <a:p>
            <a:endParaRPr lang="en-US" altLang="en-US" sz="2400"/>
          </a:p>
        </p:txBody>
      </p:sp>
      <p:sp>
        <p:nvSpPr>
          <p:cNvPr id="4" name="Date Placeholder 3">
            <a:extLst>
              <a:ext uri="{FF2B5EF4-FFF2-40B4-BE49-F238E27FC236}">
                <a16:creationId xmlns:a16="http://schemas.microsoft.com/office/drawing/2014/main" id="{3625CF0B-DAD6-43ED-82D3-31F98B446394}"/>
              </a:ext>
            </a:extLst>
          </p:cNvPr>
          <p:cNvSpPr>
            <a:spLocks noGrp="1"/>
          </p:cNvSpPr>
          <p:nvPr>
            <p:ph type="dt" sz="quarter" idx="10"/>
          </p:nvPr>
        </p:nvSpPr>
        <p:spPr/>
        <p:txBody>
          <a:bodyPr/>
          <a:lstStyle/>
          <a:p>
            <a:pPr>
              <a:defRPr/>
            </a:pPr>
            <a:fld id="{A6F6E528-E921-4741-884D-3AFD6B9A0CB6}" type="datetime1">
              <a:rPr lang="en-GB" altLang="en-US" smtClean="0"/>
              <a:pPr>
                <a:defRPr/>
              </a:pPr>
              <a:t>23/10/2021</a:t>
            </a:fld>
            <a:endParaRPr lang="en-GB" altLang="en-US"/>
          </a:p>
        </p:txBody>
      </p:sp>
      <p:sp>
        <p:nvSpPr>
          <p:cNvPr id="35844" name="Slide Number Placeholder 4">
            <a:extLst>
              <a:ext uri="{FF2B5EF4-FFF2-40B4-BE49-F238E27FC236}">
                <a16:creationId xmlns:a16="http://schemas.microsoft.com/office/drawing/2014/main" id="{E92F9D2F-CBCE-46D2-ABCF-54818482556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DBAB39DB-5F40-4F3D-82E8-4F0F72FC5BCF}" type="slidenum">
              <a:rPr lang="en-GB" altLang="en-US" sz="1200" smtClean="0">
                <a:solidFill>
                  <a:srgbClr val="898989"/>
                </a:solidFill>
              </a:rPr>
              <a:pPr>
                <a:spcBef>
                  <a:spcPct val="0"/>
                </a:spcBef>
                <a:buFontTx/>
                <a:buNone/>
              </a:pPr>
              <a:t>27</a:t>
            </a:fld>
            <a:endParaRPr lang="en-GB" altLang="en-US" sz="1200">
              <a:solidFill>
                <a:srgbClr val="898989"/>
              </a:solidFill>
            </a:endParaRPr>
          </a:p>
        </p:txBody>
      </p:sp>
      <p:sp>
        <p:nvSpPr>
          <p:cNvPr id="35845" name="Title 1">
            <a:extLst>
              <a:ext uri="{FF2B5EF4-FFF2-40B4-BE49-F238E27FC236}">
                <a16:creationId xmlns:a16="http://schemas.microsoft.com/office/drawing/2014/main" id="{4A982633-BD03-4B47-BCB4-AB5C98F7A6EF}"/>
              </a:ext>
            </a:extLst>
          </p:cNvPr>
          <p:cNvSpPr>
            <a:spLocks noGrp="1"/>
          </p:cNvSpPr>
          <p:nvPr>
            <p:ph type="title"/>
          </p:nvPr>
        </p:nvSpPr>
        <p:spPr>
          <a:xfrm>
            <a:off x="457200" y="149225"/>
            <a:ext cx="8229600" cy="906463"/>
          </a:xfrm>
        </p:spPr>
        <p:txBody>
          <a:bodyPr/>
          <a:lstStyle/>
          <a:p>
            <a:r>
              <a:rPr lang="en-US" altLang="en-US"/>
              <a:t>Mind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376DBD44-9C51-4FD3-88B0-88C77614AB6F}"/>
              </a:ext>
            </a:extLst>
          </p:cNvPr>
          <p:cNvSpPr>
            <a:spLocks noGrp="1"/>
          </p:cNvSpPr>
          <p:nvPr>
            <p:ph idx="1"/>
          </p:nvPr>
        </p:nvSpPr>
        <p:spPr>
          <a:xfrm>
            <a:off x="457200" y="1628775"/>
            <a:ext cx="8229600" cy="3887788"/>
          </a:xfrm>
        </p:spPr>
        <p:txBody>
          <a:bodyPr/>
          <a:lstStyle/>
          <a:p>
            <a:r>
              <a:rPr lang="en-GB" altLang="en-US"/>
              <a:t>From objects or other sources directly affect a person's health. An example of external energy therapy is:</a:t>
            </a:r>
          </a:p>
          <a:p>
            <a:pPr lvl="1"/>
            <a:r>
              <a:rPr lang="en-GB" altLang="en-US"/>
              <a:t>Electromagnetic therapy</a:t>
            </a:r>
          </a:p>
          <a:p>
            <a:pPr lvl="1"/>
            <a:r>
              <a:rPr lang="en-GB" altLang="en-US"/>
              <a:t>Reiki</a:t>
            </a:r>
          </a:p>
          <a:p>
            <a:pPr lvl="1"/>
            <a:r>
              <a:rPr lang="en-GB" altLang="en-US"/>
              <a:t>Qigong</a:t>
            </a:r>
          </a:p>
          <a:p>
            <a:endParaRPr lang="en-US" altLang="en-US"/>
          </a:p>
        </p:txBody>
      </p:sp>
      <p:sp>
        <p:nvSpPr>
          <p:cNvPr id="4" name="Date Placeholder 3">
            <a:extLst>
              <a:ext uri="{FF2B5EF4-FFF2-40B4-BE49-F238E27FC236}">
                <a16:creationId xmlns:a16="http://schemas.microsoft.com/office/drawing/2014/main" id="{3ADC873B-C685-4969-8AEC-78C2DCC24CCC}"/>
              </a:ext>
            </a:extLst>
          </p:cNvPr>
          <p:cNvSpPr>
            <a:spLocks noGrp="1"/>
          </p:cNvSpPr>
          <p:nvPr>
            <p:ph type="dt" sz="quarter" idx="10"/>
          </p:nvPr>
        </p:nvSpPr>
        <p:spPr/>
        <p:txBody>
          <a:bodyPr/>
          <a:lstStyle/>
          <a:p>
            <a:pPr>
              <a:defRPr/>
            </a:pPr>
            <a:fld id="{A6F6E528-E921-4741-884D-3AFD6B9A0CB6}" type="datetime1">
              <a:rPr lang="en-GB" altLang="en-US" smtClean="0"/>
              <a:pPr>
                <a:defRPr/>
              </a:pPr>
              <a:t>23/10/2021</a:t>
            </a:fld>
            <a:endParaRPr lang="en-GB" altLang="en-US"/>
          </a:p>
        </p:txBody>
      </p:sp>
      <p:sp>
        <p:nvSpPr>
          <p:cNvPr id="36868" name="Slide Number Placeholder 4">
            <a:extLst>
              <a:ext uri="{FF2B5EF4-FFF2-40B4-BE49-F238E27FC236}">
                <a16:creationId xmlns:a16="http://schemas.microsoft.com/office/drawing/2014/main" id="{E7DE4E8C-CE79-454A-B709-F29D9D2362B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8E7AE460-EEFC-45E3-BC34-C468794C36A1}" type="slidenum">
              <a:rPr lang="en-GB" altLang="en-US" sz="1200" smtClean="0">
                <a:solidFill>
                  <a:srgbClr val="898989"/>
                </a:solidFill>
              </a:rPr>
              <a:pPr>
                <a:spcBef>
                  <a:spcPct val="0"/>
                </a:spcBef>
                <a:buFontTx/>
                <a:buNone/>
              </a:pPr>
              <a:t>28</a:t>
            </a:fld>
            <a:endParaRPr lang="en-GB" altLang="en-US" sz="1200">
              <a:solidFill>
                <a:srgbClr val="898989"/>
              </a:solidFill>
            </a:endParaRPr>
          </a:p>
        </p:txBody>
      </p:sp>
      <p:sp>
        <p:nvSpPr>
          <p:cNvPr id="36869" name="Title 1">
            <a:extLst>
              <a:ext uri="{FF2B5EF4-FFF2-40B4-BE49-F238E27FC236}">
                <a16:creationId xmlns:a16="http://schemas.microsoft.com/office/drawing/2014/main" id="{175729B3-A402-43F2-A592-851C5D1113B2}"/>
              </a:ext>
            </a:extLst>
          </p:cNvPr>
          <p:cNvSpPr>
            <a:spLocks noGrp="1"/>
          </p:cNvSpPr>
          <p:nvPr>
            <p:ph type="title"/>
          </p:nvPr>
        </p:nvSpPr>
        <p:spPr>
          <a:xfrm>
            <a:off x="457200" y="149225"/>
            <a:ext cx="8229600" cy="906463"/>
          </a:xfrm>
        </p:spPr>
        <p:txBody>
          <a:bodyPr/>
          <a:lstStyle/>
          <a:p>
            <a:r>
              <a:rPr lang="en-US" altLang="en-US"/>
              <a:t>External energy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a:extLst>
              <a:ext uri="{FF2B5EF4-FFF2-40B4-BE49-F238E27FC236}">
                <a16:creationId xmlns:a16="http://schemas.microsoft.com/office/drawing/2014/main" id="{7376C085-4939-46A6-B70C-D7446F8250E1}"/>
              </a:ext>
            </a:extLst>
          </p:cNvPr>
          <p:cNvSpPr>
            <a:spLocks noGrp="1"/>
          </p:cNvSpPr>
          <p:nvPr>
            <p:ph idx="1"/>
          </p:nvPr>
        </p:nvSpPr>
        <p:spPr>
          <a:xfrm>
            <a:off x="434975" y="1628775"/>
            <a:ext cx="8229600" cy="3816350"/>
          </a:xfrm>
        </p:spPr>
        <p:txBody>
          <a:bodyPr/>
          <a:lstStyle/>
          <a:p>
            <a:r>
              <a:rPr lang="en-GB" altLang="en-US"/>
              <a:t>Touch, sight, hearing, smell, and taste.</a:t>
            </a:r>
          </a:p>
          <a:p>
            <a:r>
              <a:rPr lang="en-GB" altLang="en-US"/>
              <a:t>Examples of therapies incorporating the senses include:</a:t>
            </a:r>
          </a:p>
          <a:p>
            <a:pPr lvl="1"/>
            <a:r>
              <a:rPr lang="en-GB" altLang="en-US"/>
              <a:t>Art, dance, and music</a:t>
            </a:r>
          </a:p>
          <a:p>
            <a:pPr lvl="1"/>
            <a:r>
              <a:rPr lang="en-GB" altLang="en-US"/>
              <a:t>Visualization and guided imagery.</a:t>
            </a:r>
          </a:p>
          <a:p>
            <a:endParaRPr lang="en-US" altLang="en-US"/>
          </a:p>
        </p:txBody>
      </p:sp>
      <p:sp>
        <p:nvSpPr>
          <p:cNvPr id="4" name="Date Placeholder 3">
            <a:extLst>
              <a:ext uri="{FF2B5EF4-FFF2-40B4-BE49-F238E27FC236}">
                <a16:creationId xmlns:a16="http://schemas.microsoft.com/office/drawing/2014/main" id="{599CAF09-8C4B-4E27-AE1A-C5CA61E2944B}"/>
              </a:ext>
            </a:extLst>
          </p:cNvPr>
          <p:cNvSpPr>
            <a:spLocks noGrp="1"/>
          </p:cNvSpPr>
          <p:nvPr>
            <p:ph type="dt" sz="quarter" idx="10"/>
          </p:nvPr>
        </p:nvSpPr>
        <p:spPr/>
        <p:txBody>
          <a:bodyPr/>
          <a:lstStyle/>
          <a:p>
            <a:pPr>
              <a:defRPr/>
            </a:pPr>
            <a:fld id="{A6F6E528-E921-4741-884D-3AFD6B9A0CB6}" type="datetime1">
              <a:rPr lang="en-GB" altLang="en-US" smtClean="0"/>
              <a:pPr>
                <a:defRPr/>
              </a:pPr>
              <a:t>23/10/2021</a:t>
            </a:fld>
            <a:endParaRPr lang="en-GB" altLang="en-US"/>
          </a:p>
        </p:txBody>
      </p:sp>
      <p:sp>
        <p:nvSpPr>
          <p:cNvPr id="37892" name="Slide Number Placeholder 4">
            <a:extLst>
              <a:ext uri="{FF2B5EF4-FFF2-40B4-BE49-F238E27FC236}">
                <a16:creationId xmlns:a16="http://schemas.microsoft.com/office/drawing/2014/main" id="{68F53823-1EFE-42A2-AEA7-B7A1C86738B7}"/>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A41F9056-CBA6-4FED-B379-FE7DA81541DE}" type="slidenum">
              <a:rPr lang="en-GB" altLang="en-US" sz="1200" smtClean="0">
                <a:solidFill>
                  <a:srgbClr val="898989"/>
                </a:solidFill>
              </a:rPr>
              <a:pPr>
                <a:spcBef>
                  <a:spcPct val="0"/>
                </a:spcBef>
                <a:buFontTx/>
                <a:buNone/>
              </a:pPr>
              <a:t>29</a:t>
            </a:fld>
            <a:endParaRPr lang="en-GB" altLang="en-US" sz="1200">
              <a:solidFill>
                <a:srgbClr val="898989"/>
              </a:solidFill>
            </a:endParaRPr>
          </a:p>
        </p:txBody>
      </p:sp>
      <p:sp>
        <p:nvSpPr>
          <p:cNvPr id="37893" name="Title 1">
            <a:extLst>
              <a:ext uri="{FF2B5EF4-FFF2-40B4-BE49-F238E27FC236}">
                <a16:creationId xmlns:a16="http://schemas.microsoft.com/office/drawing/2014/main" id="{4CFD0679-445D-4020-BF24-209A5484EAFF}"/>
              </a:ext>
            </a:extLst>
          </p:cNvPr>
          <p:cNvSpPr>
            <a:spLocks noGrp="1"/>
          </p:cNvSpPr>
          <p:nvPr>
            <p:ph type="title"/>
          </p:nvPr>
        </p:nvSpPr>
        <p:spPr>
          <a:xfrm>
            <a:off x="457200" y="149225"/>
            <a:ext cx="8229600" cy="906463"/>
          </a:xfrm>
        </p:spPr>
        <p:txBody>
          <a:bodyPr/>
          <a:lstStyle/>
          <a:p>
            <a:r>
              <a:rPr lang="en-US" altLang="en-US"/>
              <a:t>Senses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0198FDC7-1215-4355-99E2-528AE79DBF2C}"/>
              </a:ext>
            </a:extLst>
          </p:cNvPr>
          <p:cNvSpPr>
            <a:spLocks noGrp="1"/>
          </p:cNvSpPr>
          <p:nvPr>
            <p:ph type="title"/>
          </p:nvPr>
        </p:nvSpPr>
        <p:spPr/>
        <p:txBody>
          <a:bodyPr/>
          <a:lstStyle/>
          <a:p>
            <a:r>
              <a:rPr lang="en-US" altLang="en-US"/>
              <a:t>Tools / equipment / questionnaires used in CT </a:t>
            </a:r>
          </a:p>
        </p:txBody>
      </p:sp>
      <p:sp>
        <p:nvSpPr>
          <p:cNvPr id="38915" name="Content Placeholder 2">
            <a:extLst>
              <a:ext uri="{FF2B5EF4-FFF2-40B4-BE49-F238E27FC236}">
                <a16:creationId xmlns:a16="http://schemas.microsoft.com/office/drawing/2014/main" id="{ECCE1AD3-E0BB-45A5-8E4A-7BE48E544074}"/>
              </a:ext>
            </a:extLst>
          </p:cNvPr>
          <p:cNvSpPr>
            <a:spLocks noGrp="1"/>
          </p:cNvSpPr>
          <p:nvPr>
            <p:ph idx="1"/>
          </p:nvPr>
        </p:nvSpPr>
        <p:spPr>
          <a:xfrm>
            <a:off x="457200" y="2205038"/>
            <a:ext cx="8229600" cy="3311525"/>
          </a:xfrm>
        </p:spPr>
        <p:txBody>
          <a:bodyPr/>
          <a:lstStyle/>
          <a:p>
            <a:r>
              <a:rPr lang="en-US" altLang="en-US"/>
              <a:t>Discussion – think about your experiences from CT? Have therapists used any tools? Equipment? questionnaires?  </a:t>
            </a:r>
          </a:p>
        </p:txBody>
      </p:sp>
      <p:sp>
        <p:nvSpPr>
          <p:cNvPr id="4" name="Date Placeholder 3">
            <a:extLst>
              <a:ext uri="{FF2B5EF4-FFF2-40B4-BE49-F238E27FC236}">
                <a16:creationId xmlns:a16="http://schemas.microsoft.com/office/drawing/2014/main" id="{C4119E16-523B-4944-8BF2-DBF1C1231378}"/>
              </a:ext>
            </a:extLst>
          </p:cNvPr>
          <p:cNvSpPr>
            <a:spLocks noGrp="1"/>
          </p:cNvSpPr>
          <p:nvPr>
            <p:ph type="dt" sz="quarter" idx="10"/>
          </p:nvPr>
        </p:nvSpPr>
        <p:spPr/>
        <p:txBody>
          <a:bodyPr/>
          <a:lstStyle/>
          <a:p>
            <a:pPr>
              <a:defRPr/>
            </a:pPr>
            <a:fld id="{A6F6E528-E921-4741-884D-3AFD6B9A0CB6}" type="datetime1">
              <a:rPr lang="en-GB" altLang="en-US" smtClean="0"/>
              <a:pPr>
                <a:defRPr/>
              </a:pPr>
              <a:t>23/10/2021</a:t>
            </a:fld>
            <a:endParaRPr lang="en-GB" altLang="en-US"/>
          </a:p>
        </p:txBody>
      </p:sp>
      <p:sp>
        <p:nvSpPr>
          <p:cNvPr id="38917" name="Slide Number Placeholder 4">
            <a:extLst>
              <a:ext uri="{FF2B5EF4-FFF2-40B4-BE49-F238E27FC236}">
                <a16:creationId xmlns:a16="http://schemas.microsoft.com/office/drawing/2014/main" id="{43EE294A-1338-4023-8C18-7BB95EA40AB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3D81769B-CD6C-416C-82B9-1D2E8EFFBD26}" type="slidenum">
              <a:rPr lang="en-GB" altLang="en-US" sz="1200" smtClean="0">
                <a:solidFill>
                  <a:srgbClr val="898989"/>
                </a:solidFill>
              </a:rPr>
              <a:pPr>
                <a:spcBef>
                  <a:spcPct val="0"/>
                </a:spcBef>
                <a:buFontTx/>
                <a:buNone/>
              </a:pPr>
              <a:t>30</a:t>
            </a:fld>
            <a:endParaRPr lang="en-GB" altLang="en-US" sz="1200">
              <a:solidFill>
                <a:srgbClr val="898989"/>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4D2BBAC7-5F9C-484A-98EB-41D5D10367EC}"/>
              </a:ext>
            </a:extLst>
          </p:cNvPr>
          <p:cNvSpPr>
            <a:spLocks noGrp="1"/>
          </p:cNvSpPr>
          <p:nvPr>
            <p:ph type="title"/>
          </p:nvPr>
        </p:nvSpPr>
        <p:spPr/>
        <p:txBody>
          <a:bodyPr/>
          <a:lstStyle/>
          <a:p>
            <a:pPr algn="l"/>
            <a:r>
              <a:rPr lang="en-US" altLang="en-US"/>
              <a:t>Activity </a:t>
            </a:r>
          </a:p>
        </p:txBody>
      </p:sp>
      <p:sp>
        <p:nvSpPr>
          <p:cNvPr id="39939" name="Content Placeholder 2">
            <a:extLst>
              <a:ext uri="{FF2B5EF4-FFF2-40B4-BE49-F238E27FC236}">
                <a16:creationId xmlns:a16="http://schemas.microsoft.com/office/drawing/2014/main" id="{CEE3A628-E45C-4BBE-A505-3F44C6BA5B3C}"/>
              </a:ext>
            </a:extLst>
          </p:cNvPr>
          <p:cNvSpPr>
            <a:spLocks noGrp="1"/>
          </p:cNvSpPr>
          <p:nvPr>
            <p:ph idx="1"/>
          </p:nvPr>
        </p:nvSpPr>
        <p:spPr>
          <a:xfrm>
            <a:off x="250825" y="1417638"/>
            <a:ext cx="5689600" cy="4098925"/>
          </a:xfrm>
        </p:spPr>
        <p:txBody>
          <a:bodyPr/>
          <a:lstStyle/>
          <a:p>
            <a:r>
              <a:rPr lang="en-US" altLang="en-US" sz="2000"/>
              <a:t>Look at the Nutritional Therapy Questionnaire available on Moodle and prepare yourself for a discussion on the following:</a:t>
            </a:r>
          </a:p>
          <a:p>
            <a:pPr>
              <a:buFontTx/>
              <a:buChar char="-"/>
            </a:pPr>
            <a:r>
              <a:rPr lang="en-US" altLang="en-US" sz="2000"/>
              <a:t>What are advantages and disadvantages of using questionnaires in CT?</a:t>
            </a:r>
          </a:p>
          <a:p>
            <a:pPr>
              <a:buFontTx/>
              <a:buChar char="-"/>
            </a:pPr>
            <a:r>
              <a:rPr lang="en-US" altLang="en-US" sz="2000"/>
              <a:t>What are advantages and disadvantages of this questionnaire?</a:t>
            </a:r>
          </a:p>
          <a:p>
            <a:pPr>
              <a:buFontTx/>
              <a:buChar char="-"/>
            </a:pPr>
            <a:r>
              <a:rPr lang="en-US" altLang="en-US" sz="2000"/>
              <a:t>Do you think information provided can give a therapist a good overview of person’s health? </a:t>
            </a:r>
          </a:p>
          <a:p>
            <a:pPr>
              <a:buFontTx/>
              <a:buChar char="-"/>
            </a:pPr>
            <a:r>
              <a:rPr lang="en-US" altLang="en-US" sz="2000"/>
              <a:t> Look at the questions provide in the questionnaire – are thee any questions which might be too difficult to answer? Why? </a:t>
            </a:r>
          </a:p>
        </p:txBody>
      </p:sp>
      <p:sp>
        <p:nvSpPr>
          <p:cNvPr id="4" name="Date Placeholder 3">
            <a:extLst>
              <a:ext uri="{FF2B5EF4-FFF2-40B4-BE49-F238E27FC236}">
                <a16:creationId xmlns:a16="http://schemas.microsoft.com/office/drawing/2014/main" id="{6A207D2E-6417-4B67-8577-C6B392813E4B}"/>
              </a:ext>
            </a:extLst>
          </p:cNvPr>
          <p:cNvSpPr>
            <a:spLocks noGrp="1"/>
          </p:cNvSpPr>
          <p:nvPr>
            <p:ph type="dt" sz="quarter" idx="10"/>
          </p:nvPr>
        </p:nvSpPr>
        <p:spPr/>
        <p:txBody>
          <a:bodyPr/>
          <a:lstStyle/>
          <a:p>
            <a:pPr>
              <a:defRPr/>
            </a:pPr>
            <a:fld id="{A6F6E528-E921-4741-884D-3AFD6B9A0CB6}" type="datetime1">
              <a:rPr lang="en-GB" altLang="en-US" smtClean="0"/>
              <a:pPr>
                <a:defRPr/>
              </a:pPr>
              <a:t>23/10/2021</a:t>
            </a:fld>
            <a:endParaRPr lang="en-GB" altLang="en-US"/>
          </a:p>
        </p:txBody>
      </p:sp>
      <p:sp>
        <p:nvSpPr>
          <p:cNvPr id="39941" name="Slide Number Placeholder 4">
            <a:extLst>
              <a:ext uri="{FF2B5EF4-FFF2-40B4-BE49-F238E27FC236}">
                <a16:creationId xmlns:a16="http://schemas.microsoft.com/office/drawing/2014/main" id="{D707A5BB-D172-424A-8BD2-EB6564E74AE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5A0BE407-BBB7-4E8B-99C8-F2EF73D7E3B1}" type="slidenum">
              <a:rPr lang="en-GB" altLang="en-US" sz="1200" smtClean="0">
                <a:solidFill>
                  <a:srgbClr val="898989"/>
                </a:solidFill>
              </a:rPr>
              <a:pPr>
                <a:spcBef>
                  <a:spcPct val="0"/>
                </a:spcBef>
                <a:buFontTx/>
                <a:buNone/>
              </a:pPr>
              <a:t>31</a:t>
            </a:fld>
            <a:endParaRPr lang="en-GB" altLang="en-US" sz="1200">
              <a:solidFill>
                <a:srgbClr val="898989"/>
              </a:solidFill>
            </a:endParaRPr>
          </a:p>
        </p:txBody>
      </p:sp>
      <p:pic>
        <p:nvPicPr>
          <p:cNvPr id="50181" name="Picture 6" descr="Table&#10;&#10;Description automatically generated">
            <a:extLst>
              <a:ext uri="{FF2B5EF4-FFF2-40B4-BE49-F238E27FC236}">
                <a16:creationId xmlns:a16="http://schemas.microsoft.com/office/drawing/2014/main" id="{15AE1AE4-F372-4FD8-BC24-01D07283ECCB}"/>
              </a:ext>
            </a:extLst>
          </p:cNvPr>
          <p:cNvPicPr>
            <a:picLocks noChangeAspect="1" noChangeArrowheads="1"/>
          </p:cNvPicPr>
          <p:nvPr/>
        </p:nvPicPr>
        <p:blipFill>
          <a:blip r:embed="rId2"/>
          <a:srcRect/>
          <a:stretch>
            <a:fillRect/>
          </a:stretch>
        </p:blipFill>
        <p:spPr bwMode="auto">
          <a:xfrm>
            <a:off x="6372225" y="274638"/>
            <a:ext cx="2532063" cy="315436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2676FC94-FE97-4760-B862-91EC193BC394}"/>
              </a:ext>
            </a:extLst>
          </p:cNvPr>
          <p:cNvSpPr>
            <a:spLocks noGrp="1"/>
          </p:cNvSpPr>
          <p:nvPr>
            <p:ph type="title"/>
          </p:nvPr>
        </p:nvSpPr>
        <p:spPr>
          <a:xfrm>
            <a:off x="107950" y="274638"/>
            <a:ext cx="8578850" cy="1143000"/>
          </a:xfrm>
        </p:spPr>
        <p:txBody>
          <a:bodyPr/>
          <a:lstStyle/>
          <a:p>
            <a:r>
              <a:rPr lang="en-US" altLang="en-US"/>
              <a:t>Physical and Psychological effects </a:t>
            </a:r>
          </a:p>
        </p:txBody>
      </p:sp>
      <p:sp>
        <p:nvSpPr>
          <p:cNvPr id="40963" name="Content Placeholder 2">
            <a:extLst>
              <a:ext uri="{FF2B5EF4-FFF2-40B4-BE49-F238E27FC236}">
                <a16:creationId xmlns:a16="http://schemas.microsoft.com/office/drawing/2014/main" id="{135910E8-96E7-476D-8D39-39C86A5B518D}"/>
              </a:ext>
            </a:extLst>
          </p:cNvPr>
          <p:cNvSpPr>
            <a:spLocks noGrp="1"/>
          </p:cNvSpPr>
          <p:nvPr>
            <p:ph idx="1"/>
          </p:nvPr>
        </p:nvSpPr>
        <p:spPr>
          <a:xfrm>
            <a:off x="457200" y="1600200"/>
            <a:ext cx="8229600" cy="3916363"/>
          </a:xfrm>
        </p:spPr>
        <p:txBody>
          <a:bodyPr/>
          <a:lstStyle/>
          <a:p>
            <a:r>
              <a:rPr lang="en-US" altLang="en-US" b="1"/>
              <a:t>Discussion </a:t>
            </a:r>
          </a:p>
          <a:p>
            <a:r>
              <a:rPr lang="en-US" altLang="en-US"/>
              <a:t>What physical benefits can patients have from CTs?</a:t>
            </a:r>
          </a:p>
          <a:p>
            <a:r>
              <a:rPr lang="en-US" altLang="en-US"/>
              <a:t>What psychological benefits can patients have from CTs?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32BBA0C5-BA49-4017-AA26-6AF692852884}"/>
              </a:ext>
            </a:extLst>
          </p:cNvPr>
          <p:cNvSpPr>
            <a:spLocks noGrp="1"/>
          </p:cNvSpPr>
          <p:nvPr>
            <p:ph type="title"/>
          </p:nvPr>
        </p:nvSpPr>
        <p:spPr/>
        <p:txBody>
          <a:bodyPr/>
          <a:lstStyle/>
          <a:p>
            <a:r>
              <a:rPr lang="en-US" altLang="en-US"/>
              <a:t>Physical and Psychological effects </a:t>
            </a:r>
          </a:p>
        </p:txBody>
      </p:sp>
      <p:sp>
        <p:nvSpPr>
          <p:cNvPr id="41987" name="Content Placeholder 2">
            <a:extLst>
              <a:ext uri="{FF2B5EF4-FFF2-40B4-BE49-F238E27FC236}">
                <a16:creationId xmlns:a16="http://schemas.microsoft.com/office/drawing/2014/main" id="{24B077EA-3EDF-4FF1-B8AA-6726ECC6F3B7}"/>
              </a:ext>
            </a:extLst>
          </p:cNvPr>
          <p:cNvSpPr>
            <a:spLocks noGrp="1"/>
          </p:cNvSpPr>
          <p:nvPr>
            <p:ph idx="1"/>
          </p:nvPr>
        </p:nvSpPr>
        <p:spPr>
          <a:xfrm>
            <a:off x="457200" y="1600200"/>
            <a:ext cx="8229600" cy="3916363"/>
          </a:xfrm>
        </p:spPr>
        <p:txBody>
          <a:bodyPr/>
          <a:lstStyle/>
          <a:p>
            <a:r>
              <a:rPr lang="en-US" altLang="en-US" sz="2400"/>
              <a:t>Tai chi – pain relief, mobility improvement, improvement in the quality of life</a:t>
            </a:r>
          </a:p>
          <a:p>
            <a:r>
              <a:rPr lang="en-US" altLang="en-US" sz="2400"/>
              <a:t>Gingko Bilboa for memory</a:t>
            </a:r>
          </a:p>
          <a:p>
            <a:r>
              <a:rPr lang="en-US" altLang="en-US" sz="2400"/>
              <a:t>Vitamins and minerals – feeling better, weight loss</a:t>
            </a:r>
          </a:p>
          <a:p>
            <a:r>
              <a:rPr lang="en-US" altLang="en-US" sz="2400"/>
              <a:t>Physical manipulation (chiropractors, osteopaths, massage) – movements, physical pain relief, mental health improvement</a:t>
            </a:r>
          </a:p>
          <a:p>
            <a:r>
              <a:rPr lang="en-US" altLang="en-US" sz="2400"/>
              <a:t>Yoga – movement, physical pain, stress.</a:t>
            </a:r>
          </a:p>
          <a:p>
            <a:endParaRPr lang="en-US" altLang="en-US" sz="24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a:extLst>
              <a:ext uri="{FF2B5EF4-FFF2-40B4-BE49-F238E27FC236}">
                <a16:creationId xmlns:a16="http://schemas.microsoft.com/office/drawing/2014/main" id="{033CD6AD-20A3-403C-A1F6-4C927C59D001}"/>
              </a:ext>
            </a:extLst>
          </p:cNvPr>
          <p:cNvSpPr>
            <a:spLocks noGrp="1"/>
          </p:cNvSpPr>
          <p:nvPr>
            <p:ph idx="1"/>
          </p:nvPr>
        </p:nvSpPr>
        <p:spPr>
          <a:xfrm>
            <a:off x="457200" y="1600200"/>
            <a:ext cx="8229600" cy="3916363"/>
          </a:xfrm>
        </p:spPr>
        <p:txBody>
          <a:bodyPr/>
          <a:lstStyle/>
          <a:p>
            <a:pPr marL="0" indent="0" algn="ctr">
              <a:buFont typeface="Arial" panose="020B0604020202020204" pitchFamily="34" charset="0"/>
              <a:buNone/>
            </a:pPr>
            <a:r>
              <a:rPr lang="en-US" altLang="en-US" sz="6600"/>
              <a:t>Any Questions? </a:t>
            </a:r>
          </a:p>
        </p:txBody>
      </p:sp>
      <p:sp>
        <p:nvSpPr>
          <p:cNvPr id="4" name="Date Placeholder 3">
            <a:extLst>
              <a:ext uri="{FF2B5EF4-FFF2-40B4-BE49-F238E27FC236}">
                <a16:creationId xmlns:a16="http://schemas.microsoft.com/office/drawing/2014/main" id="{09DA462B-EDAA-4DA0-9CD9-CD7CDDBD320B}"/>
              </a:ext>
            </a:extLst>
          </p:cNvPr>
          <p:cNvSpPr>
            <a:spLocks noGrp="1"/>
          </p:cNvSpPr>
          <p:nvPr>
            <p:ph type="dt" sz="quarter" idx="10"/>
          </p:nvPr>
        </p:nvSpPr>
        <p:spPr/>
        <p:txBody>
          <a:bodyPr/>
          <a:lstStyle/>
          <a:p>
            <a:pPr>
              <a:defRPr/>
            </a:pPr>
            <a:fld id="{A6F6E528-E921-4741-884D-3AFD6B9A0CB6}" type="datetime1">
              <a:rPr lang="en-GB" altLang="en-US" smtClean="0"/>
              <a:pPr>
                <a:defRPr/>
              </a:pPr>
              <a:t>23/10/2021</a:t>
            </a:fld>
            <a:endParaRPr lang="en-GB" altLang="en-US"/>
          </a:p>
        </p:txBody>
      </p:sp>
      <p:sp>
        <p:nvSpPr>
          <p:cNvPr id="43012" name="Slide Number Placeholder 4">
            <a:extLst>
              <a:ext uri="{FF2B5EF4-FFF2-40B4-BE49-F238E27FC236}">
                <a16:creationId xmlns:a16="http://schemas.microsoft.com/office/drawing/2014/main" id="{F7C8A0AE-3567-4757-A5D0-649C10CE41A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E339EFA-B12B-4EBC-996B-97E80F0FDF34}" type="slidenum">
              <a:rPr lang="en-GB" altLang="en-US" sz="1200" smtClean="0">
                <a:solidFill>
                  <a:srgbClr val="898989"/>
                </a:solidFill>
              </a:rPr>
              <a:pPr>
                <a:spcBef>
                  <a:spcPct val="0"/>
                </a:spcBef>
                <a:buFontTx/>
                <a:buNone/>
              </a:pPr>
              <a:t>34</a:t>
            </a:fld>
            <a:endParaRPr lang="en-GB" altLang="en-US" sz="12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170</TotalTime>
  <Words>1711</Words>
  <Application>Microsoft Office PowerPoint</Application>
  <PresentationFormat>On-screen Show (4:3)</PresentationFormat>
  <Paragraphs>183</Paragraphs>
  <Slides>34</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Myriad Pro</vt:lpstr>
      <vt:lpstr>Verdana</vt:lpstr>
      <vt:lpstr>Calibri</vt:lpstr>
      <vt:lpstr>20140311PresentationUWTSDTemplate</vt:lpstr>
      <vt:lpstr>BMHP5001  Complementary Therapies   Week 3: Exploring research focusing on complementary therapies</vt:lpstr>
      <vt:lpstr>MODULE AIM  &amp; LEARNING OUTCOMES</vt:lpstr>
      <vt:lpstr>Lesson Objectives</vt:lpstr>
      <vt:lpstr>PowerPoint Presentation</vt:lpstr>
      <vt:lpstr>Summary of findings  (Posadzki et al., 2012)</vt:lpstr>
      <vt:lpstr>Discussion </vt:lpstr>
      <vt:lpstr>PowerPoint Presentation</vt:lpstr>
      <vt:lpstr>Summary of findings (Posadzki et al., 2013) </vt:lpstr>
      <vt:lpstr>Discussion </vt:lpstr>
      <vt:lpstr>What are the reasons for individuals using CTs? </vt:lpstr>
      <vt:lpstr>Motivations for trying CTs – positive </vt:lpstr>
      <vt:lpstr>Motivations for trying CTs – negative </vt:lpstr>
      <vt:lpstr>Why people use complementary therapies? (according to Cancer Research) </vt:lpstr>
      <vt:lpstr>Why people use complementary therapies? (according to Cancer Research) </vt:lpstr>
      <vt:lpstr>Characteristics of CTs / CAM users</vt:lpstr>
      <vt:lpstr>Activity</vt:lpstr>
      <vt:lpstr>The analysis of CT, based on the example of acupuncture  </vt:lpstr>
      <vt:lpstr>PowerPoint Presentation</vt:lpstr>
      <vt:lpstr>PowerPoint Presentation</vt:lpstr>
      <vt:lpstr>PowerPoint Presentation</vt:lpstr>
      <vt:lpstr>PowerPoint Presentation</vt:lpstr>
      <vt:lpstr>Answer questions based on the study results:</vt:lpstr>
      <vt:lpstr>Patients’ expectations from CTs / CAM</vt:lpstr>
      <vt:lpstr>Treatments </vt:lpstr>
      <vt:lpstr>Body (touch) </vt:lpstr>
      <vt:lpstr>Diet and herbs </vt:lpstr>
      <vt:lpstr>Mind</vt:lpstr>
      <vt:lpstr>External energy</vt:lpstr>
      <vt:lpstr>Senses</vt:lpstr>
      <vt:lpstr>Tools / equipment / questionnaires used in CT </vt:lpstr>
      <vt:lpstr>Activity </vt:lpstr>
      <vt:lpstr>Physical and Psychological effects </vt:lpstr>
      <vt:lpstr>Physical and Psychological effects </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Eleni Koutsogeorgou</cp:lastModifiedBy>
  <cp:revision>96</cp:revision>
  <cp:lastPrinted>2018-07-02T15:32:24Z</cp:lastPrinted>
  <dcterms:created xsi:type="dcterms:W3CDTF">2002-10-07T19:43:58Z</dcterms:created>
  <dcterms:modified xsi:type="dcterms:W3CDTF">2021-10-23T13:36:31Z</dcterms:modified>
</cp:coreProperties>
</file>