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3"/>
  </p:notesMasterIdLst>
  <p:sldIdLst>
    <p:sldId id="256" r:id="rId2"/>
    <p:sldId id="267" r:id="rId3"/>
    <p:sldId id="266" r:id="rId4"/>
    <p:sldId id="258" r:id="rId5"/>
    <p:sldId id="260" r:id="rId6"/>
    <p:sldId id="265" r:id="rId7"/>
    <p:sldId id="262" r:id="rId8"/>
    <p:sldId id="263" r:id="rId9"/>
    <p:sldId id="264" r:id="rId10"/>
    <p:sldId id="259" r:id="rId11"/>
    <p:sldId id="261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FDDF87-406D-40BD-AA10-86B53544022F}" v="1" dt="2022-03-16T10:55:44.6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62577" autoAdjust="0"/>
  </p:normalViewPr>
  <p:slideViewPr>
    <p:cSldViewPr snapToGrid="0">
      <p:cViewPr varScale="1">
        <p:scale>
          <a:sx n="68" d="100"/>
          <a:sy n="68" d="100"/>
        </p:scale>
        <p:origin x="19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Knight" userId="fcc6b1b8-7f69-4c06-9fd3-1a1553b3cd99" providerId="ADAL" clId="{53FDDF87-406D-40BD-AA10-86B53544022F}"/>
    <pc:docChg chg="custSel addSld delSld modSld">
      <pc:chgData name="Laura Knight" userId="fcc6b1b8-7f69-4c06-9fd3-1a1553b3cd99" providerId="ADAL" clId="{53FDDF87-406D-40BD-AA10-86B53544022F}" dt="2022-03-16T11:05:51.188" v="534" actId="20577"/>
      <pc:docMkLst>
        <pc:docMk/>
      </pc:docMkLst>
      <pc:sldChg chg="delSp modSp mod">
        <pc:chgData name="Laura Knight" userId="fcc6b1b8-7f69-4c06-9fd3-1a1553b3cd99" providerId="ADAL" clId="{53FDDF87-406D-40BD-AA10-86B53544022F}" dt="2022-03-14T10:17:19.015" v="10" actId="27636"/>
        <pc:sldMkLst>
          <pc:docMk/>
          <pc:sldMk cId="109857222" sldId="256"/>
        </pc:sldMkLst>
        <pc:spChg chg="del mod">
          <ac:chgData name="Laura Knight" userId="fcc6b1b8-7f69-4c06-9fd3-1a1553b3cd99" providerId="ADAL" clId="{53FDDF87-406D-40BD-AA10-86B53544022F}" dt="2022-03-14T10:17:10.369" v="2" actId="47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Laura Knight" userId="fcc6b1b8-7f69-4c06-9fd3-1a1553b3cd99" providerId="ADAL" clId="{53FDDF87-406D-40BD-AA10-86B53544022F}" dt="2022-03-14T10:17:19.015" v="10" actId="27636"/>
          <ac:spMkLst>
            <pc:docMk/>
            <pc:sldMk cId="109857222" sldId="256"/>
            <ac:spMk id="3" creationId="{00000000-0000-0000-0000-000000000000}"/>
          </ac:spMkLst>
        </pc:spChg>
      </pc:sldChg>
      <pc:sldChg chg="del">
        <pc:chgData name="Laura Knight" userId="fcc6b1b8-7f69-4c06-9fd3-1a1553b3cd99" providerId="ADAL" clId="{53FDDF87-406D-40BD-AA10-86B53544022F}" dt="2022-03-14T10:17:22.127" v="11" actId="47"/>
        <pc:sldMkLst>
          <pc:docMk/>
          <pc:sldMk cId="3687955362" sldId="257"/>
        </pc:sldMkLst>
      </pc:sldChg>
      <pc:sldChg chg="addSp modSp mod">
        <pc:chgData name="Laura Knight" userId="fcc6b1b8-7f69-4c06-9fd3-1a1553b3cd99" providerId="ADAL" clId="{53FDDF87-406D-40BD-AA10-86B53544022F}" dt="2022-03-16T10:55:49.681" v="15" actId="1076"/>
        <pc:sldMkLst>
          <pc:docMk/>
          <pc:sldMk cId="3650763608" sldId="262"/>
        </pc:sldMkLst>
        <pc:spChg chg="add mod">
          <ac:chgData name="Laura Knight" userId="fcc6b1b8-7f69-4c06-9fd3-1a1553b3cd99" providerId="ADAL" clId="{53FDDF87-406D-40BD-AA10-86B53544022F}" dt="2022-03-16T10:55:49.681" v="15" actId="1076"/>
          <ac:spMkLst>
            <pc:docMk/>
            <pc:sldMk cId="3650763608" sldId="262"/>
            <ac:spMk id="7" creationId="{CB5487CA-473D-4DA0-9AA1-3CF36F040B38}"/>
          </ac:spMkLst>
        </pc:spChg>
      </pc:sldChg>
      <pc:sldChg chg="modSp new mod modNotesTx">
        <pc:chgData name="Laura Knight" userId="fcc6b1b8-7f69-4c06-9fd3-1a1553b3cd99" providerId="ADAL" clId="{53FDDF87-406D-40BD-AA10-86B53544022F}" dt="2022-03-16T11:05:51.188" v="534" actId="20577"/>
        <pc:sldMkLst>
          <pc:docMk/>
          <pc:sldMk cId="720382239" sldId="266"/>
        </pc:sldMkLst>
        <pc:spChg chg="mod">
          <ac:chgData name="Laura Knight" userId="fcc6b1b8-7f69-4c06-9fd3-1a1553b3cd99" providerId="ADAL" clId="{53FDDF87-406D-40BD-AA10-86B53544022F}" dt="2022-03-16T10:58:40.993" v="34" actId="20577"/>
          <ac:spMkLst>
            <pc:docMk/>
            <pc:sldMk cId="720382239" sldId="266"/>
            <ac:spMk id="2" creationId="{176A5E89-5AD2-442A-A691-F8DBBDA0D73E}"/>
          </ac:spMkLst>
        </pc:spChg>
        <pc:spChg chg="mod">
          <ac:chgData name="Laura Knight" userId="fcc6b1b8-7f69-4c06-9fd3-1a1553b3cd99" providerId="ADAL" clId="{53FDDF87-406D-40BD-AA10-86B53544022F}" dt="2022-03-16T11:04:19.596" v="322" actId="20577"/>
          <ac:spMkLst>
            <pc:docMk/>
            <pc:sldMk cId="720382239" sldId="266"/>
            <ac:spMk id="3" creationId="{A21A4B4E-C543-45F1-86BC-5AA9D3CDC0FE}"/>
          </ac:spMkLst>
        </pc:spChg>
      </pc:sldChg>
      <pc:sldChg chg="addSp delSp modSp new mod">
        <pc:chgData name="Laura Knight" userId="fcc6b1b8-7f69-4c06-9fd3-1a1553b3cd99" providerId="ADAL" clId="{53FDDF87-406D-40BD-AA10-86B53544022F}" dt="2022-03-16T11:00:52.297" v="62" actId="1076"/>
        <pc:sldMkLst>
          <pc:docMk/>
          <pc:sldMk cId="4291648658" sldId="267"/>
        </pc:sldMkLst>
        <pc:spChg chg="mod">
          <ac:chgData name="Laura Knight" userId="fcc6b1b8-7f69-4c06-9fd3-1a1553b3cd99" providerId="ADAL" clId="{53FDDF87-406D-40BD-AA10-86B53544022F}" dt="2022-03-16T11:00:49.718" v="61" actId="1076"/>
          <ac:spMkLst>
            <pc:docMk/>
            <pc:sldMk cId="4291648658" sldId="267"/>
            <ac:spMk id="2" creationId="{0C49DF9A-B745-4BE3-9DA0-063409A8E285}"/>
          </ac:spMkLst>
        </pc:spChg>
        <pc:spChg chg="del mod">
          <ac:chgData name="Laura Knight" userId="fcc6b1b8-7f69-4c06-9fd3-1a1553b3cd99" providerId="ADAL" clId="{53FDDF87-406D-40BD-AA10-86B53544022F}" dt="2022-03-16T11:00:06.417" v="51" actId="22"/>
          <ac:spMkLst>
            <pc:docMk/>
            <pc:sldMk cId="4291648658" sldId="267"/>
            <ac:spMk id="3" creationId="{D667912F-9469-4087-ADFC-5BE576DEF4E6}"/>
          </ac:spMkLst>
        </pc:spChg>
        <pc:picChg chg="add mod ord modCrop">
          <ac:chgData name="Laura Knight" userId="fcc6b1b8-7f69-4c06-9fd3-1a1553b3cd99" providerId="ADAL" clId="{53FDDF87-406D-40BD-AA10-86B53544022F}" dt="2022-03-16T11:00:52.297" v="62" actId="1076"/>
          <ac:picMkLst>
            <pc:docMk/>
            <pc:sldMk cId="4291648658" sldId="267"/>
            <ac:picMk id="5" creationId="{C217A6E9-073D-4505-B93B-2D43DB2A01A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ED8C3-4443-40F6-8417-7C67A2C6417F}" type="datetimeFigureOut">
              <a:rPr lang="en-GB"/>
              <a:t>16/03/2022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FB105-962C-4D52-9B6F-7DF749D1ADA0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864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rehabilitative-culture-in-prisons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rimeandjustice.org.uk/sites/crimeandjustice.org.uk/files/PSJ%20235%20January%202018.pdf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prints.lse.ac.uk/29676/1/Legitimacy_and_procedural_justice_(LSERO_version).pdf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journals.sagepub.com/doi/epub/10.1177/0011128716687291" TargetMode="External"/><Relationship Id="rId4" Type="http://schemas.openxmlformats.org/officeDocument/2006/relationships/hyperlink" Target="https://medcraveonline.com/FRCIJ/FRCIJ-06-00248.pdf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news/vulnerable-offenders-steered-towards-treatment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usticeinspectorates.gov.uk/cjji/media/press-releases/2017/06/throughthegate2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uk-wales-54795465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week.co.uk/104032/does-prisoner-rehabilitation-work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Why do we need prisons?</a:t>
            </a:r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What does our prison population look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Prolific criminals dominate the prison population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Non-violent prisoners tend to be the most prolific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time offenders account for less than 8% of prison sentences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Those incarcerated for drug offences are overwhelmingly supplying drugs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What are some of the key issues with prisons in England and Wales?</a:t>
            </a:r>
          </a:p>
          <a:p>
            <a:r>
              <a:rPr lang="en-GB" sz="1200" dirty="0"/>
              <a:t>Lack of training</a:t>
            </a:r>
          </a:p>
          <a:p>
            <a:r>
              <a:rPr lang="en-GB" sz="1200" dirty="0"/>
              <a:t>Drugs</a:t>
            </a:r>
          </a:p>
          <a:p>
            <a:r>
              <a:rPr lang="en-GB" sz="1200" dirty="0"/>
              <a:t>Self-harm and suicide</a:t>
            </a:r>
          </a:p>
          <a:p>
            <a:r>
              <a:rPr lang="en-GB" sz="1200" dirty="0"/>
              <a:t>Overcrowding</a:t>
            </a:r>
          </a:p>
          <a:p>
            <a:r>
              <a:rPr lang="en-GB" sz="1200" dirty="0"/>
              <a:t>Funding</a:t>
            </a:r>
          </a:p>
          <a:p>
            <a:r>
              <a:rPr lang="en-GB" sz="1200" dirty="0"/>
              <a:t>Corruption</a:t>
            </a:r>
          </a:p>
          <a:p>
            <a:r>
              <a:rPr lang="en-GB" sz="1200" dirty="0"/>
              <a:t>Staff numbers are down (even more so because of Covid)</a:t>
            </a:r>
          </a:p>
          <a:p>
            <a:r>
              <a:rPr lang="en-GB" sz="1200" dirty="0"/>
              <a:t>High levels of violence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Recommendations for reform?</a:t>
            </a:r>
          </a:p>
          <a:p>
            <a:r>
              <a:rPr lang="en-GB" sz="1200" dirty="0"/>
              <a:t>Why do we need prisons?</a:t>
            </a:r>
          </a:p>
          <a:p>
            <a:r>
              <a:rPr lang="en-GB" sz="1200" dirty="0"/>
              <a:t>What does our prison population look like?</a:t>
            </a:r>
          </a:p>
          <a:p>
            <a:r>
              <a:rPr lang="en-GB" sz="1200" dirty="0"/>
              <a:t>What are some of the key issues with prisons in England and Wales?</a:t>
            </a:r>
          </a:p>
          <a:p>
            <a:r>
              <a:rPr lang="en-GB" sz="1200" dirty="0"/>
              <a:t>Recommendations for reform?</a:t>
            </a:r>
          </a:p>
          <a:p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62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https://www.gov.uk/guidance/rehabilitative-culture-in-prisons</a:t>
            </a:r>
            <a:endParaRPr lang="en-US" dirty="0"/>
          </a:p>
          <a:p>
            <a:endParaRPr lang="en-US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r>
              <a:rPr lang="en-GB" dirty="0"/>
              <a:t>An organisation or institution has a rehabilitative culture when it:</a:t>
            </a:r>
            <a:endParaRPr lang="en-GB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r>
              <a:rPr lang="en-GB" dirty="0"/>
              <a:t>encourages its people to think with hope about their futures</a:t>
            </a:r>
            <a:endParaRPr lang="en-GB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r>
              <a:rPr lang="en-GB" dirty="0"/>
              <a:t>supports them to plan and prepare for a different lifestyle</a:t>
            </a:r>
            <a:endParaRPr lang="en-GB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r>
              <a:rPr lang="en-GB" dirty="0"/>
              <a:t>provides opportunities to change their attitudes and habits and try out new identities</a:t>
            </a:r>
            <a:endParaRPr lang="en-GB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r>
              <a:rPr lang="en-GB" dirty="0"/>
              <a:t>reward them when they do good things</a:t>
            </a:r>
            <a:endParaRPr lang="en-US" dirty="0"/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endParaRPr lang="en-GB" dirty="0">
              <a:cs typeface="Calibri"/>
            </a:endParaRPr>
          </a:p>
          <a:p>
            <a:r>
              <a:rPr lang="en-GB" b="1" dirty="0"/>
              <a:t>What does a rehabilitative culture look like?</a:t>
            </a:r>
            <a:endParaRPr lang="en-GB" dirty="0"/>
          </a:p>
          <a:p>
            <a:pPr marL="171450" indent="-171450">
              <a:buFont typeface="Arial"/>
              <a:buChar char="•"/>
            </a:pPr>
            <a:r>
              <a:rPr lang="en-GB" dirty="0"/>
              <a:t>a clear purpose, values, and shared vision of rehabilitation across the organisation</a:t>
            </a:r>
            <a:endParaRPr lang="en-GB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/>
              <a:t>leadership, selection, coaching, dialogue and training to support the rehabilitative vision</a:t>
            </a:r>
            <a:endParaRPr lang="en-GB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/>
              <a:t>strong visual images, posters, messages and careful use of language encouraging new identities</a:t>
            </a:r>
            <a:endParaRPr lang="en-GB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/>
              <a:t>a wide range of evidence-based activities and interventions to meet peoples’ needs</a:t>
            </a:r>
            <a:endParaRPr lang="en-GB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dirty="0"/>
              <a:t>sentence planning and activities based on risks and needs will ensure people benefit most</a:t>
            </a:r>
            <a:endParaRPr lang="en-GB" dirty="0">
              <a:cs typeface="Calibri"/>
            </a:endParaRPr>
          </a:p>
          <a:p>
            <a:pPr>
              <a:spcBef>
                <a:spcPts val="1000"/>
              </a:spcBef>
              <a:buFont typeface="Arial"/>
            </a:pPr>
            <a:endParaRPr lang="en-GB" dirty="0">
              <a:cs typeface="Calibri"/>
            </a:endParaRPr>
          </a:p>
          <a:p>
            <a:pPr marL="171450" indent="-171450">
              <a:spcBef>
                <a:spcPts val="1000"/>
              </a:spcBef>
              <a:buFont typeface="Arial"/>
              <a:buChar char="•"/>
            </a:pPr>
            <a:endParaRPr lang="en-GB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294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https://www.crimeandjustice.org.uk/sites/crimeandjustice.org.uk/files/PSJ%20235%20January%202018.pdf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161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Model for prisons to become a place that reduces reoffending: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1. Decent and procedurally fair places – If prisoners do not feel as though they are being treated fairly, they can easily develop a sense of grievance and alienation against the authorities, a state of mind which does not easily enable rehabilitation.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2. Strong relationships between staff and prisoners. </a:t>
            </a:r>
          </a:p>
          <a:p>
            <a:r>
              <a:rPr lang="en-US" dirty="0">
                <a:cs typeface="Calibri"/>
              </a:rPr>
              <a:t>- staff have hope</a:t>
            </a:r>
          </a:p>
          <a:p>
            <a:r>
              <a:rPr lang="en-US" dirty="0">
                <a:cs typeface="Calibri"/>
              </a:rPr>
              <a:t>- people speak courteously to one another</a:t>
            </a:r>
          </a:p>
          <a:p>
            <a:r>
              <a:rPr lang="en-US" dirty="0">
                <a:cs typeface="Calibri"/>
              </a:rPr>
              <a:t>- staff coach people to make the right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43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http://eprints.lse.ac.uk/29676/1/Legitimacy_and_procedural_justice_(LSERO_version).pdf</a:t>
            </a:r>
            <a:endParaRPr lang="en-US" dirty="0"/>
          </a:p>
          <a:p>
            <a:r>
              <a:rPr lang="en-US" dirty="0">
                <a:hlinkClick r:id="rId4"/>
              </a:rPr>
              <a:t>https://medcraveonline.com/FRCIJ/FRCIJ-06-00248.pdf</a:t>
            </a:r>
            <a:endParaRPr lang="en-US" dirty="0">
              <a:cs typeface="Calibri" panose="020F0502020204030204"/>
              <a:hlinkClick r:id="rId4"/>
            </a:endParaRPr>
          </a:p>
          <a:p>
            <a:endParaRPr lang="en-US" dirty="0">
              <a:cs typeface="Calibri" panose="020F0502020204030204"/>
            </a:endParaRPr>
          </a:p>
          <a:p>
            <a:r>
              <a:rPr lang="en-US" dirty="0">
                <a:hlinkClick r:id="rId5"/>
              </a:rPr>
              <a:t>https://journals.sagepub.com/doi/epub/10.1177/0011128716687291</a:t>
            </a:r>
            <a:endParaRPr lang="en-US" dirty="0">
              <a:cs typeface="Calibri" panose="020F0502020204030204"/>
              <a:hlinkClick r:id="rId5"/>
            </a:endParaRPr>
          </a:p>
          <a:p>
            <a:endParaRPr lang="en-US" dirty="0">
              <a:cs typeface="Calibri" panose="020F0502020204030204"/>
            </a:endParaRPr>
          </a:p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799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https://www.gov.uk/government/news/vulnerable-offenders-steered-towards-treatment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477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https://www.justiceinspectorates.gov.uk/cjji/media/press-releases/2017/06/throughthegate2/</a:t>
            </a:r>
            <a:endParaRPr lang="en-US" dirty="0"/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35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https://www.bbc.co.uk/news/uk-wales-54795465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10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https://www.theweek.co.uk/104032/does-prisoner-rehabilitation-work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FB105-962C-4D52-9B6F-7DF749D1ADA0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36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3/16/2022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37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928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67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40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3/16/2022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013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3/16/2022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55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3/16/2022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66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22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984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54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19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7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1" r:id="rId6"/>
    <p:sldLayoutId id="2147483687" r:id="rId7"/>
    <p:sldLayoutId id="2147483688" r:id="rId8"/>
    <p:sldLayoutId id="2147483689" r:id="rId9"/>
    <p:sldLayoutId id="2147483690" r:id="rId10"/>
    <p:sldLayoutId id="214748369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c.co.uk/news/uk-wales-57720484" TargetMode="External"/><Relationship Id="rId4" Type="http://schemas.openxmlformats.org/officeDocument/2006/relationships/hyperlink" Target="http://corinesmiles.blogspot.com/2012/02/athelia-lesueur-choosing-fear-or-faith.html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society/2020/aug/30/homelessness-among-prison-leavers-will-rise-as-covid-support-end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103171-0BA0-4AF0-AF05-04AFA1A4A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4EE36B-C9E8-4B1F-A316-D0FCE147FA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0" r="8172" b="-7"/>
          <a:stretch/>
        </p:blipFill>
        <p:spPr>
          <a:xfrm>
            <a:off x="20" y="10"/>
            <a:ext cx="47624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128B901-D4EA-4C4D-A150-23D2A6DEC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09459" y="1"/>
            <a:ext cx="7482541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760B08A-B322-4C79-AB6D-7E4246352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685800"/>
            <a:ext cx="6099101" cy="5486400"/>
          </a:xfrm>
          <a:prstGeom prst="rect">
            <a:avLst/>
          </a:prstGeom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44999" y="2193721"/>
            <a:ext cx="4762500" cy="21685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500" dirty="0">
                <a:cs typeface="Calibri"/>
              </a:rPr>
              <a:t>PRISONS- REHABILITATIVE CULTURE</a:t>
            </a: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9DF9A-B745-4BE3-9DA0-063409A8E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253" y="-581030"/>
            <a:ext cx="9486900" cy="1371600"/>
          </a:xfrm>
        </p:spPr>
        <p:txBody>
          <a:bodyPr/>
          <a:lstStyle/>
          <a:p>
            <a:r>
              <a:rPr lang="en-GB" dirty="0"/>
              <a:t>Assignment 2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17A6E9-073D-4505-B93B-2D43DB2A0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58" t="28624" r="75386" b="27678"/>
          <a:stretch/>
        </p:blipFill>
        <p:spPr>
          <a:xfrm>
            <a:off x="1622488" y="1097279"/>
            <a:ext cx="8124665" cy="4885744"/>
          </a:xfrm>
        </p:spPr>
      </p:pic>
    </p:spTree>
    <p:extLst>
      <p:ext uri="{BB962C8B-B14F-4D97-AF65-F5344CB8AC3E}">
        <p14:creationId xmlns:p14="http://schemas.microsoft.com/office/powerpoint/2010/main" val="4291648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A5E89-5AD2-442A-A691-F8DBBDA0D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 from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A4B4E-C543-45F1-86BC-5AA9D3CDC0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Why do we need prisons?</a:t>
            </a:r>
          </a:p>
          <a:p>
            <a:r>
              <a:rPr lang="en-GB" sz="3600" dirty="0"/>
              <a:t>What does our prison population look like?</a:t>
            </a:r>
          </a:p>
          <a:p>
            <a:r>
              <a:rPr lang="en-GB" sz="3600" dirty="0"/>
              <a:t>What are some of the key issues with prisons in England and Wales?</a:t>
            </a:r>
          </a:p>
          <a:p>
            <a:r>
              <a:rPr lang="en-GB" sz="3600" dirty="0"/>
              <a:t>Recommendations for reform?</a:t>
            </a:r>
          </a:p>
          <a:p>
            <a:r>
              <a:rPr lang="en-GB" sz="3600" dirty="0"/>
              <a:t>Dutch and Norwegian models?</a:t>
            </a:r>
          </a:p>
        </p:txBody>
      </p:sp>
    </p:spTree>
    <p:extLst>
      <p:ext uri="{BB962C8B-B14F-4D97-AF65-F5344CB8AC3E}">
        <p14:creationId xmlns:p14="http://schemas.microsoft.com/office/powerpoint/2010/main" val="720382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EEE111-1487-4823-9A18-02109AD08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algn="ctr"/>
            <a:r>
              <a:rPr lang="en-GB" sz="3100"/>
              <a:t>Rehabilitative culture in prisons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881F6-192D-4B38-827F-2023A8A173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endParaRPr lang="en-GB"/>
          </a:p>
          <a:p>
            <a:r>
              <a:rPr lang="en-GB" sz="2900" dirty="0">
                <a:ea typeface="+mj-lt"/>
                <a:cs typeface="+mj-lt"/>
              </a:rPr>
              <a:t>A rehabilitative prison culture supports hope, change, progression, and desistance. Desistance is how people with a previous pattern of offending abstain from crime.</a:t>
            </a:r>
            <a:endParaRPr lang="en-GB" sz="2900"/>
          </a:p>
          <a:p>
            <a:r>
              <a:rPr lang="en-GB" sz="2900" dirty="0">
                <a:ea typeface="+mj-lt"/>
                <a:cs typeface="+mj-lt"/>
              </a:rPr>
              <a:t>A simple example is telling a prisoner they can get out in 5 years if they keep their head down. This is a positive message, but a better one is to ask:</a:t>
            </a:r>
            <a:endParaRPr lang="en-GB" sz="2900"/>
          </a:p>
          <a:p>
            <a:r>
              <a:rPr lang="en-GB" sz="2900" dirty="0">
                <a:ea typeface="+mj-lt"/>
                <a:cs typeface="+mj-lt"/>
              </a:rPr>
              <a:t>“What do you want to achieve to give you the best chance for a better life when you get out in 5 years?”</a:t>
            </a:r>
            <a:endParaRPr lang="en-GB" sz="2900"/>
          </a:p>
          <a:p>
            <a:r>
              <a:rPr lang="en-GB" sz="2900" dirty="0">
                <a:ea typeface="+mj-lt"/>
                <a:cs typeface="+mj-lt"/>
              </a:rPr>
              <a:t>Staff can then help the prisoner to work out and achieve a realistic plan for their own success. Success can be as simple as making the decision to change.</a:t>
            </a:r>
            <a:endParaRPr lang="en-GB" sz="2900"/>
          </a:p>
          <a:p>
            <a:endParaRPr lang="en-GB" sz="2900" dirty="0"/>
          </a:p>
          <a:p>
            <a:pPr marL="0" indent="0">
              <a:buNone/>
            </a:pPr>
            <a:r>
              <a:rPr lang="en-GB" b="1" dirty="0"/>
              <a:t>Her Majesty's prison and probation service (2019)</a:t>
            </a:r>
          </a:p>
        </p:txBody>
      </p:sp>
    </p:spTree>
    <p:extLst>
      <p:ext uri="{BB962C8B-B14F-4D97-AF65-F5344CB8AC3E}">
        <p14:creationId xmlns:p14="http://schemas.microsoft.com/office/powerpoint/2010/main" val="188071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5B098B6-88A1-4935-AF43-01286C94C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94DEED-5E0F-4E41-A445-58C14864C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6781" y="1663995"/>
            <a:ext cx="3390900" cy="35433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282369-2159-474F-9525-DC5919783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3228" y="2057401"/>
            <a:ext cx="2859272" cy="2743200"/>
          </a:xfrm>
        </p:spPr>
        <p:txBody>
          <a:bodyPr anchor="ctr">
            <a:normAutofit/>
          </a:bodyPr>
          <a:lstStyle/>
          <a:p>
            <a:pPr algn="ctr"/>
            <a:r>
              <a:rPr lang="en-GB" sz="2000">
                <a:solidFill>
                  <a:schemeClr val="bg2"/>
                </a:solidFill>
              </a:rPr>
              <a:t>REHABILITATIVE CULTURE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9FA480-0A32-411B-8304-32407F3C72C0}"/>
              </a:ext>
            </a:extLst>
          </p:cNvPr>
          <p:cNvSpPr txBox="1"/>
          <p:nvPr/>
        </p:nvSpPr>
        <p:spPr>
          <a:xfrm>
            <a:off x="5400136" y="583721"/>
            <a:ext cx="5863086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-</a:t>
            </a:r>
            <a:r>
              <a:rPr lang="en-GB" sz="2000" dirty="0">
                <a:ea typeface="+mn-lt"/>
                <a:cs typeface="+mn-lt"/>
              </a:rPr>
              <a:t> Imprisonment does not usually reduce reoffending, and in some research studies it has been shown to increase it. </a:t>
            </a:r>
          </a:p>
          <a:p>
            <a:endParaRPr lang="en-GB" sz="2000" dirty="0"/>
          </a:p>
          <a:p>
            <a:r>
              <a:rPr lang="en-GB" sz="2000" dirty="0"/>
              <a:t>- </a:t>
            </a:r>
            <a:r>
              <a:rPr lang="en-GB" sz="2000" dirty="0">
                <a:ea typeface="+mn-lt"/>
                <a:cs typeface="+mn-lt"/>
              </a:rPr>
              <a:t>The word ‘rehabilitation’ is usually used to mean processes and activities that encourage people who have committed crime to cease offending and embark on a law-abiding life.</a:t>
            </a:r>
          </a:p>
          <a:p>
            <a:endParaRPr lang="en-GB" sz="2000" dirty="0"/>
          </a:p>
          <a:p>
            <a:r>
              <a:rPr lang="en-GB" sz="2000" dirty="0"/>
              <a:t>- </a:t>
            </a:r>
            <a:r>
              <a:rPr lang="en-GB" sz="2000" dirty="0">
                <a:ea typeface="+mn-lt"/>
                <a:cs typeface="+mn-lt"/>
              </a:rPr>
              <a:t>Rehabilitation is often spoken about as being the responsibility of a particular team or department, but in fact, everyone in prisons has a role in rehabilitation and the whole regime has the potential to support or undermine this outcome. For example, small or routine experiences, such as how a property application is answered or how a search is conducted, can reinforce or help challenge someone’s attitudes towards authority.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F3DEB8-FD91-4297-9A91-6B07BFCD9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8542" y="5445876"/>
            <a:ext cx="2973958" cy="110013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Prison service journal 2018</a:t>
            </a:r>
          </a:p>
        </p:txBody>
      </p:sp>
    </p:spTree>
    <p:extLst>
      <p:ext uri="{BB962C8B-B14F-4D97-AF65-F5344CB8AC3E}">
        <p14:creationId xmlns:p14="http://schemas.microsoft.com/office/powerpoint/2010/main" val="1411220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19E2A18A-3155-4E49-9CCB-7107D6391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5491" t="20021" r="49077" b="41102"/>
          <a:stretch/>
        </p:blipFill>
        <p:spPr>
          <a:xfrm>
            <a:off x="2386180" y="1003274"/>
            <a:ext cx="6145268" cy="5284596"/>
          </a:xfrm>
        </p:spPr>
      </p:pic>
    </p:spTree>
    <p:extLst>
      <p:ext uri="{BB962C8B-B14F-4D97-AF65-F5344CB8AC3E}">
        <p14:creationId xmlns:p14="http://schemas.microsoft.com/office/powerpoint/2010/main" val="851261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CC01F-7F5F-4A64-BA85-30F55D6C6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PENAL LEGITIMACY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F3D3D-B0F5-4224-8296-FA46F2789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Over representation of young men for BAME background</a:t>
            </a:r>
          </a:p>
          <a:p>
            <a:r>
              <a:rPr lang="en-GB" dirty="0"/>
              <a:t>Females dealt with in a system primarily designed for men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849232-BC8C-448B-B0FA-60791C64688F}"/>
              </a:ext>
            </a:extLst>
          </p:cNvPr>
          <p:cNvSpPr txBox="1"/>
          <p:nvPr/>
        </p:nvSpPr>
        <p:spPr>
          <a:xfrm>
            <a:off x="8505645" y="5385759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What effect does this have on public confidence in prisons?</a:t>
            </a:r>
          </a:p>
        </p:txBody>
      </p:sp>
      <p:pic>
        <p:nvPicPr>
          <p:cNvPr id="5" name="Picture 5" descr="Shape, arrow&#10;&#10;Description automatically generated">
            <a:extLst>
              <a:ext uri="{FF2B5EF4-FFF2-40B4-BE49-F238E27FC236}">
                <a16:creationId xmlns:a16="http://schemas.microsoft.com/office/drawing/2014/main" id="{1E86D8CA-1217-4409-B10B-D4516D8DB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80361" y="4840356"/>
            <a:ext cx="1564256" cy="123170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5487CA-473D-4DA0-9AA1-3CF36F040B38}"/>
              </a:ext>
            </a:extLst>
          </p:cNvPr>
          <p:cNvSpPr txBox="1"/>
          <p:nvPr/>
        </p:nvSpPr>
        <p:spPr>
          <a:xfrm>
            <a:off x="1681074" y="3140728"/>
            <a:ext cx="6098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https://www.bbc.co.uk/news/uk-wales-57720484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763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11EB0-0347-49BD-B8D6-2E8A872D6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VULNERABLE OFFENDERS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0B5BD0-391F-4524-B1B0-27AB914C9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Drug and alcohol addiction</a:t>
            </a:r>
          </a:p>
          <a:p>
            <a:r>
              <a:rPr lang="en-GB" dirty="0"/>
              <a:t>Mental health vulnerabilities</a:t>
            </a:r>
          </a:p>
          <a:p>
            <a:r>
              <a:rPr lang="en-GB" dirty="0"/>
              <a:t>Young adult offenders (those who have just turned 18)</a:t>
            </a:r>
          </a:p>
          <a:p>
            <a:r>
              <a:rPr lang="en-GB" dirty="0"/>
              <a:t>Learning difficulties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231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FF9146B-4CCD-4CDB-AB9C-458005307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8DA3CF-9D4B-403A-9AD4-BB177DAB6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10820400" cy="5486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55F650-F19F-46C3-9909-A244FB439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1010097"/>
            <a:ext cx="9486901" cy="1010088"/>
          </a:xfrm>
        </p:spPr>
        <p:txBody>
          <a:bodyPr anchor="b">
            <a:normAutofit/>
          </a:bodyPr>
          <a:lstStyle/>
          <a:p>
            <a:pPr algn="ctr"/>
            <a:r>
              <a:rPr lang="en-GB"/>
              <a:t>SUPPORT FOR PRISONERS LEAVING JAIL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37A94-5BDC-4D41-8F4F-AF72D49C3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06257"/>
            <a:ext cx="9486901" cy="35406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j-lt"/>
                <a:cs typeface="+mj-lt"/>
                <a:hlinkClick r:id="rId3"/>
              </a:rPr>
              <a:t>https://www.theguardian.com/society/2020/aug/30/homelessness-among-prison-leavers-will-rise-as-covid-support-ends</a:t>
            </a:r>
            <a:r>
              <a:rPr lang="en-GB">
                <a:ea typeface="+mj-lt"/>
                <a:cs typeface="+mj-lt"/>
              </a:rPr>
              <a:t>  - Homelessness among prison leavers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764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D1E4A09-FB7B-4E9B-AEEC-10C6444AB4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4542" r="38557" b="26374"/>
          <a:stretch/>
        </p:blipFill>
        <p:spPr>
          <a:xfrm>
            <a:off x="344595" y="341914"/>
            <a:ext cx="10794870" cy="4870529"/>
          </a:xfrm>
        </p:spPr>
      </p:pic>
    </p:spTree>
    <p:extLst>
      <p:ext uri="{BB962C8B-B14F-4D97-AF65-F5344CB8AC3E}">
        <p14:creationId xmlns:p14="http://schemas.microsoft.com/office/powerpoint/2010/main" val="3598968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2B96F9-0720-47E1-97D3-B33430968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3358049"/>
            <a:ext cx="4067134" cy="2920477"/>
          </a:xfrm>
        </p:spPr>
        <p:txBody>
          <a:bodyPr anchor="ctr">
            <a:normAutofit/>
          </a:bodyPr>
          <a:lstStyle/>
          <a:p>
            <a:pPr algn="ctr"/>
            <a:r>
              <a:rPr lang="en-GB" sz="2800"/>
              <a:t>Does prisoner rehabilitation work?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14E5C-3835-4D94-BEA4-F02E9FB62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200" b="1">
                <a:ea typeface="+mj-lt"/>
                <a:cs typeface="+mj-lt"/>
              </a:rPr>
              <a:t>The question of prisoner rehabilitation is back in the spotlight after a former director general of the Prison Service said rehabilitation of those in jail does not work and should be abolished.</a:t>
            </a:r>
            <a:endParaRPr lang="en-US" b="1">
              <a:ea typeface="+mj-lt"/>
              <a:cs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9726909"/>
      </p:ext>
    </p:extLst>
  </p:cSld>
  <p:clrMapOvr>
    <a:masterClrMapping/>
  </p:clrMapOvr>
</p:sld>
</file>

<file path=ppt/theme/theme1.xml><?xml version="1.0" encoding="utf-8"?>
<a:theme xmlns:a="http://schemas.openxmlformats.org/drawingml/2006/main" name="ClassicFrameVTI">
  <a:themeElements>
    <a:clrScheme name="AnalogousFromDarkSeedLeftStep">
      <a:dk1>
        <a:srgbClr val="000000"/>
      </a:dk1>
      <a:lt1>
        <a:srgbClr val="FFFFFF"/>
      </a:lt1>
      <a:dk2>
        <a:srgbClr val="213B37"/>
      </a:dk2>
      <a:lt2>
        <a:srgbClr val="E8E2E2"/>
      </a:lt2>
      <a:accent1>
        <a:srgbClr val="22B2B4"/>
      </a:accent1>
      <a:accent2>
        <a:srgbClr val="16B876"/>
      </a:accent2>
      <a:accent3>
        <a:srgbClr val="23BA3E"/>
      </a:accent3>
      <a:accent4>
        <a:srgbClr val="3CB616"/>
      </a:accent4>
      <a:accent5>
        <a:srgbClr val="7FB021"/>
      </a:accent5>
      <a:accent6>
        <a:srgbClr val="AEA315"/>
      </a:accent6>
      <a:hlink>
        <a:srgbClr val="5D8E2F"/>
      </a:hlink>
      <a:folHlink>
        <a:srgbClr val="7F7F7F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937</Words>
  <Application>Microsoft Office PowerPoint</Application>
  <PresentationFormat>Widescreen</PresentationFormat>
  <Paragraphs>108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Gill Sans MT</vt:lpstr>
      <vt:lpstr>Goudy Old Style</vt:lpstr>
      <vt:lpstr>ClassicFrameVTI</vt:lpstr>
      <vt:lpstr>PowerPoint Presentation</vt:lpstr>
      <vt:lpstr>Assignment 2 </vt:lpstr>
      <vt:lpstr>Recap from lecture</vt:lpstr>
      <vt:lpstr>Rehabilitative culture in prisons</vt:lpstr>
      <vt:lpstr>REHABILITATIVE CULTURE</vt:lpstr>
      <vt:lpstr>PowerPoint Presentation</vt:lpstr>
      <vt:lpstr>PENAL LEGITIMACY</vt:lpstr>
      <vt:lpstr>VULNERABLE OFFENDERS</vt:lpstr>
      <vt:lpstr>SUPPORT FOR PRISONERS LEAVING JAIL</vt:lpstr>
      <vt:lpstr>PowerPoint Presentation</vt:lpstr>
      <vt:lpstr>Does prisoner rehabilitation work?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Knight</dc:creator>
  <cp:lastModifiedBy>Laura Knight</cp:lastModifiedBy>
  <cp:revision>249</cp:revision>
  <dcterms:created xsi:type="dcterms:W3CDTF">2020-11-16T12:47:15Z</dcterms:created>
  <dcterms:modified xsi:type="dcterms:W3CDTF">2022-03-16T11:05:59Z</dcterms:modified>
</cp:coreProperties>
</file>