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36" d="100"/>
          <a:sy n="36" d="100"/>
        </p:scale>
        <p:origin x="-1292" y="-6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9B00B3F-4148-411E-8D79-EABB5F3B2BEB}" type="datetimeFigureOut">
              <a:rPr lang="en-US" smtClean="0"/>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9B00B3F-4148-411E-8D79-EABB5F3B2BEB}" type="datetimeFigureOut">
              <a:rPr lang="en-US" smtClean="0"/>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9B00B3F-4148-411E-8D79-EABB5F3B2BEB}" type="datetimeFigureOut">
              <a:rPr lang="en-US" smtClean="0"/>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9B00B3F-4148-411E-8D79-EABB5F3B2BEB}" type="datetimeFigureOut">
              <a:rPr lang="en-US" smtClean="0"/>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9B00B3F-4148-411E-8D79-EABB5F3B2BEB}" type="datetimeFigureOut">
              <a:rPr lang="en-US" smtClean="0"/>
              <a:t>4/18/2024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9B00B3F-4148-411E-8D79-EABB5F3B2BEB}" type="datetimeFigureOut">
              <a:rPr lang="en-US" smtClean="0"/>
              <a:t>4/18/2024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B00B3F-4148-411E-8D79-EABB5F3B2BEB}" type="datetimeFigureOut">
              <a:rPr lang="en-US" smtClean="0"/>
              <a:t>4/18/2024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B00B3F-4148-411E-8D79-EABB5F3B2BEB}" type="datetimeFigureOut">
              <a:rPr lang="en-US" smtClean="0"/>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B00B3F-4148-411E-8D79-EABB5F3B2BEB}" type="datetimeFigureOut">
              <a:rPr lang="en-US" smtClean="0"/>
              <a:t>4/18/2024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9B00B3F-4148-411E-8D79-EABB5F3B2BEB}" type="datetimeFigureOut">
              <a:rPr lang="en-US" smtClean="0"/>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9B00B3F-4148-411E-8D79-EABB5F3B2BEB}" type="datetimeFigureOut">
              <a:rPr lang="en-US" smtClean="0"/>
              <a:t>4/18/2024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FCEA9-44AC-4B1D-8D26-34EF143C688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00B3F-4148-411E-8D79-EABB5F3B2BEB}" type="datetimeFigureOut">
              <a:rPr lang="en-US" smtClean="0"/>
              <a:t>4/18/2024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BFCEA9-44AC-4B1D-8D26-34EF143C688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normAutofit fontScale="85000" lnSpcReduction="20000"/>
          </a:bodyPr>
          <a:lstStyle/>
          <a:p>
            <a:r>
              <a:rPr lang="en-US" b="1" dirty="0">
                <a:latin typeface="Times New Roman" pitchFamily="18" charset="0"/>
                <a:cs typeface="Times New Roman" pitchFamily="18" charset="0"/>
              </a:rPr>
              <a:t>IMPACT ANALYSIS ON THE SUSTAINABILITY OF THE FRANC ZONE ECONOMIES IN GLOBALIZATION (INTERNATIONAL MARKET) AND DIGITAL ECONOMY</a:t>
            </a:r>
          </a:p>
        </p:txBody>
      </p:sp>
      <p:pic>
        <p:nvPicPr>
          <p:cNvPr id="5" name="Picture 4" descr="A black background with white text&#10;&#10;Description automatically generated"/>
          <p:cNvPicPr/>
          <p:nvPr/>
        </p:nvPicPr>
        <p:blipFill>
          <a:blip r:embed="rId2"/>
          <a:srcRect/>
          <a:stretch>
            <a:fillRect/>
          </a:stretch>
        </p:blipFill>
        <p:spPr bwMode="auto">
          <a:xfrm>
            <a:off x="1071538" y="2214554"/>
            <a:ext cx="6858048" cy="1500198"/>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Times New Roman" pitchFamily="18" charset="0"/>
                <a:cs typeface="Times New Roman" pitchFamily="18" charset="0"/>
              </a:rPr>
              <a:t>PRIOR LITERATURE AND CONCEPTS</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lgn="just">
              <a:buFont typeface="Wingdings" pitchFamily="2" charset="2"/>
              <a:buChar char="ü"/>
            </a:pPr>
            <a:r>
              <a:rPr lang="en-GB" dirty="0">
                <a:latin typeface="Times New Roman" pitchFamily="18" charset="0"/>
                <a:cs typeface="Times New Roman" pitchFamily="18" charset="0"/>
              </a:rPr>
              <a:t>The distinguishes of this currency is much less the history of its introduction than the longevity of its fixed exchange rate regime which remains one of the most stable in the </a:t>
            </a:r>
            <a:r>
              <a:rPr lang="en-GB" dirty="0" smtClean="0">
                <a:latin typeface="Times New Roman" pitchFamily="18" charset="0"/>
                <a:cs typeface="Times New Roman" pitchFamily="18" charset="0"/>
              </a:rPr>
              <a:t>world.</a:t>
            </a:r>
          </a:p>
          <a:p>
            <a:pPr algn="just">
              <a:buFont typeface="Wingdings" pitchFamily="2" charset="2"/>
              <a:buChar char="ü"/>
            </a:pPr>
            <a:r>
              <a:rPr lang="en-US" dirty="0" smtClean="0">
                <a:latin typeface="Times New Roman" pitchFamily="18" charset="0"/>
                <a:cs typeface="Times New Roman" pitchFamily="18" charset="0"/>
              </a:rPr>
              <a:t>To its critics, the </a:t>
            </a:r>
            <a:r>
              <a:rPr lang="en-US" dirty="0">
                <a:latin typeface="Times New Roman" pitchFamily="18" charset="0"/>
                <a:cs typeface="Times New Roman" pitchFamily="18" charset="0"/>
              </a:rPr>
              <a:t>CFA franc is a colonial anachronism; </a:t>
            </a:r>
            <a:endParaRPr lang="en-US" dirty="0" smtClean="0">
              <a:latin typeface="Times New Roman" pitchFamily="18" charset="0"/>
              <a:cs typeface="Times New Roman" pitchFamily="18" charset="0"/>
            </a:endParaRPr>
          </a:p>
          <a:p>
            <a:pPr algn="just">
              <a:buFont typeface="Wingdings" pitchFamily="2" charset="2"/>
              <a:buChar char="ü"/>
            </a:pPr>
            <a:r>
              <a:rPr lang="en-US" dirty="0" smtClean="0">
                <a:latin typeface="Times New Roman" pitchFamily="18" charset="0"/>
                <a:cs typeface="Times New Roman" pitchFamily="18" charset="0"/>
              </a:rPr>
              <a:t>to </a:t>
            </a:r>
            <a:r>
              <a:rPr lang="en-US" dirty="0">
                <a:latin typeface="Times New Roman" pitchFamily="18" charset="0"/>
                <a:cs typeface="Times New Roman" pitchFamily="18" charset="0"/>
              </a:rPr>
              <a:t>its defenders, a bulwark of stability.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METHODOLOGICAL CHOICE</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lgn="just">
              <a:buFont typeface="Wingdings" pitchFamily="2" charset="2"/>
              <a:buChar char="ü"/>
            </a:pPr>
            <a:r>
              <a:rPr lang="en-GB" dirty="0" smtClean="0">
                <a:latin typeface="Times New Roman" pitchFamily="18" charset="0"/>
                <a:cs typeface="Times New Roman" pitchFamily="18" charset="0"/>
              </a:rPr>
              <a:t>The grounded research</a:t>
            </a:r>
          </a:p>
          <a:p>
            <a:pPr algn="just">
              <a:buNone/>
            </a:pPr>
            <a:endParaRPr lang="en-GB" dirty="0" smtClean="0">
              <a:latin typeface="Times New Roman" pitchFamily="18" charset="0"/>
              <a:cs typeface="Times New Roman" pitchFamily="18" charset="0"/>
            </a:endParaRPr>
          </a:p>
          <a:p>
            <a:pPr algn="just">
              <a:buFont typeface="Wingdings" pitchFamily="2" charset="2"/>
              <a:buChar char="ü"/>
            </a:pPr>
            <a:r>
              <a:rPr lang="en-US" dirty="0" smtClean="0">
                <a:latin typeface="Times New Roman" pitchFamily="18" charset="0"/>
                <a:cs typeface="Times New Roman" pitchFamily="18" charset="0"/>
              </a:rPr>
              <a:t>The qualitative </a:t>
            </a:r>
            <a:r>
              <a:rPr lang="en-US" dirty="0">
                <a:latin typeface="Times New Roman" pitchFamily="18" charset="0"/>
                <a:cs typeface="Times New Roman" pitchFamily="18" charset="0"/>
              </a:rPr>
              <a:t>data of international </a:t>
            </a:r>
            <a:r>
              <a:rPr lang="en-US" dirty="0" smtClean="0">
                <a:latin typeface="Times New Roman" pitchFamily="18" charset="0"/>
                <a:cs typeface="Times New Roman" pitchFamily="18" charset="0"/>
              </a:rPr>
              <a:t>organ </a:t>
            </a:r>
            <a:r>
              <a:rPr lang="en-US" dirty="0" err="1" smtClean="0">
                <a:latin typeface="Times New Roman" pitchFamily="18" charset="0"/>
                <a:cs typeface="Times New Roman" pitchFamily="18" charset="0"/>
              </a:rPr>
              <a:t>izations</a:t>
            </a:r>
            <a:endParaRPr lang="en-US" dirty="0" smtClean="0">
              <a:latin typeface="Times New Roman" pitchFamily="18" charset="0"/>
              <a:cs typeface="Times New Roman" pitchFamily="18" charset="0"/>
            </a:endParaRPr>
          </a:p>
          <a:p>
            <a:pPr algn="just">
              <a:buFont typeface="Wingdings" pitchFamily="2" charset="2"/>
              <a:buChar char="ü"/>
            </a:pPr>
            <a:endParaRPr lang="en-GB" dirty="0">
              <a:latin typeface="Times New Roman" pitchFamily="18" charset="0"/>
              <a:cs typeface="Times New Roman" pitchFamily="18" charset="0"/>
            </a:endParaRPr>
          </a:p>
          <a:p>
            <a:pPr algn="just">
              <a:buFont typeface="Wingdings" pitchFamily="2" charset="2"/>
              <a:buChar char="ü"/>
            </a:pPr>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Macro Poverty Outlook, spring </a:t>
            </a:r>
            <a:r>
              <a:rPr lang="en-US" dirty="0" smtClean="0">
                <a:latin typeface="Times New Roman" pitchFamily="18" charset="0"/>
                <a:cs typeface="Times New Roman" pitchFamily="18" charset="0"/>
              </a:rPr>
              <a:t>2024, 148 countries of Sub-Saharan Africa</a:t>
            </a:r>
          </a:p>
          <a:p>
            <a:pPr algn="just">
              <a:buFont typeface="Wingdings" pitchFamily="2" charset="2"/>
              <a:buChar char="ü"/>
            </a:pP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itchFamily="18" charset="0"/>
                <a:cs typeface="Times New Roman" pitchFamily="18" charset="0"/>
              </a:rPr>
              <a:t>PRELIMINARY FINDINGS</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Font typeface="Wingdings" pitchFamily="2" charset="2"/>
              <a:buChar char="ü"/>
            </a:pPr>
            <a:r>
              <a:rPr lang="en-US" dirty="0">
                <a:latin typeface="Times New Roman" pitchFamily="18" charset="0"/>
                <a:cs typeface="Times New Roman" pitchFamily="18" charset="0"/>
              </a:rPr>
              <a:t>The two zones combined have reached the highest economic growth of 3.9% in 2022 and the lower of 2.6% in </a:t>
            </a:r>
            <a:r>
              <a:rPr lang="en-US" dirty="0" smtClean="0">
                <a:latin typeface="Times New Roman" pitchFamily="18" charset="0"/>
                <a:cs typeface="Times New Roman" pitchFamily="18" charset="0"/>
              </a:rPr>
              <a:t>2023.</a:t>
            </a:r>
          </a:p>
          <a:p>
            <a:pPr algn="just">
              <a:buNone/>
            </a:pPr>
            <a:endParaRPr lang="en-US" dirty="0" smtClean="0">
              <a:latin typeface="Times New Roman" pitchFamily="18" charset="0"/>
              <a:cs typeface="Times New Roman" pitchFamily="18" charset="0"/>
            </a:endParaRPr>
          </a:p>
          <a:p>
            <a:pPr algn="just">
              <a:buFont typeface="Wingdings" pitchFamily="2" charset="2"/>
              <a:buChar char="ü"/>
            </a:pPr>
            <a:r>
              <a:rPr lang="en-US" dirty="0">
                <a:latin typeface="Times New Roman" pitchFamily="18" charset="0"/>
                <a:cs typeface="Times New Roman" pitchFamily="18" charset="0"/>
              </a:rPr>
              <a:t>Both monetary zones present a deficit on the fiscal balance from 2021 to 2023. The forecast years will not be better as it is still negative and less than 1% in 2025.</a:t>
            </a:r>
          </a:p>
          <a:p>
            <a:pPr>
              <a:buNone/>
            </a:pPr>
            <a:endParaRPr lang="en-US" dirty="0"/>
          </a:p>
          <a:p>
            <a:pPr algn="just">
              <a:buFont typeface="Wingdings" pitchFamily="2" charset="2"/>
              <a:buChar char="ü"/>
            </a:pPr>
            <a:endParaRPr lang="en-US"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0"/>
            <a:ext cx="9144000" cy="69865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kumimoji="0" lang="en-US" sz="3200" b="0" i="0" u="none" strike="noStrike" cap="none" normalizeH="0" baseline="0" dirty="0" smtClean="0">
              <a:ln>
                <a:noFill/>
              </a:ln>
              <a:solidFill>
                <a:srgbClr val="222222"/>
              </a:solidFill>
              <a:effectLst/>
              <a:latin typeface="Times New Roman" pitchFamily="18" charset="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r>
              <a:rPr kumimoji="0" lang="en-US" sz="3200" b="0" i="0" u="none" strike="noStrike" cap="none" normalizeH="0" baseline="0" dirty="0" smtClean="0">
                <a:ln>
                  <a:noFill/>
                </a:ln>
                <a:solidFill>
                  <a:srgbClr val="222222"/>
                </a:solidFill>
                <a:effectLst/>
                <a:latin typeface="Times New Roman" pitchFamily="18" charset="0"/>
                <a:ea typeface="Times New Roman" pitchFamily="18" charset="0"/>
                <a:cs typeface="Times New Roman" pitchFamily="18" charset="0"/>
              </a:rPr>
              <a:t>In 2021, the CEMAC and UEMOA zones had an inflation of 2.5%. It reached a peak of 6.1% in 2022 and slightly decreased to 4.1% in 2023. Between 2024 and 2026, it will vary from 3.7% to 2.7%.</a:t>
            </a:r>
          </a:p>
          <a:p>
            <a:pPr marL="0" marR="0" lvl="0" indent="0" algn="just" defTabSz="914400" rtl="0" eaLnBrk="1" fontAlgn="base" latinLnBrk="0" hangingPunct="1">
              <a:lnSpc>
                <a:spcPct val="100000"/>
              </a:lnSpc>
              <a:spcBef>
                <a:spcPct val="0"/>
              </a:spcBef>
              <a:spcAft>
                <a:spcPct val="0"/>
              </a:spcAft>
              <a:buClrTx/>
              <a:buSzTx/>
              <a:tabLst/>
            </a:pPr>
            <a:endParaRPr lang="en-GB" sz="3200" dirty="0">
              <a:solidFill>
                <a:srgbClr val="222222"/>
              </a:solidFill>
              <a:latin typeface="Times New Roman" pitchFamily="18" charset="0"/>
              <a:cs typeface="Times New Roman" pitchFamily="18" charset="0"/>
            </a:endParaRPr>
          </a:p>
          <a:p>
            <a:pPr algn="just">
              <a:buFont typeface="Wingdings" pitchFamily="2" charset="2"/>
              <a:buChar char="ü"/>
            </a:pPr>
            <a:r>
              <a:rPr lang="en-US" sz="3200" dirty="0">
                <a:latin typeface="Times New Roman" pitchFamily="18" charset="0"/>
                <a:cs typeface="Times New Roman" pitchFamily="18" charset="0"/>
              </a:rPr>
              <a:t>The two monetary zones have an export rate of 4.8% in 2021. It increased to 6.1% in 2022 before reaching its lowest of 2% in 2023. For the forecast years, the rate will be five times higher in 2024 (10.2%) but continually decrease to 6.2% in 2025 and 4.7% in 2026.</a:t>
            </a:r>
          </a:p>
          <a:p>
            <a:r>
              <a:rPr lang="en-US" sz="3200" dirty="0"/>
              <a:t>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kumimoji="0" lang="en-US" sz="3200" b="0" i="0" u="none" strike="noStrike" cap="none" normalizeH="0" baseline="0" dirty="0" smtClean="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DISCUSSION  WITHIN THE CONTEXT</a:t>
            </a:r>
            <a:endParaRPr lang="en-US" dirty="0"/>
          </a:p>
        </p:txBody>
      </p:sp>
      <p:sp>
        <p:nvSpPr>
          <p:cNvPr id="3" name="Content Placeholder 2"/>
          <p:cNvSpPr>
            <a:spLocks noGrp="1"/>
          </p:cNvSpPr>
          <p:nvPr>
            <p:ph idx="1"/>
          </p:nvPr>
        </p:nvSpPr>
        <p:spPr/>
        <p:txBody>
          <a:bodyPr>
            <a:normAutofit fontScale="92500" lnSpcReduction="20000"/>
          </a:bodyPr>
          <a:lstStyle/>
          <a:p>
            <a:pPr algn="just">
              <a:buFont typeface="Wingdings" pitchFamily="2" charset="2"/>
              <a:buChar char="ü"/>
            </a:pPr>
            <a:r>
              <a:rPr lang="en-GB" dirty="0">
                <a:latin typeface="Times New Roman" pitchFamily="18" charset="0"/>
                <a:cs typeface="Times New Roman" pitchFamily="18" charset="0"/>
              </a:rPr>
              <a:t>Indicators show that the FZ economic growth has never reached 4% since 2021. It means that all 14 countries members of the FZ are very poor. Meanwhile, they are subjected to high inflation for example 6% in 2022. Therefore, theories supporting that the fixed parity of the CFAF ensures the stability and low inflation on the FZ were wrong. In reality, the CFAF do not bring progress but expose the FZ to inflation which is the non-control of its prices. It becomes obvious that these currencies cannot secure price and non-price competitive on the FZ. </a:t>
            </a:r>
            <a:endParaRPr lang="en-US" dirty="0">
              <a:latin typeface="Times New Roman" pitchFamily="18" charset="0"/>
              <a:cs typeface="Times New Roman" pitchFamily="18" charset="0"/>
            </a:endParaRPr>
          </a:p>
          <a:p>
            <a:pPr>
              <a:buFont typeface="Wingdings" pitchFamily="2" charset="2"/>
              <a:buChar char="ü"/>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0" y="0"/>
            <a:ext cx="91440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kumimoji="0" lang="en-US" sz="3200" b="0" i="0" u="none" strike="noStrike" cap="none" normalizeH="0" baseline="0" dirty="0" smtClean="0">
              <a:ln>
                <a:noFill/>
              </a:ln>
              <a:solidFill>
                <a:srgbClr val="222222"/>
              </a:solidFill>
              <a:effectLst/>
              <a:latin typeface="Times New Roman" pitchFamily="18" charset="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lang="en-US" sz="3200" dirty="0">
              <a:solidFill>
                <a:srgbClr val="222222"/>
              </a:solidFill>
              <a:latin typeface="Times New Roman" pitchFamily="18" charset="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kumimoji="0" lang="en-US" sz="3200" b="0" i="0" u="none" strike="noStrike" cap="none" normalizeH="0" baseline="0" dirty="0" smtClean="0">
              <a:ln>
                <a:noFill/>
              </a:ln>
              <a:solidFill>
                <a:srgbClr val="222222"/>
              </a:solidFill>
              <a:effectLst/>
              <a:latin typeface="Times New Roman" pitchFamily="18" charset="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r>
              <a:rPr kumimoji="0" lang="en-US" sz="3200" b="0" i="0" u="none" strike="noStrike" cap="none" normalizeH="0" baseline="0" dirty="0" smtClean="0">
                <a:ln>
                  <a:noFill/>
                </a:ln>
                <a:solidFill>
                  <a:srgbClr val="222222"/>
                </a:solidFill>
                <a:effectLst/>
                <a:latin typeface="Times New Roman" pitchFamily="18" charset="0"/>
                <a:ea typeface="Times New Roman" pitchFamily="18" charset="0"/>
                <a:cs typeface="Times New Roman" pitchFamily="18" charset="0"/>
              </a:rPr>
              <a:t>Import rate reached a peak of 9.3% in 2021. Nevertheless, it slowly decreased to 6.5% and 3.5% in 2022 and 2023. For the forecast years, it will start at 6.5 in 2024; observe a drop to 5% in 2025 and 4.2% in 2026.</a:t>
            </a:r>
            <a:endParaRPr kumimoji="0" lang="en-US" sz="3200" b="0" i="0" u="none" strike="noStrike" cap="none" normalizeH="0" baseline="0" dirty="0" smtClean="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0" y="0"/>
            <a:ext cx="9144000" cy="649408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r>
              <a:rPr kumimoji="0" lang="en-GB" sz="32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Export and import rates of the FZ cannot reach a yearly 10%. These situations, which badly influence the monetary aspect, express the absence of trade among members in the FZ. To sum up, the FZ have a poor trade performance despite sharing the same currency.</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ü"/>
              <a:tabLst/>
            </a:pPr>
            <a:endParaRPr lang="en-GB" sz="3200" dirty="0">
              <a:latin typeface="Times New Roman" pitchFamily="18" charset="0"/>
              <a:cs typeface="Times New Roman" pitchFamily="18" charset="0"/>
            </a:endParaRPr>
          </a:p>
          <a:p>
            <a:pPr algn="just" fontAlgn="base">
              <a:spcBef>
                <a:spcPct val="0"/>
              </a:spcBef>
              <a:spcAft>
                <a:spcPct val="0"/>
              </a:spcAft>
              <a:buFont typeface="Wingdings" pitchFamily="2" charset="2"/>
              <a:buChar char="ü"/>
            </a:pPr>
            <a:r>
              <a:rPr lang="en-GB" sz="3200" dirty="0" smtClean="0">
                <a:latin typeface="Times New Roman" pitchFamily="18" charset="0"/>
                <a:cs typeface="Times New Roman" pitchFamily="18" charset="0"/>
              </a:rPr>
              <a:t>In </a:t>
            </a:r>
            <a:r>
              <a:rPr lang="en-GB" sz="3200" dirty="0">
                <a:latin typeface="Times New Roman" pitchFamily="18" charset="0"/>
                <a:cs typeface="Times New Roman" pitchFamily="18" charset="0"/>
              </a:rPr>
              <a:t>reality, there is not free trade area in the FZ. Consequently, the fiscal deficit implies that the FZ do not trade among members, have a poor rules and regulations or are corrupt. Consequently, the CFAF do not encourage its members (CEMAC and UEMOA) to have an intra-regional trade</a:t>
            </a:r>
            <a:r>
              <a:rPr lang="en-GB" sz="3200" dirty="0" smtClean="0">
                <a:latin typeface="Times New Roman" pitchFamily="18" charset="0"/>
                <a:cs typeface="Times New Roman" pitchFamily="18" charset="0"/>
              </a:rPr>
              <a:t>.</a:t>
            </a:r>
            <a:endParaRPr lang="en-US" sz="32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TotalTime>
  <Words>544</Words>
  <Application>Microsoft Office PowerPoint</Application>
  <PresentationFormat>On-screen Show (4:3)</PresentationFormat>
  <Paragraphs>29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Slide 1</vt:lpstr>
      <vt:lpstr>PRIOR LITERATURE AND CONCEPTS</vt:lpstr>
      <vt:lpstr>METHODOLOGICAL CHOICE</vt:lpstr>
      <vt:lpstr>PRELIMINARY FINDINGS</vt:lpstr>
      <vt:lpstr>Slide 5</vt:lpstr>
      <vt:lpstr>DISCUSSION  WITHIN THE CONTEXT</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Admin</cp:lastModifiedBy>
  <cp:revision>1</cp:revision>
  <dcterms:created xsi:type="dcterms:W3CDTF">2024-04-18T08:37:16Z</dcterms:created>
  <dcterms:modified xsi:type="dcterms:W3CDTF">2024-04-18T09:15:26Z</dcterms:modified>
</cp:coreProperties>
</file>