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Default Extension="emf" ContentType="image/x-em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handoutMasterIdLst>
    <p:handoutMasterId r:id="rId12"/>
  </p:handoutMasterIdLst>
  <p:sldIdLst>
    <p:sldId id="271" r:id="rId2"/>
    <p:sldId id="272" r:id="rId3"/>
    <p:sldId id="280" r:id="rId4"/>
    <p:sldId id="281" r:id="rId5"/>
    <p:sldId id="282" r:id="rId6"/>
    <p:sldId id="283" r:id="rId7"/>
    <p:sldId id="278" r:id="rId8"/>
    <p:sldId id="258" r:id="rId9"/>
    <p:sldId id="279" r:id="rId10"/>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53" d="100"/>
          <a:sy n="53" d="100"/>
        </p:scale>
        <p:origin x="-1184"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notesMaster" Target="notesMasters/notesMaster1.xml"/><Relationship Id="rId12" Type="http://schemas.openxmlformats.org/officeDocument/2006/relationships/handoutMaster" Target="handoutMasters/handoutMaster1.xml"/><Relationship Id="rId13" Type="http://schemas.openxmlformats.org/officeDocument/2006/relationships/printerSettings" Target="printerSettings/printerSettings1.bin"/><Relationship Id="rId14" Type="http://schemas.openxmlformats.org/officeDocument/2006/relationships/presProps" Target="presProps.xml"/><Relationship Id="rId15" Type="http://schemas.openxmlformats.org/officeDocument/2006/relationships/viewProps" Target="viewProps.xml"/><Relationship Id="rId16" Type="http://schemas.openxmlformats.org/officeDocument/2006/relationships/theme" Target="theme/theme1.xml"/><Relationship Id="rId1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81C57171-8141-4640-ACCF-272839C723DE}" type="datetimeFigureOut">
              <a:rPr lang="en-GB" smtClean="0"/>
              <a:pPr/>
              <a:t>14/03/17</a:t>
            </a:fld>
            <a:endParaRPr lang="en-GB"/>
          </a:p>
        </p:txBody>
      </p:sp>
      <p:sp>
        <p:nvSpPr>
          <p:cNvPr id="4" name="Footer Placeholder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fld id="{340928F9-A4AE-43DE-9D53-64EF21A5A08A}" type="slidenum">
              <a:rPr lang="en-GB" smtClean="0"/>
              <a:pPr/>
              <a:t>‹#›</a:t>
            </a:fld>
            <a:endParaRPr lang="en-GB"/>
          </a:p>
        </p:txBody>
      </p:sp>
    </p:spTree>
    <p:extLst>
      <p:ext uri="{BB962C8B-B14F-4D97-AF65-F5344CB8AC3E}">
        <p14:creationId xmlns:p14="http://schemas.microsoft.com/office/powerpoint/2010/main" val="11673612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13411A6A-50B0-E844-A045-83B73100EDC8}" type="datetimeFigureOut">
              <a:rPr lang="en-US" smtClean="0"/>
              <a:t>14/03/17</a:t>
            </a:fld>
            <a:endParaRPr lang="en-US"/>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450" y="4714875"/>
            <a:ext cx="5438775" cy="4467225"/>
          </a:xfrm>
          <a:prstGeom prst="rect">
            <a:avLst/>
          </a:prstGeom>
        </p:spPr>
        <p:txBody>
          <a:bodyPr vert="horz" lIns="91440" tIns="45720" rIns="91440" bIns="45720" rtlCol="0"/>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6" name="Footer Placeholder 5"/>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49688" y="9428163"/>
            <a:ext cx="2946400" cy="496887"/>
          </a:xfrm>
          <a:prstGeom prst="rect">
            <a:avLst/>
          </a:prstGeom>
        </p:spPr>
        <p:txBody>
          <a:bodyPr vert="horz" lIns="91440" tIns="45720" rIns="91440" bIns="45720" rtlCol="0" anchor="b"/>
          <a:lstStyle>
            <a:lvl1pPr algn="r">
              <a:defRPr sz="1200"/>
            </a:lvl1pPr>
          </a:lstStyle>
          <a:p>
            <a:fld id="{F115362F-871F-8C45-99AF-F2BAF0766101}" type="slidenum">
              <a:rPr lang="en-US" smtClean="0"/>
              <a:t>‹#›</a:t>
            </a:fld>
            <a:endParaRPr lang="en-US"/>
          </a:p>
        </p:txBody>
      </p:sp>
    </p:spTree>
    <p:extLst>
      <p:ext uri="{BB962C8B-B14F-4D97-AF65-F5344CB8AC3E}">
        <p14:creationId xmlns:p14="http://schemas.microsoft.com/office/powerpoint/2010/main" val="820226999"/>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b="1" dirty="0" smtClean="0"/>
              <a:t>In essence, Families First is an innovation </a:t>
            </a:r>
            <a:r>
              <a:rPr lang="en-US" b="1" dirty="0" err="1" smtClean="0"/>
              <a:t>programme</a:t>
            </a:r>
            <a:r>
              <a:rPr lang="en-US" b="1" dirty="0" smtClean="0"/>
              <a:t> that promotes the development by local authority areas of effective multi-agency systems and support, with a clear emphasis on prevention and early intervention for families, particularly those living in poverty. </a:t>
            </a:r>
            <a:endParaRPr lang="en-US" dirty="0" smtClean="0"/>
          </a:p>
          <a:p>
            <a:endParaRPr lang="en-US" dirty="0"/>
          </a:p>
        </p:txBody>
      </p:sp>
      <p:sp>
        <p:nvSpPr>
          <p:cNvPr id="4" name="Slide Number Placeholder 3"/>
          <p:cNvSpPr>
            <a:spLocks noGrp="1"/>
          </p:cNvSpPr>
          <p:nvPr>
            <p:ph type="sldNum" sz="quarter" idx="10"/>
          </p:nvPr>
        </p:nvSpPr>
        <p:spPr/>
        <p:txBody>
          <a:bodyPr/>
          <a:lstStyle/>
          <a:p>
            <a:fld id="{F115362F-871F-8C45-99AF-F2BAF0766101}" type="slidenum">
              <a:rPr lang="en-US" smtClean="0"/>
              <a:t>3</a:t>
            </a:fld>
            <a:endParaRPr lang="en-US"/>
          </a:p>
        </p:txBody>
      </p:sp>
    </p:spTree>
    <p:extLst>
      <p:ext uri="{BB962C8B-B14F-4D97-AF65-F5344CB8AC3E}">
        <p14:creationId xmlns:p14="http://schemas.microsoft.com/office/powerpoint/2010/main" val="23633755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C79D142-ED75-4CA1-84A4-8CC32340F756}" type="datetimeFigureOut">
              <a:rPr lang="en-GB" smtClean="0"/>
              <a:pPr/>
              <a:t>14/03/17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40715D-6975-4A1D-8302-EA666FCE2FE6}"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C79D142-ED75-4CA1-84A4-8CC32340F756}" type="datetimeFigureOut">
              <a:rPr lang="en-GB" smtClean="0"/>
              <a:pPr/>
              <a:t>14/03/17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40715D-6975-4A1D-8302-EA666FCE2FE6}"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C79D142-ED75-4CA1-84A4-8CC32340F756}" type="datetimeFigureOut">
              <a:rPr lang="en-GB" smtClean="0"/>
              <a:pPr/>
              <a:t>14/03/17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40715D-6975-4A1D-8302-EA666FCE2FE6}"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C79D142-ED75-4CA1-84A4-8CC32340F756}" type="datetimeFigureOut">
              <a:rPr lang="en-GB" smtClean="0"/>
              <a:pPr/>
              <a:t>14/03/17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640715D-6975-4A1D-8302-EA666FCE2FE6}"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C79D142-ED75-4CA1-84A4-8CC32340F756}" type="datetimeFigureOut">
              <a:rPr lang="en-GB" smtClean="0"/>
              <a:pPr/>
              <a:t>14/03/17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640715D-6975-4A1D-8302-EA666FCE2FE6}"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C79D142-ED75-4CA1-84A4-8CC32340F756}" type="datetimeFigureOut">
              <a:rPr lang="en-GB" smtClean="0"/>
              <a:pPr/>
              <a:t>14/03/17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640715D-6975-4A1D-8302-EA666FCE2FE6}"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C79D142-ED75-4CA1-84A4-8CC32340F756}" type="datetimeFigureOut">
              <a:rPr lang="en-GB" smtClean="0"/>
              <a:pPr/>
              <a:t>14/03/17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640715D-6975-4A1D-8302-EA666FCE2FE6}"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C79D142-ED75-4CA1-84A4-8CC32340F756}" type="datetimeFigureOut">
              <a:rPr lang="en-GB" smtClean="0"/>
              <a:pPr/>
              <a:t>14/03/17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640715D-6975-4A1D-8302-EA666FCE2FE6}"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C79D142-ED75-4CA1-84A4-8CC32340F756}" type="datetimeFigureOut">
              <a:rPr lang="en-GB" smtClean="0"/>
              <a:pPr/>
              <a:t>14/03/17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640715D-6975-4A1D-8302-EA666FCE2FE6}"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C79D142-ED75-4CA1-84A4-8CC32340F756}" type="datetimeFigureOut">
              <a:rPr lang="en-GB" smtClean="0"/>
              <a:pPr/>
              <a:t>14/03/17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40715D-6975-4A1D-8302-EA666FCE2FE6}"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C79D142-ED75-4CA1-84A4-8CC32340F756}" type="datetimeFigureOut">
              <a:rPr lang="en-GB" smtClean="0"/>
              <a:pPr/>
              <a:t>14/03/17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40715D-6975-4A1D-8302-EA666FCE2FE6}"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C79D142-ED75-4CA1-84A4-8CC32340F756}" type="datetimeFigureOut">
              <a:rPr lang="en-GB" smtClean="0"/>
              <a:pPr/>
              <a:t>14/03/17</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640715D-6975-4A1D-8302-EA666FCE2FE6}"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 Id="rId3" Type="http://schemas.openxmlformats.org/officeDocument/2006/relationships/image" Target="../media/image2.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emf"/></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1.png"/><Relationship Id="rId3" Type="http://schemas.openxmlformats.org/officeDocument/2006/relationships/image" Target="../media/image2.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G:\Logos\Blue-Eng.gif"/>
          <p:cNvPicPr>
            <a:picLocks noChangeAspect="1" noChangeArrowheads="1"/>
          </p:cNvPicPr>
          <p:nvPr/>
        </p:nvPicPr>
        <p:blipFill>
          <a:blip r:embed="rId2" cstate="print">
            <a:duotone>
              <a:schemeClr val="accent3">
                <a:shade val="45000"/>
                <a:satMod val="135000"/>
              </a:schemeClr>
              <a:prstClr val="white"/>
            </a:duotone>
          </a:blip>
          <a:srcRect/>
          <a:stretch>
            <a:fillRect/>
          </a:stretch>
        </p:blipFill>
        <p:spPr bwMode="auto">
          <a:xfrm rot="16200000">
            <a:off x="-2351660" y="2315150"/>
            <a:ext cx="6021290" cy="1390990"/>
          </a:xfrm>
          <a:prstGeom prst="rect">
            <a:avLst/>
          </a:prstGeom>
          <a:noFill/>
          <a:ln w="9525">
            <a:noFill/>
            <a:miter lim="800000"/>
            <a:headEnd/>
            <a:tailEnd/>
          </a:ln>
        </p:spPr>
      </p:pic>
      <p:pic>
        <p:nvPicPr>
          <p:cNvPr id="5" name="Content Placeholder 4" descr="G:\Logos\Families First\Families First Logo WG.JPG"/>
          <p:cNvPicPr>
            <a:picLocks noChangeAspect="1" noChangeArrowheads="1"/>
          </p:cNvPicPr>
          <p:nvPr/>
        </p:nvPicPr>
        <p:blipFill>
          <a:blip r:embed="rId3" cstate="print"/>
          <a:srcRect/>
          <a:stretch>
            <a:fillRect/>
          </a:stretch>
        </p:blipFill>
        <p:spPr>
          <a:xfrm>
            <a:off x="7664450" y="115888"/>
            <a:ext cx="1289050" cy="1296888"/>
          </a:xfrm>
          <a:prstGeom prst="rec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pic>
      <p:sp>
        <p:nvSpPr>
          <p:cNvPr id="8" name="Title 7"/>
          <p:cNvSpPr>
            <a:spLocks noGrp="1"/>
          </p:cNvSpPr>
          <p:nvPr>
            <p:ph type="ctrTitle"/>
          </p:nvPr>
        </p:nvSpPr>
        <p:spPr>
          <a:xfrm>
            <a:off x="685800" y="1412777"/>
            <a:ext cx="7772400" cy="2187674"/>
          </a:xfrm>
        </p:spPr>
        <p:txBody>
          <a:bodyPr>
            <a:normAutofit fontScale="90000"/>
          </a:bodyPr>
          <a:lstStyle/>
          <a:p>
            <a:r>
              <a:rPr lang="en-GB" dirty="0" err="1" smtClean="0"/>
              <a:t>Teuluoeddyn</a:t>
            </a:r>
            <a:r>
              <a:rPr lang="en-GB" dirty="0" smtClean="0"/>
              <a:t> </a:t>
            </a:r>
            <a:r>
              <a:rPr lang="en-GB" dirty="0" err="1" smtClean="0"/>
              <a:t>Gyntaf</a:t>
            </a:r>
            <a:r>
              <a:rPr lang="en-GB" dirty="0" smtClean="0"/>
              <a:t/>
            </a:r>
            <a:br>
              <a:rPr lang="en-GB" dirty="0" smtClean="0"/>
            </a:br>
            <a:r>
              <a:rPr lang="en-GB" dirty="0" err="1" smtClean="0"/>
              <a:t>Tîm</a:t>
            </a:r>
            <a:r>
              <a:rPr lang="en-GB" dirty="0" smtClean="0"/>
              <a:t> </a:t>
            </a:r>
            <a:r>
              <a:rPr lang="en-GB" dirty="0" smtClean="0"/>
              <a:t>o </a:t>
            </a:r>
            <a:r>
              <a:rPr lang="en-GB" dirty="0" err="1" smtClean="0"/>
              <a:t>Amgylch</a:t>
            </a:r>
            <a:r>
              <a:rPr lang="en-GB" dirty="0" smtClean="0"/>
              <a:t> y </a:t>
            </a:r>
            <a:r>
              <a:rPr lang="en-GB" dirty="0" err="1" smtClean="0"/>
              <a:t>Teulu</a:t>
            </a:r>
            <a:r>
              <a:rPr lang="en-GB" dirty="0" smtClean="0"/>
              <a:t> </a:t>
            </a:r>
            <a:br>
              <a:rPr lang="en-GB" dirty="0" smtClean="0"/>
            </a:br>
            <a:r>
              <a:rPr lang="en-GB" dirty="0" smtClean="0"/>
              <a:t/>
            </a:r>
            <a:br>
              <a:rPr lang="en-GB" dirty="0" smtClean="0"/>
            </a:br>
            <a:r>
              <a:rPr lang="en-GB" dirty="0" smtClean="0"/>
              <a:t>Families First</a:t>
            </a:r>
            <a:br>
              <a:rPr lang="en-GB" dirty="0" smtClean="0"/>
            </a:br>
            <a:r>
              <a:rPr lang="en-GB" dirty="0" smtClean="0"/>
              <a:t>Team </a:t>
            </a:r>
            <a:r>
              <a:rPr lang="en-GB" dirty="0" smtClean="0"/>
              <a:t>Around the </a:t>
            </a:r>
            <a:r>
              <a:rPr lang="en-GB" dirty="0" smtClean="0"/>
              <a:t>Family</a:t>
            </a:r>
            <a:endParaRPr lang="en-GB" dirty="0"/>
          </a:p>
        </p:txBody>
      </p:sp>
      <p:sp>
        <p:nvSpPr>
          <p:cNvPr id="9" name="Subtitle 8"/>
          <p:cNvSpPr>
            <a:spLocks noGrp="1"/>
          </p:cNvSpPr>
          <p:nvPr>
            <p:ph type="subTitle" idx="1"/>
          </p:nvPr>
        </p:nvSpPr>
        <p:spPr>
          <a:xfrm>
            <a:off x="1403648" y="4365104"/>
            <a:ext cx="6400800" cy="1752600"/>
          </a:xfrm>
        </p:spPr>
        <p:txBody>
          <a:bodyPr/>
          <a:lstStyle/>
          <a:p>
            <a:endParaRPr lang="en-GB" dirty="0"/>
          </a:p>
        </p:txBody>
      </p:sp>
      <p:sp>
        <p:nvSpPr>
          <p:cNvPr id="7" name="Text Box 2"/>
          <p:cNvSpPr txBox="1">
            <a:spLocks noChangeArrowheads="1"/>
          </p:cNvSpPr>
          <p:nvPr/>
        </p:nvSpPr>
        <p:spPr bwMode="auto">
          <a:xfrm>
            <a:off x="0" y="6369050"/>
            <a:ext cx="9144000" cy="488950"/>
          </a:xfrm>
          <a:prstGeom prst="rect">
            <a:avLst/>
          </a:prstGeom>
          <a:solidFill>
            <a:srgbClr val="0B5294"/>
          </a:solidFill>
          <a:ln w="38100">
            <a:solidFill>
              <a:srgbClr val="90C5F6"/>
            </a:solidFill>
            <a:miter lim="800000"/>
            <a:headEnd/>
            <a:tailEnd/>
          </a:ln>
          <a:effectLst>
            <a:outerShdw dist="107763" dir="18900000" algn="ctr" rotWithShape="0">
              <a:srgbClr val="004D6C">
                <a:alpha val="50000"/>
              </a:srgbClr>
            </a:outerShdw>
          </a:effectLst>
        </p:spPr>
        <p:txBody>
          <a:bodyPr/>
          <a:lstStyle/>
          <a:p>
            <a:pPr fontAlgn="auto">
              <a:spcBef>
                <a:spcPts val="0"/>
              </a:spcBef>
              <a:spcAft>
                <a:spcPts val="1000"/>
              </a:spcAft>
              <a:defRPr/>
            </a:pPr>
            <a:r>
              <a:rPr lang="en-GB" sz="1400" b="1" dirty="0" err="1">
                <a:solidFill>
                  <a:srgbClr val="FFFFFF"/>
                </a:solidFill>
                <a:effectLst>
                  <a:outerShdw blurRad="38100" dist="38100" dir="2700000" algn="tl">
                    <a:srgbClr val="000000"/>
                  </a:outerShdw>
                </a:effectLst>
                <a:latin typeface="Segoe Script" pitchFamily="34" charset="0"/>
                <a:cs typeface="Arial" pitchFamily="34" charset="0"/>
              </a:rPr>
              <a:t>Llwyddo</a:t>
            </a:r>
            <a:r>
              <a:rPr lang="en-GB" sz="1400" b="1" dirty="0">
                <a:solidFill>
                  <a:srgbClr val="FFFFFF"/>
                </a:solidFill>
                <a:effectLst>
                  <a:outerShdw blurRad="38100" dist="38100" dir="2700000" algn="tl">
                    <a:srgbClr val="000000"/>
                  </a:outerShdw>
                </a:effectLst>
                <a:latin typeface="Segoe Script" pitchFamily="34" charset="0"/>
                <a:cs typeface="Arial" pitchFamily="34" charset="0"/>
              </a:rPr>
              <a:t> </a:t>
            </a:r>
            <a:r>
              <a:rPr lang="en-GB" sz="1400" b="1" dirty="0" err="1">
                <a:solidFill>
                  <a:srgbClr val="FFFFFF"/>
                </a:solidFill>
                <a:effectLst>
                  <a:outerShdw blurRad="38100" dist="38100" dir="2700000" algn="tl">
                    <a:srgbClr val="000000"/>
                  </a:outerShdw>
                </a:effectLst>
                <a:latin typeface="Segoe Script" pitchFamily="34" charset="0"/>
                <a:cs typeface="Arial" pitchFamily="34" charset="0"/>
              </a:rPr>
              <a:t>gyda’n</a:t>
            </a:r>
            <a:r>
              <a:rPr lang="en-GB" sz="1400" b="1" dirty="0">
                <a:solidFill>
                  <a:srgbClr val="FFFFFF"/>
                </a:solidFill>
                <a:effectLst>
                  <a:outerShdw blurRad="38100" dist="38100" dir="2700000" algn="tl">
                    <a:srgbClr val="000000"/>
                  </a:outerShdw>
                </a:effectLst>
                <a:latin typeface="Segoe Script" pitchFamily="34" charset="0"/>
                <a:cs typeface="Arial" pitchFamily="34" charset="0"/>
              </a:rPr>
              <a:t> </a:t>
            </a:r>
            <a:r>
              <a:rPr lang="en-GB" sz="1400" b="1" dirty="0" err="1">
                <a:solidFill>
                  <a:srgbClr val="FFFFFF"/>
                </a:solidFill>
                <a:effectLst>
                  <a:outerShdw blurRad="38100" dist="38100" dir="2700000" algn="tl">
                    <a:srgbClr val="000000"/>
                  </a:outerShdw>
                </a:effectLst>
                <a:latin typeface="Segoe Script" pitchFamily="34" charset="0"/>
                <a:cs typeface="Arial" pitchFamily="34" charset="0"/>
              </a:rPr>
              <a:t>gilydd</a:t>
            </a:r>
            <a:r>
              <a:rPr lang="en-GB" sz="1400" b="1" dirty="0">
                <a:solidFill>
                  <a:srgbClr val="FFFFFF"/>
                </a:solidFill>
                <a:effectLst>
                  <a:outerShdw blurRad="38100" dist="38100" dir="2700000" algn="tl">
                    <a:srgbClr val="000000"/>
                  </a:outerShdw>
                </a:effectLst>
                <a:latin typeface="Segoe Script" pitchFamily="34" charset="0"/>
                <a:cs typeface="Arial" pitchFamily="34" charset="0"/>
              </a:rPr>
              <a:t>…</a:t>
            </a:r>
            <a:r>
              <a:rPr lang="en-GB" sz="1400" b="1" dirty="0">
                <a:solidFill>
                  <a:srgbClr val="FFFFFF"/>
                </a:solidFill>
                <a:latin typeface="Segoe Script" pitchFamily="34" charset="0"/>
                <a:cs typeface="Arial" pitchFamily="34" charset="0"/>
              </a:rPr>
              <a:t>					</a:t>
            </a:r>
            <a:r>
              <a:rPr lang="en-GB" sz="1400" b="1" dirty="0">
                <a:solidFill>
                  <a:srgbClr val="FFFFFF"/>
                </a:solidFill>
                <a:effectLst>
                  <a:outerShdw blurRad="38100" dist="38100" dir="2700000" algn="tl">
                    <a:srgbClr val="000000"/>
                  </a:outerShdw>
                </a:effectLst>
                <a:latin typeface="Segoe Script" pitchFamily="34" charset="0"/>
                <a:cs typeface="Arial" pitchFamily="34" charset="0"/>
              </a:rPr>
              <a:t>Succeeding together…</a:t>
            </a:r>
            <a:endParaRPr lang="en-US" dirty="0">
              <a:latin typeface="Arial" pitchFamily="34" charset="0"/>
              <a:cs typeface="Arial" pitchFamily="34" charset="0"/>
            </a:endParaRPr>
          </a:p>
        </p:txBody>
      </p:sp>
    </p:spTree>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Families First</a:t>
            </a:r>
            <a:endParaRPr lang="en-US" dirty="0"/>
          </a:p>
        </p:txBody>
      </p:sp>
      <p:sp>
        <p:nvSpPr>
          <p:cNvPr id="3" name="Content Placeholder 2"/>
          <p:cNvSpPr>
            <a:spLocks noGrp="1"/>
          </p:cNvSpPr>
          <p:nvPr>
            <p:ph idx="1"/>
          </p:nvPr>
        </p:nvSpPr>
        <p:spPr/>
        <p:txBody>
          <a:bodyPr>
            <a:normAutofit/>
          </a:bodyPr>
          <a:lstStyle/>
          <a:p>
            <a:pPr marL="0" indent="0">
              <a:buNone/>
            </a:pPr>
            <a:r>
              <a:rPr lang="en-GB" sz="2800" b="1" dirty="0" smtClean="0">
                <a:latin typeface="Arial" charset="0"/>
                <a:cs typeface="Arial" charset="0"/>
              </a:rPr>
              <a:t>Supports the Welsh </a:t>
            </a:r>
            <a:r>
              <a:rPr lang="en-GB" sz="2800" b="1" dirty="0">
                <a:latin typeface="Arial" charset="0"/>
                <a:cs typeface="Arial" charset="0"/>
              </a:rPr>
              <a:t>Government Child Poverty </a:t>
            </a:r>
            <a:r>
              <a:rPr lang="en-GB" sz="2800" b="1" dirty="0" smtClean="0">
                <a:latin typeface="Arial" charset="0"/>
                <a:cs typeface="Arial" charset="0"/>
              </a:rPr>
              <a:t>Strategy </a:t>
            </a:r>
            <a:r>
              <a:rPr lang="en-US" sz="2800" dirty="0" smtClean="0"/>
              <a:t>We </a:t>
            </a:r>
            <a:r>
              <a:rPr lang="en-US" sz="2800" dirty="0"/>
              <a:t>want Families First to </a:t>
            </a:r>
            <a:r>
              <a:rPr lang="en-US" sz="2800" dirty="0" smtClean="0"/>
              <a:t>help: </a:t>
            </a:r>
          </a:p>
          <a:p>
            <a:r>
              <a:rPr lang="en-US" sz="2800" dirty="0" smtClean="0"/>
              <a:t>working </a:t>
            </a:r>
            <a:r>
              <a:rPr lang="en-US" sz="2800" dirty="0"/>
              <a:t>age people in low income families gain, and progress within employment</a:t>
            </a:r>
          </a:p>
          <a:p>
            <a:r>
              <a:rPr lang="en-US" sz="2800" dirty="0" smtClean="0"/>
              <a:t>children</a:t>
            </a:r>
            <a:r>
              <a:rPr lang="en-US" sz="2800" dirty="0"/>
              <a:t>, young people and families, in or at risk of poverty, achieve their potential</a:t>
            </a:r>
          </a:p>
          <a:p>
            <a:r>
              <a:rPr lang="en-US" sz="2800" dirty="0" smtClean="0"/>
              <a:t>children</a:t>
            </a:r>
            <a:r>
              <a:rPr lang="en-US" sz="2800" dirty="0"/>
              <a:t>, young people and families are healthy and enjoy well-being</a:t>
            </a:r>
          </a:p>
          <a:p>
            <a:r>
              <a:rPr lang="en-US" sz="2800" dirty="0" smtClean="0"/>
              <a:t>families </a:t>
            </a:r>
            <a:r>
              <a:rPr lang="en-US" sz="2800" dirty="0"/>
              <a:t>are confident, nurturing resilient and safe.</a:t>
            </a:r>
            <a:endParaRPr lang="en-GB" sz="2800" b="1" dirty="0">
              <a:latin typeface="Arial" charset="0"/>
              <a:cs typeface="Arial" charset="0"/>
            </a:endParaRPr>
          </a:p>
          <a:p>
            <a:pPr marL="0" indent="0">
              <a:buNone/>
            </a:pPr>
            <a:endParaRPr lang="en-US" dirty="0"/>
          </a:p>
        </p:txBody>
      </p:sp>
    </p:spTree>
    <p:extLst>
      <p:ext uri="{BB962C8B-B14F-4D97-AF65-F5344CB8AC3E}">
        <p14:creationId xmlns:p14="http://schemas.microsoft.com/office/powerpoint/2010/main" val="26172899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Families First </a:t>
            </a:r>
            <a:r>
              <a:rPr lang="en-US" dirty="0" err="1" smtClean="0"/>
              <a:t>Ouctomes</a:t>
            </a:r>
            <a:endParaRPr lang="en-US" dirty="0"/>
          </a:p>
        </p:txBody>
      </p:sp>
      <p:sp>
        <p:nvSpPr>
          <p:cNvPr id="3" name="Content Placeholder 2"/>
          <p:cNvSpPr>
            <a:spLocks noGrp="1"/>
          </p:cNvSpPr>
          <p:nvPr>
            <p:ph idx="1"/>
          </p:nvPr>
        </p:nvSpPr>
        <p:spPr/>
        <p:txBody>
          <a:bodyPr>
            <a:normAutofit fontScale="92500" lnSpcReduction="20000"/>
          </a:bodyPr>
          <a:lstStyle/>
          <a:p>
            <a:pPr marL="0" indent="0">
              <a:buNone/>
            </a:pPr>
            <a:r>
              <a:rPr lang="en-US" dirty="0"/>
              <a:t>Families First must demonstrate that it can improve population outcomes in relation to tackling child poverty; as a result four national </a:t>
            </a:r>
            <a:r>
              <a:rPr lang="en-US" dirty="0" err="1"/>
              <a:t>programme</a:t>
            </a:r>
            <a:r>
              <a:rPr lang="en-US" dirty="0"/>
              <a:t> population outcomes have been identified: </a:t>
            </a:r>
            <a:endParaRPr lang="en-US" dirty="0"/>
          </a:p>
          <a:p>
            <a:r>
              <a:rPr lang="en-US" dirty="0" smtClean="0"/>
              <a:t>working </a:t>
            </a:r>
            <a:r>
              <a:rPr lang="en-US" dirty="0"/>
              <a:t>age people in low income families gain, and progress within employment; </a:t>
            </a:r>
          </a:p>
          <a:p>
            <a:r>
              <a:rPr lang="en-US" dirty="0"/>
              <a:t>children, young people and families, in or at risk of poverty, achieve their potential; </a:t>
            </a:r>
          </a:p>
          <a:p>
            <a:r>
              <a:rPr lang="en-US" dirty="0"/>
              <a:t>children, young people and families are healthy, safe and enjoy well-being; and </a:t>
            </a:r>
          </a:p>
          <a:p>
            <a:r>
              <a:rPr lang="en-US" dirty="0"/>
              <a:t>families are confident, nurturing, and resilient. </a:t>
            </a:r>
          </a:p>
          <a:p>
            <a:pPr marL="0" indent="0">
              <a:buNone/>
            </a:pPr>
            <a:endParaRPr lang="en-US" dirty="0"/>
          </a:p>
        </p:txBody>
      </p:sp>
    </p:spTree>
    <p:extLst>
      <p:ext uri="{BB962C8B-B14F-4D97-AF65-F5344CB8AC3E}">
        <p14:creationId xmlns:p14="http://schemas.microsoft.com/office/powerpoint/2010/main" val="33471914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Families First Principles </a:t>
            </a:r>
            <a:r>
              <a:rPr lang="en-US" dirty="0"/>
              <a:t/>
            </a:r>
            <a:br>
              <a:rPr lang="en-US" dirty="0"/>
            </a:br>
            <a:endParaRPr lang="en-US" dirty="0"/>
          </a:p>
        </p:txBody>
      </p:sp>
      <p:sp>
        <p:nvSpPr>
          <p:cNvPr id="3" name="Content Placeholder 2"/>
          <p:cNvSpPr>
            <a:spLocks noGrp="1"/>
          </p:cNvSpPr>
          <p:nvPr>
            <p:ph idx="1"/>
          </p:nvPr>
        </p:nvSpPr>
        <p:spPr/>
        <p:txBody>
          <a:bodyPr>
            <a:normAutofit fontScale="55000" lnSpcReduction="20000"/>
          </a:bodyPr>
          <a:lstStyle/>
          <a:p>
            <a:pPr marL="0" indent="0">
              <a:buNone/>
            </a:pPr>
            <a:r>
              <a:rPr lang="en-US" dirty="0"/>
              <a:t>To develop an integrated approach to family support in Wales we think services, which must have regard to bilingual needs, need to be </a:t>
            </a:r>
            <a:r>
              <a:rPr lang="en-US" dirty="0" err="1"/>
              <a:t>organised</a:t>
            </a:r>
            <a:r>
              <a:rPr lang="en-US" dirty="0"/>
              <a:t> so that the support provided is: </a:t>
            </a:r>
            <a:endParaRPr lang="en-US" dirty="0"/>
          </a:p>
          <a:p>
            <a:r>
              <a:rPr lang="en-US" b="1" dirty="0"/>
              <a:t>family-focused</a:t>
            </a:r>
            <a:r>
              <a:rPr lang="en-US" dirty="0"/>
              <a:t>, taking a whole family approach to improving outcomes; </a:t>
            </a:r>
          </a:p>
          <a:p>
            <a:r>
              <a:rPr lang="en-US" b="1" dirty="0"/>
              <a:t>bespoke</a:t>
            </a:r>
            <a:r>
              <a:rPr lang="en-US" dirty="0"/>
              <a:t>, tailoring help to individual family circumstances; 3 </a:t>
            </a:r>
          </a:p>
          <a:p>
            <a:r>
              <a:rPr lang="en-US" b="1" dirty="0"/>
              <a:t>integrated, </a:t>
            </a:r>
            <a:r>
              <a:rPr lang="en-US" dirty="0"/>
              <a:t>with effective co-ordination of planning and service provision across </a:t>
            </a:r>
            <a:r>
              <a:rPr lang="en-US" dirty="0" err="1"/>
              <a:t>organisations</a:t>
            </a:r>
            <a:r>
              <a:rPr lang="en-US" dirty="0"/>
              <a:t>, ensuring that needs assessment and delivery are jointly managed and that there is a seamless progression for families between different interventions and </a:t>
            </a:r>
            <a:r>
              <a:rPr lang="en-US" dirty="0" err="1"/>
              <a:t>programmes</a:t>
            </a:r>
            <a:r>
              <a:rPr lang="en-US" dirty="0"/>
              <a:t>; </a:t>
            </a:r>
          </a:p>
          <a:p>
            <a:r>
              <a:rPr lang="en-US" b="1" dirty="0"/>
              <a:t>pro-active</a:t>
            </a:r>
            <a:r>
              <a:rPr lang="en-US" dirty="0"/>
              <a:t>, seeking early identification and appropriate intervention for families; </a:t>
            </a:r>
          </a:p>
          <a:p>
            <a:r>
              <a:rPr lang="en-US" b="1" dirty="0"/>
              <a:t>intensive</a:t>
            </a:r>
            <a:r>
              <a:rPr lang="en-US" dirty="0"/>
              <a:t>, with a vigorous approach and relentless focus, adapting to families’ changing circumstances; and </a:t>
            </a:r>
          </a:p>
          <a:p>
            <a:r>
              <a:rPr lang="en-US" b="1" dirty="0"/>
              <a:t>local, </a:t>
            </a:r>
            <a:r>
              <a:rPr lang="en-US" dirty="0"/>
              <a:t>identifying the needs of local communities and developing appropriate service delivery to fit those needs, with particular regard for the opportunities to link with, for example, the Flying Start and Communities First </a:t>
            </a:r>
            <a:r>
              <a:rPr lang="en-US" dirty="0" err="1"/>
              <a:t>programmes</a:t>
            </a:r>
            <a:r>
              <a:rPr lang="en-US" dirty="0"/>
              <a:t>. </a:t>
            </a:r>
          </a:p>
          <a:p>
            <a:pPr marL="0" indent="0">
              <a:buNone/>
            </a:pPr>
            <a:endParaRPr lang="en-US" dirty="0"/>
          </a:p>
        </p:txBody>
      </p:sp>
    </p:spTree>
    <p:extLst>
      <p:ext uri="{BB962C8B-B14F-4D97-AF65-F5344CB8AC3E}">
        <p14:creationId xmlns:p14="http://schemas.microsoft.com/office/powerpoint/2010/main" val="15210568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Prevention &amp; Protection</a:t>
            </a:r>
            <a:endParaRPr lang="en-US" dirty="0"/>
          </a:p>
        </p:txBody>
      </p:sp>
      <p:sp>
        <p:nvSpPr>
          <p:cNvPr id="3" name="Content Placeholder 2"/>
          <p:cNvSpPr>
            <a:spLocks noGrp="1"/>
          </p:cNvSpPr>
          <p:nvPr>
            <p:ph idx="1"/>
          </p:nvPr>
        </p:nvSpPr>
        <p:spPr/>
        <p:txBody>
          <a:bodyPr/>
          <a:lstStyle/>
          <a:p>
            <a:pPr marL="0" indent="0">
              <a:buNone/>
            </a:pPr>
            <a:endParaRPr lang="en-US" dirty="0"/>
          </a:p>
          <a:p>
            <a:pPr marL="0" indent="0">
              <a:buNone/>
            </a:pPr>
            <a:endParaRPr lang="en-US" dirty="0"/>
          </a:p>
        </p:txBody>
      </p:sp>
      <p:pic>
        <p:nvPicPr>
          <p:cNvPr id="4" name="Content Placeholder 3"/>
          <p:cNvPicPr>
            <a:picLocks noChangeAspect="1" noChangeArrowheads="1"/>
          </p:cNvPicPr>
          <p:nvPr/>
        </p:nvPicPr>
        <p:blipFill>
          <a:blip r:embed="rId2">
            <a:extLst>
              <a:ext uri="{28A0092B-C50C-407E-A947-70E740481C1C}">
                <a14:useLocalDpi xmlns:a14="http://schemas.microsoft.com/office/drawing/2010/main" val="0"/>
              </a:ext>
            </a:extLst>
          </a:blip>
          <a:srcRect t="6772" b="6772"/>
          <a:stretch>
            <a:fillRect/>
          </a:stretch>
        </p:blipFill>
        <p:spPr>
          <a:xfrm>
            <a:off x="609600" y="1752600"/>
            <a:ext cx="8229600" cy="4525963"/>
          </a:xfrm>
          <a:prstGeom prst="rect">
            <a:avLst/>
          </a:prstGeom>
        </p:spPr>
      </p:pic>
    </p:spTree>
    <p:extLst>
      <p:ext uri="{BB962C8B-B14F-4D97-AF65-F5344CB8AC3E}">
        <p14:creationId xmlns:p14="http://schemas.microsoft.com/office/powerpoint/2010/main" val="11745250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Team Around The Family (TAF) </a:t>
            </a:r>
            <a:r>
              <a:rPr lang="en-US" dirty="0"/>
              <a:t/>
            </a:r>
            <a:br>
              <a:rPr lang="en-US" dirty="0"/>
            </a:br>
            <a:endParaRPr lang="en-US" dirty="0"/>
          </a:p>
        </p:txBody>
      </p:sp>
      <p:sp>
        <p:nvSpPr>
          <p:cNvPr id="3" name="Content Placeholder 2"/>
          <p:cNvSpPr>
            <a:spLocks noGrp="1"/>
          </p:cNvSpPr>
          <p:nvPr>
            <p:ph idx="1"/>
          </p:nvPr>
        </p:nvSpPr>
        <p:spPr/>
        <p:txBody>
          <a:bodyPr/>
          <a:lstStyle/>
          <a:p>
            <a:pPr>
              <a:lnSpc>
                <a:spcPct val="90000"/>
              </a:lnSpc>
            </a:pPr>
            <a:r>
              <a:rPr lang="en-GB" dirty="0">
                <a:latin typeface="Arial" charset="0"/>
                <a:cs typeface="Arial" charset="0"/>
              </a:rPr>
              <a:t>To target Resources more efficiently.</a:t>
            </a:r>
          </a:p>
          <a:p>
            <a:pPr>
              <a:lnSpc>
                <a:spcPct val="90000"/>
              </a:lnSpc>
            </a:pPr>
            <a:r>
              <a:rPr lang="en-GB" dirty="0">
                <a:latin typeface="Arial" charset="0"/>
                <a:cs typeface="Arial" charset="0"/>
              </a:rPr>
              <a:t>To ensure Families have equitable access to Services.</a:t>
            </a:r>
          </a:p>
          <a:p>
            <a:pPr>
              <a:lnSpc>
                <a:spcPct val="90000"/>
              </a:lnSpc>
            </a:pPr>
            <a:r>
              <a:rPr lang="en-GB" dirty="0">
                <a:latin typeface="Arial" charset="0"/>
                <a:cs typeface="Arial" charset="0"/>
              </a:rPr>
              <a:t>To stop families ‘falling through the net’.</a:t>
            </a:r>
          </a:p>
          <a:p>
            <a:pPr>
              <a:lnSpc>
                <a:spcPct val="90000"/>
              </a:lnSpc>
            </a:pPr>
            <a:r>
              <a:rPr lang="en-GB" dirty="0">
                <a:latin typeface="Arial" charset="0"/>
                <a:cs typeface="Arial" charset="0"/>
              </a:rPr>
              <a:t>To empower families to solve their own problems.</a:t>
            </a:r>
          </a:p>
          <a:p>
            <a:pPr>
              <a:lnSpc>
                <a:spcPct val="90000"/>
              </a:lnSpc>
            </a:pPr>
            <a:r>
              <a:rPr lang="en-GB" dirty="0">
                <a:latin typeface="Arial" charset="0"/>
                <a:cs typeface="Arial" charset="0"/>
              </a:rPr>
              <a:t>To make it easier to know what is available.</a:t>
            </a:r>
          </a:p>
          <a:p>
            <a:pPr marL="0" indent="0">
              <a:buNone/>
            </a:pPr>
            <a:endParaRPr lang="en-US" dirty="0"/>
          </a:p>
        </p:txBody>
      </p:sp>
    </p:spTree>
    <p:extLst>
      <p:ext uri="{BB962C8B-B14F-4D97-AF65-F5344CB8AC3E}">
        <p14:creationId xmlns:p14="http://schemas.microsoft.com/office/powerpoint/2010/main" val="12389173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alibri" charset="0"/>
              </a:rPr>
              <a:t>Desired Outcomes</a:t>
            </a:r>
            <a:endParaRPr lang="en-US" dirty="0"/>
          </a:p>
        </p:txBody>
      </p:sp>
      <p:sp>
        <p:nvSpPr>
          <p:cNvPr id="3" name="Content Placeholder 2"/>
          <p:cNvSpPr>
            <a:spLocks noGrp="1"/>
          </p:cNvSpPr>
          <p:nvPr>
            <p:ph idx="1"/>
          </p:nvPr>
        </p:nvSpPr>
        <p:spPr/>
        <p:txBody>
          <a:bodyPr>
            <a:normAutofit fontScale="85000" lnSpcReduction="10000"/>
          </a:bodyPr>
          <a:lstStyle/>
          <a:p>
            <a:r>
              <a:rPr lang="en-GB" dirty="0">
                <a:latin typeface="Arial" charset="0"/>
                <a:cs typeface="Arial" charset="0"/>
              </a:rPr>
              <a:t>Increase school attendance for vulnerable learners</a:t>
            </a:r>
          </a:p>
          <a:p>
            <a:r>
              <a:rPr lang="en-GB" dirty="0">
                <a:latin typeface="Arial" charset="0"/>
                <a:cs typeface="Arial" charset="0"/>
              </a:rPr>
              <a:t>Increase social engagement and inclusion in youth and leisure activities for vulnerable learners</a:t>
            </a:r>
          </a:p>
          <a:p>
            <a:r>
              <a:rPr lang="en-GB" dirty="0">
                <a:latin typeface="Arial" charset="0"/>
                <a:cs typeface="Arial" charset="0"/>
              </a:rPr>
              <a:t>Reduce inappropriate referral to specialist services</a:t>
            </a:r>
          </a:p>
          <a:p>
            <a:r>
              <a:rPr lang="en-GB" dirty="0">
                <a:latin typeface="Arial" charset="0"/>
                <a:cs typeface="Arial" charset="0"/>
              </a:rPr>
              <a:t>Reduce NEET</a:t>
            </a:r>
          </a:p>
          <a:p>
            <a:r>
              <a:rPr lang="en-GB" dirty="0">
                <a:latin typeface="Arial" charset="0"/>
                <a:cs typeface="Arial" charset="0"/>
              </a:rPr>
              <a:t>Reduce first time entrants into the youth justice system</a:t>
            </a:r>
          </a:p>
          <a:p>
            <a:r>
              <a:rPr lang="en-GB" dirty="0">
                <a:latin typeface="Arial" charset="0"/>
                <a:cs typeface="Arial" charset="0"/>
              </a:rPr>
              <a:t>Reduce number of looked after children</a:t>
            </a:r>
          </a:p>
          <a:p>
            <a:r>
              <a:rPr lang="en-GB" dirty="0">
                <a:latin typeface="Arial" charset="0"/>
                <a:cs typeface="Arial" charset="0"/>
              </a:rPr>
              <a:t>Reduce number leaving school without qualifications</a:t>
            </a:r>
          </a:p>
          <a:p>
            <a:pPr marL="0" indent="0">
              <a:buNone/>
            </a:pPr>
            <a:endParaRPr lang="en-US" dirty="0"/>
          </a:p>
        </p:txBody>
      </p:sp>
    </p:spTree>
    <p:extLst>
      <p:ext uri="{BB962C8B-B14F-4D97-AF65-F5344CB8AC3E}">
        <p14:creationId xmlns:p14="http://schemas.microsoft.com/office/powerpoint/2010/main" val="23408585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G:\Logos\Blue-Eng.gif"/>
          <p:cNvPicPr>
            <a:picLocks noChangeAspect="1" noChangeArrowheads="1"/>
          </p:cNvPicPr>
          <p:nvPr/>
        </p:nvPicPr>
        <p:blipFill>
          <a:blip r:embed="rId2" cstate="print">
            <a:duotone>
              <a:schemeClr val="accent3">
                <a:shade val="45000"/>
                <a:satMod val="135000"/>
              </a:schemeClr>
              <a:prstClr val="white"/>
            </a:duotone>
          </a:blip>
          <a:srcRect/>
          <a:stretch>
            <a:fillRect/>
          </a:stretch>
        </p:blipFill>
        <p:spPr bwMode="auto">
          <a:xfrm rot="16200000">
            <a:off x="-2351660" y="2315150"/>
            <a:ext cx="6021290" cy="1390990"/>
          </a:xfrm>
          <a:prstGeom prst="rect">
            <a:avLst/>
          </a:prstGeom>
          <a:noFill/>
          <a:ln w="9525">
            <a:noFill/>
            <a:miter lim="800000"/>
            <a:headEnd/>
            <a:tailEnd/>
          </a:ln>
        </p:spPr>
      </p:pic>
      <p:pic>
        <p:nvPicPr>
          <p:cNvPr id="5" name="Content Placeholder 4" descr="G:\Logos\Families First\Families First Logo WG.JPG"/>
          <p:cNvPicPr>
            <a:picLocks noChangeAspect="1" noChangeArrowheads="1"/>
          </p:cNvPicPr>
          <p:nvPr/>
        </p:nvPicPr>
        <p:blipFill>
          <a:blip r:embed="rId3" cstate="print"/>
          <a:srcRect/>
          <a:stretch>
            <a:fillRect/>
          </a:stretch>
        </p:blipFill>
        <p:spPr>
          <a:xfrm>
            <a:off x="7664450" y="115888"/>
            <a:ext cx="1289050" cy="1296888"/>
          </a:xfrm>
          <a:prstGeom prst="rec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pic>
      <p:sp>
        <p:nvSpPr>
          <p:cNvPr id="11" name="Title 10"/>
          <p:cNvSpPr>
            <a:spLocks noGrp="1"/>
          </p:cNvSpPr>
          <p:nvPr>
            <p:ph type="title"/>
          </p:nvPr>
        </p:nvSpPr>
        <p:spPr>
          <a:xfrm>
            <a:off x="1475656" y="332656"/>
            <a:ext cx="6192688" cy="1143000"/>
          </a:xfrm>
        </p:spPr>
        <p:txBody>
          <a:bodyPr>
            <a:normAutofit fontScale="90000"/>
          </a:bodyPr>
          <a:lstStyle/>
          <a:p>
            <a:r>
              <a:rPr lang="en-US" sz="4000" dirty="0" smtClean="0"/>
              <a:t>Families First Commissioned Projects </a:t>
            </a:r>
            <a:r>
              <a:rPr lang="en-US" dirty="0" smtClean="0"/>
              <a:t/>
            </a:r>
            <a:br>
              <a:rPr lang="en-US" dirty="0" smtClean="0"/>
            </a:br>
            <a:endParaRPr lang="en-GB" dirty="0"/>
          </a:p>
        </p:txBody>
      </p:sp>
      <p:sp>
        <p:nvSpPr>
          <p:cNvPr id="12" name="Content Placeholder 11"/>
          <p:cNvSpPr>
            <a:spLocks noGrp="1"/>
          </p:cNvSpPr>
          <p:nvPr>
            <p:ph sz="half" idx="1"/>
          </p:nvPr>
        </p:nvSpPr>
        <p:spPr>
          <a:xfrm>
            <a:off x="1547664" y="1628800"/>
            <a:ext cx="3384376" cy="4525963"/>
          </a:xfrm>
        </p:spPr>
        <p:txBody>
          <a:bodyPr>
            <a:normAutofit fontScale="92500" lnSpcReduction="10000"/>
          </a:bodyPr>
          <a:lstStyle/>
          <a:p>
            <a:r>
              <a:rPr lang="en-US" dirty="0" smtClean="0"/>
              <a:t>Family </a:t>
            </a:r>
            <a:r>
              <a:rPr lang="en-US" dirty="0" err="1" smtClean="0"/>
              <a:t>Centres</a:t>
            </a:r>
            <a:endParaRPr lang="en-US" dirty="0" smtClean="0"/>
          </a:p>
          <a:p>
            <a:r>
              <a:rPr lang="en-US" dirty="0" smtClean="0"/>
              <a:t>Integrated Children’s </a:t>
            </a:r>
            <a:r>
              <a:rPr lang="en-US" dirty="0" err="1" smtClean="0"/>
              <a:t>Centres</a:t>
            </a:r>
            <a:r>
              <a:rPr lang="en-US" dirty="0" smtClean="0"/>
              <a:t> (ICCs) </a:t>
            </a:r>
          </a:p>
          <a:p>
            <a:r>
              <a:rPr lang="en-US" dirty="0" smtClean="0"/>
              <a:t>Action for Children &amp; Home Start</a:t>
            </a:r>
          </a:p>
          <a:p>
            <a:r>
              <a:rPr lang="en-US" dirty="0" smtClean="0"/>
              <a:t>Domestic Abuse Support (DASH)</a:t>
            </a:r>
          </a:p>
          <a:p>
            <a:r>
              <a:rPr lang="en-US" dirty="0" smtClean="0"/>
              <a:t>Young </a:t>
            </a:r>
            <a:r>
              <a:rPr lang="en-US" dirty="0" err="1" smtClean="0"/>
              <a:t>Carers</a:t>
            </a:r>
            <a:r>
              <a:rPr lang="en-US" dirty="0" smtClean="0"/>
              <a:t> Project</a:t>
            </a:r>
          </a:p>
          <a:p>
            <a:r>
              <a:rPr lang="en-US" dirty="0" smtClean="0"/>
              <a:t>Youth Health Team</a:t>
            </a:r>
          </a:p>
          <a:p>
            <a:r>
              <a:rPr lang="en-US" dirty="0" smtClean="0"/>
              <a:t>Family Support Workers</a:t>
            </a:r>
          </a:p>
          <a:p>
            <a:endParaRPr lang="en-GB" dirty="0"/>
          </a:p>
        </p:txBody>
      </p:sp>
      <p:sp>
        <p:nvSpPr>
          <p:cNvPr id="13" name="Content Placeholder 12"/>
          <p:cNvSpPr>
            <a:spLocks noGrp="1"/>
          </p:cNvSpPr>
          <p:nvPr>
            <p:ph sz="half" idx="2"/>
          </p:nvPr>
        </p:nvSpPr>
        <p:spPr>
          <a:xfrm>
            <a:off x="5076056" y="1600200"/>
            <a:ext cx="3610744" cy="4525963"/>
          </a:xfrm>
        </p:spPr>
        <p:txBody>
          <a:bodyPr>
            <a:normAutofit fontScale="92500" lnSpcReduction="10000"/>
          </a:bodyPr>
          <a:lstStyle/>
          <a:p>
            <a:r>
              <a:rPr lang="en-US" dirty="0" smtClean="0"/>
              <a:t>Family Engagement Workers</a:t>
            </a:r>
          </a:p>
          <a:p>
            <a:r>
              <a:rPr lang="en-US" dirty="0" smtClean="0"/>
              <a:t>Psychological Support</a:t>
            </a:r>
          </a:p>
          <a:p>
            <a:r>
              <a:rPr lang="en-US" dirty="0" smtClean="0"/>
              <a:t>Disability Play Schemes</a:t>
            </a:r>
          </a:p>
          <a:p>
            <a:r>
              <a:rPr lang="en-US" dirty="0" smtClean="0"/>
              <a:t>Giant Steps Project</a:t>
            </a:r>
          </a:p>
          <a:p>
            <a:r>
              <a:rPr lang="en-US" dirty="0" smtClean="0"/>
              <a:t>Disability </a:t>
            </a:r>
          </a:p>
          <a:p>
            <a:r>
              <a:rPr lang="en-US" dirty="0" smtClean="0"/>
              <a:t>School Based Youth Work</a:t>
            </a:r>
          </a:p>
          <a:p>
            <a:r>
              <a:rPr lang="en-US" dirty="0" smtClean="0"/>
              <a:t>Post 16 Youth Work</a:t>
            </a:r>
          </a:p>
        </p:txBody>
      </p:sp>
      <p:sp>
        <p:nvSpPr>
          <p:cNvPr id="7" name="Text Box 2"/>
          <p:cNvSpPr txBox="1">
            <a:spLocks noChangeArrowheads="1"/>
          </p:cNvSpPr>
          <p:nvPr/>
        </p:nvSpPr>
        <p:spPr bwMode="auto">
          <a:xfrm>
            <a:off x="0" y="6369050"/>
            <a:ext cx="9144000" cy="488950"/>
          </a:xfrm>
          <a:prstGeom prst="rect">
            <a:avLst/>
          </a:prstGeom>
          <a:solidFill>
            <a:srgbClr val="0B5294"/>
          </a:solidFill>
          <a:ln w="38100">
            <a:solidFill>
              <a:srgbClr val="90C5F6"/>
            </a:solidFill>
            <a:miter lim="800000"/>
            <a:headEnd/>
            <a:tailEnd/>
          </a:ln>
          <a:effectLst>
            <a:outerShdw dist="107763" dir="18900000" algn="ctr" rotWithShape="0">
              <a:srgbClr val="004D6C">
                <a:alpha val="50000"/>
              </a:srgbClr>
            </a:outerShdw>
          </a:effectLst>
        </p:spPr>
        <p:txBody>
          <a:bodyPr/>
          <a:lstStyle/>
          <a:p>
            <a:pPr fontAlgn="auto">
              <a:spcBef>
                <a:spcPts val="0"/>
              </a:spcBef>
              <a:spcAft>
                <a:spcPts val="1000"/>
              </a:spcAft>
              <a:defRPr/>
            </a:pPr>
            <a:r>
              <a:rPr lang="en-GB" sz="1400" b="1" dirty="0" err="1">
                <a:solidFill>
                  <a:srgbClr val="FFFFFF"/>
                </a:solidFill>
                <a:effectLst>
                  <a:outerShdw blurRad="38100" dist="38100" dir="2700000" algn="tl">
                    <a:srgbClr val="000000"/>
                  </a:outerShdw>
                </a:effectLst>
                <a:latin typeface="Segoe Script" pitchFamily="34" charset="0"/>
                <a:cs typeface="Arial" pitchFamily="34" charset="0"/>
              </a:rPr>
              <a:t>Llwyddo</a:t>
            </a:r>
            <a:r>
              <a:rPr lang="en-GB" sz="1400" b="1" dirty="0">
                <a:solidFill>
                  <a:srgbClr val="FFFFFF"/>
                </a:solidFill>
                <a:effectLst>
                  <a:outerShdw blurRad="38100" dist="38100" dir="2700000" algn="tl">
                    <a:srgbClr val="000000"/>
                  </a:outerShdw>
                </a:effectLst>
                <a:latin typeface="Segoe Script" pitchFamily="34" charset="0"/>
                <a:cs typeface="Arial" pitchFamily="34" charset="0"/>
              </a:rPr>
              <a:t> </a:t>
            </a:r>
            <a:r>
              <a:rPr lang="en-GB" sz="1400" b="1" dirty="0" err="1">
                <a:solidFill>
                  <a:srgbClr val="FFFFFF"/>
                </a:solidFill>
                <a:effectLst>
                  <a:outerShdw blurRad="38100" dist="38100" dir="2700000" algn="tl">
                    <a:srgbClr val="000000"/>
                  </a:outerShdw>
                </a:effectLst>
                <a:latin typeface="Segoe Script" pitchFamily="34" charset="0"/>
                <a:cs typeface="Arial" pitchFamily="34" charset="0"/>
              </a:rPr>
              <a:t>gyda’n</a:t>
            </a:r>
            <a:r>
              <a:rPr lang="en-GB" sz="1400" b="1" dirty="0">
                <a:solidFill>
                  <a:srgbClr val="FFFFFF"/>
                </a:solidFill>
                <a:effectLst>
                  <a:outerShdw blurRad="38100" dist="38100" dir="2700000" algn="tl">
                    <a:srgbClr val="000000"/>
                  </a:outerShdw>
                </a:effectLst>
                <a:latin typeface="Segoe Script" pitchFamily="34" charset="0"/>
                <a:cs typeface="Arial" pitchFamily="34" charset="0"/>
              </a:rPr>
              <a:t> </a:t>
            </a:r>
            <a:r>
              <a:rPr lang="en-GB" sz="1400" b="1" dirty="0" err="1">
                <a:solidFill>
                  <a:srgbClr val="FFFFFF"/>
                </a:solidFill>
                <a:effectLst>
                  <a:outerShdw blurRad="38100" dist="38100" dir="2700000" algn="tl">
                    <a:srgbClr val="000000"/>
                  </a:outerShdw>
                </a:effectLst>
                <a:latin typeface="Segoe Script" pitchFamily="34" charset="0"/>
                <a:cs typeface="Arial" pitchFamily="34" charset="0"/>
              </a:rPr>
              <a:t>gilydd</a:t>
            </a:r>
            <a:r>
              <a:rPr lang="en-GB" sz="1400" b="1" dirty="0">
                <a:solidFill>
                  <a:srgbClr val="FFFFFF"/>
                </a:solidFill>
                <a:effectLst>
                  <a:outerShdw blurRad="38100" dist="38100" dir="2700000" algn="tl">
                    <a:srgbClr val="000000"/>
                  </a:outerShdw>
                </a:effectLst>
                <a:latin typeface="Segoe Script" pitchFamily="34" charset="0"/>
                <a:cs typeface="Arial" pitchFamily="34" charset="0"/>
              </a:rPr>
              <a:t>…</a:t>
            </a:r>
            <a:r>
              <a:rPr lang="en-GB" sz="1400" b="1" dirty="0">
                <a:solidFill>
                  <a:srgbClr val="FFFFFF"/>
                </a:solidFill>
                <a:latin typeface="Segoe Script" pitchFamily="34" charset="0"/>
                <a:cs typeface="Arial" pitchFamily="34" charset="0"/>
              </a:rPr>
              <a:t>					</a:t>
            </a:r>
            <a:r>
              <a:rPr lang="en-GB" sz="1400" b="1" dirty="0">
                <a:solidFill>
                  <a:srgbClr val="FFFFFF"/>
                </a:solidFill>
                <a:effectLst>
                  <a:outerShdw blurRad="38100" dist="38100" dir="2700000" algn="tl">
                    <a:srgbClr val="000000"/>
                  </a:outerShdw>
                </a:effectLst>
                <a:latin typeface="Segoe Script" pitchFamily="34" charset="0"/>
                <a:cs typeface="Arial" pitchFamily="34" charset="0"/>
              </a:rPr>
              <a:t>Succeeding together…</a:t>
            </a:r>
            <a:endParaRPr lang="en-US" dirty="0">
              <a:latin typeface="Arial" pitchFamily="34" charset="0"/>
              <a:cs typeface="Arial" pitchFamily="34" charset="0"/>
            </a:endParaRPr>
          </a:p>
        </p:txBody>
      </p:sp>
    </p:spTree>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Case Study</a:t>
            </a:r>
            <a:endParaRPr lang="en-US" dirty="0"/>
          </a:p>
        </p:txBody>
      </p:sp>
      <p:sp>
        <p:nvSpPr>
          <p:cNvPr id="3" name="Content Placeholder 2"/>
          <p:cNvSpPr>
            <a:spLocks noGrp="1"/>
          </p:cNvSpPr>
          <p:nvPr>
            <p:ph idx="1"/>
          </p:nvPr>
        </p:nvSpPr>
        <p:spPr/>
        <p:txBody>
          <a:bodyPr>
            <a:normAutofit/>
          </a:bodyPr>
          <a:lstStyle/>
          <a:p>
            <a:pPr marL="0" indent="0">
              <a:buNone/>
            </a:pPr>
            <a:r>
              <a:rPr lang="en-US" dirty="0" smtClean="0"/>
              <a:t>In groups, discuss the case study. Identify what the strengths and needs of the family are.</a:t>
            </a:r>
          </a:p>
          <a:p>
            <a:pPr marL="0" indent="0">
              <a:buNone/>
            </a:pPr>
            <a:endParaRPr lang="en-US" dirty="0"/>
          </a:p>
          <a:p>
            <a:pPr marL="0" indent="0">
              <a:buNone/>
            </a:pPr>
            <a:r>
              <a:rPr lang="en-US" dirty="0" smtClean="0"/>
              <a:t>Make a list of possible services that could support the family. Note how the services could support the family. </a:t>
            </a:r>
            <a:endParaRPr lang="en-US" dirty="0"/>
          </a:p>
        </p:txBody>
      </p:sp>
    </p:spTree>
    <p:extLst>
      <p:ext uri="{BB962C8B-B14F-4D97-AF65-F5344CB8AC3E}">
        <p14:creationId xmlns:p14="http://schemas.microsoft.com/office/powerpoint/2010/main" val="278663364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1120</TotalTime>
  <Words>580</Words>
  <Application>Microsoft Macintosh PowerPoint</Application>
  <PresentationFormat>On-screen Show (4:3)</PresentationFormat>
  <Paragraphs>59</Paragraphs>
  <Slides>9</Slides>
  <Notes>1</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Teuluoeddyn Gyntaf Tîm o Amgylch y Teulu   Families First Team Around the Family</vt:lpstr>
      <vt:lpstr>Families First</vt:lpstr>
      <vt:lpstr>Families First Ouctomes</vt:lpstr>
      <vt:lpstr>Families First Principles  </vt:lpstr>
      <vt:lpstr>Prevention &amp; Protection</vt:lpstr>
      <vt:lpstr>Team Around The Family (TAF)  </vt:lpstr>
      <vt:lpstr>Desired Outcomes</vt:lpstr>
      <vt:lpstr>Families First Commissioned Projects  </vt:lpstr>
      <vt:lpstr>Case Study</vt:lpstr>
    </vt:vector>
  </TitlesOfParts>
  <Company>Carmarthenshire County Council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JPatrick</dc:creator>
  <cp:lastModifiedBy>Dolan Thomas</cp:lastModifiedBy>
  <cp:revision>90</cp:revision>
  <dcterms:created xsi:type="dcterms:W3CDTF">2014-10-24T09:28:12Z</dcterms:created>
  <dcterms:modified xsi:type="dcterms:W3CDTF">2017-03-14T22:06:40Z</dcterms:modified>
</cp:coreProperties>
</file>