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349" r:id="rId3"/>
    <p:sldId id="331" r:id="rId4"/>
    <p:sldId id="258" r:id="rId5"/>
    <p:sldId id="355" r:id="rId6"/>
    <p:sldId id="350" r:id="rId7"/>
    <p:sldId id="354" r:id="rId8"/>
    <p:sldId id="332" r:id="rId9"/>
    <p:sldId id="351" r:id="rId10"/>
    <p:sldId id="356" r:id="rId11"/>
    <p:sldId id="333" r:id="rId12"/>
    <p:sldId id="353" r:id="rId13"/>
    <p:sldId id="352" r:id="rId14"/>
    <p:sldId id="338" r:id="rId15"/>
    <p:sldId id="357" r:id="rId16"/>
    <p:sldId id="358" r:id="rId17"/>
    <p:sldId id="359" r:id="rId18"/>
    <p:sldId id="360" r:id="rId19"/>
    <p:sldId id="361" r:id="rId20"/>
    <p:sldId id="362" r:id="rId21"/>
    <p:sldId id="363" r:id="rId22"/>
    <p:sldId id="364" r:id="rId23"/>
    <p:sldId id="365" r:id="rId24"/>
    <p:sldId id="366" r:id="rId25"/>
    <p:sldId id="367" r:id="rId26"/>
    <p:sldId id="348"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09/12/2020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09/12/2020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09/12/2020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09/12/2020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09/12/2020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a:solidFill>
                  <a:schemeClr val="tx1"/>
                </a:solidFill>
              </a:rPr>
              <a:t>Week Number-9(Lesson 9)</a:t>
            </a:r>
            <a:endParaRPr lang="en-GB" altLang="en-US" dirty="0">
              <a:solidFill>
                <a:schemeClr val="tx1"/>
              </a:solidFill>
            </a:endParaRP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Internet of Things (IoT)</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C0E08-4B0D-43E8-B713-29180C4198A8}"/>
              </a:ext>
            </a:extLst>
          </p:cNvPr>
          <p:cNvSpPr>
            <a:spLocks noGrp="1"/>
          </p:cNvSpPr>
          <p:nvPr>
            <p:ph type="title"/>
          </p:nvPr>
        </p:nvSpPr>
        <p:spPr/>
        <p:txBody>
          <a:bodyPr/>
          <a:lstStyle/>
          <a:p>
            <a:r>
              <a:rPr lang="en-GB"/>
              <a:t>About Lecturer</a:t>
            </a:r>
          </a:p>
        </p:txBody>
      </p:sp>
      <p:sp>
        <p:nvSpPr>
          <p:cNvPr id="3" name="Content Placeholder 2">
            <a:extLst>
              <a:ext uri="{FF2B5EF4-FFF2-40B4-BE49-F238E27FC236}">
                <a16:creationId xmlns:a16="http://schemas.microsoft.com/office/drawing/2014/main" id="{6BBC21B8-5FA6-4440-8901-370D2FC1BBA0}"/>
              </a:ext>
            </a:extLst>
          </p:cNvPr>
          <p:cNvSpPr>
            <a:spLocks noGrp="1"/>
          </p:cNvSpPr>
          <p:nvPr>
            <p:ph idx="1"/>
          </p:nvPr>
        </p:nvSpPr>
        <p:spPr/>
        <p:txBody>
          <a:bodyPr/>
          <a:lstStyle/>
          <a:p>
            <a:r>
              <a:rPr lang="en-GB" sz="2000" dirty="0"/>
              <a:t>Md Sadeque Shaikh</a:t>
            </a:r>
          </a:p>
          <a:p>
            <a:r>
              <a:rPr lang="en-GB" sz="2000" dirty="0"/>
              <a:t>(FHEA,FBCS,FRSA,FLPI,FRAS)</a:t>
            </a:r>
          </a:p>
          <a:p>
            <a:r>
              <a:rPr lang="en-GB" sz="2000" dirty="0"/>
              <a:t>Senior Lecturer, Computing, Trinity Saint David University </a:t>
            </a:r>
            <a:r>
              <a:rPr lang="en-GB" sz="2000" dirty="0" err="1"/>
              <a:t>M.Sc</a:t>
            </a:r>
            <a:r>
              <a:rPr lang="en-GB" sz="2000" dirty="0"/>
              <a:t>(Education),PGCHE, </a:t>
            </a:r>
            <a:r>
              <a:rPr lang="en-GB" sz="2000" dirty="0" err="1"/>
              <a:t>M.Sc</a:t>
            </a:r>
            <a:r>
              <a:rPr lang="en-GB" sz="2000" dirty="0"/>
              <a:t> Computer Network, </a:t>
            </a:r>
          </a:p>
          <a:p>
            <a:r>
              <a:rPr lang="en-GB" sz="2000" dirty="0" err="1"/>
              <a:t>M.Sc</a:t>
            </a:r>
            <a:r>
              <a:rPr lang="en-GB" sz="2000" dirty="0"/>
              <a:t> Computer Science ,</a:t>
            </a:r>
            <a:r>
              <a:rPr lang="en-GB" sz="2000" dirty="0" err="1"/>
              <a:t>B.Sc</a:t>
            </a:r>
            <a:r>
              <a:rPr lang="en-GB" sz="2000" dirty="0"/>
              <a:t>(Hon's) Computer Science</a:t>
            </a:r>
          </a:p>
          <a:p>
            <a:r>
              <a:rPr lang="en-GB" sz="2000" dirty="0" err="1"/>
              <a:t>M.Sc</a:t>
            </a:r>
            <a:r>
              <a:rPr lang="en-GB" sz="2000" dirty="0"/>
              <a:t> Software &amp; System Security(University of Oxford)(Continue) </a:t>
            </a:r>
          </a:p>
          <a:p>
            <a:r>
              <a:rPr lang="en-GB" sz="2000" dirty="0"/>
              <a:t>Graduate of The Year Award(University of Bedfordshire),UK IT Industry awards(BCS)</a:t>
            </a:r>
          </a:p>
          <a:p>
            <a:r>
              <a:rPr lang="en-GB" sz="2000" dirty="0"/>
              <a:t>Former </a:t>
            </a:r>
            <a:r>
              <a:rPr lang="en-GB" sz="2000" dirty="0" err="1"/>
              <a:t>Dean,University</a:t>
            </a:r>
            <a:r>
              <a:rPr lang="en-GB" sz="2000" dirty="0"/>
              <a:t> of Science &amp; Technology Chittagong &amp; Curriculum Leader ,Glyndwr University</a:t>
            </a:r>
            <a:br>
              <a:rPr lang="en-GB" dirty="0"/>
            </a:br>
            <a:endParaRPr lang="en-GB" dirty="0"/>
          </a:p>
          <a:p>
            <a:endParaRPr lang="en-GB" dirty="0"/>
          </a:p>
        </p:txBody>
      </p:sp>
      <p:sp>
        <p:nvSpPr>
          <p:cNvPr id="4" name="Date Placeholder 3">
            <a:extLst>
              <a:ext uri="{FF2B5EF4-FFF2-40B4-BE49-F238E27FC236}">
                <a16:creationId xmlns:a16="http://schemas.microsoft.com/office/drawing/2014/main" id="{73615355-6B29-440E-8422-8BD0A4031030}"/>
              </a:ext>
            </a:extLst>
          </p:cNvPr>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a:extLst>
              <a:ext uri="{FF2B5EF4-FFF2-40B4-BE49-F238E27FC236}">
                <a16:creationId xmlns:a16="http://schemas.microsoft.com/office/drawing/2014/main" id="{FE4E516A-704E-4E25-B0B1-C4233D72087D}"/>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174116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marL="0" indent="0" eaLnBrk="1" hangingPunct="1">
              <a:buNone/>
              <a:defRPr/>
            </a:pPr>
            <a:endParaRPr lang="en-GB" altLang="en-US" sz="2400" dirty="0"/>
          </a:p>
          <a:p>
            <a:pPr eaLnBrk="1" hangingPunct="1">
              <a:defRPr/>
            </a:pPr>
            <a:r>
              <a:rPr lang="en-GB" altLang="en-US" sz="2400" dirty="0"/>
              <a:t>Basic of The Internet of Things (IoT) </a:t>
            </a:r>
          </a:p>
          <a:p>
            <a:pPr eaLnBrk="1" hangingPunct="1">
              <a:defRPr/>
            </a:pPr>
            <a:r>
              <a:rPr lang="en-GB" altLang="en-US" sz="2400" dirty="0"/>
              <a:t>Architecture of IoT</a:t>
            </a:r>
          </a:p>
          <a:p>
            <a:pPr eaLnBrk="1" hangingPunct="1">
              <a:defRPr/>
            </a:pPr>
            <a:r>
              <a:rPr lang="en-GB" altLang="en-US" sz="2400" dirty="0"/>
              <a:t>Applications of IoT</a:t>
            </a:r>
          </a:p>
          <a:p>
            <a:pPr eaLnBrk="1" hangingPunct="1">
              <a:defRPr/>
            </a:pPr>
            <a:r>
              <a:rPr lang="en-GB" altLang="en-US" sz="2400" dirty="0"/>
              <a:t>Working principles of IoT</a:t>
            </a:r>
          </a:p>
          <a:p>
            <a:pPr eaLnBrk="1" hangingPunct="1">
              <a:defRPr/>
            </a:pPr>
            <a:r>
              <a:rPr lang="en-GB" altLang="en-US" sz="2400" dirty="0"/>
              <a:t>Some IoT based project/dissertations concepts</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2" end="2"/>
                                            </p:txEl>
                                          </p:spTgt>
                                        </p:tgtEl>
                                        <p:attrNameLst>
                                          <p:attrName>style.visibility</p:attrName>
                                        </p:attrNameLst>
                                      </p:cBhvr>
                                      <p:to>
                                        <p:strVal val="visible"/>
                                      </p:to>
                                    </p:set>
                                    <p:anim calcmode="lin" valueType="num">
                                      <p:cBhvr additive="base">
                                        <p:cTn id="7"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3" end="3"/>
                                            </p:txEl>
                                          </p:spTgt>
                                        </p:tgtEl>
                                        <p:attrNameLst>
                                          <p:attrName>style.visibility</p:attrName>
                                        </p:attrNameLst>
                                      </p:cBhvr>
                                      <p:to>
                                        <p:strVal val="visible"/>
                                      </p:to>
                                    </p:set>
                                    <p:anim calcmode="lin" valueType="num">
                                      <p:cBhvr additive="base">
                                        <p:cTn id="13"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5" end="5"/>
                                            </p:txEl>
                                          </p:spTgt>
                                        </p:tgtEl>
                                        <p:attrNameLst>
                                          <p:attrName>style.visibility</p:attrName>
                                        </p:attrNameLst>
                                      </p:cBhvr>
                                      <p:to>
                                        <p:strVal val="visible"/>
                                      </p:to>
                                    </p:set>
                                    <p:anim calcmode="lin" valueType="num">
                                      <p:cBhvr additive="base">
                                        <p:cTn id="25"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6" end="6"/>
                                            </p:txEl>
                                          </p:spTgt>
                                        </p:tgtEl>
                                        <p:attrNameLst>
                                          <p:attrName>style.visibility</p:attrName>
                                        </p:attrNameLst>
                                      </p:cBhvr>
                                      <p:to>
                                        <p:strVal val="visible"/>
                                      </p:to>
                                    </p:set>
                                    <p:anim calcmode="lin" valueType="num">
                                      <p:cBhvr additive="base">
                                        <p:cTn id="31"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4</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IoT</a:t>
            </a:r>
            <a:br>
              <a:rPr lang="en-GB" altLang="en-US" dirty="0"/>
            </a:b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The Internet of Things (IoT) describes the network of physical objects—“things”—that are embedded with sensors, software, and other technologies for the purpose of connecting and exchanging data with other devices and systems over the internet.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E1FAE-7CFA-4BA5-B418-B30772189E7D}"/>
              </a:ext>
            </a:extLst>
          </p:cNvPr>
          <p:cNvSpPr>
            <a:spLocks noGrp="1"/>
          </p:cNvSpPr>
          <p:nvPr>
            <p:ph type="title"/>
          </p:nvPr>
        </p:nvSpPr>
        <p:spPr/>
        <p:txBody>
          <a:bodyPr/>
          <a:lstStyle/>
          <a:p>
            <a:r>
              <a:rPr lang="en-GB" dirty="0"/>
              <a:t>IoT</a:t>
            </a:r>
          </a:p>
        </p:txBody>
      </p:sp>
      <p:sp>
        <p:nvSpPr>
          <p:cNvPr id="3" name="Content Placeholder 2">
            <a:extLst>
              <a:ext uri="{FF2B5EF4-FFF2-40B4-BE49-F238E27FC236}">
                <a16:creationId xmlns:a16="http://schemas.microsoft.com/office/drawing/2014/main" id="{C51C027C-9F8B-4451-BA7E-46C3DBA0F41C}"/>
              </a:ext>
            </a:extLst>
          </p:cNvPr>
          <p:cNvSpPr>
            <a:spLocks noGrp="1"/>
          </p:cNvSpPr>
          <p:nvPr>
            <p:ph idx="1"/>
          </p:nvPr>
        </p:nvSpPr>
        <p:spPr/>
        <p:txBody>
          <a:bodyPr/>
          <a:lstStyle/>
          <a:p>
            <a:r>
              <a:rPr lang="en-GB" sz="2400" dirty="0"/>
              <a:t>The semantic origin of the expression is composed by two words and concepts: “Internet” and “Thing”, where “Internet” can be defined as “The world-wide network of interconnected computer networks, based on a standard communication protocol, the Internet suite (TCP/IP)”, while “Thing” is “an object not precisely identifiable” Therefore, semantically, “Internet of Things” means “a world-wide network of interconnected objects uniquely addressable, based on standard </a:t>
            </a:r>
          </a:p>
          <a:p>
            <a:endParaRPr lang="en-GB" dirty="0"/>
          </a:p>
        </p:txBody>
      </p:sp>
      <p:sp>
        <p:nvSpPr>
          <p:cNvPr id="4" name="Date Placeholder 3">
            <a:extLst>
              <a:ext uri="{FF2B5EF4-FFF2-40B4-BE49-F238E27FC236}">
                <a16:creationId xmlns:a16="http://schemas.microsoft.com/office/drawing/2014/main" id="{347921A4-8909-4C3E-85C3-EA847D8D97CC}"/>
              </a:ext>
            </a:extLst>
          </p:cNvPr>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a:extLst>
              <a:ext uri="{FF2B5EF4-FFF2-40B4-BE49-F238E27FC236}">
                <a16:creationId xmlns:a16="http://schemas.microsoft.com/office/drawing/2014/main" id="{213C7911-9C35-4B89-9EEF-E02A957FC2E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290162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49548-0560-4BE4-9517-4371AF8F363D}"/>
              </a:ext>
            </a:extLst>
          </p:cNvPr>
          <p:cNvSpPr>
            <a:spLocks noGrp="1"/>
          </p:cNvSpPr>
          <p:nvPr>
            <p:ph type="title"/>
          </p:nvPr>
        </p:nvSpPr>
        <p:spPr/>
        <p:txBody>
          <a:bodyPr/>
          <a:lstStyle/>
          <a:p>
            <a:r>
              <a:rPr lang="en-GB" dirty="0"/>
              <a:t>Why is IoT needed?</a:t>
            </a:r>
          </a:p>
        </p:txBody>
      </p:sp>
      <p:sp>
        <p:nvSpPr>
          <p:cNvPr id="3" name="Content Placeholder 2">
            <a:extLst>
              <a:ext uri="{FF2B5EF4-FFF2-40B4-BE49-F238E27FC236}">
                <a16:creationId xmlns:a16="http://schemas.microsoft.com/office/drawing/2014/main" id="{26A8723B-6C8A-4626-913D-4753E8DB30D3}"/>
              </a:ext>
            </a:extLst>
          </p:cNvPr>
          <p:cNvSpPr>
            <a:spLocks noGrp="1"/>
          </p:cNvSpPr>
          <p:nvPr>
            <p:ph idx="1"/>
          </p:nvPr>
        </p:nvSpPr>
        <p:spPr/>
        <p:txBody>
          <a:bodyPr/>
          <a:lstStyle/>
          <a:p>
            <a:r>
              <a:rPr lang="en-GB" dirty="0"/>
              <a:t>In a nutshell IoT wants to connect all potential objects to interact each other on the internet to provide secure, comfort life for human. Recent researches shows by 2020 we have over 20 billion devices which uses IoT. IoT does that because of controlling on device and lower expense on radio</a:t>
            </a:r>
          </a:p>
        </p:txBody>
      </p:sp>
      <p:sp>
        <p:nvSpPr>
          <p:cNvPr id="4" name="Date Placeholder 3">
            <a:extLst>
              <a:ext uri="{FF2B5EF4-FFF2-40B4-BE49-F238E27FC236}">
                <a16:creationId xmlns:a16="http://schemas.microsoft.com/office/drawing/2014/main" id="{DD861B45-D885-4331-BF77-E15500D21FF8}"/>
              </a:ext>
            </a:extLst>
          </p:cNvPr>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a:extLst>
              <a:ext uri="{FF2B5EF4-FFF2-40B4-BE49-F238E27FC236}">
                <a16:creationId xmlns:a16="http://schemas.microsoft.com/office/drawing/2014/main" id="{ADDD24A8-99E3-4A12-AB64-BB1772FF2575}"/>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994279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6A640F2-4B92-48A2-AA65-8B351C410FD7}"/>
              </a:ext>
            </a:extLst>
          </p:cNvPr>
          <p:cNvSpPr>
            <a:spLocks noGrp="1"/>
          </p:cNvSpPr>
          <p:nvPr>
            <p:ph type="title"/>
          </p:nvPr>
        </p:nvSpPr>
        <p:spPr>
          <a:xfrm>
            <a:off x="457200" y="274638"/>
            <a:ext cx="8229600" cy="1143000"/>
          </a:xfrm>
        </p:spPr>
        <p:txBody>
          <a:bodyPr/>
          <a:lstStyle/>
          <a:p>
            <a:r>
              <a:rPr lang="en-US" dirty="0"/>
              <a:t>IoT Architecture</a:t>
            </a:r>
          </a:p>
        </p:txBody>
      </p:sp>
      <p:sp>
        <p:nvSpPr>
          <p:cNvPr id="3" name="Content Placeholder 2">
            <a:extLst>
              <a:ext uri="{FF2B5EF4-FFF2-40B4-BE49-F238E27FC236}">
                <a16:creationId xmlns:a16="http://schemas.microsoft.com/office/drawing/2014/main" id="{C6FEAA71-67C0-4F86-88E1-3911B7892C27}"/>
              </a:ext>
            </a:extLst>
          </p:cNvPr>
          <p:cNvSpPr>
            <a:spLocks noGrp="1"/>
          </p:cNvSpPr>
          <p:nvPr>
            <p:ph sz="half" idx="1"/>
          </p:nvPr>
        </p:nvSpPr>
        <p:spPr>
          <a:xfrm>
            <a:off x="457200" y="1600201"/>
            <a:ext cx="4038600" cy="3989040"/>
          </a:xfrm>
        </p:spPr>
        <p:txBody>
          <a:bodyPr wrap="square" anchor="t">
            <a:normAutofit/>
          </a:bodyPr>
          <a:lstStyle/>
          <a:p>
            <a:r>
              <a:rPr lang="en-GB" dirty="0"/>
              <a:t>From any time ,any place connectivity for anyone, we will now have connectivity for anything!</a:t>
            </a:r>
          </a:p>
          <a:p>
            <a:endParaRPr lang="en-GB" dirty="0"/>
          </a:p>
        </p:txBody>
      </p:sp>
      <p:pic>
        <p:nvPicPr>
          <p:cNvPr id="6" name="Picture 5">
            <a:extLst>
              <a:ext uri="{FF2B5EF4-FFF2-40B4-BE49-F238E27FC236}">
                <a16:creationId xmlns:a16="http://schemas.microsoft.com/office/drawing/2014/main" id="{15C5476A-080D-44F8-B7D7-F6010F70C58F}"/>
              </a:ext>
            </a:extLst>
          </p:cNvPr>
          <p:cNvPicPr>
            <a:picLocks noChangeAspect="1"/>
          </p:cNvPicPr>
          <p:nvPr/>
        </p:nvPicPr>
        <p:blipFill>
          <a:blip r:embed="rId2"/>
          <a:stretch>
            <a:fillRect/>
          </a:stretch>
        </p:blipFill>
        <p:spPr>
          <a:xfrm>
            <a:off x="4211960" y="1484784"/>
            <a:ext cx="4474840" cy="4104457"/>
          </a:xfrm>
          <a:prstGeom prst="rect">
            <a:avLst/>
          </a:prstGeom>
          <a:noFill/>
        </p:spPr>
      </p:pic>
      <p:sp>
        <p:nvSpPr>
          <p:cNvPr id="4" name="Date Placeholder 3">
            <a:extLst>
              <a:ext uri="{FF2B5EF4-FFF2-40B4-BE49-F238E27FC236}">
                <a16:creationId xmlns:a16="http://schemas.microsoft.com/office/drawing/2014/main" id="{D98D9154-862E-4214-874D-EBAF48B3FB4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09/12/2020</a:t>
            </a:fld>
            <a:endParaRPr lang="en-GB" altLang="en-US" sz="900"/>
          </a:p>
        </p:txBody>
      </p:sp>
      <p:sp>
        <p:nvSpPr>
          <p:cNvPr id="5" name="Slide Number Placeholder 4">
            <a:extLst>
              <a:ext uri="{FF2B5EF4-FFF2-40B4-BE49-F238E27FC236}">
                <a16:creationId xmlns:a16="http://schemas.microsoft.com/office/drawing/2014/main" id="{B8EFC42F-4C6C-44D9-9FE0-DAE79A36B31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540124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b="1" dirty="0"/>
              <a:t>Example of IoT</a:t>
            </a:r>
          </a:p>
        </p:txBody>
      </p:sp>
      <p:sp>
        <p:nvSpPr>
          <p:cNvPr id="3" name="Content Placeholder 2"/>
          <p:cNvSpPr>
            <a:spLocks noGrp="1"/>
          </p:cNvSpPr>
          <p:nvPr>
            <p:ph idx="1"/>
          </p:nvPr>
        </p:nvSpPr>
        <p:spPr>
          <a:xfrm>
            <a:off x="457200" y="1484784"/>
            <a:ext cx="8229600" cy="4320480"/>
          </a:xfrm>
        </p:spPr>
        <p:txBody>
          <a:bodyPr/>
          <a:lstStyle/>
          <a:p>
            <a:r>
              <a:rPr lang="en-GB" dirty="0"/>
              <a:t>Smart city is another powerful application of IoT generating curiosity among world's population. Smart surveillance, automated transportation, smarter energy management systems, water distribution, urban security and environmental monitoring all are examples of internet of things applications for smart cities</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61616-78D9-4F95-B528-E429847BCC97}"/>
              </a:ext>
            </a:extLst>
          </p:cNvPr>
          <p:cNvSpPr>
            <a:spLocks noGrp="1"/>
          </p:cNvSpPr>
          <p:nvPr>
            <p:ph type="title"/>
          </p:nvPr>
        </p:nvSpPr>
        <p:spPr/>
        <p:txBody>
          <a:bodyPr/>
          <a:lstStyle/>
          <a:p>
            <a:r>
              <a:rPr lang="en-GB" dirty="0"/>
              <a:t>Example of IoT</a:t>
            </a:r>
          </a:p>
        </p:txBody>
      </p:sp>
      <p:sp>
        <p:nvSpPr>
          <p:cNvPr id="3" name="Content Placeholder 2">
            <a:extLst>
              <a:ext uri="{FF2B5EF4-FFF2-40B4-BE49-F238E27FC236}">
                <a16:creationId xmlns:a16="http://schemas.microsoft.com/office/drawing/2014/main" id="{F4FD18C7-904F-4E1B-9EC0-5A6CE17748B4}"/>
              </a:ext>
            </a:extLst>
          </p:cNvPr>
          <p:cNvSpPr>
            <a:spLocks noGrp="1"/>
          </p:cNvSpPr>
          <p:nvPr>
            <p:ph idx="1"/>
          </p:nvPr>
        </p:nvSpPr>
        <p:spPr/>
        <p:txBody>
          <a:bodyPr/>
          <a:lstStyle/>
          <a:p>
            <a:r>
              <a:rPr lang="en-GB" dirty="0"/>
              <a:t>The term “Internet of Things” applies to any nonstandard computing device that connects to </a:t>
            </a:r>
            <a:r>
              <a:rPr lang="en-GB" dirty="0" err="1"/>
              <a:t>wifi</a:t>
            </a:r>
            <a:r>
              <a:rPr lang="en-GB" dirty="0"/>
              <a:t> and can transmit data. Well-known examples of IoT devices include smart speakers like Amazon Alexa or Google Home, smartwatches like the Apple Watch, internet-connected baby monitors, video doorbells, and even toys.</a:t>
            </a:r>
          </a:p>
        </p:txBody>
      </p:sp>
      <p:sp>
        <p:nvSpPr>
          <p:cNvPr id="4" name="Date Placeholder 3">
            <a:extLst>
              <a:ext uri="{FF2B5EF4-FFF2-40B4-BE49-F238E27FC236}">
                <a16:creationId xmlns:a16="http://schemas.microsoft.com/office/drawing/2014/main" id="{FEFD649F-A9BE-41C4-A73B-AB9F76C519E2}"/>
              </a:ext>
            </a:extLst>
          </p:cNvPr>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a:extLst>
              <a:ext uri="{FF2B5EF4-FFF2-40B4-BE49-F238E27FC236}">
                <a16:creationId xmlns:a16="http://schemas.microsoft.com/office/drawing/2014/main" id="{2FAE9F67-3D3F-4F21-B083-7E721283346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288039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1B302-8B4D-4D79-AE62-4FD7BADF0B53}"/>
              </a:ext>
            </a:extLst>
          </p:cNvPr>
          <p:cNvSpPr>
            <a:spLocks noGrp="1"/>
          </p:cNvSpPr>
          <p:nvPr>
            <p:ph type="title"/>
          </p:nvPr>
        </p:nvSpPr>
        <p:spPr/>
        <p:txBody>
          <a:bodyPr/>
          <a:lstStyle/>
          <a:p>
            <a:r>
              <a:rPr lang="en-GB" dirty="0"/>
              <a:t>IoT Infrastructure</a:t>
            </a:r>
          </a:p>
        </p:txBody>
      </p:sp>
      <p:pic>
        <p:nvPicPr>
          <p:cNvPr id="6" name="Content Placeholder 5">
            <a:extLst>
              <a:ext uri="{FF2B5EF4-FFF2-40B4-BE49-F238E27FC236}">
                <a16:creationId xmlns:a16="http://schemas.microsoft.com/office/drawing/2014/main" id="{8A310218-08D4-4E25-989D-AE0FC92D0567}"/>
              </a:ext>
            </a:extLst>
          </p:cNvPr>
          <p:cNvPicPr>
            <a:picLocks noGrp="1" noChangeAspect="1"/>
          </p:cNvPicPr>
          <p:nvPr>
            <p:ph idx="1"/>
          </p:nvPr>
        </p:nvPicPr>
        <p:blipFill>
          <a:blip r:embed="rId2"/>
          <a:stretch>
            <a:fillRect/>
          </a:stretch>
        </p:blipFill>
        <p:spPr>
          <a:xfrm>
            <a:off x="1491475" y="1600200"/>
            <a:ext cx="6161049" cy="3916363"/>
          </a:xfrm>
          <a:prstGeom prst="rect">
            <a:avLst/>
          </a:prstGeom>
        </p:spPr>
      </p:pic>
      <p:sp>
        <p:nvSpPr>
          <p:cNvPr id="4" name="Date Placeholder 3">
            <a:extLst>
              <a:ext uri="{FF2B5EF4-FFF2-40B4-BE49-F238E27FC236}">
                <a16:creationId xmlns:a16="http://schemas.microsoft.com/office/drawing/2014/main" id="{3EE200F1-A783-4165-9A47-4B30832D3EE1}"/>
              </a:ext>
            </a:extLst>
          </p:cNvPr>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a:extLst>
              <a:ext uri="{FF2B5EF4-FFF2-40B4-BE49-F238E27FC236}">
                <a16:creationId xmlns:a16="http://schemas.microsoft.com/office/drawing/2014/main" id="{24180681-83CD-441D-AE3A-D9A8E4174D5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24959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benefit of IoT?</a:t>
            </a:r>
            <a:endParaRPr lang="en-US" dirty="0"/>
          </a:p>
        </p:txBody>
      </p:sp>
      <p:sp>
        <p:nvSpPr>
          <p:cNvPr id="3" name="Content Placeholder 2"/>
          <p:cNvSpPr>
            <a:spLocks noGrp="1"/>
          </p:cNvSpPr>
          <p:nvPr>
            <p:ph idx="1"/>
          </p:nvPr>
        </p:nvSpPr>
        <p:spPr>
          <a:xfrm>
            <a:off x="457200" y="1844824"/>
            <a:ext cx="8229600" cy="3672409"/>
          </a:xfrm>
        </p:spPr>
        <p:txBody>
          <a:bodyPr/>
          <a:lstStyle/>
          <a:p>
            <a:pPr marL="0" indent="0">
              <a:buNone/>
            </a:pPr>
            <a:r>
              <a:rPr lang="en-GB" sz="2400" dirty="0"/>
              <a:t>The IoT allows you to automate and control the tasks that are done on a daily basis, avoiding human intervention. Machine-to-machine communication helps to maintain transparency in the processes. It also leads to uniformity in the tasks. It can also maintain the quality of service.</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79CE40D-4161-425D-BBD1-73DE88A38C2D}"/>
              </a:ext>
            </a:extLst>
          </p:cNvPr>
          <p:cNvPicPr>
            <a:picLocks noGrp="1" noChangeAspect="1"/>
          </p:cNvPicPr>
          <p:nvPr>
            <p:ph idx="1"/>
          </p:nvPr>
        </p:nvPicPr>
        <p:blipFill>
          <a:blip r:embed="rId2"/>
          <a:stretch>
            <a:fillRect/>
          </a:stretch>
        </p:blipFill>
        <p:spPr>
          <a:xfrm>
            <a:off x="91017" y="68263"/>
            <a:ext cx="8961966" cy="6721475"/>
          </a:xfrm>
          <a:prstGeom prst="rect">
            <a:avLst/>
          </a:prstGeom>
          <a:noFill/>
        </p:spPr>
      </p:pic>
      <p:sp>
        <p:nvSpPr>
          <p:cNvPr id="4" name="Date Placeholder 3" hidden="1">
            <a:extLst>
              <a:ext uri="{FF2B5EF4-FFF2-40B4-BE49-F238E27FC236}">
                <a16:creationId xmlns:a16="http://schemas.microsoft.com/office/drawing/2014/main" id="{9ED16235-1236-46C3-9B5C-E9BB8E06D3A2}"/>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09/12/2020</a:t>
            </a:fld>
            <a:endParaRPr lang="en-GB" altLang="en-US"/>
          </a:p>
        </p:txBody>
      </p:sp>
      <p:sp>
        <p:nvSpPr>
          <p:cNvPr id="5" name="Slide Number Placeholder 4" hidden="1">
            <a:extLst>
              <a:ext uri="{FF2B5EF4-FFF2-40B4-BE49-F238E27FC236}">
                <a16:creationId xmlns:a16="http://schemas.microsoft.com/office/drawing/2014/main" id="{88CC2679-15A8-4644-AD5C-DE5D019B622F}"/>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635503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4103-A4AF-48AC-B08D-0C58C026B892}"/>
              </a:ext>
            </a:extLst>
          </p:cNvPr>
          <p:cNvSpPr>
            <a:spLocks noGrp="1"/>
          </p:cNvSpPr>
          <p:nvPr>
            <p:ph type="title"/>
          </p:nvPr>
        </p:nvSpPr>
        <p:spPr/>
        <p:txBody>
          <a:bodyPr/>
          <a:lstStyle/>
          <a:p>
            <a:r>
              <a:rPr lang="en-GB" dirty="0"/>
              <a:t>Sate of the art of IoT</a:t>
            </a:r>
          </a:p>
        </p:txBody>
      </p:sp>
      <p:pic>
        <p:nvPicPr>
          <p:cNvPr id="6" name="Content Placeholder 5">
            <a:extLst>
              <a:ext uri="{FF2B5EF4-FFF2-40B4-BE49-F238E27FC236}">
                <a16:creationId xmlns:a16="http://schemas.microsoft.com/office/drawing/2014/main" id="{46430ABF-16C9-4FEC-B172-A7E288F2518B}"/>
              </a:ext>
            </a:extLst>
          </p:cNvPr>
          <p:cNvPicPr>
            <a:picLocks noGrp="1" noChangeAspect="1"/>
          </p:cNvPicPr>
          <p:nvPr>
            <p:ph idx="1"/>
          </p:nvPr>
        </p:nvPicPr>
        <p:blipFill>
          <a:blip r:embed="rId2"/>
          <a:stretch>
            <a:fillRect/>
          </a:stretch>
        </p:blipFill>
        <p:spPr>
          <a:xfrm>
            <a:off x="2285802" y="1843733"/>
            <a:ext cx="4572396" cy="3429297"/>
          </a:xfrm>
          <a:prstGeom prst="rect">
            <a:avLst/>
          </a:prstGeom>
        </p:spPr>
      </p:pic>
      <p:sp>
        <p:nvSpPr>
          <p:cNvPr id="4" name="Date Placeholder 3">
            <a:extLst>
              <a:ext uri="{FF2B5EF4-FFF2-40B4-BE49-F238E27FC236}">
                <a16:creationId xmlns:a16="http://schemas.microsoft.com/office/drawing/2014/main" id="{4A5B95AA-C52A-4BA4-870B-E4CE0612CC19}"/>
              </a:ext>
            </a:extLst>
          </p:cNvPr>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a:extLst>
              <a:ext uri="{FF2B5EF4-FFF2-40B4-BE49-F238E27FC236}">
                <a16:creationId xmlns:a16="http://schemas.microsoft.com/office/drawing/2014/main" id="{B331BA38-B6D9-4295-BB57-BBECD916D66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823164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of IOT</a:t>
            </a:r>
            <a:br>
              <a:rPr lang="en-US" dirty="0"/>
            </a:br>
            <a:endParaRPr lang="en-US" dirty="0"/>
          </a:p>
        </p:txBody>
      </p:sp>
      <p:sp>
        <p:nvSpPr>
          <p:cNvPr id="3" name="Content Placeholder 2"/>
          <p:cNvSpPr>
            <a:spLocks noGrp="1"/>
          </p:cNvSpPr>
          <p:nvPr>
            <p:ph idx="1"/>
          </p:nvPr>
        </p:nvSpPr>
        <p:spPr/>
        <p:txBody>
          <a:bodyPr/>
          <a:lstStyle/>
          <a:p>
            <a:r>
              <a:rPr lang="en-GB" sz="2000" dirty="0"/>
              <a:t>Total challenge of IOT</a:t>
            </a:r>
          </a:p>
          <a:p>
            <a:endParaRPr lang="en-GB" sz="2000" dirty="0"/>
          </a:p>
          <a:p>
            <a:r>
              <a:rPr lang="en-GB" sz="2000" dirty="0"/>
              <a:t>Technological Standardization in most areas are still remain fragmented.</a:t>
            </a:r>
          </a:p>
          <a:p>
            <a:endParaRPr lang="en-GB" sz="2000" dirty="0"/>
          </a:p>
          <a:p>
            <a:r>
              <a:rPr lang="en-GB" sz="2000" dirty="0"/>
              <a:t>Managing and fostering rapid innovation is a challenge for governments .</a:t>
            </a:r>
          </a:p>
          <a:p>
            <a:endParaRPr lang="en-GB" sz="2000" dirty="0"/>
          </a:p>
          <a:p>
            <a:r>
              <a:rPr lang="en-GB" sz="2000" dirty="0"/>
              <a:t> Privacy. </a:t>
            </a:r>
          </a:p>
          <a:p>
            <a:endParaRPr lang="en-GB" sz="2000" dirty="0"/>
          </a:p>
          <a:p>
            <a:r>
              <a:rPr lang="en-GB" sz="2000" dirty="0"/>
              <a:t>Absence of governance.</a:t>
            </a:r>
          </a:p>
          <a:p>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5F5CD-FF3F-4227-8766-21E37043F0B9}"/>
              </a:ext>
            </a:extLst>
          </p:cNvPr>
          <p:cNvSpPr>
            <a:spLocks noGrp="1"/>
          </p:cNvSpPr>
          <p:nvPr>
            <p:ph type="title"/>
          </p:nvPr>
        </p:nvSpPr>
        <p:spPr>
          <a:xfrm>
            <a:off x="457200" y="274638"/>
            <a:ext cx="8229600" cy="1143000"/>
          </a:xfrm>
        </p:spPr>
        <p:txBody>
          <a:bodyPr wrap="square" anchor="ctr">
            <a:normAutofit/>
          </a:bodyPr>
          <a:lstStyle/>
          <a:p>
            <a:r>
              <a:rPr lang="en-GB" dirty="0"/>
              <a:t>Some projects of IoT</a:t>
            </a:r>
          </a:p>
        </p:txBody>
      </p:sp>
      <p:sp>
        <p:nvSpPr>
          <p:cNvPr id="3" name="Content Placeholder 2">
            <a:extLst>
              <a:ext uri="{FF2B5EF4-FFF2-40B4-BE49-F238E27FC236}">
                <a16:creationId xmlns:a16="http://schemas.microsoft.com/office/drawing/2014/main" id="{8AE1F7C0-9CD4-4D13-8213-0C02EDFA64E5}"/>
              </a:ext>
            </a:extLst>
          </p:cNvPr>
          <p:cNvSpPr>
            <a:spLocks noGrp="1"/>
          </p:cNvSpPr>
          <p:nvPr>
            <p:ph sz="half" idx="1"/>
          </p:nvPr>
        </p:nvSpPr>
        <p:spPr>
          <a:xfrm>
            <a:off x="457200" y="1600201"/>
            <a:ext cx="4038600" cy="3989040"/>
          </a:xfrm>
        </p:spPr>
        <p:txBody>
          <a:bodyPr wrap="square" anchor="t">
            <a:normAutofit/>
          </a:bodyPr>
          <a:lstStyle/>
          <a:p>
            <a:r>
              <a:rPr lang="en-GB" dirty="0"/>
              <a:t>Ever wanted a fan that turns on and off based on temperature? With this project, you can make that a reality!</a:t>
            </a:r>
          </a:p>
          <a:p>
            <a:endParaRPr lang="en-GB" dirty="0"/>
          </a:p>
        </p:txBody>
      </p:sp>
      <p:pic>
        <p:nvPicPr>
          <p:cNvPr id="6" name="Picture 5">
            <a:extLst>
              <a:ext uri="{FF2B5EF4-FFF2-40B4-BE49-F238E27FC236}">
                <a16:creationId xmlns:a16="http://schemas.microsoft.com/office/drawing/2014/main" id="{3F48DD38-2BA2-46B7-86AA-EC2E89D12321}"/>
              </a:ext>
            </a:extLst>
          </p:cNvPr>
          <p:cNvPicPr>
            <a:picLocks noChangeAspect="1"/>
          </p:cNvPicPr>
          <p:nvPr/>
        </p:nvPicPr>
        <p:blipFill rotWithShape="1">
          <a:blip r:embed="rId2"/>
          <a:srcRect l="24068" r="2"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4E0A7552-A4F8-46E2-8F7A-E54C71247C3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09/12/2020</a:t>
            </a:fld>
            <a:endParaRPr lang="en-GB" altLang="en-US" sz="900"/>
          </a:p>
        </p:txBody>
      </p:sp>
      <p:sp>
        <p:nvSpPr>
          <p:cNvPr id="5" name="Slide Number Placeholder 4">
            <a:extLst>
              <a:ext uri="{FF2B5EF4-FFF2-40B4-BE49-F238E27FC236}">
                <a16:creationId xmlns:a16="http://schemas.microsoft.com/office/drawing/2014/main" id="{99EC7D04-2418-480C-AEED-DFCBB96B98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4169834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02401-5C31-4A68-83F7-96BCBD1F1DEF}"/>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23EEB2EC-D2C7-4BA3-B652-E56CE1074CC3}"/>
              </a:ext>
            </a:extLst>
          </p:cNvPr>
          <p:cNvSpPr>
            <a:spLocks noGrp="1"/>
          </p:cNvSpPr>
          <p:nvPr>
            <p:ph sz="half" idx="1"/>
          </p:nvPr>
        </p:nvSpPr>
        <p:spPr/>
        <p:txBody>
          <a:bodyPr/>
          <a:lstStyle/>
          <a:p>
            <a:r>
              <a:rPr lang="en-GB" dirty="0"/>
              <a:t>Want a simple to build door alarm that notifies you via SMS when visitors, either expected or not, arrive? This project is the one for you!</a:t>
            </a:r>
          </a:p>
        </p:txBody>
      </p:sp>
      <p:pic>
        <p:nvPicPr>
          <p:cNvPr id="7" name="Content Placeholder 6">
            <a:extLst>
              <a:ext uri="{FF2B5EF4-FFF2-40B4-BE49-F238E27FC236}">
                <a16:creationId xmlns:a16="http://schemas.microsoft.com/office/drawing/2014/main" id="{0987FA6D-3292-4339-9966-A387F7C2B4BA}"/>
              </a:ext>
            </a:extLst>
          </p:cNvPr>
          <p:cNvPicPr>
            <a:picLocks noGrp="1" noChangeAspect="1"/>
          </p:cNvPicPr>
          <p:nvPr>
            <p:ph sz="half" idx="2"/>
          </p:nvPr>
        </p:nvPicPr>
        <p:blipFill>
          <a:blip r:embed="rId2"/>
          <a:stretch>
            <a:fillRect/>
          </a:stretch>
        </p:blipFill>
        <p:spPr>
          <a:xfrm>
            <a:off x="4648200" y="1700808"/>
            <a:ext cx="4038600" cy="3408561"/>
          </a:xfrm>
          <a:prstGeom prst="rect">
            <a:avLst/>
          </a:prstGeom>
        </p:spPr>
      </p:pic>
      <p:sp>
        <p:nvSpPr>
          <p:cNvPr id="5" name="Date Placeholder 4">
            <a:extLst>
              <a:ext uri="{FF2B5EF4-FFF2-40B4-BE49-F238E27FC236}">
                <a16:creationId xmlns:a16="http://schemas.microsoft.com/office/drawing/2014/main" id="{90290862-9950-468E-A5A0-3E9A18077919}"/>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DFBB0F34-821C-4746-A289-BDE239C01EFB}"/>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a:p>
        </p:txBody>
      </p:sp>
    </p:spTree>
    <p:extLst>
      <p:ext uri="{BB962C8B-B14F-4D97-AF65-F5344CB8AC3E}">
        <p14:creationId xmlns:p14="http://schemas.microsoft.com/office/powerpoint/2010/main" val="442672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DF71-2641-43F1-9CBF-F0449428671C}"/>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3E1C2707-388B-4F62-A008-DE51A1147EC4}"/>
              </a:ext>
            </a:extLst>
          </p:cNvPr>
          <p:cNvSpPr>
            <a:spLocks noGrp="1"/>
          </p:cNvSpPr>
          <p:nvPr>
            <p:ph sz="half" idx="1"/>
          </p:nvPr>
        </p:nvSpPr>
        <p:spPr/>
        <p:txBody>
          <a:bodyPr/>
          <a:lstStyle/>
          <a:p>
            <a:r>
              <a:rPr lang="en-GB" dirty="0"/>
              <a:t>Tired of brewing coffee every morning when you get to the office? This simple to make project makes coffee for you once you connect into your office’s </a:t>
            </a:r>
            <a:r>
              <a:rPr lang="en-GB" dirty="0" err="1"/>
              <a:t>WiFi</a:t>
            </a:r>
            <a:r>
              <a:rPr lang="en-GB" dirty="0"/>
              <a:t> network!</a:t>
            </a:r>
          </a:p>
        </p:txBody>
      </p:sp>
      <p:pic>
        <p:nvPicPr>
          <p:cNvPr id="7" name="Content Placeholder 6">
            <a:extLst>
              <a:ext uri="{FF2B5EF4-FFF2-40B4-BE49-F238E27FC236}">
                <a16:creationId xmlns:a16="http://schemas.microsoft.com/office/drawing/2014/main" id="{0333D4E1-B4FD-437F-8DC4-35A5C810362E}"/>
              </a:ext>
            </a:extLst>
          </p:cNvPr>
          <p:cNvPicPr>
            <a:picLocks noGrp="1" noChangeAspect="1"/>
          </p:cNvPicPr>
          <p:nvPr>
            <p:ph sz="half" idx="2"/>
          </p:nvPr>
        </p:nvPicPr>
        <p:blipFill>
          <a:blip r:embed="rId2"/>
          <a:stretch>
            <a:fillRect/>
          </a:stretch>
        </p:blipFill>
        <p:spPr>
          <a:xfrm>
            <a:off x="4648200" y="1600201"/>
            <a:ext cx="4038600" cy="3509168"/>
          </a:xfrm>
          <a:prstGeom prst="rect">
            <a:avLst/>
          </a:prstGeom>
        </p:spPr>
      </p:pic>
      <p:sp>
        <p:nvSpPr>
          <p:cNvPr id="5" name="Date Placeholder 4">
            <a:extLst>
              <a:ext uri="{FF2B5EF4-FFF2-40B4-BE49-F238E27FC236}">
                <a16:creationId xmlns:a16="http://schemas.microsoft.com/office/drawing/2014/main" id="{40CB23E5-6AE6-46A6-8FD9-7B31AB7D0984}"/>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84577AA7-E5FB-41FE-8BC4-435AF1A3C570}"/>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a:p>
        </p:txBody>
      </p:sp>
    </p:spTree>
    <p:extLst>
      <p:ext uri="{BB962C8B-B14F-4D97-AF65-F5344CB8AC3E}">
        <p14:creationId xmlns:p14="http://schemas.microsoft.com/office/powerpoint/2010/main" val="1315921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ADD5-8481-4EF4-8139-FFE6636006FE}"/>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5BCB4C23-5792-48F2-9723-B392A0611AB1}"/>
              </a:ext>
            </a:extLst>
          </p:cNvPr>
          <p:cNvSpPr>
            <a:spLocks noGrp="1"/>
          </p:cNvSpPr>
          <p:nvPr>
            <p:ph sz="half" idx="1"/>
          </p:nvPr>
        </p:nvSpPr>
        <p:spPr/>
        <p:txBody>
          <a:bodyPr/>
          <a:lstStyle/>
          <a:p>
            <a:r>
              <a:rPr lang="en-GB" dirty="0"/>
              <a:t>Interested in gardening or if so do you want to easily control the status of the irrigation system? This project is the one for you!</a:t>
            </a:r>
          </a:p>
        </p:txBody>
      </p:sp>
      <p:pic>
        <p:nvPicPr>
          <p:cNvPr id="7" name="Content Placeholder 6">
            <a:extLst>
              <a:ext uri="{FF2B5EF4-FFF2-40B4-BE49-F238E27FC236}">
                <a16:creationId xmlns:a16="http://schemas.microsoft.com/office/drawing/2014/main" id="{1F123870-18D9-46EE-83B9-A64B3BA78181}"/>
              </a:ext>
            </a:extLst>
          </p:cNvPr>
          <p:cNvPicPr>
            <a:picLocks noGrp="1" noChangeAspect="1"/>
          </p:cNvPicPr>
          <p:nvPr>
            <p:ph sz="half" idx="2"/>
          </p:nvPr>
        </p:nvPicPr>
        <p:blipFill>
          <a:blip r:embed="rId2"/>
          <a:stretch>
            <a:fillRect/>
          </a:stretch>
        </p:blipFill>
        <p:spPr>
          <a:xfrm>
            <a:off x="4648200" y="2080419"/>
            <a:ext cx="4038600" cy="3028950"/>
          </a:xfrm>
          <a:prstGeom prst="rect">
            <a:avLst/>
          </a:prstGeom>
        </p:spPr>
      </p:pic>
      <p:sp>
        <p:nvSpPr>
          <p:cNvPr id="5" name="Date Placeholder 4">
            <a:extLst>
              <a:ext uri="{FF2B5EF4-FFF2-40B4-BE49-F238E27FC236}">
                <a16:creationId xmlns:a16="http://schemas.microsoft.com/office/drawing/2014/main" id="{DF8843E2-481A-49A5-BDC2-F7AEFB5C2E14}"/>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B4A551A8-00BE-47AD-B266-906AD4A9CDCA}"/>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a:p>
        </p:txBody>
      </p:sp>
    </p:spTree>
    <p:extLst>
      <p:ext uri="{BB962C8B-B14F-4D97-AF65-F5344CB8AC3E}">
        <p14:creationId xmlns:p14="http://schemas.microsoft.com/office/powerpoint/2010/main" val="3534556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63440-0B5F-4312-B616-588257AEC2A0}"/>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A4351B1A-3591-41DC-AB73-B334EE55659A}"/>
              </a:ext>
            </a:extLst>
          </p:cNvPr>
          <p:cNvSpPr>
            <a:spLocks noGrp="1"/>
          </p:cNvSpPr>
          <p:nvPr>
            <p:ph sz="half" idx="1"/>
          </p:nvPr>
        </p:nvSpPr>
        <p:spPr/>
        <p:txBody>
          <a:bodyPr/>
          <a:lstStyle/>
          <a:p>
            <a:r>
              <a:rPr lang="en-GB" dirty="0" err="1"/>
              <a:t>ften</a:t>
            </a:r>
            <a:r>
              <a:rPr lang="en-GB" dirty="0"/>
              <a:t> busy at work and don’t remember to drink water when you’re busy? Try this simple to build drink reminder water bottle and stay hydrated!</a:t>
            </a:r>
          </a:p>
          <a:p>
            <a:endParaRPr lang="en-GB" dirty="0"/>
          </a:p>
        </p:txBody>
      </p:sp>
      <p:pic>
        <p:nvPicPr>
          <p:cNvPr id="7" name="Content Placeholder 6">
            <a:extLst>
              <a:ext uri="{FF2B5EF4-FFF2-40B4-BE49-F238E27FC236}">
                <a16:creationId xmlns:a16="http://schemas.microsoft.com/office/drawing/2014/main" id="{11474EA9-F696-4821-9586-BEDBAB4C59CE}"/>
              </a:ext>
            </a:extLst>
          </p:cNvPr>
          <p:cNvPicPr>
            <a:picLocks noGrp="1" noChangeAspect="1"/>
          </p:cNvPicPr>
          <p:nvPr>
            <p:ph sz="half" idx="2"/>
          </p:nvPr>
        </p:nvPicPr>
        <p:blipFill>
          <a:blip r:embed="rId2"/>
          <a:stretch>
            <a:fillRect/>
          </a:stretch>
        </p:blipFill>
        <p:spPr>
          <a:xfrm>
            <a:off x="4648200" y="2080419"/>
            <a:ext cx="4038600" cy="3028950"/>
          </a:xfrm>
          <a:prstGeom prst="rect">
            <a:avLst/>
          </a:prstGeom>
        </p:spPr>
      </p:pic>
      <p:sp>
        <p:nvSpPr>
          <p:cNvPr id="5" name="Date Placeholder 4">
            <a:extLst>
              <a:ext uri="{FF2B5EF4-FFF2-40B4-BE49-F238E27FC236}">
                <a16:creationId xmlns:a16="http://schemas.microsoft.com/office/drawing/2014/main" id="{E8F2C0E8-82F9-4679-BFFD-97FA53CA3643}"/>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2F986080-85CF-4B1A-B901-D0B622399D56}"/>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a:p>
        </p:txBody>
      </p:sp>
    </p:spTree>
    <p:extLst>
      <p:ext uri="{BB962C8B-B14F-4D97-AF65-F5344CB8AC3E}">
        <p14:creationId xmlns:p14="http://schemas.microsoft.com/office/powerpoint/2010/main" val="3880891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466F-9BB1-4258-96F7-7D2F32A32F23}"/>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7E3FCF19-A953-4A53-96A4-237B7524DEA3}"/>
              </a:ext>
            </a:extLst>
          </p:cNvPr>
          <p:cNvSpPr>
            <a:spLocks noGrp="1"/>
          </p:cNvSpPr>
          <p:nvPr>
            <p:ph sz="half" idx="1"/>
          </p:nvPr>
        </p:nvSpPr>
        <p:spPr/>
        <p:txBody>
          <a:bodyPr/>
          <a:lstStyle/>
          <a:p>
            <a:r>
              <a:rPr lang="en-GB" dirty="0"/>
              <a:t>Sharing an apartment with many people and don’t wish for accidental door openings when you’re in the toilet? This sign helps in letting them know whether it’s occupied. Try this project out!</a:t>
            </a:r>
          </a:p>
        </p:txBody>
      </p:sp>
      <p:pic>
        <p:nvPicPr>
          <p:cNvPr id="7" name="Content Placeholder 6">
            <a:extLst>
              <a:ext uri="{FF2B5EF4-FFF2-40B4-BE49-F238E27FC236}">
                <a16:creationId xmlns:a16="http://schemas.microsoft.com/office/drawing/2014/main" id="{3AB2DAC2-3E3D-4D01-A2C9-97E982929319}"/>
              </a:ext>
            </a:extLst>
          </p:cNvPr>
          <p:cNvPicPr>
            <a:picLocks noGrp="1" noChangeAspect="1"/>
          </p:cNvPicPr>
          <p:nvPr>
            <p:ph sz="half" idx="2"/>
          </p:nvPr>
        </p:nvPicPr>
        <p:blipFill>
          <a:blip r:embed="rId2"/>
          <a:stretch>
            <a:fillRect/>
          </a:stretch>
        </p:blipFill>
        <p:spPr>
          <a:xfrm>
            <a:off x="4648200" y="2083148"/>
            <a:ext cx="4038600" cy="3023492"/>
          </a:xfrm>
          <a:prstGeom prst="rect">
            <a:avLst/>
          </a:prstGeom>
        </p:spPr>
      </p:pic>
      <p:sp>
        <p:nvSpPr>
          <p:cNvPr id="5" name="Date Placeholder 4">
            <a:extLst>
              <a:ext uri="{FF2B5EF4-FFF2-40B4-BE49-F238E27FC236}">
                <a16:creationId xmlns:a16="http://schemas.microsoft.com/office/drawing/2014/main" id="{CD3675FB-DC5F-48F6-8E8B-55DCB3AF23BA}"/>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6CD4602A-1A83-431A-A803-D705C087F2B7}"/>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a:p>
        </p:txBody>
      </p:sp>
    </p:spTree>
    <p:extLst>
      <p:ext uri="{BB962C8B-B14F-4D97-AF65-F5344CB8AC3E}">
        <p14:creationId xmlns:p14="http://schemas.microsoft.com/office/powerpoint/2010/main" val="31438103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E021C-A58A-4CB6-AD53-D58E10CE93A9}"/>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352BE274-9ADE-4FDC-988E-1D4816D9A322}"/>
              </a:ext>
            </a:extLst>
          </p:cNvPr>
          <p:cNvSpPr>
            <a:spLocks noGrp="1"/>
          </p:cNvSpPr>
          <p:nvPr>
            <p:ph sz="half" idx="1"/>
          </p:nvPr>
        </p:nvSpPr>
        <p:spPr/>
        <p:txBody>
          <a:bodyPr/>
          <a:lstStyle/>
          <a:p>
            <a:r>
              <a:rPr lang="en-GB" sz="2400" dirty="0"/>
              <a:t>With the rising concern of poorer air quality, while time progresses, this low-cost air quality monitor based on the Raspberry Pi 4 can help you get accurate measurement readings. Try this out </a:t>
            </a:r>
            <a:r>
              <a:rPr lang="en-GB" dirty="0"/>
              <a:t>now!</a:t>
            </a:r>
          </a:p>
        </p:txBody>
      </p:sp>
      <p:pic>
        <p:nvPicPr>
          <p:cNvPr id="7" name="Content Placeholder 6">
            <a:extLst>
              <a:ext uri="{FF2B5EF4-FFF2-40B4-BE49-F238E27FC236}">
                <a16:creationId xmlns:a16="http://schemas.microsoft.com/office/drawing/2014/main" id="{646760A1-414A-4E2C-8929-9815FA435344}"/>
              </a:ext>
            </a:extLst>
          </p:cNvPr>
          <p:cNvPicPr>
            <a:picLocks noGrp="1" noChangeAspect="1"/>
          </p:cNvPicPr>
          <p:nvPr>
            <p:ph sz="half" idx="2"/>
          </p:nvPr>
        </p:nvPicPr>
        <p:blipFill>
          <a:blip r:embed="rId2"/>
          <a:stretch>
            <a:fillRect/>
          </a:stretch>
        </p:blipFill>
        <p:spPr>
          <a:xfrm>
            <a:off x="4648200" y="2080419"/>
            <a:ext cx="4038600" cy="3028950"/>
          </a:xfrm>
          <a:prstGeom prst="rect">
            <a:avLst/>
          </a:prstGeom>
        </p:spPr>
      </p:pic>
      <p:sp>
        <p:nvSpPr>
          <p:cNvPr id="5" name="Date Placeholder 4">
            <a:extLst>
              <a:ext uri="{FF2B5EF4-FFF2-40B4-BE49-F238E27FC236}">
                <a16:creationId xmlns:a16="http://schemas.microsoft.com/office/drawing/2014/main" id="{E849D6B6-AF36-4B89-9728-2A7E9C9A608D}"/>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E0708A02-1D17-4EC8-A129-EC8418846964}"/>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a:p>
        </p:txBody>
      </p:sp>
    </p:spTree>
    <p:extLst>
      <p:ext uri="{BB962C8B-B14F-4D97-AF65-F5344CB8AC3E}">
        <p14:creationId xmlns:p14="http://schemas.microsoft.com/office/powerpoint/2010/main" val="2102931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59277-A0C9-45F6-A08F-0F424242097E}"/>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18B6340C-98E2-470B-8E28-ACE13ECCD82E}"/>
              </a:ext>
            </a:extLst>
          </p:cNvPr>
          <p:cNvSpPr>
            <a:spLocks noGrp="1"/>
          </p:cNvSpPr>
          <p:nvPr>
            <p:ph sz="half" idx="1"/>
          </p:nvPr>
        </p:nvSpPr>
        <p:spPr/>
        <p:txBody>
          <a:bodyPr/>
          <a:lstStyle/>
          <a:p>
            <a:r>
              <a:rPr lang="en-GB" dirty="0"/>
              <a:t>Can’t afford an upgrade to a Smart fridge or find it too expensive? With this project, you can turn your fridge into a smart IoT device. Try it yourself now!</a:t>
            </a:r>
          </a:p>
        </p:txBody>
      </p:sp>
      <p:pic>
        <p:nvPicPr>
          <p:cNvPr id="7" name="Content Placeholder 6">
            <a:extLst>
              <a:ext uri="{FF2B5EF4-FFF2-40B4-BE49-F238E27FC236}">
                <a16:creationId xmlns:a16="http://schemas.microsoft.com/office/drawing/2014/main" id="{63D52836-E9E9-4BC1-AF5B-521F797CEFC9}"/>
              </a:ext>
            </a:extLst>
          </p:cNvPr>
          <p:cNvPicPr>
            <a:picLocks noGrp="1" noChangeAspect="1"/>
          </p:cNvPicPr>
          <p:nvPr>
            <p:ph sz="half" idx="2"/>
          </p:nvPr>
        </p:nvPicPr>
        <p:blipFill>
          <a:blip r:embed="rId2"/>
          <a:stretch>
            <a:fillRect/>
          </a:stretch>
        </p:blipFill>
        <p:spPr>
          <a:xfrm>
            <a:off x="4648200" y="2080419"/>
            <a:ext cx="4038600" cy="3028950"/>
          </a:xfrm>
          <a:prstGeom prst="rect">
            <a:avLst/>
          </a:prstGeom>
        </p:spPr>
      </p:pic>
      <p:sp>
        <p:nvSpPr>
          <p:cNvPr id="5" name="Date Placeholder 4">
            <a:extLst>
              <a:ext uri="{FF2B5EF4-FFF2-40B4-BE49-F238E27FC236}">
                <a16:creationId xmlns:a16="http://schemas.microsoft.com/office/drawing/2014/main" id="{62CE9E5F-C3C2-4179-BCDE-C4B78F49ECEF}"/>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0C8D9ED8-96FA-4485-8A71-3B2FFE507387}"/>
              </a:ext>
            </a:extLst>
          </p:cNvPr>
          <p:cNvSpPr>
            <a:spLocks noGrp="1"/>
          </p:cNvSpPr>
          <p:nvPr>
            <p:ph type="sldNum" sz="quarter" idx="11"/>
          </p:nvPr>
        </p:nvSpPr>
        <p:spPr/>
        <p:txBody>
          <a:bodyPr/>
          <a:lstStyle/>
          <a:p>
            <a:pPr>
              <a:defRPr/>
            </a:pPr>
            <a:fld id="{386495F9-B3F5-4DDF-9323-6CEC80C52C17}" type="slidenum">
              <a:rPr lang="en-GB" altLang="en-US" smtClean="0"/>
              <a:pPr>
                <a:defRPr/>
              </a:pPr>
              <a:t>22</a:t>
            </a:fld>
            <a:endParaRPr lang="en-GB" altLang="en-US"/>
          </a:p>
        </p:txBody>
      </p:sp>
    </p:spTree>
    <p:extLst>
      <p:ext uri="{BB962C8B-B14F-4D97-AF65-F5344CB8AC3E}">
        <p14:creationId xmlns:p14="http://schemas.microsoft.com/office/powerpoint/2010/main" val="33759048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1CB19-BCD6-431B-9EC9-08DDCAE8E6C8}"/>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37C686FD-7375-48F8-AE20-745F059749C8}"/>
              </a:ext>
            </a:extLst>
          </p:cNvPr>
          <p:cNvSpPr>
            <a:spLocks noGrp="1"/>
          </p:cNvSpPr>
          <p:nvPr>
            <p:ph sz="half" idx="1"/>
          </p:nvPr>
        </p:nvSpPr>
        <p:spPr/>
        <p:txBody>
          <a:bodyPr/>
          <a:lstStyle/>
          <a:p>
            <a:r>
              <a:rPr lang="en-GB" dirty="0"/>
              <a:t>Ever thought that using a trackpad or a mouse is too tedious? Try this project out, where gestures are used for control instead</a:t>
            </a:r>
          </a:p>
        </p:txBody>
      </p:sp>
      <p:pic>
        <p:nvPicPr>
          <p:cNvPr id="7" name="Content Placeholder 6">
            <a:extLst>
              <a:ext uri="{FF2B5EF4-FFF2-40B4-BE49-F238E27FC236}">
                <a16:creationId xmlns:a16="http://schemas.microsoft.com/office/drawing/2014/main" id="{1158B11E-A896-41CB-9A92-2ED55A11D1A8}"/>
              </a:ext>
            </a:extLst>
          </p:cNvPr>
          <p:cNvPicPr>
            <a:picLocks noGrp="1" noChangeAspect="1"/>
          </p:cNvPicPr>
          <p:nvPr>
            <p:ph sz="half" idx="2"/>
          </p:nvPr>
        </p:nvPicPr>
        <p:blipFill>
          <a:blip r:embed="rId2"/>
          <a:stretch>
            <a:fillRect/>
          </a:stretch>
        </p:blipFill>
        <p:spPr>
          <a:xfrm>
            <a:off x="4648200" y="2079369"/>
            <a:ext cx="4038600" cy="3031049"/>
          </a:xfrm>
          <a:prstGeom prst="rect">
            <a:avLst/>
          </a:prstGeom>
        </p:spPr>
      </p:pic>
      <p:sp>
        <p:nvSpPr>
          <p:cNvPr id="5" name="Date Placeholder 4">
            <a:extLst>
              <a:ext uri="{FF2B5EF4-FFF2-40B4-BE49-F238E27FC236}">
                <a16:creationId xmlns:a16="http://schemas.microsoft.com/office/drawing/2014/main" id="{74C93B9B-C901-4AF4-BE2B-45CBCA232105}"/>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5292E313-BB2C-4420-A039-BCFB3678BEB4}"/>
              </a:ext>
            </a:extLst>
          </p:cNvPr>
          <p:cNvSpPr>
            <a:spLocks noGrp="1"/>
          </p:cNvSpPr>
          <p:nvPr>
            <p:ph type="sldNum" sz="quarter" idx="11"/>
          </p:nvPr>
        </p:nvSpPr>
        <p:spPr/>
        <p:txBody>
          <a:bodyPr/>
          <a:lstStyle/>
          <a:p>
            <a:pPr>
              <a:defRPr/>
            </a:pPr>
            <a:fld id="{386495F9-B3F5-4DDF-9323-6CEC80C52C17}" type="slidenum">
              <a:rPr lang="en-GB" altLang="en-US" smtClean="0"/>
              <a:pPr>
                <a:defRPr/>
              </a:pPr>
              <a:t>23</a:t>
            </a:fld>
            <a:endParaRPr lang="en-GB" altLang="en-US"/>
          </a:p>
        </p:txBody>
      </p:sp>
    </p:spTree>
    <p:extLst>
      <p:ext uri="{BB962C8B-B14F-4D97-AF65-F5344CB8AC3E}">
        <p14:creationId xmlns:p14="http://schemas.microsoft.com/office/powerpoint/2010/main" val="4257641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2CA44-D23D-416D-94B6-28803D633F49}"/>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81E8A27F-577E-4002-9114-BE7F2BB5BD95}"/>
              </a:ext>
            </a:extLst>
          </p:cNvPr>
          <p:cNvSpPr>
            <a:spLocks noGrp="1"/>
          </p:cNvSpPr>
          <p:nvPr>
            <p:ph sz="half" idx="1"/>
          </p:nvPr>
        </p:nvSpPr>
        <p:spPr/>
        <p:txBody>
          <a:bodyPr/>
          <a:lstStyle/>
          <a:p>
            <a:r>
              <a:rPr lang="en-GB" sz="2000" dirty="0"/>
              <a:t>Ever missed calls from someone special because your phone is in silent mode or you’re too busy to check the phone? Try this light out, where it’ll automatically turn the light red and then green again when you call back</a:t>
            </a:r>
          </a:p>
        </p:txBody>
      </p:sp>
      <p:pic>
        <p:nvPicPr>
          <p:cNvPr id="7" name="Content Placeholder 6">
            <a:extLst>
              <a:ext uri="{FF2B5EF4-FFF2-40B4-BE49-F238E27FC236}">
                <a16:creationId xmlns:a16="http://schemas.microsoft.com/office/drawing/2014/main" id="{C5DF2612-509E-4061-97EB-7F8B2A33C9B7}"/>
              </a:ext>
            </a:extLst>
          </p:cNvPr>
          <p:cNvPicPr>
            <a:picLocks noGrp="1" noChangeAspect="1"/>
          </p:cNvPicPr>
          <p:nvPr>
            <p:ph sz="half" idx="2"/>
          </p:nvPr>
        </p:nvPicPr>
        <p:blipFill>
          <a:blip r:embed="rId2"/>
          <a:stretch>
            <a:fillRect/>
          </a:stretch>
        </p:blipFill>
        <p:spPr>
          <a:xfrm>
            <a:off x="4648200" y="2081267"/>
            <a:ext cx="4038600" cy="3027253"/>
          </a:xfrm>
          <a:prstGeom prst="rect">
            <a:avLst/>
          </a:prstGeom>
        </p:spPr>
      </p:pic>
      <p:sp>
        <p:nvSpPr>
          <p:cNvPr id="5" name="Date Placeholder 4">
            <a:extLst>
              <a:ext uri="{FF2B5EF4-FFF2-40B4-BE49-F238E27FC236}">
                <a16:creationId xmlns:a16="http://schemas.microsoft.com/office/drawing/2014/main" id="{9E0838AE-4A76-4FCD-BC86-55072C46BC63}"/>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8789A84D-6617-432C-B3CD-4411E45FEC0D}"/>
              </a:ext>
            </a:extLst>
          </p:cNvPr>
          <p:cNvSpPr>
            <a:spLocks noGrp="1"/>
          </p:cNvSpPr>
          <p:nvPr>
            <p:ph type="sldNum" sz="quarter" idx="11"/>
          </p:nvPr>
        </p:nvSpPr>
        <p:spPr/>
        <p:txBody>
          <a:bodyPr/>
          <a:lstStyle/>
          <a:p>
            <a:pPr>
              <a:defRPr/>
            </a:pPr>
            <a:fld id="{386495F9-B3F5-4DDF-9323-6CEC80C52C17}" type="slidenum">
              <a:rPr lang="en-GB" altLang="en-US" smtClean="0"/>
              <a:pPr>
                <a:defRPr/>
              </a:pPr>
              <a:t>24</a:t>
            </a:fld>
            <a:endParaRPr lang="en-GB" altLang="en-US"/>
          </a:p>
        </p:txBody>
      </p:sp>
    </p:spTree>
    <p:extLst>
      <p:ext uri="{BB962C8B-B14F-4D97-AF65-F5344CB8AC3E}">
        <p14:creationId xmlns:p14="http://schemas.microsoft.com/office/powerpoint/2010/main" val="3016410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C08ED-4E42-4214-84CE-D217D526BB0B}"/>
              </a:ext>
            </a:extLst>
          </p:cNvPr>
          <p:cNvSpPr>
            <a:spLocks noGrp="1"/>
          </p:cNvSpPr>
          <p:nvPr>
            <p:ph type="title"/>
          </p:nvPr>
        </p:nvSpPr>
        <p:spPr/>
        <p:txBody>
          <a:bodyPr/>
          <a:lstStyle/>
          <a:p>
            <a:r>
              <a:rPr lang="en-GB" dirty="0"/>
              <a:t>Some projects of IoT</a:t>
            </a:r>
          </a:p>
        </p:txBody>
      </p:sp>
      <p:sp>
        <p:nvSpPr>
          <p:cNvPr id="3" name="Content Placeholder 2">
            <a:extLst>
              <a:ext uri="{FF2B5EF4-FFF2-40B4-BE49-F238E27FC236}">
                <a16:creationId xmlns:a16="http://schemas.microsoft.com/office/drawing/2014/main" id="{9C967824-AFA5-40E9-B726-385B511D9508}"/>
              </a:ext>
            </a:extLst>
          </p:cNvPr>
          <p:cNvSpPr>
            <a:spLocks noGrp="1"/>
          </p:cNvSpPr>
          <p:nvPr>
            <p:ph sz="half" idx="1"/>
          </p:nvPr>
        </p:nvSpPr>
        <p:spPr/>
        <p:txBody>
          <a:bodyPr/>
          <a:lstStyle/>
          <a:p>
            <a:r>
              <a:rPr lang="en-GB" dirty="0"/>
              <a:t>Worry that your dog is hungry while you’re at work/unable to feed him? Put those worries away with this automated pet feeder. Try this project out now!</a:t>
            </a:r>
          </a:p>
        </p:txBody>
      </p:sp>
      <p:pic>
        <p:nvPicPr>
          <p:cNvPr id="7" name="Content Placeholder 6">
            <a:extLst>
              <a:ext uri="{FF2B5EF4-FFF2-40B4-BE49-F238E27FC236}">
                <a16:creationId xmlns:a16="http://schemas.microsoft.com/office/drawing/2014/main" id="{5BC4811A-5EA9-4B50-BF12-56120F1F3CDC}"/>
              </a:ext>
            </a:extLst>
          </p:cNvPr>
          <p:cNvPicPr>
            <a:picLocks noGrp="1" noChangeAspect="1"/>
          </p:cNvPicPr>
          <p:nvPr>
            <p:ph sz="half" idx="2"/>
          </p:nvPr>
        </p:nvPicPr>
        <p:blipFill>
          <a:blip r:embed="rId2"/>
          <a:stretch>
            <a:fillRect/>
          </a:stretch>
        </p:blipFill>
        <p:spPr>
          <a:xfrm>
            <a:off x="4648200" y="2080419"/>
            <a:ext cx="4038600" cy="3028950"/>
          </a:xfrm>
          <a:prstGeom prst="rect">
            <a:avLst/>
          </a:prstGeom>
        </p:spPr>
      </p:pic>
      <p:sp>
        <p:nvSpPr>
          <p:cNvPr id="5" name="Date Placeholder 4">
            <a:extLst>
              <a:ext uri="{FF2B5EF4-FFF2-40B4-BE49-F238E27FC236}">
                <a16:creationId xmlns:a16="http://schemas.microsoft.com/office/drawing/2014/main" id="{66AA017F-208B-4371-9CCD-C73098A1B352}"/>
              </a:ext>
            </a:extLst>
          </p:cNvPr>
          <p:cNvSpPr>
            <a:spLocks noGrp="1"/>
          </p:cNvSpPr>
          <p:nvPr>
            <p:ph type="dt" sz="half" idx="10"/>
          </p:nvPr>
        </p:nvSpPr>
        <p:spPr/>
        <p:txBody>
          <a:bodyPr/>
          <a:lstStyle/>
          <a:p>
            <a:pPr>
              <a:defRPr/>
            </a:pPr>
            <a:fld id="{F7614AD2-EBEE-4B9C-B8EB-7B45076136C4}" type="datetime1">
              <a:rPr lang="en-GB" altLang="en-US" smtClean="0"/>
              <a:pPr>
                <a:defRPr/>
              </a:pPr>
              <a:t>09/12/2020</a:t>
            </a:fld>
            <a:endParaRPr lang="en-GB" altLang="en-US"/>
          </a:p>
        </p:txBody>
      </p:sp>
      <p:sp>
        <p:nvSpPr>
          <p:cNvPr id="6" name="Slide Number Placeholder 5">
            <a:extLst>
              <a:ext uri="{FF2B5EF4-FFF2-40B4-BE49-F238E27FC236}">
                <a16:creationId xmlns:a16="http://schemas.microsoft.com/office/drawing/2014/main" id="{24616A8A-5A00-4197-AEA8-479113EF9B92}"/>
              </a:ext>
            </a:extLst>
          </p:cNvPr>
          <p:cNvSpPr>
            <a:spLocks noGrp="1"/>
          </p:cNvSpPr>
          <p:nvPr>
            <p:ph type="sldNum" sz="quarter" idx="11"/>
          </p:nvPr>
        </p:nvSpPr>
        <p:spPr/>
        <p:txBody>
          <a:bodyPr/>
          <a:lstStyle/>
          <a:p>
            <a:pPr>
              <a:defRPr/>
            </a:pPr>
            <a:fld id="{386495F9-B3F5-4DDF-9323-6CEC80C52C17}" type="slidenum">
              <a:rPr lang="en-GB" altLang="en-US" smtClean="0"/>
              <a:pPr>
                <a:defRPr/>
              </a:pPr>
              <a:t>25</a:t>
            </a:fld>
            <a:endParaRPr lang="en-GB" altLang="en-US"/>
          </a:p>
        </p:txBody>
      </p:sp>
    </p:spTree>
    <p:extLst>
      <p:ext uri="{BB962C8B-B14F-4D97-AF65-F5344CB8AC3E}">
        <p14:creationId xmlns:p14="http://schemas.microsoft.com/office/powerpoint/2010/main" val="1080523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US" sz="2000" dirty="0"/>
              <a:t>https://www.seeedstudio.com/blog/2019/11/19/20-simple-iot-projects-to-try-in-2019/</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1024</Words>
  <Application>Microsoft Office PowerPoint</Application>
  <PresentationFormat>On-screen Show (4:3)</PresentationFormat>
  <Paragraphs>130</Paragraphs>
  <Slides>26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Myriad Pro</vt:lpstr>
      <vt:lpstr>Verdana</vt:lpstr>
      <vt:lpstr>20140311PresentationUWTSDTemplate</vt:lpstr>
      <vt:lpstr>Module Code:ACCA5029 </vt:lpstr>
      <vt:lpstr>About Lecturer</vt:lpstr>
      <vt:lpstr>Lesson Aims</vt:lpstr>
      <vt:lpstr>IoT </vt:lpstr>
      <vt:lpstr>IoT</vt:lpstr>
      <vt:lpstr>Why is IoT needed?</vt:lpstr>
      <vt:lpstr>IoT Architecture</vt:lpstr>
      <vt:lpstr>Example of IoT</vt:lpstr>
      <vt:lpstr>Example of IoT</vt:lpstr>
      <vt:lpstr>IoT Infrastructure</vt:lpstr>
      <vt:lpstr>What is the benefit of IoT?</vt:lpstr>
      <vt:lpstr>PowerPoint Presentation</vt:lpstr>
      <vt:lpstr>Sate of the art of IoT</vt:lpstr>
      <vt:lpstr>Challenges of IOT </vt:lpstr>
      <vt:lpstr>Some projects of IoT</vt:lpstr>
      <vt:lpstr>Some projects of IoT</vt:lpstr>
      <vt:lpstr>Some projects of IoT</vt:lpstr>
      <vt:lpstr>Some projects of IoT</vt:lpstr>
      <vt:lpstr>Some projects of IoT</vt:lpstr>
      <vt:lpstr>Some projects of IoT</vt:lpstr>
      <vt:lpstr>Some projects of IoT</vt:lpstr>
      <vt:lpstr>Some projects of IoT</vt:lpstr>
      <vt:lpstr>Some projects of IoT</vt:lpstr>
      <vt:lpstr>Some projects of IoT</vt:lpstr>
      <vt:lpstr>Some projects of IoT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Code:ACCA5029</dc:title>
  <dc:creator>Md Sadeque Imam Shaikh</dc:creator>
  <cp:lastModifiedBy>Md Sadeque Imam Shaikh</cp:lastModifiedBy>
  <cp:revision>10</cp:revision>
  <dcterms:created xsi:type="dcterms:W3CDTF">2020-12-09T09:37:18Z</dcterms:created>
  <dcterms:modified xsi:type="dcterms:W3CDTF">2020-12-09T09:51:11Z</dcterms:modified>
</cp:coreProperties>
</file>