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4" r:id="rId2"/>
    <p:sldId id="265" r:id="rId3"/>
    <p:sldId id="256" r:id="rId4"/>
    <p:sldId id="257" r:id="rId5"/>
    <p:sldId id="258" r:id="rId6"/>
    <p:sldId id="259" r:id="rId7"/>
    <p:sldId id="260" r:id="rId8"/>
    <p:sldId id="261" r:id="rId9"/>
    <p:sldId id="262" r:id="rId10"/>
    <p:sldId id="263"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52"/>
  </p:normalViewPr>
  <p:slideViewPr>
    <p:cSldViewPr snapToGrid="0" snapToObjects="1">
      <p:cViewPr varScale="1">
        <p:scale>
          <a:sx n="85" d="100"/>
          <a:sy n="85" d="100"/>
        </p:scale>
        <p:origin x="10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2656-0D97-764D-99C6-AB5ED483FB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FF4167-8101-D24F-AB61-0143DFFA3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2040D25-E76F-7949-97B5-333F86B3D02A}"/>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23448078-6F9B-D245-8CDA-84C06661E8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030EAB-DB04-C542-9CF5-99881C36A5F2}"/>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1326427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4F42-E3F7-3243-9337-3A01935927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41B7A7-23F6-8146-A75D-23D5523BF6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EF85EE-790E-A64E-A8E8-85E4639C3D6D}"/>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1A08A67E-1A27-0B40-9867-7D78B03721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B955A0-2736-1347-B94F-D1E1AD16E15A}"/>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147673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F9E3D-6FC6-3647-A6C1-9D795E734C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DC7AF18-BB44-8749-A036-89184B2218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80EBE9D-F0F4-6D4F-A38E-8ABA54FD1045}"/>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B7593A03-9619-8344-8E05-8494E6835B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06478F-31F3-DE4F-9FB4-FD23480FCCAA}"/>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775483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A8F0-B935-9647-A0CA-E3E88D36B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37248F-2B9B-5746-AB50-5B0922EAEBC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1E8F38-6415-1348-A3C0-35A3359A2B1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84F617-E3A0-8245-90F2-DD07C27EB632}"/>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6" name="Footer Placeholder 5">
            <a:extLst>
              <a:ext uri="{FF2B5EF4-FFF2-40B4-BE49-F238E27FC236}">
                <a16:creationId xmlns:a16="http://schemas.microsoft.com/office/drawing/2014/main" id="{43FB30B3-4BD1-364C-A996-8E18F02DC6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B8A798-EF6B-CE4E-B3C5-526F7A7E86DB}"/>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3969862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99098-89EE-1746-93DD-1705007EE48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376865B-F57E-2147-92A5-5063E41195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B66DAE-44CB-A44C-97C6-755BB949F1A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AAF4430-95ED-F742-999A-D4234893A8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D380BCD-FE9F-A046-A1B9-83901E9EC6B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716EB6F-12F7-7C4B-B991-84E38AEBB802}"/>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8" name="Footer Placeholder 7">
            <a:extLst>
              <a:ext uri="{FF2B5EF4-FFF2-40B4-BE49-F238E27FC236}">
                <a16:creationId xmlns:a16="http://schemas.microsoft.com/office/drawing/2014/main" id="{2B131B4A-44D4-014F-9431-59CE81A262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D99DEB-D705-8943-B1A4-B3314DA2D065}"/>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170177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CBEBC-DFFC-7A42-B60D-9A4BB4FAB2D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8CC4C7-9821-AF46-ACAF-E2C257D5CF3C}"/>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4" name="Footer Placeholder 3">
            <a:extLst>
              <a:ext uri="{FF2B5EF4-FFF2-40B4-BE49-F238E27FC236}">
                <a16:creationId xmlns:a16="http://schemas.microsoft.com/office/drawing/2014/main" id="{E113EC8D-1377-3747-91DB-47AFA4E0B7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23885F-BEC6-3D44-84C1-FE685A50155C}"/>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663885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14019E-F546-E44F-BE2C-DD259A43D31F}"/>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3" name="Footer Placeholder 2">
            <a:extLst>
              <a:ext uri="{FF2B5EF4-FFF2-40B4-BE49-F238E27FC236}">
                <a16:creationId xmlns:a16="http://schemas.microsoft.com/office/drawing/2014/main" id="{114F8391-310F-DF4F-9963-AAB2E1C8B6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C0C976-5B5F-7041-A723-8D3BB96DC923}"/>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991322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2F55E-31BC-454A-B20B-C2DDC75FFC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5DBDEF1-378C-984C-9ABC-B6D8CA3BF5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F6B440C-4524-FD4D-8A9F-222D61932B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E424464-76A5-744E-B0BC-D3109D834417}"/>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6" name="Footer Placeholder 5">
            <a:extLst>
              <a:ext uri="{FF2B5EF4-FFF2-40B4-BE49-F238E27FC236}">
                <a16:creationId xmlns:a16="http://schemas.microsoft.com/office/drawing/2014/main" id="{187651D2-8BD2-0446-85BF-20B8CE9B67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519FB5-D8DD-134F-846E-F63BADC5D8B0}"/>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2520686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1E0F6-564A-E449-BD07-1A301DF4AB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0CB6155-7789-4F4C-990A-72C4F329EC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5AA932-551B-114A-A6A1-04CC4B94E9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1E21A77-604E-0D48-8526-C0229B906347}"/>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6" name="Footer Placeholder 5">
            <a:extLst>
              <a:ext uri="{FF2B5EF4-FFF2-40B4-BE49-F238E27FC236}">
                <a16:creationId xmlns:a16="http://schemas.microsoft.com/office/drawing/2014/main" id="{5636C775-CFBC-EB4D-B0DF-FAC78F4EEC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EEB475-6021-E84F-B160-F61DBA084882}"/>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259836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EC24D-0D2D-764B-8FD7-C404CCD4C9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858146-9023-614D-9E11-945C84E056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21536F-8E5B-A64E-A4A0-F8ABAD6A02ED}"/>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791CD53B-EA67-E842-9393-7D08C51EB4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D7A112-6F16-2541-BBC6-01ECF62BD21D}"/>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1797665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058290-BDB4-1642-B733-95E6E8564DF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868AC3B-B9A2-7846-BD78-519F8C20E5F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419B80-7A08-FD47-8D18-477B5FEBEF18}"/>
              </a:ext>
            </a:extLst>
          </p:cNvPr>
          <p:cNvSpPr>
            <a:spLocks noGrp="1"/>
          </p:cNvSpPr>
          <p:nvPr>
            <p:ph type="dt" sz="half" idx="10"/>
          </p:nvPr>
        </p:nvSpPr>
        <p:spPr/>
        <p:txBody>
          <a:body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DD56BDA3-748A-204C-8EBA-CB5ED8B2BA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221AD9-4B9A-1047-8331-76D0B6C89100}"/>
              </a:ext>
            </a:extLst>
          </p:cNvPr>
          <p:cNvSpPr>
            <a:spLocks noGrp="1"/>
          </p:cNvSpPr>
          <p:nvPr>
            <p:ph type="sldNum" sz="quarter" idx="12"/>
          </p:nvPr>
        </p:nvSpPr>
        <p:spPr/>
        <p:txBody>
          <a:bodyPr/>
          <a:lstStyle/>
          <a:p>
            <a:fld id="{BB83D9CD-B92F-C742-B579-ADC65967D798}" type="slidenum">
              <a:rPr lang="en-US" smtClean="0"/>
              <a:t>‹#›</a:t>
            </a:fld>
            <a:endParaRPr lang="en-US"/>
          </a:p>
        </p:txBody>
      </p:sp>
    </p:spTree>
    <p:extLst>
      <p:ext uri="{BB962C8B-B14F-4D97-AF65-F5344CB8AC3E}">
        <p14:creationId xmlns:p14="http://schemas.microsoft.com/office/powerpoint/2010/main" val="34636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FB9AE8-ADC8-BD4B-8E26-EE7FC508B1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AC2A60C-487C-0A45-A595-A642EEF452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306F97-3AA1-2349-B7E5-6B4245D905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C13199-C5BD-FD43-9930-2F40E4EE0187}" type="datetimeFigureOut">
              <a:rPr lang="en-US" smtClean="0"/>
              <a:t>3/20/23</a:t>
            </a:fld>
            <a:endParaRPr lang="en-US"/>
          </a:p>
        </p:txBody>
      </p:sp>
      <p:sp>
        <p:nvSpPr>
          <p:cNvPr id="5" name="Footer Placeholder 4">
            <a:extLst>
              <a:ext uri="{FF2B5EF4-FFF2-40B4-BE49-F238E27FC236}">
                <a16:creationId xmlns:a16="http://schemas.microsoft.com/office/drawing/2014/main" id="{7DD5445D-7020-F148-9B94-8832CE2D68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D482F-22A1-FC42-9D69-8814CFA21D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83D9CD-B92F-C742-B579-ADC65967D798}" type="slidenum">
              <a:rPr lang="en-US" smtClean="0"/>
              <a:t>‹#›</a:t>
            </a:fld>
            <a:endParaRPr lang="en-US"/>
          </a:p>
        </p:txBody>
      </p:sp>
    </p:spTree>
    <p:extLst>
      <p:ext uri="{BB962C8B-B14F-4D97-AF65-F5344CB8AC3E}">
        <p14:creationId xmlns:p14="http://schemas.microsoft.com/office/powerpoint/2010/main" val="24540946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D9030-1DC5-8544-988B-125AB757ACFF}"/>
              </a:ext>
            </a:extLst>
          </p:cNvPr>
          <p:cNvSpPr>
            <a:spLocks noGrp="1"/>
          </p:cNvSpPr>
          <p:nvPr>
            <p:ph type="title"/>
          </p:nvPr>
        </p:nvSpPr>
        <p:spPr>
          <a:xfrm>
            <a:off x="838200" y="779490"/>
            <a:ext cx="10515600" cy="1244182"/>
          </a:xfrm>
        </p:spPr>
        <p:txBody>
          <a:bodyPr>
            <a:normAutofit/>
          </a:bodyPr>
          <a:lstStyle/>
          <a:p>
            <a:pPr algn="ctr"/>
            <a:r>
              <a:rPr lang="en-US" sz="3200" dirty="0">
                <a:latin typeface="Arial" panose="020B0604020202020204" pitchFamily="34" charset="0"/>
                <a:cs typeface="Arial" panose="020B0604020202020204" pitchFamily="34" charset="0"/>
              </a:rPr>
              <a:t>Developing relationships and workplace achievement</a:t>
            </a:r>
            <a:br>
              <a:rPr lang="en-US" sz="32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Human resource management</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0697E8-547D-904F-BF0E-2FA8E19583C1}"/>
              </a:ext>
            </a:extLst>
          </p:cNvPr>
          <p:cNvSpPr>
            <a:spLocks noGrp="1"/>
          </p:cNvSpPr>
          <p:nvPr>
            <p:ph idx="1"/>
          </p:nvPr>
        </p:nvSpPr>
        <p:spPr>
          <a:xfrm>
            <a:off x="791980" y="2158583"/>
            <a:ext cx="10683615" cy="3807502"/>
          </a:xfrm>
        </p:spPr>
        <p:txBody>
          <a:bodyPr>
            <a:normAutofit/>
          </a:bodyPr>
          <a:lstStyle/>
          <a:p>
            <a:pPr marL="0" indent="0">
              <a:buNone/>
            </a:pPr>
            <a:r>
              <a:rPr lang="en-US" sz="2400" dirty="0">
                <a:latin typeface="Arial" panose="020B0604020202020204" pitchFamily="34" charset="0"/>
                <a:cs typeface="Arial" panose="020B0604020202020204" pitchFamily="34" charset="0"/>
              </a:rPr>
              <a:t>Florian </a:t>
            </a:r>
            <a:r>
              <a:rPr lang="en-US" sz="2400" dirty="0" err="1">
                <a:latin typeface="Arial" panose="020B0604020202020204" pitchFamily="34" charset="0"/>
                <a:cs typeface="Arial" panose="020B0604020202020204" pitchFamily="34" charset="0"/>
              </a:rPr>
              <a:t>Bortanoiu</a:t>
            </a:r>
            <a:r>
              <a:rPr lang="en-US" sz="2400" dirty="0">
                <a:latin typeface="Arial" panose="020B0604020202020204" pitchFamily="34" charset="0"/>
                <a:cs typeface="Arial" panose="020B0604020202020204" pitchFamily="34" charset="0"/>
              </a:rPr>
              <a:t> </a:t>
            </a:r>
          </a:p>
          <a:p>
            <a:pPr marL="0" indent="0">
              <a:buNone/>
            </a:pPr>
            <a:r>
              <a:rPr lang="en-US" sz="2400" dirty="0">
                <a:latin typeface="Arial" panose="020B0604020202020204" pitchFamily="34" charset="0"/>
                <a:cs typeface="Arial" panose="020B0604020202020204" pitchFamily="34" charset="0"/>
              </a:rPr>
              <a:t>Student number: 2114748</a:t>
            </a:r>
          </a:p>
          <a:p>
            <a:pPr marL="0" indent="0">
              <a:buNone/>
            </a:pPr>
            <a:r>
              <a:rPr lang="en-US" sz="2400" dirty="0">
                <a:latin typeface="Arial" panose="020B0604020202020204" pitchFamily="34" charset="0"/>
                <a:cs typeface="Arial" panose="020B0604020202020204" pitchFamily="34" charset="0"/>
              </a:rPr>
              <a:t>Lecturer name: Aparna Venkatesan</a:t>
            </a:r>
          </a:p>
          <a:p>
            <a:pPr marL="0" indent="0">
              <a:buNone/>
            </a:pPr>
            <a:r>
              <a:rPr lang="en-US" sz="2400" dirty="0">
                <a:latin typeface="Arial" panose="020B0604020202020204" pitchFamily="34" charset="0"/>
                <a:cs typeface="Arial" panose="020B0604020202020204" pitchFamily="34" charset="0"/>
              </a:rPr>
              <a:t>BA Leadership and Management Skills for the Workplace</a:t>
            </a:r>
          </a:p>
        </p:txBody>
      </p:sp>
    </p:spTree>
    <p:extLst>
      <p:ext uri="{BB962C8B-B14F-4D97-AF65-F5344CB8AC3E}">
        <p14:creationId xmlns:p14="http://schemas.microsoft.com/office/powerpoint/2010/main" val="3531670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52CB-5744-8248-A7EE-C4A3D56BE8CA}"/>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1B1B6B3-E754-5E49-ADC6-ACDB5E2C70A5}"/>
              </a:ext>
            </a:extLst>
          </p:cNvPr>
          <p:cNvSpPr>
            <a:spLocks noGrp="1"/>
          </p:cNvSpPr>
          <p:nvPr>
            <p:ph idx="1"/>
          </p:nvPr>
        </p:nvSpPr>
        <p:spPr>
          <a:xfrm>
            <a:off x="838200" y="1930556"/>
            <a:ext cx="10515600" cy="4351338"/>
          </a:xfrm>
        </p:spPr>
        <p:txBody>
          <a:bodyPr>
            <a:normAutofit/>
          </a:bodyPr>
          <a:lstStyle/>
          <a:p>
            <a:pPr marL="0" indent="0">
              <a:buNone/>
            </a:pPr>
            <a:r>
              <a:rPr lang="en-US" sz="2000" dirty="0">
                <a:latin typeface="Arial" panose="020B0604020202020204" pitchFamily="34" charset="0"/>
                <a:cs typeface="Arial" panose="020B0604020202020204" pitchFamily="34" charset="0"/>
              </a:rPr>
              <a:t>Lidl is a German international retailer chain that operates over11000 store across Europe and United States. For more than a decade Lidl approach has changed and improved communities across 32 countries. Lidl offers employees opportunity to be part of something big, whether they want to join a team or grow their career into a leadership position.</a:t>
            </a:r>
          </a:p>
        </p:txBody>
      </p:sp>
    </p:spTree>
    <p:extLst>
      <p:ext uri="{BB962C8B-B14F-4D97-AF65-F5344CB8AC3E}">
        <p14:creationId xmlns:p14="http://schemas.microsoft.com/office/powerpoint/2010/main" val="2242691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044A7-BDE6-9E45-8BE3-FDC76D366EC0}"/>
              </a:ext>
            </a:extLst>
          </p:cNvPr>
          <p:cNvSpPr>
            <a:spLocks noGrp="1"/>
          </p:cNvSpPr>
          <p:nvPr>
            <p:ph type="ctrTitle"/>
          </p:nvPr>
        </p:nvSpPr>
        <p:spPr>
          <a:xfrm>
            <a:off x="1973705" y="927491"/>
            <a:ext cx="9144000" cy="481585"/>
          </a:xfrm>
        </p:spPr>
        <p:txBody>
          <a:bodyPr>
            <a:noAutofit/>
          </a:bodyPr>
          <a:lstStyle/>
          <a:p>
            <a:r>
              <a:rPr lang="en-US" sz="3200" dirty="0">
                <a:latin typeface="Arial" panose="020B0604020202020204" pitchFamily="34" charset="0"/>
                <a:cs typeface="Arial" panose="020B0604020202020204" pitchFamily="34" charset="0"/>
              </a:rPr>
              <a:t>Training and Development needs for HR officer</a:t>
            </a:r>
          </a:p>
        </p:txBody>
      </p:sp>
      <p:sp>
        <p:nvSpPr>
          <p:cNvPr id="3" name="Subtitle 2">
            <a:extLst>
              <a:ext uri="{FF2B5EF4-FFF2-40B4-BE49-F238E27FC236}">
                <a16:creationId xmlns:a16="http://schemas.microsoft.com/office/drawing/2014/main" id="{AA0456ED-E1AF-904C-9DA5-2F929063E46D}"/>
              </a:ext>
            </a:extLst>
          </p:cNvPr>
          <p:cNvSpPr>
            <a:spLocks noGrp="1"/>
          </p:cNvSpPr>
          <p:nvPr>
            <p:ph type="subTitle" idx="1"/>
          </p:nvPr>
        </p:nvSpPr>
        <p:spPr>
          <a:xfrm>
            <a:off x="1524000" y="1813810"/>
            <a:ext cx="9144000" cy="4152275"/>
          </a:xfrm>
        </p:spPr>
        <p:txBody>
          <a:bodyPr>
            <a:normAutofit/>
          </a:bodyPr>
          <a:lstStyle/>
          <a:p>
            <a:pPr marL="171450" indent="-171450" algn="l">
              <a:buFont typeface="Wingdings" pitchFamily="2" charset="2"/>
              <a:buChar char="Ø"/>
            </a:pPr>
            <a:r>
              <a:rPr lang="en-US" sz="2000" dirty="0">
                <a:latin typeface="Arial" panose="020B0604020202020204" pitchFamily="34" charset="0"/>
                <a:cs typeface="Arial" panose="020B0604020202020204" pitchFamily="34" charset="0"/>
              </a:rPr>
              <a:t>Determine appropriate knowledge, skills and behavior’s that are required by HR professionals across the department</a:t>
            </a:r>
          </a:p>
          <a:p>
            <a:pPr marL="171450" indent="-171450" algn="l">
              <a:buFont typeface="Wingdings" pitchFamily="2" charset="2"/>
              <a:buChar char="Ø"/>
            </a:pPr>
            <a:r>
              <a:rPr lang="en-US" sz="2000" dirty="0">
                <a:latin typeface="Arial" panose="020B0604020202020204" pitchFamily="34" charset="0"/>
                <a:cs typeface="Arial" panose="020B0604020202020204" pitchFamily="34" charset="0"/>
              </a:rPr>
              <a:t>Personal skills audit and SWOT analysis</a:t>
            </a:r>
          </a:p>
          <a:p>
            <a:pPr marL="171450" indent="-171450" algn="l">
              <a:buFont typeface="Wingdings" pitchFamily="2" charset="2"/>
              <a:buChar char="Ø"/>
            </a:pPr>
            <a:r>
              <a:rPr lang="en-US" sz="2000" dirty="0">
                <a:latin typeface="Arial" panose="020B0604020202020204" pitchFamily="34" charset="0"/>
                <a:cs typeface="Arial" panose="020B0604020202020204" pitchFamily="34" charset="0"/>
              </a:rPr>
              <a:t>Identify training and development needs considering the knowledge, skills and behavior’s you identified in task</a:t>
            </a:r>
          </a:p>
          <a:p>
            <a:pPr marL="171450" indent="-171450" algn="l">
              <a:buFont typeface="Wingdings" pitchFamily="2" charset="2"/>
              <a:buChar char="Ø"/>
            </a:pPr>
            <a:r>
              <a:rPr lang="en-US" sz="2000" dirty="0">
                <a:latin typeface="Arial" panose="020B0604020202020204" pitchFamily="34" charset="0"/>
                <a:cs typeface="Arial" panose="020B0604020202020204" pitchFamily="34" charset="0"/>
              </a:rPr>
              <a:t>Critically assess the potential benefits to the organization of developing you as an HR officer through effective training and development</a:t>
            </a:r>
          </a:p>
        </p:txBody>
      </p:sp>
    </p:spTree>
    <p:extLst>
      <p:ext uri="{BB962C8B-B14F-4D97-AF65-F5344CB8AC3E}">
        <p14:creationId xmlns:p14="http://schemas.microsoft.com/office/powerpoint/2010/main" val="3058985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D890-F08B-A749-B327-54E7E9D93246}"/>
              </a:ext>
            </a:extLst>
          </p:cNvPr>
          <p:cNvSpPr>
            <a:spLocks noGrp="1"/>
          </p:cNvSpPr>
          <p:nvPr>
            <p:ph type="title"/>
          </p:nvPr>
        </p:nvSpPr>
        <p:spPr>
          <a:xfrm>
            <a:off x="673309" y="350135"/>
            <a:ext cx="10515600" cy="1325563"/>
          </a:xfrm>
        </p:spPr>
        <p:txBody>
          <a:bodyPr>
            <a:normAutofit/>
          </a:bodyPr>
          <a:lstStyle/>
          <a:p>
            <a:pPr algn="ctr"/>
            <a:r>
              <a:rPr lang="en-US" sz="3200" dirty="0">
                <a:latin typeface="Arial" panose="020B0604020202020204" pitchFamily="34" charset="0"/>
                <a:cs typeface="Arial" panose="020B0604020202020204" pitchFamily="34" charset="0"/>
              </a:rPr>
              <a:t>Knowledge that are required by HR professionals across the department</a:t>
            </a:r>
          </a:p>
        </p:txBody>
      </p:sp>
      <p:sp>
        <p:nvSpPr>
          <p:cNvPr id="3" name="Content Placeholder 2">
            <a:extLst>
              <a:ext uri="{FF2B5EF4-FFF2-40B4-BE49-F238E27FC236}">
                <a16:creationId xmlns:a16="http://schemas.microsoft.com/office/drawing/2014/main" id="{F9C28E79-DD38-1840-985E-B93AE140EE47}"/>
              </a:ext>
            </a:extLst>
          </p:cNvPr>
          <p:cNvSpPr>
            <a:spLocks noGrp="1"/>
          </p:cNvSpPr>
          <p:nvPr>
            <p:ph idx="1"/>
          </p:nvPr>
        </p:nvSpPr>
        <p:spPr/>
        <p:txBody>
          <a:bodyPr/>
          <a:lstStyle/>
          <a:p>
            <a:pPr marL="0" indent="0">
              <a:buNone/>
            </a:pPr>
            <a:endParaRPr lang="en-US" sz="2000" dirty="0">
              <a:latin typeface="Arial" panose="020B0604020202020204" pitchFamily="34" charset="0"/>
              <a:cs typeface="Arial" panose="020B0604020202020204" pitchFamily="34" charset="0"/>
            </a:endParaRPr>
          </a:p>
          <a:p>
            <a:pPr>
              <a:buFont typeface="Wingdings" pitchFamily="2" charset="2"/>
              <a:buChar char="Ø"/>
            </a:pPr>
            <a:r>
              <a:rPr lang="en-US" sz="2000" dirty="0">
                <a:latin typeface="Arial" panose="020B0604020202020204" pitchFamily="34" charset="0"/>
                <a:cs typeface="Arial" panose="020B0604020202020204" pitchFamily="34" charset="0"/>
              </a:rPr>
              <a:t>Personnel recruitment</a:t>
            </a:r>
          </a:p>
          <a:p>
            <a:pPr>
              <a:buFont typeface="Wingdings" pitchFamily="2" charset="2"/>
              <a:buChar char="Ø"/>
            </a:pPr>
            <a:r>
              <a:rPr lang="en-US" sz="2000" dirty="0">
                <a:latin typeface="Arial" panose="020B0604020202020204" pitchFamily="34" charset="0"/>
                <a:cs typeface="Arial" panose="020B0604020202020204" pitchFamily="34" charset="0"/>
              </a:rPr>
              <a:t>Selection</a:t>
            </a:r>
          </a:p>
          <a:p>
            <a:pPr>
              <a:buFont typeface="Wingdings" pitchFamily="2" charset="2"/>
              <a:buChar char="Ø"/>
            </a:pPr>
            <a:r>
              <a:rPr lang="en-US" sz="2000" dirty="0">
                <a:latin typeface="Arial" panose="020B0604020202020204" pitchFamily="34" charset="0"/>
                <a:cs typeface="Arial" panose="020B0604020202020204" pitchFamily="34" charset="0"/>
              </a:rPr>
              <a:t>Training</a:t>
            </a:r>
          </a:p>
          <a:p>
            <a:pPr>
              <a:buFont typeface="Wingdings" pitchFamily="2" charset="2"/>
              <a:buChar char="Ø"/>
            </a:pPr>
            <a:r>
              <a:rPr lang="en-US" sz="2000" dirty="0">
                <a:latin typeface="Arial" panose="020B0604020202020204" pitchFamily="34" charset="0"/>
                <a:cs typeface="Arial" panose="020B0604020202020204" pitchFamily="34" charset="0"/>
              </a:rPr>
              <a:t>Compensation and benefits</a:t>
            </a:r>
          </a:p>
          <a:p>
            <a:pPr>
              <a:buFont typeface="Wingdings" pitchFamily="2" charset="2"/>
              <a:buChar char="Ø"/>
            </a:pPr>
            <a:r>
              <a:rPr lang="en-US" sz="2000" dirty="0">
                <a:latin typeface="Arial" panose="020B0604020202020204" pitchFamily="34" charset="0"/>
                <a:cs typeface="Arial" panose="020B0604020202020204" pitchFamily="34" charset="0"/>
              </a:rPr>
              <a:t>Labor relations and negotiations</a:t>
            </a:r>
          </a:p>
          <a:p>
            <a:pPr>
              <a:buFont typeface="Wingdings" pitchFamily="2" charset="2"/>
              <a:buChar char="Ø"/>
            </a:pPr>
            <a:r>
              <a:rPr lang="en-US" sz="2000" dirty="0">
                <a:latin typeface="Arial" panose="020B0604020202020204" pitchFamily="34" charset="0"/>
                <a:cs typeface="Arial" panose="020B0604020202020204" pitchFamily="34" charset="0"/>
              </a:rPr>
              <a:t>Administration and management</a:t>
            </a:r>
          </a:p>
          <a:p>
            <a:pPr>
              <a:buFont typeface="Wingdings" pitchFamily="2" charset="2"/>
              <a:buChar char="Ø"/>
            </a:pPr>
            <a:r>
              <a:rPr lang="en-US" sz="2000" dirty="0">
                <a:latin typeface="Arial" panose="020B0604020202020204" pitchFamily="34" charset="0"/>
                <a:cs typeface="Arial" panose="020B0604020202020204" pitchFamily="34" charset="0"/>
              </a:rPr>
              <a:t>Law and Government regulations</a:t>
            </a:r>
          </a:p>
          <a:p>
            <a:pPr>
              <a:buFont typeface="Wingdings" pitchFamily="2" charset="2"/>
              <a:buChar char="Ø"/>
            </a:pPr>
            <a:r>
              <a:rPr lang="en-US" sz="2000" dirty="0">
                <a:latin typeface="Arial" panose="020B0604020202020204" pitchFamily="34" charset="0"/>
                <a:cs typeface="Arial" panose="020B0604020202020204" pitchFamily="34" charset="0"/>
              </a:rPr>
              <a:t>Economics and accounting</a:t>
            </a:r>
          </a:p>
          <a:p>
            <a:pPr>
              <a:buFont typeface="Wingdings" pitchFamily="2" charset="2"/>
              <a:buChar char="Ø"/>
            </a:pPr>
            <a:r>
              <a:rPr lang="en-US" sz="2000" dirty="0">
                <a:latin typeface="Arial" panose="020B0604020202020204" pitchFamily="34" charset="0"/>
                <a:cs typeface="Arial" panose="020B0604020202020204" pitchFamily="34" charset="0"/>
              </a:rPr>
              <a:t>Public safety and security</a:t>
            </a:r>
          </a:p>
          <a:p>
            <a:pPr>
              <a:buFont typeface="Wingdings" pitchFamily="2" charset="2"/>
              <a:buChar char="Ø"/>
            </a:pPr>
            <a:endParaRPr lang="en-US" sz="2000" dirty="0">
              <a:latin typeface="Arial" panose="020B0604020202020204" pitchFamily="34" charset="0"/>
              <a:cs typeface="Arial" panose="020B0604020202020204" pitchFamily="34" charset="0"/>
            </a:endParaRPr>
          </a:p>
          <a:p>
            <a:pPr>
              <a:buFont typeface="Wingdings" pitchFamily="2" charset="2"/>
              <a:buChar char="Ø"/>
            </a:pPr>
            <a:endParaRPr lang="en-US" dirty="0"/>
          </a:p>
        </p:txBody>
      </p:sp>
    </p:spTree>
    <p:extLst>
      <p:ext uri="{BB962C8B-B14F-4D97-AF65-F5344CB8AC3E}">
        <p14:creationId xmlns:p14="http://schemas.microsoft.com/office/powerpoint/2010/main" val="174619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67CDD-81E7-A540-8B2F-D640127A79E2}"/>
              </a:ext>
            </a:extLst>
          </p:cNvPr>
          <p:cNvSpPr>
            <a:spLocks noGrp="1"/>
          </p:cNvSpPr>
          <p:nvPr>
            <p:ph type="title"/>
          </p:nvPr>
        </p:nvSpPr>
        <p:spPr/>
        <p:txBody>
          <a:bodyPr>
            <a:normAutofit/>
          </a:bodyPr>
          <a:lstStyle/>
          <a:p>
            <a:pPr algn="ctr"/>
            <a:r>
              <a:rPr lang="en-US" sz="3200" dirty="0">
                <a:latin typeface="Arial" panose="020B0604020202020204" pitchFamily="34" charset="0"/>
                <a:cs typeface="Arial" panose="020B0604020202020204" pitchFamily="34" charset="0"/>
              </a:rPr>
              <a:t>Skills that are required by HR professionals across the department</a:t>
            </a:r>
          </a:p>
        </p:txBody>
      </p:sp>
      <p:sp>
        <p:nvSpPr>
          <p:cNvPr id="3" name="Content Placeholder 2">
            <a:extLst>
              <a:ext uri="{FF2B5EF4-FFF2-40B4-BE49-F238E27FC236}">
                <a16:creationId xmlns:a16="http://schemas.microsoft.com/office/drawing/2014/main" id="{9A4DEAE9-A856-2849-A335-70BF3D771B34}"/>
              </a:ext>
            </a:extLst>
          </p:cNvPr>
          <p:cNvSpPr>
            <a:spLocks noGrp="1"/>
          </p:cNvSpPr>
          <p:nvPr>
            <p:ph idx="1"/>
          </p:nvPr>
        </p:nvSpPr>
        <p:spPr>
          <a:xfrm>
            <a:off x="1154243" y="1813811"/>
            <a:ext cx="10199556" cy="4781862"/>
          </a:xfrm>
        </p:spPr>
        <p:txBody>
          <a:bodyPr>
            <a:normAutofit/>
          </a:bodyPr>
          <a:lstStyle/>
          <a:p>
            <a:pPr>
              <a:buFont typeface="Wingdings" pitchFamily="2" charset="2"/>
              <a:buChar char="Ø"/>
            </a:pPr>
            <a:r>
              <a:rPr lang="en-US" sz="2000" dirty="0">
                <a:latin typeface="Arial" panose="020B0604020202020204" pitchFamily="34" charset="0"/>
                <a:cs typeface="Arial" panose="020B0604020202020204" pitchFamily="34" charset="0"/>
              </a:rPr>
              <a:t>Active listening-pay attention to what other people are saying, taking time to understand the points being made and asking appropriate questions</a:t>
            </a:r>
          </a:p>
          <a:p>
            <a:pPr>
              <a:buFont typeface="Wingdings" pitchFamily="2" charset="2"/>
              <a:buChar char="Ø"/>
            </a:pPr>
            <a:r>
              <a:rPr lang="en-US" sz="2000" dirty="0">
                <a:latin typeface="Arial" panose="020B0604020202020204" pitchFamily="34" charset="0"/>
                <a:cs typeface="Arial" panose="020B0604020202020204" pitchFamily="34" charset="0"/>
              </a:rPr>
              <a:t>Speaking-speak loud and clear to others to convey information effectively</a:t>
            </a:r>
          </a:p>
          <a:p>
            <a:pPr>
              <a:buFont typeface="Wingdings" pitchFamily="2" charset="2"/>
              <a:buChar char="Ø"/>
            </a:pPr>
            <a:r>
              <a:rPr lang="en-US" sz="2000" dirty="0">
                <a:latin typeface="Arial" panose="020B0604020202020204" pitchFamily="34" charset="0"/>
                <a:cs typeface="Arial" panose="020B0604020202020204" pitchFamily="34" charset="0"/>
              </a:rPr>
              <a:t>Management and personnel resources-motivating and developing people, identifying best people for the job</a:t>
            </a:r>
          </a:p>
          <a:p>
            <a:pPr>
              <a:buFont typeface="Wingdings" pitchFamily="2" charset="2"/>
              <a:buChar char="Ø"/>
            </a:pPr>
            <a:r>
              <a:rPr lang="en-US" sz="2000" dirty="0">
                <a:latin typeface="Arial" panose="020B0604020202020204" pitchFamily="34" charset="0"/>
                <a:cs typeface="Arial" panose="020B0604020202020204" pitchFamily="34" charset="0"/>
              </a:rPr>
              <a:t>Good decision making-consider any action to chose the best cost and benefits</a:t>
            </a:r>
          </a:p>
          <a:p>
            <a:pPr>
              <a:buFont typeface="Wingdings" pitchFamily="2" charset="2"/>
              <a:buChar char="Ø"/>
            </a:pPr>
            <a:r>
              <a:rPr lang="en-US" sz="2000" dirty="0">
                <a:latin typeface="Arial" panose="020B0604020202020204" pitchFamily="34" charset="0"/>
                <a:cs typeface="Arial" panose="020B0604020202020204" pitchFamily="34" charset="0"/>
              </a:rPr>
              <a:t>Coordination-adjusting actions in relation to others actions</a:t>
            </a:r>
          </a:p>
          <a:p>
            <a:pPr>
              <a:buFont typeface="Wingdings" pitchFamily="2" charset="2"/>
              <a:buChar char="Ø"/>
            </a:pPr>
            <a:r>
              <a:rPr lang="en-US" sz="2000" dirty="0">
                <a:latin typeface="Arial" panose="020B0604020202020204" pitchFamily="34" charset="0"/>
                <a:cs typeface="Arial" panose="020B0604020202020204" pitchFamily="34" charset="0"/>
              </a:rPr>
              <a:t>Negotiation-bring others together and trying to reconcile differences</a:t>
            </a:r>
          </a:p>
          <a:p>
            <a:pPr>
              <a:buFont typeface="Wingdings" pitchFamily="2" charset="2"/>
              <a:buChar char="Ø"/>
            </a:pPr>
            <a:r>
              <a:rPr lang="en-US" sz="2000" dirty="0">
                <a:latin typeface="Arial" panose="020B0604020202020204" pitchFamily="34" charset="0"/>
                <a:cs typeface="Arial" panose="020B0604020202020204" pitchFamily="34" charset="0"/>
              </a:rPr>
              <a:t>Complex problem solving-identify the source of problem and find the best solution to fix it</a:t>
            </a:r>
          </a:p>
          <a:p>
            <a:pPr>
              <a:buFont typeface="Wingdings" pitchFamily="2" charset="2"/>
              <a:buChar char="Ø"/>
            </a:pPr>
            <a:r>
              <a:rPr lang="en-US" sz="2000" dirty="0">
                <a:latin typeface="Arial" panose="020B0604020202020204" pitchFamily="34" charset="0"/>
                <a:cs typeface="Arial" panose="020B0604020202020204" pitchFamily="34" charset="0"/>
              </a:rPr>
              <a:t>Time management-managing its own time and others time</a:t>
            </a:r>
          </a:p>
          <a:p>
            <a:pPr>
              <a:buFont typeface="Wingdings" pitchFamily="2" charset="2"/>
              <a:buChar char="Ø"/>
            </a:pPr>
            <a:r>
              <a:rPr lang="en-US" sz="2000" dirty="0">
                <a:latin typeface="Arial" panose="020B0604020202020204" pitchFamily="34" charset="0"/>
                <a:cs typeface="Arial" panose="020B0604020202020204" pitchFamily="34" charset="0"/>
              </a:rPr>
              <a:t>Management of financial resources-determining how money are used to get the work done</a:t>
            </a:r>
          </a:p>
          <a:p>
            <a:pPr>
              <a:buFont typeface="Wingdings" pitchFamily="2" charset="2"/>
              <a:buChar char="Ø"/>
            </a:pPr>
            <a:endParaRPr lang="en-US" sz="2600" dirty="0">
              <a:latin typeface="Arial" panose="020B0604020202020204" pitchFamily="34" charset="0"/>
              <a:cs typeface="Arial" panose="020B0604020202020204" pitchFamily="34" charset="0"/>
            </a:endParaRPr>
          </a:p>
          <a:p>
            <a:pPr>
              <a:buFont typeface="Wingdings"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9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07384-B9A1-3B45-B3F9-2E19C5211D03}"/>
              </a:ext>
            </a:extLst>
          </p:cNvPr>
          <p:cNvSpPr>
            <a:spLocks noGrp="1"/>
          </p:cNvSpPr>
          <p:nvPr>
            <p:ph type="title"/>
          </p:nvPr>
        </p:nvSpPr>
        <p:spPr/>
        <p:txBody>
          <a:bodyPr>
            <a:normAutofit/>
          </a:bodyPr>
          <a:lstStyle/>
          <a:p>
            <a:pPr algn="ctr"/>
            <a:r>
              <a:rPr lang="en-US" sz="3200" dirty="0">
                <a:latin typeface="Arial" panose="020B0604020202020204" pitchFamily="34" charset="0"/>
                <a:cs typeface="Arial" panose="020B0604020202020204" pitchFamily="34" charset="0"/>
              </a:rPr>
              <a:t>Behavior that are required by HR professionals across the department</a:t>
            </a:r>
            <a:endParaRPr lang="en-US" sz="3200" dirty="0"/>
          </a:p>
        </p:txBody>
      </p:sp>
      <p:sp>
        <p:nvSpPr>
          <p:cNvPr id="3" name="Content Placeholder 2">
            <a:extLst>
              <a:ext uri="{FF2B5EF4-FFF2-40B4-BE49-F238E27FC236}">
                <a16:creationId xmlns:a16="http://schemas.microsoft.com/office/drawing/2014/main" id="{2B783D3D-75C5-E242-8FBA-F190EAB9CC9C}"/>
              </a:ext>
            </a:extLst>
          </p:cNvPr>
          <p:cNvSpPr>
            <a:spLocks noGrp="1"/>
          </p:cNvSpPr>
          <p:nvPr>
            <p:ph idx="1"/>
          </p:nvPr>
        </p:nvSpPr>
        <p:spPr>
          <a:xfrm>
            <a:off x="1078043" y="2035487"/>
            <a:ext cx="10515600" cy="4351338"/>
          </a:xfrm>
        </p:spPr>
        <p:txBody>
          <a:bodyPr>
            <a:normAutofit/>
          </a:bodyPr>
          <a:lstStyle/>
          <a:p>
            <a:pPr>
              <a:buFont typeface="Wingdings" pitchFamily="2" charset="2"/>
              <a:buChar char="Ø"/>
            </a:pPr>
            <a:r>
              <a:rPr lang="en-US" sz="2000" dirty="0">
                <a:latin typeface="Arial" panose="020B0604020202020204" pitchFamily="34" charset="0"/>
                <a:cs typeface="Arial" panose="020B0604020202020204" pitchFamily="34" charset="0"/>
              </a:rPr>
              <a:t>Integrity-honest and ethical</a:t>
            </a:r>
          </a:p>
          <a:p>
            <a:pPr>
              <a:buFont typeface="Wingdings" pitchFamily="2" charset="2"/>
              <a:buChar char="Ø"/>
            </a:pPr>
            <a:r>
              <a:rPr lang="en-US" sz="2000" dirty="0">
                <a:latin typeface="Arial" panose="020B0604020202020204" pitchFamily="34" charset="0"/>
                <a:cs typeface="Arial" panose="020B0604020202020204" pitchFamily="34" charset="0"/>
              </a:rPr>
              <a:t>Self-control-controlling anger, avoiding aggressive behavior, keeping emotion in check</a:t>
            </a:r>
          </a:p>
          <a:p>
            <a:pPr>
              <a:buFont typeface="Wingdings" pitchFamily="2" charset="2"/>
              <a:buChar char="Ø"/>
            </a:pPr>
            <a:r>
              <a:rPr lang="en-US" sz="2000" dirty="0">
                <a:latin typeface="Arial" panose="020B0604020202020204" pitchFamily="34" charset="0"/>
                <a:cs typeface="Arial" panose="020B0604020202020204" pitchFamily="34" charset="0"/>
              </a:rPr>
              <a:t>Leadership-lead, take charge and offer opinions and directions</a:t>
            </a:r>
          </a:p>
          <a:p>
            <a:pPr>
              <a:buFont typeface="Wingdings" pitchFamily="2" charset="2"/>
              <a:buChar char="Ø"/>
            </a:pPr>
            <a:r>
              <a:rPr lang="en-US" sz="2000" dirty="0">
                <a:latin typeface="Arial" panose="020B0604020202020204" pitchFamily="34" charset="0"/>
                <a:cs typeface="Arial" panose="020B0604020202020204" pitchFamily="34" charset="0"/>
              </a:rPr>
              <a:t>Dependability-reliable, responsible and dependable</a:t>
            </a:r>
          </a:p>
          <a:p>
            <a:pPr>
              <a:buFont typeface="Wingdings" pitchFamily="2" charset="2"/>
              <a:buChar char="Ø"/>
            </a:pPr>
            <a:r>
              <a:rPr lang="en-US" sz="2000" dirty="0">
                <a:latin typeface="Arial" panose="020B0604020202020204" pitchFamily="34" charset="0"/>
                <a:cs typeface="Arial" panose="020B0604020202020204" pitchFamily="34" charset="0"/>
              </a:rPr>
              <a:t>Initiative-to be able to take responsibilities and challenges</a:t>
            </a:r>
          </a:p>
          <a:p>
            <a:pPr>
              <a:buFont typeface="Wingdings" pitchFamily="2" charset="2"/>
              <a:buChar char="Ø"/>
            </a:pPr>
            <a:r>
              <a:rPr lang="en-US" sz="2000" dirty="0">
                <a:latin typeface="Arial" panose="020B0604020202020204" pitchFamily="34" charset="0"/>
                <a:cs typeface="Arial" panose="020B0604020202020204" pitchFamily="34" charset="0"/>
              </a:rPr>
              <a:t>Cooperation-pleasant with others and have a good attitude</a:t>
            </a:r>
          </a:p>
          <a:p>
            <a:pPr>
              <a:buFont typeface="Wingdings" pitchFamily="2" charset="2"/>
              <a:buChar char="Ø"/>
            </a:pPr>
            <a:r>
              <a:rPr lang="en-US" sz="2000" dirty="0">
                <a:latin typeface="Arial" panose="020B0604020202020204" pitchFamily="34" charset="0"/>
                <a:cs typeface="Arial" panose="020B0604020202020204" pitchFamily="34" charset="0"/>
              </a:rPr>
              <a:t>Stress tolerance-accept criticism and deal calmly and effectively</a:t>
            </a:r>
          </a:p>
          <a:p>
            <a:pPr>
              <a:buFont typeface="Wingdings" pitchFamily="2" charset="2"/>
              <a:buChar char="Ø"/>
            </a:pPr>
            <a:r>
              <a:rPr lang="en-US" sz="2000" dirty="0">
                <a:latin typeface="Arial" panose="020B0604020202020204" pitchFamily="34" charset="0"/>
                <a:cs typeface="Arial" panose="020B0604020202020204" pitchFamily="34" charset="0"/>
              </a:rPr>
              <a:t>Innovation-creative and alternative thinking to develop new ideas</a:t>
            </a:r>
          </a:p>
        </p:txBody>
      </p:sp>
    </p:spTree>
    <p:extLst>
      <p:ext uri="{BB962C8B-B14F-4D97-AF65-F5344CB8AC3E}">
        <p14:creationId xmlns:p14="http://schemas.microsoft.com/office/powerpoint/2010/main" val="1105273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204E6-78B8-A545-9A30-3397913A1FE7}"/>
              </a:ext>
            </a:extLst>
          </p:cNvPr>
          <p:cNvSpPr>
            <a:spLocks noGrp="1"/>
          </p:cNvSpPr>
          <p:nvPr>
            <p:ph type="title"/>
          </p:nvPr>
        </p:nvSpPr>
        <p:spPr/>
        <p:txBody>
          <a:bodyPr>
            <a:normAutofit/>
          </a:bodyPr>
          <a:lstStyle/>
          <a:p>
            <a:pPr algn="ctr"/>
            <a:r>
              <a:rPr lang="en-US" sz="3200" dirty="0">
                <a:latin typeface="Arial" panose="020B0604020202020204" pitchFamily="34" charset="0"/>
                <a:cs typeface="Arial" panose="020B0604020202020204" pitchFamily="34" charset="0"/>
              </a:rPr>
              <a:t>Personal skills audit</a:t>
            </a:r>
          </a:p>
        </p:txBody>
      </p:sp>
      <p:sp>
        <p:nvSpPr>
          <p:cNvPr id="3" name="Content Placeholder 2">
            <a:extLst>
              <a:ext uri="{FF2B5EF4-FFF2-40B4-BE49-F238E27FC236}">
                <a16:creationId xmlns:a16="http://schemas.microsoft.com/office/drawing/2014/main" id="{1C2DFFC3-A03A-474F-B08E-1FB4D580BECD}"/>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Managing people-need improvement</a:t>
            </a:r>
          </a:p>
          <a:p>
            <a:r>
              <a:rPr lang="en-US" sz="2000" dirty="0">
                <a:latin typeface="Arial" panose="020B0604020202020204" pitchFamily="34" charset="0"/>
                <a:cs typeface="Arial" panose="020B0604020202020204" pitchFamily="34" charset="0"/>
              </a:rPr>
              <a:t>Innovation and design-need improvement</a:t>
            </a:r>
          </a:p>
          <a:p>
            <a:r>
              <a:rPr lang="en-US" sz="2000" dirty="0">
                <a:latin typeface="Arial" panose="020B0604020202020204" pitchFamily="34" charset="0"/>
                <a:cs typeface="Arial" panose="020B0604020202020204" pitchFamily="34" charset="0"/>
              </a:rPr>
              <a:t>Problem solving-good</a:t>
            </a:r>
          </a:p>
          <a:p>
            <a:r>
              <a:rPr lang="en-US" sz="2000" dirty="0">
                <a:latin typeface="Arial" panose="020B0604020202020204" pitchFamily="34" charset="0"/>
                <a:cs typeface="Arial" panose="020B0604020202020204" pitchFamily="34" charset="0"/>
              </a:rPr>
              <a:t>Organization-good</a:t>
            </a:r>
          </a:p>
          <a:p>
            <a:r>
              <a:rPr lang="en-US" sz="2000" dirty="0">
                <a:latin typeface="Arial" panose="020B0604020202020204" pitchFamily="34" charset="0"/>
                <a:cs typeface="Arial" panose="020B0604020202020204" pitchFamily="34" charset="0"/>
              </a:rPr>
              <a:t>Collaboration-very good</a:t>
            </a:r>
          </a:p>
          <a:p>
            <a:r>
              <a:rPr lang="en-US" sz="2000" dirty="0">
                <a:latin typeface="Arial" panose="020B0604020202020204" pitchFamily="34" charset="0"/>
                <a:cs typeface="Arial" panose="020B0604020202020204" pitchFamily="34" charset="0"/>
              </a:rPr>
              <a:t>Data analysis-need improvement</a:t>
            </a:r>
          </a:p>
          <a:p>
            <a:r>
              <a:rPr lang="en-US" sz="2000" dirty="0">
                <a:latin typeface="Arial" panose="020B0604020202020204" pitchFamily="34" charset="0"/>
                <a:cs typeface="Arial" panose="020B0604020202020204" pitchFamily="34" charset="0"/>
              </a:rPr>
              <a:t>Communication-need improvement</a:t>
            </a:r>
          </a:p>
          <a:p>
            <a:r>
              <a:rPr lang="en-US" sz="2000" dirty="0">
                <a:latin typeface="Arial" panose="020B0604020202020204" pitchFamily="34" charset="0"/>
                <a:cs typeface="Arial" panose="020B0604020202020204" pitchFamily="34" charset="0"/>
              </a:rPr>
              <a:t>Commercial awareness-low level</a:t>
            </a:r>
          </a:p>
          <a:p>
            <a:r>
              <a:rPr lang="en-US" sz="2000" dirty="0">
                <a:latin typeface="Arial" panose="020B0604020202020204" pitchFamily="34" charset="0"/>
                <a:cs typeface="Arial" panose="020B0604020202020204" pitchFamily="34" charset="0"/>
              </a:rPr>
              <a:t>Time management-good</a:t>
            </a:r>
          </a:p>
          <a:p>
            <a:endParaRPr lang="en-US" sz="2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59885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1372C-BAEE-374E-8740-B8F80ACBB3C3}"/>
              </a:ext>
            </a:extLst>
          </p:cNvPr>
          <p:cNvSpPr>
            <a:spLocks noGrp="1"/>
          </p:cNvSpPr>
          <p:nvPr>
            <p:ph type="title"/>
          </p:nvPr>
        </p:nvSpPr>
        <p:spPr/>
        <p:txBody>
          <a:bodyPr>
            <a:normAutofit/>
          </a:bodyPr>
          <a:lstStyle/>
          <a:p>
            <a:pPr algn="ctr"/>
            <a:r>
              <a:rPr lang="en-US" sz="3200" dirty="0">
                <a:latin typeface="Arial" panose="020B0604020202020204" pitchFamily="34" charset="0"/>
                <a:cs typeface="Arial" panose="020B0604020202020204" pitchFamily="34" charset="0"/>
              </a:rPr>
              <a:t>SWOT analysis </a:t>
            </a:r>
          </a:p>
        </p:txBody>
      </p:sp>
      <p:graphicFrame>
        <p:nvGraphicFramePr>
          <p:cNvPr id="4" name="Content Placeholder 3">
            <a:extLst>
              <a:ext uri="{FF2B5EF4-FFF2-40B4-BE49-F238E27FC236}">
                <a16:creationId xmlns:a16="http://schemas.microsoft.com/office/drawing/2014/main" id="{EBE0C79F-FED7-5A4B-A8A5-8609FF1D92F9}"/>
              </a:ext>
            </a:extLst>
          </p:cNvPr>
          <p:cNvGraphicFramePr>
            <a:graphicFrameLocks noGrp="1"/>
          </p:cNvGraphicFramePr>
          <p:nvPr>
            <p:ph idx="1"/>
            <p:extLst>
              <p:ext uri="{D42A27DB-BD31-4B8C-83A1-F6EECF244321}">
                <p14:modId xmlns:p14="http://schemas.microsoft.com/office/powerpoint/2010/main" val="1416426548"/>
              </p:ext>
            </p:extLst>
          </p:nvPr>
        </p:nvGraphicFramePr>
        <p:xfrm>
          <a:off x="838200" y="1424065"/>
          <a:ext cx="10515600" cy="4212235"/>
        </p:xfrm>
        <a:graphic>
          <a:graphicData uri="http://schemas.openxmlformats.org/drawingml/2006/table">
            <a:tbl>
              <a:tblPr firstRow="1" bandRow="1">
                <a:tableStyleId>{21E4AEA4-8DFA-4A89-87EB-49C32662AFE0}</a:tableStyleId>
              </a:tblPr>
              <a:tblGrid>
                <a:gridCol w="2628900">
                  <a:extLst>
                    <a:ext uri="{9D8B030D-6E8A-4147-A177-3AD203B41FA5}">
                      <a16:colId xmlns:a16="http://schemas.microsoft.com/office/drawing/2014/main" val="166137068"/>
                    </a:ext>
                  </a:extLst>
                </a:gridCol>
                <a:gridCol w="2628900">
                  <a:extLst>
                    <a:ext uri="{9D8B030D-6E8A-4147-A177-3AD203B41FA5}">
                      <a16:colId xmlns:a16="http://schemas.microsoft.com/office/drawing/2014/main" val="1135745832"/>
                    </a:ext>
                  </a:extLst>
                </a:gridCol>
                <a:gridCol w="2628900">
                  <a:extLst>
                    <a:ext uri="{9D8B030D-6E8A-4147-A177-3AD203B41FA5}">
                      <a16:colId xmlns:a16="http://schemas.microsoft.com/office/drawing/2014/main" val="5442777"/>
                    </a:ext>
                  </a:extLst>
                </a:gridCol>
                <a:gridCol w="2628900">
                  <a:extLst>
                    <a:ext uri="{9D8B030D-6E8A-4147-A177-3AD203B41FA5}">
                      <a16:colId xmlns:a16="http://schemas.microsoft.com/office/drawing/2014/main" val="2225714688"/>
                    </a:ext>
                  </a:extLst>
                </a:gridCol>
              </a:tblGrid>
              <a:tr h="629587">
                <a:tc>
                  <a:txBody>
                    <a:bodyPr/>
                    <a:lstStyle/>
                    <a:p>
                      <a:pPr algn="ctr"/>
                      <a:r>
                        <a:rPr lang="en-US" sz="2000" dirty="0">
                          <a:latin typeface="Arial" panose="020B0604020202020204" pitchFamily="34" charset="0"/>
                          <a:cs typeface="Arial" panose="020B0604020202020204" pitchFamily="34" charset="0"/>
                        </a:rPr>
                        <a:t>STRENGTHS</a:t>
                      </a:r>
                    </a:p>
                  </a:txBody>
                  <a:tcPr/>
                </a:tc>
                <a:tc>
                  <a:txBody>
                    <a:bodyPr/>
                    <a:lstStyle/>
                    <a:p>
                      <a:pPr algn="ctr"/>
                      <a:r>
                        <a:rPr lang="en-US" sz="2000" dirty="0">
                          <a:latin typeface="Arial" panose="020B0604020202020204" pitchFamily="34" charset="0"/>
                          <a:cs typeface="Arial" panose="020B0604020202020204" pitchFamily="34" charset="0"/>
                        </a:rPr>
                        <a:t>WEAKNESSES</a:t>
                      </a:r>
                    </a:p>
                  </a:txBody>
                  <a:tcPr/>
                </a:tc>
                <a:tc>
                  <a:txBody>
                    <a:bodyPr/>
                    <a:lstStyle/>
                    <a:p>
                      <a:pPr algn="ctr"/>
                      <a:r>
                        <a:rPr lang="en-US" sz="2000" dirty="0">
                          <a:latin typeface="Arial" panose="020B0604020202020204" pitchFamily="34" charset="0"/>
                          <a:cs typeface="Arial" panose="020B0604020202020204" pitchFamily="34" charset="0"/>
                        </a:rPr>
                        <a:t>OPPORTUNITIES</a:t>
                      </a:r>
                    </a:p>
                  </a:txBody>
                  <a:tcPr/>
                </a:tc>
                <a:tc>
                  <a:txBody>
                    <a:bodyPr/>
                    <a:lstStyle/>
                    <a:p>
                      <a:pPr algn="ctr"/>
                      <a:r>
                        <a:rPr lang="en-US" sz="2000" dirty="0">
                          <a:latin typeface="Arial" panose="020B0604020202020204" pitchFamily="34" charset="0"/>
                          <a:cs typeface="Arial" panose="020B0604020202020204" pitchFamily="34" charset="0"/>
                        </a:rPr>
                        <a:t>THREATS</a:t>
                      </a:r>
                    </a:p>
                  </a:txBody>
                  <a:tcPr/>
                </a:tc>
                <a:extLst>
                  <a:ext uri="{0D108BD9-81ED-4DB2-BD59-A6C34878D82A}">
                    <a16:rowId xmlns:a16="http://schemas.microsoft.com/office/drawing/2014/main" val="469702012"/>
                  </a:ext>
                </a:extLst>
              </a:tr>
              <a:tr h="667062">
                <a:tc>
                  <a:txBody>
                    <a:bodyPr/>
                    <a:lstStyle/>
                    <a:p>
                      <a:r>
                        <a:rPr lang="en-US" dirty="0"/>
                        <a:t>Good organization</a:t>
                      </a:r>
                    </a:p>
                    <a:p>
                      <a:endParaRPr lang="en-US" dirty="0"/>
                    </a:p>
                  </a:txBody>
                  <a:tcPr/>
                </a:tc>
                <a:tc>
                  <a:txBody>
                    <a:bodyPr/>
                    <a:lstStyle/>
                    <a:p>
                      <a:r>
                        <a:rPr lang="en-US" dirty="0"/>
                        <a:t>Managing people</a:t>
                      </a:r>
                    </a:p>
                  </a:txBody>
                  <a:tcPr/>
                </a:tc>
                <a:tc>
                  <a:txBody>
                    <a:bodyPr/>
                    <a:lstStyle/>
                    <a:p>
                      <a:r>
                        <a:rPr lang="en-US" dirty="0"/>
                        <a:t>Develop new skills</a:t>
                      </a:r>
                    </a:p>
                  </a:txBody>
                  <a:tcPr/>
                </a:tc>
                <a:tc>
                  <a:txBody>
                    <a:bodyPr/>
                    <a:lstStyle/>
                    <a:p>
                      <a:r>
                        <a:rPr lang="en-US" dirty="0"/>
                        <a:t>Competition from others with better qualification</a:t>
                      </a:r>
                    </a:p>
                  </a:txBody>
                  <a:tcPr/>
                </a:tc>
                <a:extLst>
                  <a:ext uri="{0D108BD9-81ED-4DB2-BD59-A6C34878D82A}">
                    <a16:rowId xmlns:a16="http://schemas.microsoft.com/office/drawing/2014/main" val="1519933240"/>
                  </a:ext>
                </a:extLst>
              </a:tr>
              <a:tr h="667062">
                <a:tc>
                  <a:txBody>
                    <a:bodyPr/>
                    <a:lstStyle/>
                    <a:p>
                      <a:r>
                        <a:rPr lang="en-US" dirty="0"/>
                        <a:t>Good problem solving</a:t>
                      </a:r>
                    </a:p>
                  </a:txBody>
                  <a:tcPr/>
                </a:tc>
                <a:tc>
                  <a:txBody>
                    <a:bodyPr/>
                    <a:lstStyle/>
                    <a:p>
                      <a:r>
                        <a:rPr lang="en-US" dirty="0"/>
                        <a:t>Communication skills</a:t>
                      </a:r>
                    </a:p>
                  </a:txBody>
                  <a:tcPr/>
                </a:tc>
                <a:tc>
                  <a:txBody>
                    <a:bodyPr/>
                    <a:lstStyle/>
                    <a:p>
                      <a:r>
                        <a:rPr lang="en-US" dirty="0"/>
                        <a:t>Improve knowledge</a:t>
                      </a:r>
                    </a:p>
                  </a:txBody>
                  <a:tcPr/>
                </a:tc>
                <a:tc>
                  <a:txBody>
                    <a:bodyPr/>
                    <a:lstStyle/>
                    <a:p>
                      <a:r>
                        <a:rPr lang="en-US" dirty="0"/>
                        <a:t>No experience in HR department</a:t>
                      </a:r>
                    </a:p>
                  </a:txBody>
                  <a:tcPr/>
                </a:tc>
                <a:extLst>
                  <a:ext uri="{0D108BD9-81ED-4DB2-BD59-A6C34878D82A}">
                    <a16:rowId xmlns:a16="http://schemas.microsoft.com/office/drawing/2014/main" val="1342833670"/>
                  </a:ext>
                </a:extLst>
              </a:tr>
              <a:tr h="667062">
                <a:tc>
                  <a:txBody>
                    <a:bodyPr/>
                    <a:lstStyle/>
                    <a:p>
                      <a:r>
                        <a:rPr lang="en-US" dirty="0"/>
                        <a:t>Good cooperation</a:t>
                      </a:r>
                    </a:p>
                  </a:txBody>
                  <a:tcPr/>
                </a:tc>
                <a:tc>
                  <a:txBody>
                    <a:bodyPr/>
                    <a:lstStyle/>
                    <a:p>
                      <a:r>
                        <a:rPr lang="en-US" dirty="0"/>
                        <a:t>Initiative</a:t>
                      </a:r>
                    </a:p>
                  </a:txBody>
                  <a:tcPr/>
                </a:tc>
                <a:tc>
                  <a:txBody>
                    <a:bodyPr/>
                    <a:lstStyle/>
                    <a:p>
                      <a:r>
                        <a:rPr lang="en-US" dirty="0"/>
                        <a:t>New challenges</a:t>
                      </a:r>
                    </a:p>
                  </a:txBody>
                  <a:tcPr/>
                </a:tc>
                <a:tc>
                  <a:txBody>
                    <a:bodyPr/>
                    <a:lstStyle/>
                    <a:p>
                      <a:r>
                        <a:rPr lang="en-US" dirty="0"/>
                        <a:t>New tasks and responsibilities</a:t>
                      </a:r>
                    </a:p>
                  </a:txBody>
                  <a:tcPr/>
                </a:tc>
                <a:extLst>
                  <a:ext uri="{0D108BD9-81ED-4DB2-BD59-A6C34878D82A}">
                    <a16:rowId xmlns:a16="http://schemas.microsoft.com/office/drawing/2014/main" val="2817623389"/>
                  </a:ext>
                </a:extLst>
              </a:tr>
              <a:tr h="667062">
                <a:tc>
                  <a:txBody>
                    <a:bodyPr/>
                    <a:lstStyle/>
                    <a:p>
                      <a:r>
                        <a:rPr lang="en-US" dirty="0"/>
                        <a:t>Stress tolerance</a:t>
                      </a:r>
                    </a:p>
                  </a:txBody>
                  <a:tcPr/>
                </a:tc>
                <a:tc>
                  <a:txBody>
                    <a:bodyPr/>
                    <a:lstStyle/>
                    <a:p>
                      <a:r>
                        <a:rPr lang="en-US" dirty="0"/>
                        <a:t>Less customer focused</a:t>
                      </a:r>
                    </a:p>
                  </a:txBody>
                  <a:tcPr/>
                </a:tc>
                <a:tc>
                  <a:txBody>
                    <a:bodyPr/>
                    <a:lstStyle/>
                    <a:p>
                      <a:r>
                        <a:rPr lang="en-US" dirty="0"/>
                        <a:t>Improve skills</a:t>
                      </a:r>
                    </a:p>
                  </a:txBody>
                  <a:tcPr/>
                </a:tc>
                <a:tc>
                  <a:txBody>
                    <a:bodyPr/>
                    <a:lstStyle/>
                    <a:p>
                      <a:r>
                        <a:rPr lang="en-US" dirty="0"/>
                        <a:t>New environment</a:t>
                      </a:r>
                    </a:p>
                  </a:txBody>
                  <a:tcPr/>
                </a:tc>
                <a:extLst>
                  <a:ext uri="{0D108BD9-81ED-4DB2-BD59-A6C34878D82A}">
                    <a16:rowId xmlns:a16="http://schemas.microsoft.com/office/drawing/2014/main" val="2028559397"/>
                  </a:ext>
                </a:extLst>
              </a:tr>
              <a:tr h="667062">
                <a:tc>
                  <a:txBody>
                    <a:bodyPr/>
                    <a:lstStyle/>
                    <a:p>
                      <a:r>
                        <a:rPr lang="en-US" dirty="0"/>
                        <a:t>Integrity</a:t>
                      </a:r>
                    </a:p>
                  </a:txBody>
                  <a:tcPr/>
                </a:tc>
                <a:tc>
                  <a:txBody>
                    <a:bodyPr/>
                    <a:lstStyle/>
                    <a:p>
                      <a:r>
                        <a:rPr lang="en-US" dirty="0"/>
                        <a:t>Lack of strategy</a:t>
                      </a:r>
                    </a:p>
                  </a:txBody>
                  <a:tcPr/>
                </a:tc>
                <a:tc>
                  <a:txBody>
                    <a:bodyPr/>
                    <a:lstStyle/>
                    <a:p>
                      <a:r>
                        <a:rPr lang="en-US" dirty="0"/>
                        <a:t>Can use the skills and knowledge I gained in college</a:t>
                      </a:r>
                    </a:p>
                  </a:txBody>
                  <a:tcPr/>
                </a:tc>
                <a:tc>
                  <a:txBody>
                    <a:bodyPr/>
                    <a:lstStyle/>
                    <a:p>
                      <a:r>
                        <a:rPr lang="en-US" dirty="0"/>
                        <a:t>Empowerment and engagement</a:t>
                      </a:r>
                    </a:p>
                  </a:txBody>
                  <a:tcPr/>
                </a:tc>
                <a:extLst>
                  <a:ext uri="{0D108BD9-81ED-4DB2-BD59-A6C34878D82A}">
                    <a16:rowId xmlns:a16="http://schemas.microsoft.com/office/drawing/2014/main" val="4216842698"/>
                  </a:ext>
                </a:extLst>
              </a:tr>
            </a:tbl>
          </a:graphicData>
        </a:graphic>
      </p:graphicFrame>
    </p:spTree>
    <p:extLst>
      <p:ext uri="{BB962C8B-B14F-4D97-AF65-F5344CB8AC3E}">
        <p14:creationId xmlns:p14="http://schemas.microsoft.com/office/powerpoint/2010/main" val="3098477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D090A-A219-FC43-A51C-87A3A00637DD}"/>
              </a:ext>
            </a:extLst>
          </p:cNvPr>
          <p:cNvSpPr>
            <a:spLocks noGrp="1"/>
          </p:cNvSpPr>
          <p:nvPr>
            <p:ph type="title"/>
          </p:nvPr>
        </p:nvSpPr>
        <p:spPr/>
        <p:txBody>
          <a:bodyPr>
            <a:normAutofit fontScale="90000"/>
          </a:bodyPr>
          <a:lstStyle/>
          <a:p>
            <a:pPr algn="ctr"/>
            <a:r>
              <a:rPr lang="en-US" sz="3600" dirty="0">
                <a:latin typeface="Arial" panose="020B0604020202020204" pitchFamily="34" charset="0"/>
                <a:cs typeface="Arial" panose="020B0604020202020204" pitchFamily="34" charset="0"/>
              </a:rPr>
              <a:t>Training and development needs considering the knowledge, skills and behavior’s you identified in task</a:t>
            </a:r>
            <a:br>
              <a:rPr lang="en-US"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DA618780-1B2B-D54C-A3CD-2D75B5BB8A28}"/>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Understand how and why people respond differently to situations</a:t>
            </a:r>
          </a:p>
          <a:p>
            <a:r>
              <a:rPr lang="en-US" sz="2000" dirty="0" err="1">
                <a:latin typeface="Arial" panose="020B0604020202020204" pitchFamily="34" charset="0"/>
                <a:cs typeface="Arial" panose="020B0604020202020204" pitchFamily="34" charset="0"/>
              </a:rPr>
              <a:t>Recognise</a:t>
            </a:r>
            <a:r>
              <a:rPr lang="en-US" sz="2000" dirty="0">
                <a:latin typeface="Arial" panose="020B0604020202020204" pitchFamily="34" charset="0"/>
                <a:cs typeface="Arial" panose="020B0604020202020204" pitchFamily="34" charset="0"/>
              </a:rPr>
              <a:t> and value the the different approaches</a:t>
            </a:r>
          </a:p>
          <a:p>
            <a:r>
              <a:rPr lang="en-US" sz="2000" dirty="0">
                <a:latin typeface="Arial" panose="020B0604020202020204" pitchFamily="34" charset="0"/>
                <a:cs typeface="Arial" panose="020B0604020202020204" pitchFamily="34" charset="0"/>
              </a:rPr>
              <a:t>Interact more effectively</a:t>
            </a:r>
          </a:p>
          <a:p>
            <a:r>
              <a:rPr lang="en-US" sz="2000" dirty="0">
                <a:latin typeface="Arial" panose="020B0604020202020204" pitchFamily="34" charset="0"/>
                <a:cs typeface="Arial" panose="020B0604020202020204" pitchFamily="34" charset="0"/>
              </a:rPr>
              <a:t>Build lasting productivity and creativity within teams</a:t>
            </a:r>
          </a:p>
        </p:txBody>
      </p:sp>
    </p:spTree>
    <p:extLst>
      <p:ext uri="{BB962C8B-B14F-4D97-AF65-F5344CB8AC3E}">
        <p14:creationId xmlns:p14="http://schemas.microsoft.com/office/powerpoint/2010/main" val="1018245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D3A23-8419-5740-8CF4-B8A503B88E63}"/>
              </a:ext>
            </a:extLst>
          </p:cNvPr>
          <p:cNvSpPr>
            <a:spLocks noGrp="1"/>
          </p:cNvSpPr>
          <p:nvPr>
            <p:ph type="title"/>
          </p:nvPr>
        </p:nvSpPr>
        <p:spPr/>
        <p:txBody>
          <a:bodyPr>
            <a:noAutofit/>
          </a:bodyPr>
          <a:lstStyle/>
          <a:p>
            <a:pPr algn="ctr"/>
            <a:r>
              <a:rPr lang="en-US" sz="3200" dirty="0">
                <a:latin typeface="Arial" panose="020B0604020202020204" pitchFamily="34" charset="0"/>
                <a:cs typeface="Arial" panose="020B0604020202020204" pitchFamily="34" charset="0"/>
              </a:rPr>
              <a:t>The potential benefits to the organization of developing you as an HR officer through effective training and development</a:t>
            </a:r>
            <a:endParaRPr lang="en-US" sz="3200" dirty="0"/>
          </a:p>
        </p:txBody>
      </p:sp>
      <p:sp>
        <p:nvSpPr>
          <p:cNvPr id="3" name="Content Placeholder 2">
            <a:extLst>
              <a:ext uri="{FF2B5EF4-FFF2-40B4-BE49-F238E27FC236}">
                <a16:creationId xmlns:a16="http://schemas.microsoft.com/office/drawing/2014/main" id="{B03FA480-BB50-1D47-B101-F1DAE8136C96}"/>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Good for employees career progression</a:t>
            </a:r>
          </a:p>
          <a:p>
            <a:r>
              <a:rPr lang="en-US" sz="2000" dirty="0">
                <a:latin typeface="Arial" panose="020B0604020202020204" pitchFamily="34" charset="0"/>
                <a:cs typeface="Arial" panose="020B0604020202020204" pitchFamily="34" charset="0"/>
              </a:rPr>
              <a:t>Helps employees to keep their knowledge and skills up-to-date</a:t>
            </a:r>
          </a:p>
          <a:p>
            <a:r>
              <a:rPr lang="en-US" sz="2000" dirty="0">
                <a:latin typeface="Arial" panose="020B0604020202020204" pitchFamily="34" charset="0"/>
                <a:cs typeface="Arial" panose="020B0604020202020204" pitchFamily="34" charset="0"/>
              </a:rPr>
              <a:t>Achieves high service standard</a:t>
            </a:r>
          </a:p>
          <a:p>
            <a:r>
              <a:rPr lang="en-US" sz="2000" dirty="0">
                <a:latin typeface="Arial" panose="020B0604020202020204" pitchFamily="34" charset="0"/>
                <a:cs typeface="Arial" panose="020B0604020202020204" pitchFamily="34" charset="0"/>
              </a:rPr>
              <a:t>Help employees to learn about new things, technology, products and services</a:t>
            </a:r>
          </a:p>
          <a:p>
            <a:r>
              <a:rPr lang="en-US" sz="2000" dirty="0">
                <a:latin typeface="Arial" panose="020B0604020202020204" pitchFamily="34" charset="0"/>
                <a:cs typeface="Arial" panose="020B0604020202020204" pitchFamily="34" charset="0"/>
              </a:rPr>
              <a:t>Improve communication between teem members and lead to a better teamwork</a:t>
            </a:r>
          </a:p>
          <a:p>
            <a:endParaRPr lang="en-US" dirty="0"/>
          </a:p>
        </p:txBody>
      </p:sp>
    </p:spTree>
    <p:extLst>
      <p:ext uri="{BB962C8B-B14F-4D97-AF65-F5344CB8AC3E}">
        <p14:creationId xmlns:p14="http://schemas.microsoft.com/office/powerpoint/2010/main" val="1149718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89DBF-C7E5-6B48-98EF-A78433534AAF}"/>
              </a:ext>
            </a:extLst>
          </p:cNvPr>
          <p:cNvSpPr>
            <a:spLocks noGrp="1"/>
          </p:cNvSpPr>
          <p:nvPr>
            <p:ph type="title"/>
          </p:nvPr>
        </p:nvSpPr>
        <p:spPr>
          <a:xfrm>
            <a:off x="838200" y="260194"/>
            <a:ext cx="9899753" cy="1418705"/>
          </a:xfrm>
        </p:spPr>
        <p:txBody>
          <a:bodyPr>
            <a:normAutofit/>
          </a:bodyPr>
          <a:lstStyle/>
          <a:p>
            <a:r>
              <a:rPr lang="en-US" sz="32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CD66AA6-BAAB-084C-AA85-DD02E1BBAF78}"/>
              </a:ext>
            </a:extLst>
          </p:cNvPr>
          <p:cNvSpPr>
            <a:spLocks noGrp="1"/>
          </p:cNvSpPr>
          <p:nvPr>
            <p:ph idx="1"/>
          </p:nvPr>
        </p:nvSpPr>
        <p:spPr>
          <a:xfrm>
            <a:off x="762000" y="1900576"/>
            <a:ext cx="10515600" cy="4351338"/>
          </a:xfrm>
        </p:spPr>
        <p:txBody>
          <a:bodyPr>
            <a:normAutofit/>
          </a:bodyPr>
          <a:lstStyle/>
          <a:p>
            <a:pPr marL="0" indent="0">
              <a:buNone/>
            </a:pPr>
            <a:r>
              <a:rPr lang="en-US" sz="2000" dirty="0">
                <a:latin typeface="Arial" panose="020B0604020202020204" pitchFamily="34" charset="0"/>
                <a:cs typeface="Arial" panose="020B0604020202020204" pitchFamily="34" charset="0"/>
              </a:rPr>
              <a:t>Training and development is important in every organization. All employees need to be update related with technical advancement, cultural changes, new systems and computerization. All employees need to be trained and updated for a better organization and collaboration with others employees and with customers.</a:t>
            </a:r>
          </a:p>
        </p:txBody>
      </p:sp>
    </p:spTree>
    <p:extLst>
      <p:ext uri="{BB962C8B-B14F-4D97-AF65-F5344CB8AC3E}">
        <p14:creationId xmlns:p14="http://schemas.microsoft.com/office/powerpoint/2010/main" val="4269138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E815-2CA4-4343-B3C3-8EA9F16A4FF6}"/>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5F44318-0160-0240-9B9B-4253B5749281}"/>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Ford, J. K., Kozlowski, S. W. J., </a:t>
            </a:r>
            <a:r>
              <a:rPr lang="en-GB" sz="2000" dirty="0" err="1">
                <a:latin typeface="Arial" panose="020B0604020202020204" pitchFamily="34" charset="0"/>
                <a:cs typeface="Arial" panose="020B0604020202020204" pitchFamily="34" charset="0"/>
              </a:rPr>
              <a:t>Kraiger</a:t>
            </a:r>
            <a:r>
              <a:rPr lang="en-GB" sz="2000" dirty="0">
                <a:latin typeface="Arial" panose="020B0604020202020204" pitchFamily="34" charset="0"/>
                <a:cs typeface="Arial" panose="020B0604020202020204" pitchFamily="34" charset="0"/>
              </a:rPr>
              <a:t>, K., Salas, E., &amp; </a:t>
            </a:r>
            <a:r>
              <a:rPr lang="en-GB" sz="2000" dirty="0" err="1">
                <a:latin typeface="Arial" panose="020B0604020202020204" pitchFamily="34" charset="0"/>
                <a:cs typeface="Arial" panose="020B0604020202020204" pitchFamily="34" charset="0"/>
              </a:rPr>
              <a:t>Teachout</a:t>
            </a:r>
            <a:r>
              <a:rPr lang="en-GB" sz="2000" dirty="0">
                <a:latin typeface="Arial" panose="020B0604020202020204" pitchFamily="34" charset="0"/>
                <a:cs typeface="Arial" panose="020B0604020202020204" pitchFamily="34" charset="0"/>
              </a:rPr>
              <a:t>, M. (1997). </a:t>
            </a:r>
            <a:r>
              <a:rPr lang="en-GB" sz="2000" i="1" dirty="0">
                <a:latin typeface="Arial" panose="020B0604020202020204" pitchFamily="34" charset="0"/>
                <a:cs typeface="Arial" panose="020B0604020202020204" pitchFamily="34" charset="0"/>
              </a:rPr>
              <a:t>Improving training effectiveness in work organizations</a:t>
            </a:r>
            <a:r>
              <a:rPr lang="en-GB" sz="2000" dirty="0">
                <a:latin typeface="Arial" panose="020B0604020202020204" pitchFamily="34" charset="0"/>
                <a:cs typeface="Arial" panose="020B0604020202020204" pitchFamily="34" charset="0"/>
              </a:rPr>
              <a:t>. Mahwah, NJ: Erlbaum. </a:t>
            </a:r>
          </a:p>
          <a:p>
            <a:r>
              <a:rPr lang="en-GB" sz="2000" dirty="0">
                <a:latin typeface="Arial" panose="020B0604020202020204" pitchFamily="34" charset="0"/>
                <a:cs typeface="Arial" panose="020B0604020202020204" pitchFamily="34" charset="0"/>
              </a:rPr>
              <a:t>Goldstein, I. L. (1986). </a:t>
            </a:r>
            <a:r>
              <a:rPr lang="en-GB" sz="2000" i="1" dirty="0">
                <a:latin typeface="Arial" panose="020B0604020202020204" pitchFamily="34" charset="0"/>
                <a:cs typeface="Arial" panose="020B0604020202020204" pitchFamily="34" charset="0"/>
              </a:rPr>
              <a:t>Training in organizations: Needs assessment, development, and evaluation </a:t>
            </a:r>
            <a:r>
              <a:rPr lang="en-GB" sz="2000" dirty="0">
                <a:latin typeface="Arial" panose="020B0604020202020204" pitchFamily="34" charset="0"/>
                <a:cs typeface="Arial" panose="020B0604020202020204" pitchFamily="34" charset="0"/>
              </a:rPr>
              <a:t>(2nd ed.). Monterey, CA: Brooks/ Cole. </a:t>
            </a:r>
          </a:p>
          <a:p>
            <a:r>
              <a:rPr lang="en-GB" sz="2000" dirty="0">
                <a:latin typeface="Arial" panose="020B0604020202020204" pitchFamily="34" charset="0"/>
                <a:cs typeface="Arial" panose="020B0604020202020204" pitchFamily="34" charset="0"/>
              </a:rPr>
              <a:t>Powell, K. S., &amp; </a:t>
            </a:r>
            <a:r>
              <a:rPr lang="en-GB" sz="2000" dirty="0" err="1">
                <a:latin typeface="Arial" panose="020B0604020202020204" pitchFamily="34" charset="0"/>
                <a:cs typeface="Arial" panose="020B0604020202020204" pitchFamily="34" charset="0"/>
              </a:rPr>
              <a:t>Yalcin</a:t>
            </a:r>
            <a:r>
              <a:rPr lang="en-GB" sz="2000" dirty="0">
                <a:latin typeface="Arial" panose="020B0604020202020204" pitchFamily="34" charset="0"/>
                <a:cs typeface="Arial" panose="020B0604020202020204" pitchFamily="34" charset="0"/>
              </a:rPr>
              <a:t>, S. (2010). Managerial training effectiveness. </a:t>
            </a:r>
            <a:r>
              <a:rPr lang="en-GB" sz="2000" i="1" dirty="0">
                <a:latin typeface="Arial" panose="020B0604020202020204" pitchFamily="34" charset="0"/>
                <a:cs typeface="Arial" panose="020B0604020202020204" pitchFamily="34" charset="0"/>
              </a:rPr>
              <a:t>Personnel Review.</a:t>
            </a:r>
            <a:r>
              <a:rPr lang="en-GB" sz="2000" dirty="0">
                <a:latin typeface="Arial" panose="020B0604020202020204" pitchFamily="34" charset="0"/>
                <a:cs typeface="Arial" panose="020B0604020202020204" pitchFamily="34" charset="0"/>
              </a:rPr>
              <a:t> </a:t>
            </a:r>
          </a:p>
          <a:p>
            <a:r>
              <a:rPr lang="en-GB" sz="2000" dirty="0" err="1">
                <a:latin typeface="Arial" panose="020B0604020202020204" pitchFamily="34" charset="0"/>
                <a:cs typeface="Arial" panose="020B0604020202020204" pitchFamily="34" charset="0"/>
              </a:rPr>
              <a:t>Rouiller</a:t>
            </a:r>
            <a:r>
              <a:rPr lang="en-GB" sz="2000" dirty="0">
                <a:latin typeface="Arial" panose="020B0604020202020204" pitchFamily="34" charset="0"/>
                <a:cs typeface="Arial" panose="020B0604020202020204" pitchFamily="34" charset="0"/>
              </a:rPr>
              <a:t>, J. Z., &amp; Goldstein, I. L. (1993). The relationship between organizational transfer climate and positive transfer of training. </a:t>
            </a:r>
            <a:r>
              <a:rPr lang="en-GB" sz="2000" i="1" dirty="0">
                <a:latin typeface="Arial" panose="020B0604020202020204" pitchFamily="34" charset="0"/>
                <a:cs typeface="Arial" panose="020B0604020202020204" pitchFamily="34" charset="0"/>
              </a:rPr>
              <a:t>Human Resource Development Quarterly.</a:t>
            </a:r>
          </a:p>
          <a:p>
            <a:r>
              <a:rPr lang="en-GB" sz="2000" dirty="0">
                <a:latin typeface="Arial" panose="020B0604020202020204" pitchFamily="34" charset="0"/>
                <a:cs typeface="Arial" panose="020B0604020202020204" pitchFamily="34" charset="0"/>
              </a:rPr>
              <a:t>Tannenbaum, S. I., &amp; Yukl, G. (1992). Training and development in work organizations. </a:t>
            </a:r>
            <a:r>
              <a:rPr lang="en-GB" sz="2000" i="1" dirty="0">
                <a:latin typeface="Arial" panose="020B0604020202020204" pitchFamily="34" charset="0"/>
                <a:cs typeface="Arial" panose="020B0604020202020204" pitchFamily="34" charset="0"/>
              </a:rPr>
              <a:t>Annual Review of Psychology.</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072438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7957</TotalTime>
  <Words>779</Words>
  <Application>Microsoft Macintosh PowerPoint</Application>
  <PresentationFormat>Widescreen</PresentationFormat>
  <Paragraphs>96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Developing relationships and workplace achievement Human resource management </vt:lpstr>
      <vt:lpstr>Introduction</vt:lpstr>
      <vt:lpstr>Training and Development needs for HR officer</vt:lpstr>
      <vt:lpstr>Knowledge that are required by HR professionals across the department</vt:lpstr>
      <vt:lpstr>Skills that are required by HR professionals across the department</vt:lpstr>
      <vt:lpstr>Behavior that are required by HR professionals across the department</vt:lpstr>
      <vt:lpstr>Personal skills audit</vt:lpstr>
      <vt:lpstr>SWOT analysis </vt:lpstr>
      <vt:lpstr>Training and development needs considering the knowledge, skills and behavior’s you identified in task </vt:lpstr>
      <vt:lpstr>The potential benefits to the organization of developing you as an HR officer through effective training and development</vt:lpstr>
      <vt:lpstr>Conclusion</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HR officer</dc:title>
  <dc:creator>Microsoft Office User</dc:creator>
  <cp:lastModifiedBy>Microsoft Office User</cp:lastModifiedBy>
  <cp:revision>27</cp:revision>
  <dcterms:created xsi:type="dcterms:W3CDTF">2023-03-20T06:42:22Z</dcterms:created>
  <dcterms:modified xsi:type="dcterms:W3CDTF">2023-03-25T19:19:36Z</dcterms:modified>
</cp:coreProperties>
</file>