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59" r:id="rId4"/>
    <p:sldId id="268" r:id="rId5"/>
    <p:sldId id="260" r:id="rId6"/>
    <p:sldId id="264" r:id="rId7"/>
    <p:sldId id="265" r:id="rId8"/>
    <p:sldId id="266" r:id="rId9"/>
    <p:sldId id="267" r:id="rId10"/>
    <p:sldId id="270" r:id="rId11"/>
    <p:sldId id="261" r:id="rId12"/>
    <p:sldId id="262" r:id="rId13"/>
    <p:sldId id="263"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29" autoAdjust="0"/>
    <p:restoredTop sz="82862" autoAdjust="0"/>
  </p:normalViewPr>
  <p:slideViewPr>
    <p:cSldViewPr snapToGrid="0">
      <p:cViewPr varScale="1">
        <p:scale>
          <a:sx n="70" d="100"/>
          <a:sy n="70" d="100"/>
        </p:scale>
        <p:origin x="696" y="72"/>
      </p:cViewPr>
      <p:guideLst/>
    </p:cSldViewPr>
  </p:slideViewPr>
  <p:notesTextViewPr>
    <p:cViewPr>
      <p:scale>
        <a:sx n="75" d="100"/>
        <a:sy n="7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D4E3C9-404B-4AA5-BB6A-C8CEFFBD0096}" type="datetimeFigureOut">
              <a:rPr lang="en-GB" smtClean="0"/>
              <a:t>26/04/2019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AA49A78-94BC-4B2E-9996-17CF714A14ED}" type="slidenum">
              <a:rPr lang="en-GB" smtClean="0"/>
              <a:t>‹#›</a:t>
            </a:fld>
            <a:endParaRPr lang="en-GB"/>
          </a:p>
        </p:txBody>
      </p:sp>
    </p:spTree>
    <p:extLst>
      <p:ext uri="{BB962C8B-B14F-4D97-AF65-F5344CB8AC3E}">
        <p14:creationId xmlns:p14="http://schemas.microsoft.com/office/powerpoint/2010/main" val="31678260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afternoon everybody, my name is Dee Jones and I will be discussing about the one of Merlin Entertainments organisation which will be Alton Towers. I will be discussing the environmental, performance management and ratio aspects, and over all seeing if the organisation is performing well or not. Recommendations will be suggested later on the presentation. </a:t>
            </a:r>
          </a:p>
        </p:txBody>
      </p:sp>
      <p:sp>
        <p:nvSpPr>
          <p:cNvPr id="4" name="Slide Number Placeholder 3"/>
          <p:cNvSpPr>
            <a:spLocks noGrp="1"/>
          </p:cNvSpPr>
          <p:nvPr>
            <p:ph type="sldNum" sz="quarter" idx="5"/>
          </p:nvPr>
        </p:nvSpPr>
        <p:spPr/>
        <p:txBody>
          <a:bodyPr/>
          <a:lstStyle/>
          <a:p>
            <a:fld id="{9AA49A78-94BC-4B2E-9996-17CF714A14ED}" type="slidenum">
              <a:rPr lang="en-GB" smtClean="0"/>
              <a:t>1</a:t>
            </a:fld>
            <a:endParaRPr lang="en-GB"/>
          </a:p>
        </p:txBody>
      </p:sp>
    </p:spTree>
    <p:extLst>
      <p:ext uri="{BB962C8B-B14F-4D97-AF65-F5344CB8AC3E}">
        <p14:creationId xmlns:p14="http://schemas.microsoft.com/office/powerpoint/2010/main" val="18598668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here are quick facts about Alton Towers, it is located at Staffordshire which is based within a countryside. It is one of the leading organisations with a total of </a:t>
            </a:r>
            <a:r>
              <a:rPr lang="en-GB" dirty="0">
                <a:effectLst/>
              </a:rPr>
              <a:t>120 attractions, 18 hotels and 6 holiday villages’ based in 25 countries over 4 different continents. (Merlin Entertainment, 2019).  Alton Towers is a t</a:t>
            </a:r>
            <a:r>
              <a:rPr lang="en-GB" dirty="0"/>
              <a:t>heme park resort with 2 themed hotels, and the aim of the organisation is to ensure that visitors have a ‘Unique, memorable and rewarding experiences ‘; with their mission statement being ‘To Make Britain Happy!’</a:t>
            </a:r>
          </a:p>
          <a:p>
            <a:endParaRPr lang="en-GB" dirty="0"/>
          </a:p>
        </p:txBody>
      </p:sp>
      <p:sp>
        <p:nvSpPr>
          <p:cNvPr id="4" name="Slide Number Placeholder 3"/>
          <p:cNvSpPr>
            <a:spLocks noGrp="1"/>
          </p:cNvSpPr>
          <p:nvPr>
            <p:ph type="sldNum" sz="quarter" idx="5"/>
          </p:nvPr>
        </p:nvSpPr>
        <p:spPr/>
        <p:txBody>
          <a:bodyPr/>
          <a:lstStyle/>
          <a:p>
            <a:fld id="{9AA49A78-94BC-4B2E-9996-17CF714A14ED}" type="slidenum">
              <a:rPr lang="en-GB" smtClean="0"/>
              <a:t>2</a:t>
            </a:fld>
            <a:endParaRPr lang="en-GB"/>
          </a:p>
        </p:txBody>
      </p:sp>
    </p:spTree>
    <p:extLst>
      <p:ext uri="{BB962C8B-B14F-4D97-AF65-F5344CB8AC3E}">
        <p14:creationId xmlns:p14="http://schemas.microsoft.com/office/powerpoint/2010/main" val="36626440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is the part of the presentation where I will be discussing the environmental analysis, which includes pestle and swot.</a:t>
            </a: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Chief Executive of Merlin Entertainments discussed that they believe that Brexit would not damage the business, believing that Brexit happening ‘could be quite good’. (Reuters, 2016). According to The Guardian in 2016, they announced that there was a 10% drop in the value of the pound against the euro, resulting a family of four would cost them £245 more to go on holiday. This demonstrates that British holidaymakers are going to find that going abroad is going to be more expensive due to Brexit.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Alton Towers Resort (2019) have communicated that they try to employ individuals who are in the rural area, rather than from further afield. They provide over 1,200 jobs that are both skilled and unskilled, demonstrating all equal opportunities for the local people in the village.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 for example, The BBC News (2015) confirmed that there was a total of sixteen individuals that went on the Smiler rollercoaster in Alton Towers that came off extremely injured, which resulted in the theme park being temporarily closed.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Booking online has now become very easy access, as technology and internet has become very modern and advanced. Travel Weekly (2012) states that ‘as many as 80% of people now book their holiday via the internet’.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Alton Towers Resort have put their theme park tickets prices more cost effective to book in advance, rather than booking on the day – following the trend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Alton Towers are required to meet the health and safety rules and regulations. However, as mentioned, Alton Towers did not meet the health and safety regulations back in 2015, where they had visitors go on one of their rollercoasters and becoming seriously injured, resulting that the theme park was closed for a total of five days. Because of this event, Norton Rose Fulbright (2016) informed that the organisation faced a sentence of a £5 million fine, located at the Stafford Crown Court for ‘breach of section 33 (1) of the Health and Safety at Work Act 1974’.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Alton Towers Resort (2019) have stated that they are aware of the impact that are causing on the environment, such as noise, traffic and waste. To minimise these impacts that are causing the environment, the organisation has teamed up with a few environmental teams, who are able to help monitor their actions. Moreover, they are working with a traffic management team, so that they can improve congestion across the local villages during peak times, as well as constantly looking for various ways to increase their recycling capabilities. </a:t>
            </a:r>
          </a:p>
          <a:p>
            <a:r>
              <a:rPr lang="en-GB" sz="1200" kern="1200" dirty="0">
                <a:solidFill>
                  <a:schemeClr val="tx1"/>
                </a:solidFill>
                <a:effectLst/>
                <a:latin typeface="+mn-lt"/>
                <a:ea typeface="+mn-ea"/>
                <a:cs typeface="+mn-cs"/>
              </a:rPr>
              <a:t>The organisation has also declared that they provide little pickers, this is to maintain the presence and to enhance the surroundings, as well as the local village nearby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9AA49A78-94BC-4B2E-9996-17CF714A14ED}" type="slidenum">
              <a:rPr lang="en-GB" smtClean="0"/>
              <a:t>3</a:t>
            </a:fld>
            <a:endParaRPr lang="en-GB"/>
          </a:p>
        </p:txBody>
      </p:sp>
    </p:spTree>
    <p:extLst>
      <p:ext uri="{BB962C8B-B14F-4D97-AF65-F5344CB8AC3E}">
        <p14:creationId xmlns:p14="http://schemas.microsoft.com/office/powerpoint/2010/main" val="30619842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all points that link with pestle analysis..</a:t>
            </a:r>
          </a:p>
          <a:p>
            <a:endParaRPr lang="en-GB" dirty="0"/>
          </a:p>
          <a:p>
            <a:r>
              <a:rPr lang="en-GB" sz="1200" kern="1200" dirty="0">
                <a:solidFill>
                  <a:schemeClr val="tx1"/>
                </a:solidFill>
                <a:effectLst/>
                <a:latin typeface="+mn-lt"/>
                <a:ea typeface="+mn-ea"/>
                <a:cs typeface="+mn-cs"/>
              </a:rPr>
              <a:t>According to Shares (2016), Merlin Entertainments will be a key factor that will benefit the staycation trend because of Brexit</a:t>
            </a:r>
          </a:p>
          <a:p>
            <a:endParaRPr lang="en-GB" dirty="0"/>
          </a:p>
          <a:p>
            <a:r>
              <a:rPr lang="en-GB" sz="1200" kern="1200" dirty="0">
                <a:solidFill>
                  <a:schemeClr val="tx1"/>
                </a:solidFill>
                <a:effectLst/>
                <a:latin typeface="+mn-lt"/>
                <a:ea typeface="+mn-ea"/>
                <a:cs typeface="+mn-cs"/>
              </a:rPr>
              <a:t>For example, Birmingham Live (2018) announced that the rollercoasters that operate in Alton Towers are due to shut down, as the weather conditions are described as ‘freezing’. Furthermore, Alton Towers is surrounded by rural area, where the heritage is very much treasured. Not an area where visitors would imagine seeing a theme park that is significantly huge (Towers Street, 2019).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For example, Alton Towers is known for heavily targeting the family segment, with the Mail Online (2014) announcing that they are targeting the toddler market, by introducing </a:t>
            </a:r>
            <a:r>
              <a:rPr lang="en-GB" sz="1200" kern="1200" dirty="0" err="1">
                <a:solidFill>
                  <a:schemeClr val="tx1"/>
                </a:solidFill>
                <a:effectLst/>
                <a:latin typeface="+mn-lt"/>
                <a:ea typeface="+mn-ea"/>
                <a:cs typeface="+mn-cs"/>
              </a:rPr>
              <a:t>Cbeebies</a:t>
            </a:r>
            <a:r>
              <a:rPr lang="en-GB" sz="1200" kern="1200" dirty="0">
                <a:solidFill>
                  <a:schemeClr val="tx1"/>
                </a:solidFill>
                <a:effectLst/>
                <a:latin typeface="+mn-lt"/>
                <a:ea typeface="+mn-ea"/>
                <a:cs typeface="+mn-cs"/>
              </a:rPr>
              <a:t> Land.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BBC News (2018) also informed that it was still a challenge to encourage visitors to come to destinations such as London due to the terror attacks that took place in 2017. This is suggesting that organisations such as Alton Towers do suffer with visiting numbers, as terror attacks in the United Kingdom is still a threat, that is continuing to keep visitors away.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Another threat that Alton Towers face is the technical difficulty and faults that they have with the rides. With the Mirror (2018) reporting that there were visitors stuck for a total of 30 minutes on one of their rollercoasters. This is representing why technical faults would scare visitors of not wanting to come back again, as well as negative impacts on the government legislations.</a:t>
            </a:r>
          </a:p>
          <a:p>
            <a:endParaRPr lang="en-GB" dirty="0"/>
          </a:p>
        </p:txBody>
      </p:sp>
      <p:sp>
        <p:nvSpPr>
          <p:cNvPr id="4" name="Slide Number Placeholder 3"/>
          <p:cNvSpPr>
            <a:spLocks noGrp="1"/>
          </p:cNvSpPr>
          <p:nvPr>
            <p:ph type="sldNum" sz="quarter" idx="5"/>
          </p:nvPr>
        </p:nvSpPr>
        <p:spPr/>
        <p:txBody>
          <a:bodyPr/>
          <a:lstStyle/>
          <a:p>
            <a:fld id="{9AA49A78-94BC-4B2E-9996-17CF714A14ED}" type="slidenum">
              <a:rPr lang="en-GB" smtClean="0"/>
              <a:t>4</a:t>
            </a:fld>
            <a:endParaRPr lang="en-GB"/>
          </a:p>
        </p:txBody>
      </p:sp>
    </p:spTree>
    <p:extLst>
      <p:ext uri="{BB962C8B-B14F-4D97-AF65-F5344CB8AC3E}">
        <p14:creationId xmlns:p14="http://schemas.microsoft.com/office/powerpoint/2010/main" val="7916740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Right now I am going to discuss the ratio analysis part of the presentation.</a:t>
            </a:r>
          </a:p>
          <a:p>
            <a:r>
              <a:rPr lang="en-GB" dirty="0"/>
              <a:t>(use results)</a:t>
            </a:r>
          </a:p>
        </p:txBody>
      </p:sp>
      <p:sp>
        <p:nvSpPr>
          <p:cNvPr id="4" name="Slide Number Placeholder 3"/>
          <p:cNvSpPr>
            <a:spLocks noGrp="1"/>
          </p:cNvSpPr>
          <p:nvPr>
            <p:ph type="sldNum" sz="quarter" idx="5"/>
          </p:nvPr>
        </p:nvSpPr>
        <p:spPr/>
        <p:txBody>
          <a:bodyPr/>
          <a:lstStyle/>
          <a:p>
            <a:fld id="{9AA49A78-94BC-4B2E-9996-17CF714A14ED}" type="slidenum">
              <a:rPr lang="en-GB" smtClean="0"/>
              <a:t>5</a:t>
            </a:fld>
            <a:endParaRPr lang="en-GB"/>
          </a:p>
        </p:txBody>
      </p:sp>
    </p:spTree>
    <p:extLst>
      <p:ext uri="{BB962C8B-B14F-4D97-AF65-F5344CB8AC3E}">
        <p14:creationId xmlns:p14="http://schemas.microsoft.com/office/powerpoint/2010/main" val="37331535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AA49A78-94BC-4B2E-9996-17CF714A14ED}" type="slidenum">
              <a:rPr lang="en-GB" smtClean="0"/>
              <a:t>8</a:t>
            </a:fld>
            <a:endParaRPr lang="en-GB"/>
          </a:p>
        </p:txBody>
      </p:sp>
    </p:spTree>
    <p:extLst>
      <p:ext uri="{BB962C8B-B14F-4D97-AF65-F5344CB8AC3E}">
        <p14:creationId xmlns:p14="http://schemas.microsoft.com/office/powerpoint/2010/main" val="25145267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smart objectives from the report</a:t>
            </a:r>
          </a:p>
        </p:txBody>
      </p:sp>
      <p:sp>
        <p:nvSpPr>
          <p:cNvPr id="4" name="Slide Number Placeholder 3"/>
          <p:cNvSpPr>
            <a:spLocks noGrp="1"/>
          </p:cNvSpPr>
          <p:nvPr>
            <p:ph type="sldNum" sz="quarter" idx="5"/>
          </p:nvPr>
        </p:nvSpPr>
        <p:spPr/>
        <p:txBody>
          <a:bodyPr/>
          <a:lstStyle/>
          <a:p>
            <a:fld id="{9AA49A78-94BC-4B2E-9996-17CF714A14ED}" type="slidenum">
              <a:rPr lang="en-GB" smtClean="0"/>
              <a:t>10</a:t>
            </a:fld>
            <a:endParaRPr lang="en-GB"/>
          </a:p>
        </p:txBody>
      </p:sp>
    </p:spTree>
    <p:extLst>
      <p:ext uri="{BB962C8B-B14F-4D97-AF65-F5344CB8AC3E}">
        <p14:creationId xmlns:p14="http://schemas.microsoft.com/office/powerpoint/2010/main" val="3095429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Giving out tips such as making an application stand out, giving a great interview and succeeding at the assessment centre. (Merlin Entertainments, 2019).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Information that is provided in the leaflet includes parking facilities, toilets, wheelchair hire, guide dogs, rides that may have restrictions, deaf/hearing impaired guests, spa access and many more. (Alton Towers Resort, 2019).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For example, any individual whose behaviour or presence may affect the enjoyment and/or safety of staff or visitors who ‘has been convicted of a criminal offence relating to Merlin, or civil unrest at Merlin property/attractions, uses violent, aggressive, threatening, abusive, discriminatory or insulting words or behaviour.’ (Alton Towers Resort, 2019). </a:t>
            </a:r>
          </a:p>
          <a:p>
            <a:endParaRPr lang="en-GB" dirty="0"/>
          </a:p>
        </p:txBody>
      </p:sp>
      <p:sp>
        <p:nvSpPr>
          <p:cNvPr id="4" name="Slide Number Placeholder 3"/>
          <p:cNvSpPr>
            <a:spLocks noGrp="1"/>
          </p:cNvSpPr>
          <p:nvPr>
            <p:ph type="sldNum" sz="quarter" idx="5"/>
          </p:nvPr>
        </p:nvSpPr>
        <p:spPr/>
        <p:txBody>
          <a:bodyPr/>
          <a:lstStyle/>
          <a:p>
            <a:fld id="{9AA49A78-94BC-4B2E-9996-17CF714A14ED}" type="slidenum">
              <a:rPr lang="en-GB" smtClean="0"/>
              <a:t>11</a:t>
            </a:fld>
            <a:endParaRPr lang="en-GB"/>
          </a:p>
        </p:txBody>
      </p:sp>
    </p:spTree>
    <p:extLst>
      <p:ext uri="{BB962C8B-B14F-4D97-AF65-F5344CB8AC3E}">
        <p14:creationId xmlns:p14="http://schemas.microsoft.com/office/powerpoint/2010/main" val="23369029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There are recommendations that I would like to suggest to the organisation that could benefit in the future. Firstly, a recommendation would be for Alton Towers to develop their rollercoasters to decrease the chances of them having technical faults. As mentioned above, this has caused a massive impact on the organisation why they see a decline in visitors, so developing new rollercoasters which can be built more advance would be more attractive for the organisation. Secondly, with the organisation for being known for high level of seasonality, it is recommended that they create events during off-peak season. This would allow for the organisation to continue to make money, as well as attract visitors to come to the attraction whilst the rollercoasters are closed due to weather conditions. In addition, it is also recommended that Alton Towers creates a package for niche markets with the facilities that they offer, such as golf tourism and spa tourism. Creating a package for niche markets would allow the organisation to become more appealing, and possibly bring visitors that the organisation would not expect to have. </a:t>
            </a:r>
          </a:p>
          <a:p>
            <a:endParaRPr lang="en-GB" dirty="0"/>
          </a:p>
        </p:txBody>
      </p:sp>
      <p:sp>
        <p:nvSpPr>
          <p:cNvPr id="4" name="Slide Number Placeholder 3"/>
          <p:cNvSpPr>
            <a:spLocks noGrp="1"/>
          </p:cNvSpPr>
          <p:nvPr>
            <p:ph type="sldNum" sz="quarter" idx="5"/>
          </p:nvPr>
        </p:nvSpPr>
        <p:spPr/>
        <p:txBody>
          <a:bodyPr/>
          <a:lstStyle/>
          <a:p>
            <a:fld id="{9AA49A78-94BC-4B2E-9996-17CF714A14ED}" type="slidenum">
              <a:rPr lang="en-GB" smtClean="0"/>
              <a:t>12</a:t>
            </a:fld>
            <a:endParaRPr lang="en-GB"/>
          </a:p>
        </p:txBody>
      </p:sp>
    </p:spTree>
    <p:extLst>
      <p:ext uri="{BB962C8B-B14F-4D97-AF65-F5344CB8AC3E}">
        <p14:creationId xmlns:p14="http://schemas.microsoft.com/office/powerpoint/2010/main" val="14229209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would like to thank you for listening my presentation. I am now open to answer any questions that you may have.</a:t>
            </a:r>
          </a:p>
        </p:txBody>
      </p:sp>
      <p:sp>
        <p:nvSpPr>
          <p:cNvPr id="4" name="Slide Number Placeholder 3"/>
          <p:cNvSpPr>
            <a:spLocks noGrp="1"/>
          </p:cNvSpPr>
          <p:nvPr>
            <p:ph type="sldNum" sz="quarter" idx="5"/>
          </p:nvPr>
        </p:nvSpPr>
        <p:spPr/>
        <p:txBody>
          <a:bodyPr/>
          <a:lstStyle/>
          <a:p>
            <a:fld id="{9AA49A78-94BC-4B2E-9996-17CF714A14ED}" type="slidenum">
              <a:rPr lang="en-GB" smtClean="0"/>
              <a:t>13</a:t>
            </a:fld>
            <a:endParaRPr lang="en-GB"/>
          </a:p>
        </p:txBody>
      </p:sp>
    </p:spTree>
    <p:extLst>
      <p:ext uri="{BB962C8B-B14F-4D97-AF65-F5344CB8AC3E}">
        <p14:creationId xmlns:p14="http://schemas.microsoft.com/office/powerpoint/2010/main" val="38862872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AA49A78-94BC-4B2E-9996-17CF714A14ED}" type="slidenum">
              <a:rPr lang="en-GB" smtClean="0"/>
              <a:t>14</a:t>
            </a:fld>
            <a:endParaRPr lang="en-GB"/>
          </a:p>
        </p:txBody>
      </p:sp>
    </p:spTree>
    <p:extLst>
      <p:ext uri="{BB962C8B-B14F-4D97-AF65-F5344CB8AC3E}">
        <p14:creationId xmlns:p14="http://schemas.microsoft.com/office/powerpoint/2010/main" val="41485761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D7AB006-421D-4B20-8BEB-14F9DB699F37}" type="datetimeFigureOut">
              <a:rPr lang="en-GB" smtClean="0"/>
              <a:t>26/04/2019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F43BD2-C5ED-44DE-9108-ED4983BDEF86}" type="slidenum">
              <a:rPr lang="en-GB" smtClean="0"/>
              <a:t>‹#›</a:t>
            </a:fld>
            <a:endParaRPr lang="en-GB"/>
          </a:p>
        </p:txBody>
      </p:sp>
    </p:spTree>
    <p:extLst>
      <p:ext uri="{BB962C8B-B14F-4D97-AF65-F5344CB8AC3E}">
        <p14:creationId xmlns:p14="http://schemas.microsoft.com/office/powerpoint/2010/main" val="18169767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D7AB006-421D-4B20-8BEB-14F9DB699F37}" type="datetimeFigureOut">
              <a:rPr lang="en-GB" smtClean="0"/>
              <a:t>26/04/2019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F43BD2-C5ED-44DE-9108-ED4983BDEF86}" type="slidenum">
              <a:rPr lang="en-GB" smtClean="0"/>
              <a:t>‹#›</a:t>
            </a:fld>
            <a:endParaRPr lang="en-GB"/>
          </a:p>
        </p:txBody>
      </p:sp>
    </p:spTree>
    <p:extLst>
      <p:ext uri="{BB962C8B-B14F-4D97-AF65-F5344CB8AC3E}">
        <p14:creationId xmlns:p14="http://schemas.microsoft.com/office/powerpoint/2010/main" val="36075406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D7AB006-421D-4B20-8BEB-14F9DB699F37}" type="datetimeFigureOut">
              <a:rPr lang="en-GB" smtClean="0"/>
              <a:t>26/04/2019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F43BD2-C5ED-44DE-9108-ED4983BDEF86}" type="slidenum">
              <a:rPr lang="en-GB" smtClean="0"/>
              <a:t>‹#›</a:t>
            </a:fld>
            <a:endParaRPr lang="en-GB"/>
          </a:p>
        </p:txBody>
      </p:sp>
    </p:spTree>
    <p:extLst>
      <p:ext uri="{BB962C8B-B14F-4D97-AF65-F5344CB8AC3E}">
        <p14:creationId xmlns:p14="http://schemas.microsoft.com/office/powerpoint/2010/main" val="1282052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D7AB006-421D-4B20-8BEB-14F9DB699F37}" type="datetimeFigureOut">
              <a:rPr lang="en-GB" smtClean="0"/>
              <a:t>26/04/2019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F43BD2-C5ED-44DE-9108-ED4983BDEF86}" type="slidenum">
              <a:rPr lang="en-GB" smtClean="0"/>
              <a:t>‹#›</a:t>
            </a:fld>
            <a:endParaRPr lang="en-GB"/>
          </a:p>
        </p:txBody>
      </p:sp>
    </p:spTree>
    <p:extLst>
      <p:ext uri="{BB962C8B-B14F-4D97-AF65-F5344CB8AC3E}">
        <p14:creationId xmlns:p14="http://schemas.microsoft.com/office/powerpoint/2010/main" val="36004113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D7AB006-421D-4B20-8BEB-14F9DB699F37}" type="datetimeFigureOut">
              <a:rPr lang="en-GB" smtClean="0"/>
              <a:t>26/04/2019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BF43BD2-C5ED-44DE-9108-ED4983BDEF86}" type="slidenum">
              <a:rPr lang="en-GB" smtClean="0"/>
              <a:t>‹#›</a:t>
            </a:fld>
            <a:endParaRPr lang="en-GB"/>
          </a:p>
        </p:txBody>
      </p:sp>
    </p:spTree>
    <p:extLst>
      <p:ext uri="{BB962C8B-B14F-4D97-AF65-F5344CB8AC3E}">
        <p14:creationId xmlns:p14="http://schemas.microsoft.com/office/powerpoint/2010/main" val="8048878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D7AB006-421D-4B20-8BEB-14F9DB699F37}" type="datetimeFigureOut">
              <a:rPr lang="en-GB" smtClean="0"/>
              <a:t>26/04/2019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BF43BD2-C5ED-44DE-9108-ED4983BDEF86}" type="slidenum">
              <a:rPr lang="en-GB" smtClean="0"/>
              <a:t>‹#›</a:t>
            </a:fld>
            <a:endParaRPr lang="en-GB"/>
          </a:p>
        </p:txBody>
      </p:sp>
    </p:spTree>
    <p:extLst>
      <p:ext uri="{BB962C8B-B14F-4D97-AF65-F5344CB8AC3E}">
        <p14:creationId xmlns:p14="http://schemas.microsoft.com/office/powerpoint/2010/main" val="17176946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D7AB006-421D-4B20-8BEB-14F9DB699F37}" type="datetimeFigureOut">
              <a:rPr lang="en-GB" smtClean="0"/>
              <a:t>26/04/2019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BF43BD2-C5ED-44DE-9108-ED4983BDEF86}" type="slidenum">
              <a:rPr lang="en-GB" smtClean="0"/>
              <a:t>‹#›</a:t>
            </a:fld>
            <a:endParaRPr lang="en-GB"/>
          </a:p>
        </p:txBody>
      </p:sp>
    </p:spTree>
    <p:extLst>
      <p:ext uri="{BB962C8B-B14F-4D97-AF65-F5344CB8AC3E}">
        <p14:creationId xmlns:p14="http://schemas.microsoft.com/office/powerpoint/2010/main" val="14338904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D7AB006-421D-4B20-8BEB-14F9DB699F37}" type="datetimeFigureOut">
              <a:rPr lang="en-GB" smtClean="0"/>
              <a:t>26/04/2019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F43BD2-C5ED-44DE-9108-ED4983BDEF86}" type="slidenum">
              <a:rPr lang="en-GB" smtClean="0"/>
              <a:t>‹#›</a:t>
            </a:fld>
            <a:endParaRPr lang="en-GB"/>
          </a:p>
        </p:txBody>
      </p:sp>
    </p:spTree>
    <p:extLst>
      <p:ext uri="{BB962C8B-B14F-4D97-AF65-F5344CB8AC3E}">
        <p14:creationId xmlns:p14="http://schemas.microsoft.com/office/powerpoint/2010/main" val="39074478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D7AB006-421D-4B20-8BEB-14F9DB699F37}" type="datetimeFigureOut">
              <a:rPr lang="en-GB" smtClean="0"/>
              <a:t>26/04/2019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F43BD2-C5ED-44DE-9108-ED4983BDEF86}" type="slidenum">
              <a:rPr lang="en-GB" smtClean="0"/>
              <a:t>‹#›</a:t>
            </a:fld>
            <a:endParaRPr lang="en-GB"/>
          </a:p>
        </p:txBody>
      </p:sp>
    </p:spTree>
    <p:extLst>
      <p:ext uri="{BB962C8B-B14F-4D97-AF65-F5344CB8AC3E}">
        <p14:creationId xmlns:p14="http://schemas.microsoft.com/office/powerpoint/2010/main" val="34144693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D7AB006-421D-4B20-8BEB-14F9DB699F37}" type="datetimeFigureOut">
              <a:rPr lang="en-GB" smtClean="0"/>
              <a:t>26/04/2019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F43BD2-C5ED-44DE-9108-ED4983BDEF86}" type="slidenum">
              <a:rPr lang="en-GB" smtClean="0"/>
              <a:t>‹#›</a:t>
            </a:fld>
            <a:endParaRPr lang="en-GB"/>
          </a:p>
        </p:txBody>
      </p:sp>
    </p:spTree>
    <p:extLst>
      <p:ext uri="{BB962C8B-B14F-4D97-AF65-F5344CB8AC3E}">
        <p14:creationId xmlns:p14="http://schemas.microsoft.com/office/powerpoint/2010/main" val="42685502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D7AB006-421D-4B20-8BEB-14F9DB699F37}" type="datetimeFigureOut">
              <a:rPr lang="en-GB" smtClean="0"/>
              <a:t>26/04/2019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F43BD2-C5ED-44DE-9108-ED4983BDEF86}" type="slidenum">
              <a:rPr lang="en-GB" smtClean="0"/>
              <a:t>‹#›</a:t>
            </a:fld>
            <a:endParaRPr lang="en-GB"/>
          </a:p>
        </p:txBody>
      </p:sp>
    </p:spTree>
    <p:extLst>
      <p:ext uri="{BB962C8B-B14F-4D97-AF65-F5344CB8AC3E}">
        <p14:creationId xmlns:p14="http://schemas.microsoft.com/office/powerpoint/2010/main" val="38097895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D7AB006-421D-4B20-8BEB-14F9DB699F37}" type="datetimeFigureOut">
              <a:rPr lang="en-GB" smtClean="0"/>
              <a:t>26/04/2019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F43BD2-C5ED-44DE-9108-ED4983BDEF86}" type="slidenum">
              <a:rPr lang="en-GB" smtClean="0"/>
              <a:t>‹#›</a:t>
            </a:fld>
            <a:endParaRPr lang="en-GB"/>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0934462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D7AB006-421D-4B20-8BEB-14F9DB699F37}" type="datetimeFigureOut">
              <a:rPr lang="en-GB" smtClean="0"/>
              <a:t>26/04/2019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F43BD2-C5ED-44DE-9108-ED4983BDEF86}" type="slidenum">
              <a:rPr lang="en-GB" smtClean="0"/>
              <a:t>‹#›</a:t>
            </a:fld>
            <a:endParaRPr lang="en-GB"/>
          </a:p>
        </p:txBody>
      </p:sp>
    </p:spTree>
    <p:extLst>
      <p:ext uri="{BB962C8B-B14F-4D97-AF65-F5344CB8AC3E}">
        <p14:creationId xmlns:p14="http://schemas.microsoft.com/office/powerpoint/2010/main" val="3306766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D7AB006-421D-4B20-8BEB-14F9DB699F37}" type="datetimeFigureOut">
              <a:rPr lang="en-GB" smtClean="0"/>
              <a:t>26/04/2019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BF43BD2-C5ED-44DE-9108-ED4983BDEF86}" type="slidenum">
              <a:rPr lang="en-GB" smtClean="0"/>
              <a:t>‹#›</a:t>
            </a:fld>
            <a:endParaRPr lang="en-GB"/>
          </a:p>
        </p:txBody>
      </p:sp>
    </p:spTree>
    <p:extLst>
      <p:ext uri="{BB962C8B-B14F-4D97-AF65-F5344CB8AC3E}">
        <p14:creationId xmlns:p14="http://schemas.microsoft.com/office/powerpoint/2010/main" val="32115734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D7AB006-421D-4B20-8BEB-14F9DB699F37}" type="datetimeFigureOut">
              <a:rPr lang="en-GB" smtClean="0"/>
              <a:t>26/04/2019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BF43BD2-C5ED-44DE-9108-ED4983BDEF86}" type="slidenum">
              <a:rPr lang="en-GB" smtClean="0"/>
              <a:t>‹#›</a:t>
            </a:fld>
            <a:endParaRPr lang="en-GB"/>
          </a:p>
        </p:txBody>
      </p:sp>
    </p:spTree>
    <p:extLst>
      <p:ext uri="{BB962C8B-B14F-4D97-AF65-F5344CB8AC3E}">
        <p14:creationId xmlns:p14="http://schemas.microsoft.com/office/powerpoint/2010/main" val="17729116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D7AB006-421D-4B20-8BEB-14F9DB699F37}" type="datetimeFigureOut">
              <a:rPr lang="en-GB" smtClean="0"/>
              <a:t>26/04/2019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F43BD2-C5ED-44DE-9108-ED4983BDEF86}" type="slidenum">
              <a:rPr lang="en-GB" smtClean="0"/>
              <a:t>‹#›</a:t>
            </a:fld>
            <a:endParaRPr lang="en-GB"/>
          </a:p>
        </p:txBody>
      </p:sp>
    </p:spTree>
    <p:extLst>
      <p:ext uri="{BB962C8B-B14F-4D97-AF65-F5344CB8AC3E}">
        <p14:creationId xmlns:p14="http://schemas.microsoft.com/office/powerpoint/2010/main" val="17287228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D7AB006-421D-4B20-8BEB-14F9DB699F37}" type="datetimeFigureOut">
              <a:rPr lang="en-GB" smtClean="0"/>
              <a:t>26/04/2019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F43BD2-C5ED-44DE-9108-ED4983BDEF86}" type="slidenum">
              <a:rPr lang="en-GB" smtClean="0"/>
              <a:t>‹#›</a:t>
            </a:fld>
            <a:endParaRPr lang="en-GB"/>
          </a:p>
        </p:txBody>
      </p:sp>
    </p:spTree>
    <p:extLst>
      <p:ext uri="{BB962C8B-B14F-4D97-AF65-F5344CB8AC3E}">
        <p14:creationId xmlns:p14="http://schemas.microsoft.com/office/powerpoint/2010/main" val="42599397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4D7AB006-421D-4B20-8BEB-14F9DB699F37}" type="datetimeFigureOut">
              <a:rPr lang="en-GB" smtClean="0"/>
              <a:t>26/04/2019</a:t>
            </a:fld>
            <a:endParaRPr lang="en-GB"/>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4BF43BD2-C5ED-44DE-9108-ED4983BDEF86}" type="slidenum">
              <a:rPr lang="en-GB" smtClean="0"/>
              <a:t>‹#›</a:t>
            </a:fld>
            <a:endParaRPr lang="en-GB"/>
          </a:p>
        </p:txBody>
      </p:sp>
    </p:spTree>
    <p:extLst>
      <p:ext uri="{BB962C8B-B14F-4D97-AF65-F5344CB8AC3E}">
        <p14:creationId xmlns:p14="http://schemas.microsoft.com/office/powerpoint/2010/main" val="381226145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www.bbc.co.uk/news/business-33672357" TargetMode="External"/><Relationship Id="rId13" Type="http://schemas.openxmlformats.org/officeDocument/2006/relationships/hyperlink" Target="https://www.nortonrosefulbright.com/en/knowledge/publications/87d2b218/5-million-health-and-safety-offence-fine-for-alton-towers-resort" TargetMode="External"/><Relationship Id="rId3" Type="http://schemas.openxmlformats.org/officeDocument/2006/relationships/hyperlink" Target="http://www2.altontowers.com/uploadedFiles/Page_Content/Schools/Student-information-pack-2013.pdf" TargetMode="External"/><Relationship Id="rId7" Type="http://schemas.openxmlformats.org/officeDocument/2006/relationships/hyperlink" Target="https://www.altontowers.com/terms-and-conditions/" TargetMode="External"/><Relationship Id="rId12" Type="http://schemas.openxmlformats.org/officeDocument/2006/relationships/hyperlink" Target="https://www.mirror.co.uk/news/uk-news/alton-towers-visitors-stranded-180ft-12629240" TargetMode="External"/><Relationship Id="rId17" Type="http://schemas.openxmlformats.org/officeDocument/2006/relationships/hyperlink" Target="https://towersstreet.com/features/articles/alton-towers-planning-restrictions/" TargetMode="External"/><Relationship Id="rId2" Type="http://schemas.openxmlformats.org/officeDocument/2006/relationships/notesSlide" Target="../notesSlides/notesSlide11.xml"/><Relationship Id="rId16" Type="http://schemas.openxmlformats.org/officeDocument/2006/relationships/hyperlink" Target="https://www.smartaboutmoney.org/Courses/My-Transportation-Plan/Set-SMART-Transportation-Goals" TargetMode="External"/><Relationship Id="rId1" Type="http://schemas.openxmlformats.org/officeDocument/2006/relationships/slideLayout" Target="../slideLayouts/slideLayout2.xml"/><Relationship Id="rId6" Type="http://schemas.openxmlformats.org/officeDocument/2006/relationships/hyperlink" Target="https://www.altontowers.com/" TargetMode="External"/><Relationship Id="rId11" Type="http://schemas.openxmlformats.org/officeDocument/2006/relationships/hyperlink" Target="https://www.merlinentertainments.biz/about-us" TargetMode="External"/><Relationship Id="rId5" Type="http://schemas.openxmlformats.org/officeDocument/2006/relationships/hyperlink" Target="https://www.altontowers.com/media/2142/alton_towes_resort_disability-leaflet-2014.pdf?hc_location=ufi" TargetMode="External"/><Relationship Id="rId15" Type="http://schemas.openxmlformats.org/officeDocument/2006/relationships/hyperlink" Target="https://www.sharesmagazine.co.uk/article/how-to-invest-instaycations" TargetMode="External"/><Relationship Id="rId10" Type="http://schemas.openxmlformats.org/officeDocument/2006/relationships/hyperlink" Target="https://moodle.uwtsd.ac.uk/pluginfile.php/241740/mod_resource/content/1/merlin%20entertainment%20annual%20accounts.pdf" TargetMode="External"/><Relationship Id="rId4" Type="http://schemas.openxmlformats.org/officeDocument/2006/relationships/hyperlink" Target="https://altontowers.blob.core.windows.net/media/1055/csr.pdf" TargetMode="External"/><Relationship Id="rId9" Type="http://schemas.openxmlformats.org/officeDocument/2006/relationships/hyperlink" Target="https://www.bbc.co.uk/news/topics/czv6r8rnl9jt/merlin-entertainments" TargetMode="External"/><Relationship Id="rId14" Type="http://schemas.openxmlformats.org/officeDocument/2006/relationships/hyperlink" Target="https://uk.reuters.com/article/uk-merlin-results/merlin-entertainments-says-brexit-wont-damage-its-business-idUKKCN0VY0QC"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FC159FB-06A9-4C11-B12C-737F4B99F14C}"/>
              </a:ext>
            </a:extLst>
          </p:cNvPr>
          <p:cNvSpPr/>
          <p:nvPr/>
        </p:nvSpPr>
        <p:spPr>
          <a:xfrm>
            <a:off x="4560955" y="2660754"/>
            <a:ext cx="6851556" cy="2585323"/>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ALTON TOWERS </a:t>
            </a:r>
          </a:p>
          <a:p>
            <a:pPr algn="ctr"/>
            <a:endParaRPr lang="en-US" sz="5400" b="1" dirty="0">
              <a:ln w="9525">
                <a:solidFill>
                  <a:schemeClr val="bg1"/>
                </a:solidFill>
                <a:prstDash val="solid"/>
              </a:ln>
              <a:effectLst>
                <a:outerShdw blurRad="12700" dist="38100" dir="2700000" algn="tl" rotWithShape="0">
                  <a:schemeClr val="bg1">
                    <a:lumMod val="50000"/>
                  </a:schemeClr>
                </a:outerShdw>
              </a:effectLst>
            </a:endParaRPr>
          </a:p>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BY DEE LEE JONES</a:t>
            </a:r>
          </a:p>
        </p:txBody>
      </p:sp>
      <p:pic>
        <p:nvPicPr>
          <p:cNvPr id="6" name="Picture 5">
            <a:extLst>
              <a:ext uri="{FF2B5EF4-FFF2-40B4-BE49-F238E27FC236}">
                <a16:creationId xmlns:a16="http://schemas.microsoft.com/office/drawing/2014/main" id="{9841AA4B-52D2-41D6-BA33-38DE92D0AF31}"/>
              </a:ext>
            </a:extLst>
          </p:cNvPr>
          <p:cNvPicPr>
            <a:picLocks noChangeAspect="1"/>
          </p:cNvPicPr>
          <p:nvPr/>
        </p:nvPicPr>
        <p:blipFill rotWithShape="1">
          <a:blip r:embed="rId3"/>
          <a:srcRect l="15000" t="29061" r="71967" b="50000"/>
          <a:stretch/>
        </p:blipFill>
        <p:spPr>
          <a:xfrm>
            <a:off x="779489" y="513165"/>
            <a:ext cx="3252866" cy="2938320"/>
          </a:xfrm>
          <a:prstGeom prst="rect">
            <a:avLst/>
          </a:prstGeom>
        </p:spPr>
      </p:pic>
      <p:sp>
        <p:nvSpPr>
          <p:cNvPr id="7" name="TextBox 6">
            <a:extLst>
              <a:ext uri="{FF2B5EF4-FFF2-40B4-BE49-F238E27FC236}">
                <a16:creationId xmlns:a16="http://schemas.microsoft.com/office/drawing/2014/main" id="{5378500F-51AE-4A90-9CB0-38560A6650FD}"/>
              </a:ext>
            </a:extLst>
          </p:cNvPr>
          <p:cNvSpPr txBox="1"/>
          <p:nvPr/>
        </p:nvSpPr>
        <p:spPr>
          <a:xfrm>
            <a:off x="779489" y="3747541"/>
            <a:ext cx="3252866" cy="646331"/>
          </a:xfrm>
          <a:prstGeom prst="rect">
            <a:avLst/>
          </a:prstGeom>
          <a:noFill/>
        </p:spPr>
        <p:txBody>
          <a:bodyPr wrap="square" rtlCol="0">
            <a:spAutoFit/>
          </a:bodyPr>
          <a:lstStyle/>
          <a:p>
            <a:r>
              <a:rPr lang="en-GB" dirty="0"/>
              <a:t>(ALTON TOWERS RESORT, 2019)</a:t>
            </a:r>
          </a:p>
        </p:txBody>
      </p:sp>
    </p:spTree>
    <p:extLst>
      <p:ext uri="{BB962C8B-B14F-4D97-AF65-F5344CB8AC3E}">
        <p14:creationId xmlns:p14="http://schemas.microsoft.com/office/powerpoint/2010/main" val="22315479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5A0B121-3FDB-48CE-89C2-3CB42BBC05D3}"/>
              </a:ext>
            </a:extLst>
          </p:cNvPr>
          <p:cNvPicPr>
            <a:picLocks noChangeAspect="1"/>
          </p:cNvPicPr>
          <p:nvPr/>
        </p:nvPicPr>
        <p:blipFill rotWithShape="1">
          <a:blip r:embed="rId3">
            <a:alphaModFix amt="25000"/>
            <a:extLst/>
          </a:blip>
          <a:srcRect t="21971" b="21779"/>
          <a:stretch/>
        </p:blipFill>
        <p:spPr>
          <a:xfrm>
            <a:off x="20" y="10"/>
            <a:ext cx="12191980" cy="6857990"/>
          </a:xfrm>
          <a:prstGeom prst="rect">
            <a:avLst/>
          </a:prstGeom>
        </p:spPr>
      </p:pic>
      <p:sp>
        <p:nvSpPr>
          <p:cNvPr id="2" name="Title 1">
            <a:extLst>
              <a:ext uri="{FF2B5EF4-FFF2-40B4-BE49-F238E27FC236}">
                <a16:creationId xmlns:a16="http://schemas.microsoft.com/office/drawing/2014/main" id="{3918780F-5C07-44F3-87FE-5ED08BCA77D7}"/>
              </a:ext>
            </a:extLst>
          </p:cNvPr>
          <p:cNvSpPr>
            <a:spLocks noGrp="1"/>
          </p:cNvSpPr>
          <p:nvPr>
            <p:ph type="title"/>
          </p:nvPr>
        </p:nvSpPr>
        <p:spPr>
          <a:xfrm>
            <a:off x="913795" y="609600"/>
            <a:ext cx="10353762" cy="970450"/>
          </a:xfrm>
        </p:spPr>
        <p:txBody>
          <a:bodyPr>
            <a:normAutofit/>
          </a:bodyPr>
          <a:lstStyle/>
          <a:p>
            <a:r>
              <a:rPr lang="en-GB" sz="4800" b="1" u="sng" dirty="0"/>
              <a:t>Organisation Facts</a:t>
            </a:r>
          </a:p>
        </p:txBody>
      </p:sp>
      <p:sp>
        <p:nvSpPr>
          <p:cNvPr id="3" name="Content Placeholder 2">
            <a:extLst>
              <a:ext uri="{FF2B5EF4-FFF2-40B4-BE49-F238E27FC236}">
                <a16:creationId xmlns:a16="http://schemas.microsoft.com/office/drawing/2014/main" id="{8ED70B6A-CC2F-46EA-8D51-42090D0295CC}"/>
              </a:ext>
            </a:extLst>
          </p:cNvPr>
          <p:cNvSpPr>
            <a:spLocks noGrp="1"/>
          </p:cNvSpPr>
          <p:nvPr>
            <p:ph idx="1"/>
          </p:nvPr>
        </p:nvSpPr>
        <p:spPr>
          <a:xfrm>
            <a:off x="913795" y="1732449"/>
            <a:ext cx="10353762" cy="4058751"/>
          </a:xfrm>
        </p:spPr>
        <p:txBody>
          <a:bodyPr anchor="ctr">
            <a:normAutofit/>
          </a:bodyPr>
          <a:lstStyle/>
          <a:p>
            <a:r>
              <a:rPr lang="en-GB" dirty="0"/>
              <a:t>Located at Staffordshire – Countryside </a:t>
            </a:r>
          </a:p>
          <a:p>
            <a:r>
              <a:rPr lang="en-GB" dirty="0"/>
              <a:t>One of the leading organisations = </a:t>
            </a:r>
            <a:r>
              <a:rPr lang="en-GB" dirty="0">
                <a:effectLst/>
              </a:rPr>
              <a:t>120 attractions, 18 hotels and 6 holiday villages’ based in 25 countries over 4 different continents. (Merlin Entertainment, 2019). </a:t>
            </a:r>
            <a:endParaRPr lang="en-GB" dirty="0"/>
          </a:p>
          <a:p>
            <a:r>
              <a:rPr lang="en-GB" dirty="0"/>
              <a:t>Theme park resort</a:t>
            </a:r>
          </a:p>
          <a:p>
            <a:r>
              <a:rPr lang="en-GB" dirty="0"/>
              <a:t>2 themed hotels</a:t>
            </a:r>
          </a:p>
          <a:p>
            <a:r>
              <a:rPr lang="en-GB" dirty="0"/>
              <a:t>Aim = Unique, memorable and rewarding experiences to millions of visitors</a:t>
            </a:r>
          </a:p>
          <a:p>
            <a:r>
              <a:rPr lang="en-GB" dirty="0"/>
              <a:t>‘To Make Britain Happy!’</a:t>
            </a:r>
          </a:p>
          <a:p>
            <a:pPr marL="36900" indent="0">
              <a:buNone/>
            </a:pPr>
            <a:endParaRPr lang="en-GB" dirty="0"/>
          </a:p>
          <a:p>
            <a:pPr marL="36900" indent="0">
              <a:buNone/>
            </a:pPr>
            <a:r>
              <a:rPr lang="en-GB" dirty="0"/>
              <a:t>(Alton Towers Resort, 2013)</a:t>
            </a:r>
          </a:p>
          <a:p>
            <a:endParaRPr lang="en-GB" dirty="0"/>
          </a:p>
        </p:txBody>
      </p:sp>
    </p:spTree>
    <p:extLst>
      <p:ext uri="{BB962C8B-B14F-4D97-AF65-F5344CB8AC3E}">
        <p14:creationId xmlns:p14="http://schemas.microsoft.com/office/powerpoint/2010/main" val="40170125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1C39F-E41C-428C-9517-1B91D34790B8}"/>
              </a:ext>
            </a:extLst>
          </p:cNvPr>
          <p:cNvSpPr>
            <a:spLocks noGrp="1"/>
          </p:cNvSpPr>
          <p:nvPr>
            <p:ph type="title"/>
          </p:nvPr>
        </p:nvSpPr>
        <p:spPr>
          <a:xfrm>
            <a:off x="919118" y="301759"/>
            <a:ext cx="10353762" cy="970450"/>
          </a:xfrm>
        </p:spPr>
        <p:txBody>
          <a:bodyPr>
            <a:normAutofit/>
          </a:bodyPr>
          <a:lstStyle/>
          <a:p>
            <a:r>
              <a:rPr lang="en-GB" sz="4800" b="1" u="sng" dirty="0"/>
              <a:t>PESTLE</a:t>
            </a:r>
          </a:p>
        </p:txBody>
      </p:sp>
      <p:pic>
        <p:nvPicPr>
          <p:cNvPr id="3" name="Picture 2">
            <a:extLst>
              <a:ext uri="{FF2B5EF4-FFF2-40B4-BE49-F238E27FC236}">
                <a16:creationId xmlns:a16="http://schemas.microsoft.com/office/drawing/2014/main" id="{4B07E7D9-6834-4CF1-96C3-17B38CB51C9F}"/>
              </a:ext>
            </a:extLst>
          </p:cNvPr>
          <p:cNvPicPr>
            <a:picLocks noChangeAspect="1"/>
          </p:cNvPicPr>
          <p:nvPr/>
        </p:nvPicPr>
        <p:blipFill rotWithShape="1">
          <a:blip r:embed="rId3"/>
          <a:srcRect l="27425" t="41871" r="28471" b="16202"/>
          <a:stretch/>
        </p:blipFill>
        <p:spPr>
          <a:xfrm>
            <a:off x="702857" y="1479715"/>
            <a:ext cx="11116103" cy="4975676"/>
          </a:xfrm>
          <a:prstGeom prst="rect">
            <a:avLst/>
          </a:prstGeom>
        </p:spPr>
      </p:pic>
    </p:spTree>
    <p:extLst>
      <p:ext uri="{BB962C8B-B14F-4D97-AF65-F5344CB8AC3E}">
        <p14:creationId xmlns:p14="http://schemas.microsoft.com/office/powerpoint/2010/main" val="36208211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EF13C-C7AE-49CA-9051-79816C699EED}"/>
              </a:ext>
            </a:extLst>
          </p:cNvPr>
          <p:cNvSpPr>
            <a:spLocks noGrp="1"/>
          </p:cNvSpPr>
          <p:nvPr>
            <p:ph type="title"/>
          </p:nvPr>
        </p:nvSpPr>
        <p:spPr/>
        <p:txBody>
          <a:bodyPr>
            <a:normAutofit/>
          </a:bodyPr>
          <a:lstStyle/>
          <a:p>
            <a:r>
              <a:rPr lang="en-GB" sz="4800" b="1" u="sng" dirty="0"/>
              <a:t>SWOT</a:t>
            </a:r>
          </a:p>
        </p:txBody>
      </p:sp>
      <p:pic>
        <p:nvPicPr>
          <p:cNvPr id="5" name="Picture 4">
            <a:extLst>
              <a:ext uri="{FF2B5EF4-FFF2-40B4-BE49-F238E27FC236}">
                <a16:creationId xmlns:a16="http://schemas.microsoft.com/office/drawing/2014/main" id="{B21319B7-29BF-4062-89C9-D7015BF365D0}"/>
              </a:ext>
            </a:extLst>
          </p:cNvPr>
          <p:cNvPicPr>
            <a:picLocks noChangeAspect="1"/>
          </p:cNvPicPr>
          <p:nvPr/>
        </p:nvPicPr>
        <p:blipFill rotWithShape="1">
          <a:blip r:embed="rId3"/>
          <a:srcRect l="27049" t="40432" r="28566" b="11020"/>
          <a:stretch/>
        </p:blipFill>
        <p:spPr>
          <a:xfrm>
            <a:off x="344774" y="1657671"/>
            <a:ext cx="11437495" cy="4833070"/>
          </a:xfrm>
          <a:prstGeom prst="rect">
            <a:avLst/>
          </a:prstGeom>
        </p:spPr>
      </p:pic>
    </p:spTree>
    <p:extLst>
      <p:ext uri="{BB962C8B-B14F-4D97-AF65-F5344CB8AC3E}">
        <p14:creationId xmlns:p14="http://schemas.microsoft.com/office/powerpoint/2010/main" val="29985209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D7DFF-2068-4B6B-AA8E-BF62515E5FE7}"/>
              </a:ext>
            </a:extLst>
          </p:cNvPr>
          <p:cNvSpPr>
            <a:spLocks noGrp="1"/>
          </p:cNvSpPr>
          <p:nvPr>
            <p:ph type="title"/>
          </p:nvPr>
        </p:nvSpPr>
        <p:spPr/>
        <p:txBody>
          <a:bodyPr>
            <a:normAutofit/>
          </a:bodyPr>
          <a:lstStyle/>
          <a:p>
            <a:r>
              <a:rPr lang="en-GB" sz="4800" b="1" u="sng" dirty="0"/>
              <a:t>Ratio Analysis</a:t>
            </a:r>
          </a:p>
        </p:txBody>
      </p:sp>
      <p:sp>
        <p:nvSpPr>
          <p:cNvPr id="3" name="Content Placeholder 2">
            <a:extLst>
              <a:ext uri="{FF2B5EF4-FFF2-40B4-BE49-F238E27FC236}">
                <a16:creationId xmlns:a16="http://schemas.microsoft.com/office/drawing/2014/main" id="{6BF75108-D0C2-40B5-9844-7E9C27E8F2DF}"/>
              </a:ext>
            </a:extLst>
          </p:cNvPr>
          <p:cNvSpPr>
            <a:spLocks noGrp="1"/>
          </p:cNvSpPr>
          <p:nvPr>
            <p:ph idx="1"/>
          </p:nvPr>
        </p:nvSpPr>
        <p:spPr/>
        <p:txBody>
          <a:bodyPr>
            <a:normAutofit fontScale="85000" lnSpcReduction="20000"/>
          </a:bodyPr>
          <a:lstStyle/>
          <a:p>
            <a:pPr lvl="0" algn="ctr"/>
            <a:r>
              <a:rPr lang="en-GB" b="1" u="sng" dirty="0">
                <a:solidFill>
                  <a:schemeClr val="tx1"/>
                </a:solidFill>
                <a:effectLst/>
              </a:rPr>
              <a:t>Gross Profit</a:t>
            </a:r>
            <a:endParaRPr lang="en-GB" dirty="0">
              <a:solidFill>
                <a:schemeClr val="tx1"/>
              </a:solidFill>
              <a:effectLst/>
            </a:endParaRPr>
          </a:p>
          <a:p>
            <a:pPr marL="36900" indent="0" algn="ctr">
              <a:buNone/>
            </a:pPr>
            <a:r>
              <a:rPr lang="en-GB" b="1" u="sng" dirty="0">
                <a:solidFill>
                  <a:schemeClr val="tx1"/>
                </a:solidFill>
                <a:effectLst/>
              </a:rPr>
              <a:t>2015 – </a:t>
            </a:r>
            <a:r>
              <a:rPr lang="en-GB" dirty="0">
                <a:solidFill>
                  <a:schemeClr val="tx1"/>
                </a:solidFill>
                <a:effectLst/>
              </a:rPr>
              <a:t>1,085,000,000 / 1,278,000,000 = 0.84</a:t>
            </a:r>
          </a:p>
          <a:p>
            <a:pPr marL="36900" indent="0" algn="ctr">
              <a:buNone/>
            </a:pPr>
            <a:r>
              <a:rPr lang="en-GB" dirty="0">
                <a:solidFill>
                  <a:schemeClr val="tx1"/>
                </a:solidFill>
                <a:effectLst/>
              </a:rPr>
              <a:t>X 100 = </a:t>
            </a:r>
            <a:r>
              <a:rPr lang="en-GB" i="1" dirty="0">
                <a:solidFill>
                  <a:schemeClr val="tx1"/>
                </a:solidFill>
                <a:effectLst/>
              </a:rPr>
              <a:t>84.89%</a:t>
            </a:r>
            <a:r>
              <a:rPr lang="en-GB" dirty="0">
                <a:solidFill>
                  <a:schemeClr val="tx1"/>
                </a:solidFill>
                <a:effectLst/>
              </a:rPr>
              <a:t> </a:t>
            </a:r>
          </a:p>
          <a:p>
            <a:pPr marL="36900" indent="0" algn="ctr">
              <a:buNone/>
            </a:pPr>
            <a:r>
              <a:rPr lang="en-GB" b="1" u="sng" dirty="0">
                <a:solidFill>
                  <a:schemeClr val="tx1"/>
                </a:solidFill>
                <a:effectLst/>
              </a:rPr>
              <a:t>2016- </a:t>
            </a:r>
            <a:r>
              <a:rPr lang="en-GB" dirty="0">
                <a:solidFill>
                  <a:schemeClr val="tx1"/>
                </a:solidFill>
                <a:effectLst/>
              </a:rPr>
              <a:t>1,230,000,000 / 1,457,000,000 = 0.84</a:t>
            </a:r>
          </a:p>
          <a:p>
            <a:pPr marL="36900" indent="0" algn="ctr">
              <a:buNone/>
            </a:pPr>
            <a:r>
              <a:rPr lang="en-GB" dirty="0">
                <a:solidFill>
                  <a:schemeClr val="tx1"/>
                </a:solidFill>
                <a:effectLst/>
              </a:rPr>
              <a:t>X 100 = </a:t>
            </a:r>
            <a:r>
              <a:rPr lang="en-GB" i="1" dirty="0">
                <a:solidFill>
                  <a:schemeClr val="tx1"/>
                </a:solidFill>
                <a:effectLst/>
              </a:rPr>
              <a:t>84.42%</a:t>
            </a:r>
            <a:endParaRPr lang="en-GB" dirty="0">
              <a:solidFill>
                <a:schemeClr val="tx1"/>
              </a:solidFill>
              <a:effectLst/>
            </a:endParaRPr>
          </a:p>
          <a:p>
            <a:pPr marL="36900" indent="0" algn="ctr">
              <a:buNone/>
            </a:pPr>
            <a:endParaRPr lang="en-GB" dirty="0">
              <a:solidFill>
                <a:schemeClr val="tx1"/>
              </a:solidFill>
              <a:effectLst/>
            </a:endParaRPr>
          </a:p>
          <a:p>
            <a:pPr lvl="0" algn="ctr"/>
            <a:r>
              <a:rPr lang="en-GB" b="1" u="sng" dirty="0">
                <a:solidFill>
                  <a:schemeClr val="tx1"/>
                </a:solidFill>
                <a:effectLst/>
              </a:rPr>
              <a:t>Net Profit</a:t>
            </a:r>
            <a:endParaRPr lang="en-GB" dirty="0">
              <a:solidFill>
                <a:schemeClr val="tx1"/>
              </a:solidFill>
              <a:effectLst/>
            </a:endParaRPr>
          </a:p>
          <a:p>
            <a:pPr marL="36900" indent="0" algn="ctr">
              <a:buNone/>
            </a:pPr>
            <a:r>
              <a:rPr lang="en-GB" b="1" u="sng" dirty="0">
                <a:solidFill>
                  <a:schemeClr val="tx1"/>
                </a:solidFill>
                <a:effectLst/>
              </a:rPr>
              <a:t>2015- </a:t>
            </a:r>
            <a:r>
              <a:rPr lang="en-GB" dirty="0">
                <a:solidFill>
                  <a:schemeClr val="tx1"/>
                </a:solidFill>
                <a:effectLst/>
              </a:rPr>
              <a:t>170,000,000 / 1,278,000,000 = 0.13</a:t>
            </a:r>
          </a:p>
          <a:p>
            <a:pPr marL="36900" indent="0" algn="ctr">
              <a:buNone/>
            </a:pPr>
            <a:r>
              <a:rPr lang="en-GB" dirty="0">
                <a:solidFill>
                  <a:schemeClr val="tx1"/>
                </a:solidFill>
                <a:effectLst/>
              </a:rPr>
              <a:t>X 100 = </a:t>
            </a:r>
            <a:r>
              <a:rPr lang="en-GB" i="1" dirty="0">
                <a:solidFill>
                  <a:schemeClr val="tx1"/>
                </a:solidFill>
                <a:effectLst/>
              </a:rPr>
              <a:t>13.30%</a:t>
            </a:r>
            <a:endParaRPr lang="en-GB" dirty="0">
              <a:solidFill>
                <a:schemeClr val="tx1"/>
              </a:solidFill>
              <a:effectLst/>
            </a:endParaRPr>
          </a:p>
          <a:p>
            <a:pPr marL="36900" indent="0" algn="ctr">
              <a:buNone/>
            </a:pPr>
            <a:r>
              <a:rPr lang="en-GB" b="1" dirty="0">
                <a:solidFill>
                  <a:schemeClr val="tx1"/>
                </a:solidFill>
                <a:effectLst/>
              </a:rPr>
              <a:t> </a:t>
            </a:r>
            <a:endParaRPr lang="en-GB" dirty="0">
              <a:solidFill>
                <a:schemeClr val="tx1"/>
              </a:solidFill>
              <a:effectLst/>
            </a:endParaRPr>
          </a:p>
          <a:p>
            <a:pPr marL="36900" indent="0" algn="ctr">
              <a:buNone/>
            </a:pPr>
            <a:r>
              <a:rPr lang="en-GB" b="1" u="sng" dirty="0">
                <a:solidFill>
                  <a:schemeClr val="tx1"/>
                </a:solidFill>
                <a:effectLst/>
              </a:rPr>
              <a:t>2016- </a:t>
            </a:r>
            <a:r>
              <a:rPr lang="en-GB" dirty="0">
                <a:solidFill>
                  <a:schemeClr val="tx1"/>
                </a:solidFill>
                <a:effectLst/>
              </a:rPr>
              <a:t>211,000,000 / 1,457,000,000 = 0.14</a:t>
            </a:r>
          </a:p>
          <a:p>
            <a:pPr marL="36900" indent="0" algn="ctr">
              <a:buNone/>
            </a:pPr>
            <a:r>
              <a:rPr lang="en-GB" dirty="0">
                <a:solidFill>
                  <a:schemeClr val="tx1"/>
                </a:solidFill>
                <a:effectLst/>
              </a:rPr>
              <a:t>X 100 = </a:t>
            </a:r>
            <a:r>
              <a:rPr lang="en-GB" i="1" dirty="0">
                <a:solidFill>
                  <a:schemeClr val="tx1"/>
                </a:solidFill>
                <a:effectLst/>
              </a:rPr>
              <a:t>14.48%</a:t>
            </a:r>
            <a:endParaRPr lang="en-GB" dirty="0"/>
          </a:p>
        </p:txBody>
      </p:sp>
    </p:spTree>
    <p:extLst>
      <p:ext uri="{BB962C8B-B14F-4D97-AF65-F5344CB8AC3E}">
        <p14:creationId xmlns:p14="http://schemas.microsoft.com/office/powerpoint/2010/main" val="11411514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2217A6A-1A18-44AA-8DB2-5974B3B45431}"/>
              </a:ext>
            </a:extLst>
          </p:cNvPr>
          <p:cNvSpPr>
            <a:spLocks noGrp="1"/>
          </p:cNvSpPr>
          <p:nvPr>
            <p:ph idx="1"/>
          </p:nvPr>
        </p:nvSpPr>
        <p:spPr>
          <a:xfrm>
            <a:off x="919119" y="1399624"/>
            <a:ext cx="10353762" cy="4058751"/>
          </a:xfrm>
        </p:spPr>
        <p:txBody>
          <a:bodyPr>
            <a:normAutofit fontScale="92500" lnSpcReduction="10000"/>
          </a:bodyPr>
          <a:lstStyle/>
          <a:p>
            <a:pPr lvl="0" algn="ctr"/>
            <a:r>
              <a:rPr lang="en-GB" b="1" u="sng" dirty="0">
                <a:solidFill>
                  <a:schemeClr val="tx1"/>
                </a:solidFill>
                <a:effectLst/>
              </a:rPr>
              <a:t>ROCE (Return of Capital Employed)</a:t>
            </a:r>
            <a:endParaRPr lang="en-GB" dirty="0">
              <a:solidFill>
                <a:schemeClr val="tx1"/>
              </a:solidFill>
              <a:effectLst/>
            </a:endParaRPr>
          </a:p>
          <a:p>
            <a:pPr marL="36900" indent="0" algn="ctr">
              <a:buNone/>
            </a:pPr>
            <a:r>
              <a:rPr lang="en-GB" b="1" u="sng" dirty="0">
                <a:solidFill>
                  <a:schemeClr val="tx1"/>
                </a:solidFill>
                <a:effectLst/>
              </a:rPr>
              <a:t>2015- </a:t>
            </a:r>
            <a:r>
              <a:rPr lang="en-GB" dirty="0">
                <a:solidFill>
                  <a:schemeClr val="tx1"/>
                </a:solidFill>
                <a:effectLst/>
              </a:rPr>
              <a:t>174,600,000 / 2,478,000,000 = 0.070</a:t>
            </a:r>
          </a:p>
          <a:p>
            <a:pPr marL="36900" indent="0" algn="ctr">
              <a:buNone/>
            </a:pPr>
            <a:r>
              <a:rPr lang="en-GB" dirty="0">
                <a:solidFill>
                  <a:schemeClr val="tx1"/>
                </a:solidFill>
                <a:effectLst/>
              </a:rPr>
              <a:t>X 100 = </a:t>
            </a:r>
            <a:r>
              <a:rPr lang="en-GB" i="1" dirty="0">
                <a:solidFill>
                  <a:schemeClr val="tx1"/>
                </a:solidFill>
                <a:effectLst/>
              </a:rPr>
              <a:t>7.04%</a:t>
            </a:r>
            <a:endParaRPr lang="en-GB" dirty="0">
              <a:solidFill>
                <a:schemeClr val="tx1"/>
              </a:solidFill>
              <a:effectLst/>
            </a:endParaRPr>
          </a:p>
          <a:p>
            <a:pPr marL="36900" indent="0" algn="ctr">
              <a:buNone/>
            </a:pPr>
            <a:r>
              <a:rPr lang="en-GB" b="1" u="sng" dirty="0">
                <a:solidFill>
                  <a:schemeClr val="tx1"/>
                </a:solidFill>
                <a:effectLst/>
              </a:rPr>
              <a:t>2016- </a:t>
            </a:r>
            <a:r>
              <a:rPr lang="en-GB" dirty="0">
                <a:solidFill>
                  <a:schemeClr val="tx1"/>
                </a:solidFill>
                <a:effectLst/>
              </a:rPr>
              <a:t>215,600,000 / 2,959,000,000 = 0.072</a:t>
            </a:r>
          </a:p>
          <a:p>
            <a:pPr marL="36900" indent="0" algn="ctr">
              <a:buNone/>
            </a:pPr>
            <a:r>
              <a:rPr lang="en-GB" dirty="0">
                <a:solidFill>
                  <a:schemeClr val="tx1"/>
                </a:solidFill>
                <a:effectLst/>
              </a:rPr>
              <a:t>X 100 = </a:t>
            </a:r>
            <a:r>
              <a:rPr lang="en-GB" i="1" dirty="0">
                <a:solidFill>
                  <a:schemeClr val="tx1"/>
                </a:solidFill>
                <a:effectLst/>
              </a:rPr>
              <a:t>7.28%</a:t>
            </a:r>
            <a:endParaRPr lang="en-GB" dirty="0">
              <a:solidFill>
                <a:schemeClr val="tx1"/>
              </a:solidFill>
              <a:effectLst/>
            </a:endParaRPr>
          </a:p>
          <a:p>
            <a:pPr marL="36900" indent="0" algn="ctr">
              <a:buNone/>
            </a:pPr>
            <a:r>
              <a:rPr lang="en-GB" dirty="0">
                <a:solidFill>
                  <a:schemeClr val="tx1"/>
                </a:solidFill>
                <a:effectLst/>
              </a:rPr>
              <a:t> </a:t>
            </a:r>
          </a:p>
          <a:p>
            <a:pPr marL="36900" lvl="0" indent="0" algn="ctr">
              <a:buNone/>
            </a:pPr>
            <a:r>
              <a:rPr lang="en-GB" b="1" u="sng" dirty="0">
                <a:solidFill>
                  <a:schemeClr val="tx1"/>
                </a:solidFill>
                <a:effectLst/>
              </a:rPr>
              <a:t>Total Asset Turnover Ratios</a:t>
            </a:r>
            <a:endParaRPr lang="en-GB" dirty="0">
              <a:solidFill>
                <a:schemeClr val="tx1"/>
              </a:solidFill>
              <a:effectLst/>
            </a:endParaRPr>
          </a:p>
          <a:p>
            <a:pPr marL="36900" indent="0" algn="ctr">
              <a:buNone/>
            </a:pPr>
            <a:r>
              <a:rPr lang="en-GB" b="1" u="sng" dirty="0">
                <a:solidFill>
                  <a:schemeClr val="tx1"/>
                </a:solidFill>
                <a:effectLst/>
              </a:rPr>
              <a:t>2015- </a:t>
            </a:r>
            <a:r>
              <a:rPr lang="en-GB" dirty="0">
                <a:solidFill>
                  <a:schemeClr val="tx1"/>
                </a:solidFill>
                <a:effectLst/>
              </a:rPr>
              <a:t>1,278,000,000 / 2,478,000,000 =</a:t>
            </a:r>
            <a:r>
              <a:rPr lang="en-GB" i="1" dirty="0">
                <a:solidFill>
                  <a:schemeClr val="tx1"/>
                </a:solidFill>
                <a:effectLst/>
              </a:rPr>
              <a:t> 0.51 times</a:t>
            </a:r>
            <a:endParaRPr lang="en-GB" dirty="0">
              <a:solidFill>
                <a:schemeClr val="tx1"/>
              </a:solidFill>
              <a:effectLst/>
            </a:endParaRPr>
          </a:p>
          <a:p>
            <a:pPr marL="36900" indent="0" algn="ctr">
              <a:buNone/>
            </a:pPr>
            <a:r>
              <a:rPr lang="en-GB" dirty="0">
                <a:solidFill>
                  <a:schemeClr val="tx1"/>
                </a:solidFill>
                <a:effectLst/>
              </a:rPr>
              <a:t> </a:t>
            </a:r>
          </a:p>
          <a:p>
            <a:pPr marL="36900" indent="0" algn="ctr">
              <a:buNone/>
            </a:pPr>
            <a:r>
              <a:rPr lang="en-GB" b="1" u="sng" dirty="0">
                <a:solidFill>
                  <a:schemeClr val="tx1"/>
                </a:solidFill>
                <a:effectLst/>
              </a:rPr>
              <a:t>2016- </a:t>
            </a:r>
            <a:r>
              <a:rPr lang="en-GB" dirty="0">
                <a:solidFill>
                  <a:schemeClr val="tx1"/>
                </a:solidFill>
                <a:effectLst/>
              </a:rPr>
              <a:t>1,457,000,000 / 2,959,000,000 = </a:t>
            </a:r>
            <a:r>
              <a:rPr lang="en-GB" i="1" dirty="0">
                <a:solidFill>
                  <a:schemeClr val="tx1"/>
                </a:solidFill>
                <a:effectLst/>
              </a:rPr>
              <a:t>0.49 times</a:t>
            </a:r>
            <a:endParaRPr lang="en-GB" dirty="0">
              <a:solidFill>
                <a:schemeClr val="tx1"/>
              </a:solidFill>
              <a:effectLst/>
            </a:endParaRPr>
          </a:p>
          <a:p>
            <a:endParaRPr lang="en-GB" dirty="0"/>
          </a:p>
        </p:txBody>
      </p:sp>
    </p:spTree>
    <p:extLst>
      <p:ext uri="{BB962C8B-B14F-4D97-AF65-F5344CB8AC3E}">
        <p14:creationId xmlns:p14="http://schemas.microsoft.com/office/powerpoint/2010/main" val="31693963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F83DC9C-B58D-4A41-B416-75A654DB36FB}"/>
              </a:ext>
            </a:extLst>
          </p:cNvPr>
          <p:cNvSpPr>
            <a:spLocks noGrp="1"/>
          </p:cNvSpPr>
          <p:nvPr>
            <p:ph idx="1"/>
          </p:nvPr>
        </p:nvSpPr>
        <p:spPr>
          <a:xfrm>
            <a:off x="919119" y="1399624"/>
            <a:ext cx="10353762" cy="4058751"/>
          </a:xfrm>
        </p:spPr>
        <p:txBody>
          <a:bodyPr/>
          <a:lstStyle/>
          <a:p>
            <a:pPr lvl="0" algn="ctr"/>
            <a:r>
              <a:rPr lang="en-GB" b="1" u="sng" dirty="0">
                <a:solidFill>
                  <a:schemeClr val="tx1"/>
                </a:solidFill>
                <a:effectLst/>
              </a:rPr>
              <a:t>Fixed Asset Turnover </a:t>
            </a:r>
            <a:endParaRPr lang="en-GB" dirty="0">
              <a:solidFill>
                <a:schemeClr val="tx1"/>
              </a:solidFill>
              <a:effectLst/>
            </a:endParaRPr>
          </a:p>
          <a:p>
            <a:pPr marL="36900" indent="0" algn="ctr">
              <a:buNone/>
            </a:pPr>
            <a:r>
              <a:rPr lang="en-GB" b="1" u="sng" dirty="0">
                <a:solidFill>
                  <a:schemeClr val="tx1"/>
                </a:solidFill>
                <a:effectLst/>
              </a:rPr>
              <a:t>2015- </a:t>
            </a:r>
            <a:r>
              <a:rPr lang="en-GB" dirty="0">
                <a:solidFill>
                  <a:schemeClr val="tx1"/>
                </a:solidFill>
                <a:effectLst/>
              </a:rPr>
              <a:t>1,278,000,000 / 2,475,000,000 = </a:t>
            </a:r>
            <a:r>
              <a:rPr lang="en-GB" i="1" dirty="0">
                <a:solidFill>
                  <a:schemeClr val="tx1"/>
                </a:solidFill>
                <a:effectLst/>
              </a:rPr>
              <a:t>0.51 times</a:t>
            </a:r>
            <a:endParaRPr lang="en-GB" dirty="0">
              <a:solidFill>
                <a:schemeClr val="tx1"/>
              </a:solidFill>
              <a:effectLst/>
            </a:endParaRPr>
          </a:p>
          <a:p>
            <a:pPr marL="36900" indent="0" algn="ctr">
              <a:buNone/>
            </a:pPr>
            <a:r>
              <a:rPr lang="en-GB" b="1" u="sng" dirty="0">
                <a:solidFill>
                  <a:schemeClr val="tx1"/>
                </a:solidFill>
                <a:effectLst/>
              </a:rPr>
              <a:t>2016- </a:t>
            </a:r>
            <a:r>
              <a:rPr lang="en-GB" dirty="0">
                <a:solidFill>
                  <a:schemeClr val="tx1"/>
                </a:solidFill>
                <a:effectLst/>
              </a:rPr>
              <a:t>1,457,000,000 / 2,958,000,000 =</a:t>
            </a:r>
            <a:r>
              <a:rPr lang="en-GB" i="1" dirty="0">
                <a:solidFill>
                  <a:schemeClr val="tx1"/>
                </a:solidFill>
                <a:effectLst/>
              </a:rPr>
              <a:t> 0.49 times</a:t>
            </a:r>
            <a:endParaRPr lang="en-GB" dirty="0">
              <a:solidFill>
                <a:schemeClr val="tx1"/>
              </a:solidFill>
              <a:effectLst/>
            </a:endParaRPr>
          </a:p>
          <a:p>
            <a:pPr marL="36900" indent="0" algn="ctr">
              <a:buNone/>
            </a:pPr>
            <a:endParaRPr lang="en-GB" dirty="0">
              <a:solidFill>
                <a:schemeClr val="tx1"/>
              </a:solidFill>
              <a:effectLst/>
            </a:endParaRPr>
          </a:p>
          <a:p>
            <a:pPr lvl="0" algn="ctr"/>
            <a:r>
              <a:rPr lang="en-GB" b="1" u="sng" dirty="0">
                <a:solidFill>
                  <a:schemeClr val="tx1"/>
                </a:solidFill>
                <a:effectLst/>
              </a:rPr>
              <a:t>Working Capital Turnover</a:t>
            </a:r>
            <a:endParaRPr lang="en-GB" dirty="0">
              <a:solidFill>
                <a:schemeClr val="tx1"/>
              </a:solidFill>
              <a:effectLst/>
            </a:endParaRPr>
          </a:p>
          <a:p>
            <a:pPr marL="36900" indent="0" algn="ctr">
              <a:buNone/>
            </a:pPr>
            <a:r>
              <a:rPr lang="en-GB" b="1" u="sng" dirty="0">
                <a:solidFill>
                  <a:schemeClr val="tx1"/>
                </a:solidFill>
                <a:effectLst/>
              </a:rPr>
              <a:t>2015- </a:t>
            </a:r>
            <a:r>
              <a:rPr lang="en-GB" dirty="0">
                <a:solidFill>
                  <a:schemeClr val="tx1"/>
                </a:solidFill>
                <a:effectLst/>
              </a:rPr>
              <a:t>1,278,000,000 / 3,000,000 = </a:t>
            </a:r>
            <a:r>
              <a:rPr lang="en-GB" i="1" dirty="0">
                <a:solidFill>
                  <a:schemeClr val="tx1"/>
                </a:solidFill>
                <a:effectLst/>
              </a:rPr>
              <a:t>426 times</a:t>
            </a:r>
            <a:endParaRPr lang="en-GB" dirty="0">
              <a:solidFill>
                <a:schemeClr val="tx1"/>
              </a:solidFill>
              <a:effectLst/>
            </a:endParaRPr>
          </a:p>
          <a:p>
            <a:pPr marL="36900" indent="0" algn="ctr">
              <a:buNone/>
            </a:pPr>
            <a:r>
              <a:rPr lang="en-GB" dirty="0">
                <a:solidFill>
                  <a:schemeClr val="tx1"/>
                </a:solidFill>
                <a:effectLst/>
              </a:rPr>
              <a:t> </a:t>
            </a:r>
          </a:p>
          <a:p>
            <a:pPr marL="36900" indent="0" algn="ctr">
              <a:buNone/>
            </a:pPr>
            <a:r>
              <a:rPr lang="en-GB" b="1" u="sng" dirty="0">
                <a:solidFill>
                  <a:schemeClr val="tx1"/>
                </a:solidFill>
                <a:effectLst/>
              </a:rPr>
              <a:t>2016- </a:t>
            </a:r>
            <a:r>
              <a:rPr lang="en-GB" dirty="0">
                <a:solidFill>
                  <a:schemeClr val="tx1"/>
                </a:solidFill>
                <a:effectLst/>
              </a:rPr>
              <a:t>1,457,000,000 / 1,000,000 = </a:t>
            </a:r>
            <a:r>
              <a:rPr lang="en-GB" i="1" dirty="0">
                <a:solidFill>
                  <a:schemeClr val="tx1"/>
                </a:solidFill>
                <a:effectLst/>
              </a:rPr>
              <a:t>1,457 times</a:t>
            </a:r>
            <a:endParaRPr lang="en-GB" dirty="0">
              <a:solidFill>
                <a:schemeClr val="tx1"/>
              </a:solidFill>
              <a:effectLst/>
            </a:endParaRPr>
          </a:p>
          <a:p>
            <a:endParaRPr lang="en-GB" dirty="0"/>
          </a:p>
        </p:txBody>
      </p:sp>
    </p:spTree>
    <p:extLst>
      <p:ext uri="{BB962C8B-B14F-4D97-AF65-F5344CB8AC3E}">
        <p14:creationId xmlns:p14="http://schemas.microsoft.com/office/powerpoint/2010/main" val="26181172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7920B48-CDE4-407F-82B9-430668BC2837}"/>
              </a:ext>
            </a:extLst>
          </p:cNvPr>
          <p:cNvSpPr>
            <a:spLocks noGrp="1"/>
          </p:cNvSpPr>
          <p:nvPr>
            <p:ph idx="1"/>
          </p:nvPr>
        </p:nvSpPr>
        <p:spPr>
          <a:xfrm>
            <a:off x="919119" y="1399624"/>
            <a:ext cx="10353762" cy="4058751"/>
          </a:xfrm>
        </p:spPr>
        <p:txBody>
          <a:bodyPr>
            <a:normAutofit fontScale="92500" lnSpcReduction="20000"/>
          </a:bodyPr>
          <a:lstStyle/>
          <a:p>
            <a:pPr lvl="0" algn="ctr"/>
            <a:r>
              <a:rPr lang="en-GB" b="1" u="sng" dirty="0">
                <a:solidFill>
                  <a:schemeClr val="tx1"/>
                </a:solidFill>
                <a:effectLst/>
              </a:rPr>
              <a:t>Current Ratio</a:t>
            </a:r>
            <a:endParaRPr lang="en-GB" dirty="0">
              <a:solidFill>
                <a:schemeClr val="tx1"/>
              </a:solidFill>
              <a:effectLst/>
            </a:endParaRPr>
          </a:p>
          <a:p>
            <a:pPr marL="36900" indent="0" algn="ctr">
              <a:buNone/>
            </a:pPr>
            <a:r>
              <a:rPr lang="en-GB" b="1" u="sng" dirty="0">
                <a:solidFill>
                  <a:schemeClr val="tx1"/>
                </a:solidFill>
                <a:effectLst/>
              </a:rPr>
              <a:t>2015- </a:t>
            </a:r>
            <a:r>
              <a:rPr lang="en-GB" dirty="0">
                <a:solidFill>
                  <a:schemeClr val="tx1"/>
                </a:solidFill>
                <a:effectLst/>
              </a:rPr>
              <a:t>260,000,000 / 257,000,000 = </a:t>
            </a:r>
            <a:r>
              <a:rPr lang="en-GB" i="1" dirty="0">
                <a:solidFill>
                  <a:schemeClr val="tx1"/>
                </a:solidFill>
                <a:effectLst/>
              </a:rPr>
              <a:t>1.01%</a:t>
            </a:r>
            <a:endParaRPr lang="en-GB" dirty="0">
              <a:solidFill>
                <a:schemeClr val="tx1"/>
              </a:solidFill>
              <a:effectLst/>
            </a:endParaRPr>
          </a:p>
          <a:p>
            <a:pPr marL="36900" indent="0" algn="ctr">
              <a:buNone/>
            </a:pPr>
            <a:r>
              <a:rPr lang="en-GB" b="1" dirty="0">
                <a:solidFill>
                  <a:schemeClr val="tx1"/>
                </a:solidFill>
                <a:effectLst/>
              </a:rPr>
              <a:t> </a:t>
            </a:r>
            <a:endParaRPr lang="en-GB" dirty="0">
              <a:solidFill>
                <a:schemeClr val="tx1"/>
              </a:solidFill>
              <a:effectLst/>
            </a:endParaRPr>
          </a:p>
          <a:p>
            <a:pPr marL="36900" indent="0" algn="ctr">
              <a:buNone/>
            </a:pPr>
            <a:r>
              <a:rPr lang="en-GB" b="1" u="sng" dirty="0">
                <a:solidFill>
                  <a:schemeClr val="tx1"/>
                </a:solidFill>
                <a:effectLst/>
              </a:rPr>
              <a:t>2016- </a:t>
            </a:r>
            <a:r>
              <a:rPr lang="en-GB" dirty="0">
                <a:solidFill>
                  <a:schemeClr val="tx1"/>
                </a:solidFill>
                <a:effectLst/>
              </a:rPr>
              <a:t>340,000,000 / 339,000,000 = </a:t>
            </a:r>
            <a:r>
              <a:rPr lang="en-GB" i="1" dirty="0">
                <a:solidFill>
                  <a:schemeClr val="tx1"/>
                </a:solidFill>
                <a:effectLst/>
              </a:rPr>
              <a:t>1.00%</a:t>
            </a:r>
            <a:endParaRPr lang="en-GB" dirty="0">
              <a:solidFill>
                <a:schemeClr val="tx1"/>
              </a:solidFill>
              <a:effectLst/>
            </a:endParaRPr>
          </a:p>
          <a:p>
            <a:pPr marL="36900" indent="0" algn="ctr">
              <a:buNone/>
            </a:pPr>
            <a:r>
              <a:rPr lang="en-GB" dirty="0">
                <a:solidFill>
                  <a:schemeClr val="tx1"/>
                </a:solidFill>
                <a:effectLst/>
              </a:rPr>
              <a:t> </a:t>
            </a:r>
          </a:p>
          <a:p>
            <a:pPr lvl="0" algn="ctr"/>
            <a:r>
              <a:rPr lang="en-GB" b="1" u="sng" dirty="0">
                <a:solidFill>
                  <a:schemeClr val="tx1"/>
                </a:solidFill>
                <a:effectLst/>
              </a:rPr>
              <a:t>Quick Ratio</a:t>
            </a:r>
            <a:endParaRPr lang="en-GB" dirty="0">
              <a:solidFill>
                <a:schemeClr val="tx1"/>
              </a:solidFill>
              <a:effectLst/>
            </a:endParaRPr>
          </a:p>
          <a:p>
            <a:pPr marL="36900" indent="0" algn="ctr">
              <a:buNone/>
            </a:pPr>
            <a:r>
              <a:rPr lang="en-GB" b="1" u="sng" dirty="0">
                <a:solidFill>
                  <a:schemeClr val="tx1"/>
                </a:solidFill>
                <a:effectLst/>
              </a:rPr>
              <a:t>2015- </a:t>
            </a:r>
            <a:r>
              <a:rPr lang="en-GB" dirty="0">
                <a:solidFill>
                  <a:schemeClr val="tx1"/>
                </a:solidFill>
                <a:effectLst/>
              </a:rPr>
              <a:t>260,000,000 – 30,000,000 = 230,000,000</a:t>
            </a:r>
          </a:p>
          <a:p>
            <a:pPr marL="36900" indent="0" algn="ctr">
              <a:buNone/>
            </a:pPr>
            <a:r>
              <a:rPr lang="en-GB" dirty="0">
                <a:solidFill>
                  <a:schemeClr val="tx1"/>
                </a:solidFill>
                <a:effectLst/>
              </a:rPr>
              <a:t>230,000,000 / 257,000,000 = </a:t>
            </a:r>
            <a:r>
              <a:rPr lang="en-GB" i="1" dirty="0">
                <a:solidFill>
                  <a:schemeClr val="tx1"/>
                </a:solidFill>
                <a:effectLst/>
              </a:rPr>
              <a:t>0.89</a:t>
            </a:r>
            <a:endParaRPr lang="en-GB" dirty="0">
              <a:solidFill>
                <a:schemeClr val="tx1"/>
              </a:solidFill>
              <a:effectLst/>
            </a:endParaRPr>
          </a:p>
          <a:p>
            <a:pPr marL="36900" indent="0" algn="ctr">
              <a:buNone/>
            </a:pPr>
            <a:r>
              <a:rPr lang="en-GB" b="1" dirty="0">
                <a:solidFill>
                  <a:schemeClr val="tx1"/>
                </a:solidFill>
                <a:effectLst/>
              </a:rPr>
              <a:t> </a:t>
            </a:r>
            <a:endParaRPr lang="en-GB" dirty="0">
              <a:solidFill>
                <a:schemeClr val="tx1"/>
              </a:solidFill>
              <a:effectLst/>
            </a:endParaRPr>
          </a:p>
          <a:p>
            <a:pPr algn="ctr"/>
            <a:r>
              <a:rPr lang="en-GB" b="1" u="sng" dirty="0">
                <a:solidFill>
                  <a:schemeClr val="tx1"/>
                </a:solidFill>
                <a:effectLst/>
              </a:rPr>
              <a:t>2016- </a:t>
            </a:r>
            <a:r>
              <a:rPr lang="en-GB" dirty="0">
                <a:solidFill>
                  <a:schemeClr val="tx1"/>
                </a:solidFill>
                <a:effectLst/>
              </a:rPr>
              <a:t>340,000,000 – 36,000,000 = 304,000,000 </a:t>
            </a:r>
          </a:p>
          <a:p>
            <a:pPr marL="36900" indent="0" algn="ctr">
              <a:buNone/>
            </a:pPr>
            <a:r>
              <a:rPr lang="en-GB" dirty="0">
                <a:solidFill>
                  <a:schemeClr val="tx1"/>
                </a:solidFill>
                <a:effectLst/>
              </a:rPr>
              <a:t>304,000,000 / 339,000,000 = </a:t>
            </a:r>
            <a:r>
              <a:rPr lang="en-GB" i="1" dirty="0">
                <a:solidFill>
                  <a:schemeClr val="tx1"/>
                </a:solidFill>
                <a:effectLst/>
              </a:rPr>
              <a:t>0.89</a:t>
            </a:r>
            <a:endParaRPr lang="en-GB" dirty="0"/>
          </a:p>
        </p:txBody>
      </p:sp>
    </p:spTree>
    <p:extLst>
      <p:ext uri="{BB962C8B-B14F-4D97-AF65-F5344CB8AC3E}">
        <p14:creationId xmlns:p14="http://schemas.microsoft.com/office/powerpoint/2010/main" val="22138740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6CB2781-0214-441A-A77C-57D51D5C1CDB}"/>
              </a:ext>
            </a:extLst>
          </p:cNvPr>
          <p:cNvSpPr>
            <a:spLocks noGrp="1"/>
          </p:cNvSpPr>
          <p:nvPr>
            <p:ph idx="1"/>
          </p:nvPr>
        </p:nvSpPr>
        <p:spPr>
          <a:xfrm>
            <a:off x="913795" y="539647"/>
            <a:ext cx="10353762" cy="5801192"/>
          </a:xfrm>
        </p:spPr>
        <p:txBody>
          <a:bodyPr>
            <a:normAutofit fontScale="55000" lnSpcReduction="20000"/>
          </a:bodyPr>
          <a:lstStyle/>
          <a:p>
            <a:pPr algn="ctr"/>
            <a:endParaRPr lang="en-GB" sz="2500" dirty="0">
              <a:solidFill>
                <a:schemeClr val="tx1"/>
              </a:solidFill>
              <a:effectLst/>
            </a:endParaRPr>
          </a:p>
          <a:p>
            <a:pPr lvl="0" algn="ctr"/>
            <a:r>
              <a:rPr lang="en-GB" sz="2500" b="1" u="sng" dirty="0">
                <a:solidFill>
                  <a:schemeClr val="tx1"/>
                </a:solidFill>
                <a:effectLst/>
              </a:rPr>
              <a:t>Debtor Days</a:t>
            </a:r>
            <a:endParaRPr lang="en-GB" sz="2500" dirty="0">
              <a:solidFill>
                <a:schemeClr val="tx1"/>
              </a:solidFill>
              <a:effectLst/>
            </a:endParaRPr>
          </a:p>
          <a:p>
            <a:pPr marL="36900" indent="0" algn="ctr">
              <a:buNone/>
            </a:pPr>
            <a:r>
              <a:rPr lang="en-GB" sz="2500" b="1" u="sng" dirty="0">
                <a:solidFill>
                  <a:schemeClr val="tx1"/>
                </a:solidFill>
                <a:effectLst/>
              </a:rPr>
              <a:t>2015-</a:t>
            </a:r>
            <a:r>
              <a:rPr lang="en-GB" sz="2500" dirty="0">
                <a:solidFill>
                  <a:schemeClr val="tx1"/>
                </a:solidFill>
                <a:effectLst/>
              </a:rPr>
              <a:t> 76,000,000 x 365 = 27,740,000,000</a:t>
            </a:r>
          </a:p>
          <a:p>
            <a:pPr marL="36900" indent="0" algn="ctr">
              <a:buNone/>
            </a:pPr>
            <a:r>
              <a:rPr lang="en-GB" sz="2500" dirty="0">
                <a:solidFill>
                  <a:schemeClr val="tx1"/>
                </a:solidFill>
                <a:effectLst/>
              </a:rPr>
              <a:t>27,740,000,000 / 1,202,000,000 = </a:t>
            </a:r>
            <a:r>
              <a:rPr lang="en-GB" sz="2500" i="1" dirty="0">
                <a:solidFill>
                  <a:schemeClr val="tx1"/>
                </a:solidFill>
                <a:effectLst/>
              </a:rPr>
              <a:t>23.07 days</a:t>
            </a:r>
            <a:endParaRPr lang="en-GB" sz="2500" dirty="0">
              <a:solidFill>
                <a:schemeClr val="tx1"/>
              </a:solidFill>
              <a:effectLst/>
            </a:endParaRPr>
          </a:p>
          <a:p>
            <a:pPr algn="ctr"/>
            <a:endParaRPr lang="en-GB" sz="2500" dirty="0">
              <a:solidFill>
                <a:schemeClr val="tx1"/>
              </a:solidFill>
              <a:effectLst/>
            </a:endParaRPr>
          </a:p>
          <a:p>
            <a:pPr marL="36900" indent="0" algn="ctr">
              <a:buNone/>
            </a:pPr>
            <a:r>
              <a:rPr lang="en-GB" sz="2500" b="1" u="sng" dirty="0">
                <a:solidFill>
                  <a:schemeClr val="tx1"/>
                </a:solidFill>
                <a:effectLst/>
              </a:rPr>
              <a:t>2016- </a:t>
            </a:r>
            <a:r>
              <a:rPr lang="en-GB" sz="2500" dirty="0">
                <a:solidFill>
                  <a:schemeClr val="tx1"/>
                </a:solidFill>
                <a:effectLst/>
              </a:rPr>
              <a:t>86,000,000 x 365 = 31,390,000,000</a:t>
            </a:r>
          </a:p>
          <a:p>
            <a:pPr marL="36900" indent="0" algn="ctr">
              <a:buNone/>
            </a:pPr>
            <a:r>
              <a:rPr lang="en-GB" sz="2500" dirty="0">
                <a:solidFill>
                  <a:schemeClr val="tx1"/>
                </a:solidFill>
                <a:effectLst/>
              </a:rPr>
              <a:t>31,390,000,000 / 1,371,000,000 = </a:t>
            </a:r>
            <a:r>
              <a:rPr lang="en-GB" sz="2500" i="1" dirty="0">
                <a:solidFill>
                  <a:schemeClr val="tx1"/>
                </a:solidFill>
                <a:effectLst/>
              </a:rPr>
              <a:t>22.89 days</a:t>
            </a:r>
            <a:endParaRPr lang="en-GB" sz="2500" dirty="0">
              <a:solidFill>
                <a:schemeClr val="tx1"/>
              </a:solidFill>
              <a:effectLst/>
            </a:endParaRPr>
          </a:p>
          <a:p>
            <a:pPr marL="36900" indent="0" algn="ctr">
              <a:buNone/>
            </a:pPr>
            <a:r>
              <a:rPr lang="en-GB" sz="2500" i="1" dirty="0">
                <a:solidFill>
                  <a:schemeClr val="tx1"/>
                </a:solidFill>
                <a:effectLst/>
              </a:rPr>
              <a:t> </a:t>
            </a:r>
            <a:endParaRPr lang="en-GB" sz="2500" dirty="0">
              <a:solidFill>
                <a:schemeClr val="tx1"/>
              </a:solidFill>
              <a:effectLst/>
            </a:endParaRPr>
          </a:p>
          <a:p>
            <a:pPr lvl="0" algn="ctr"/>
            <a:r>
              <a:rPr lang="en-GB" sz="2500" b="1" u="sng" dirty="0">
                <a:solidFill>
                  <a:schemeClr val="tx1"/>
                </a:solidFill>
                <a:effectLst/>
              </a:rPr>
              <a:t>Creditor Days </a:t>
            </a:r>
            <a:endParaRPr lang="en-GB" sz="2500" dirty="0">
              <a:solidFill>
                <a:schemeClr val="tx1"/>
              </a:solidFill>
              <a:effectLst/>
            </a:endParaRPr>
          </a:p>
          <a:p>
            <a:pPr marL="36900" indent="0" algn="ctr">
              <a:buNone/>
            </a:pPr>
            <a:r>
              <a:rPr lang="en-GB" sz="2500" b="1" u="sng" dirty="0">
                <a:solidFill>
                  <a:schemeClr val="tx1"/>
                </a:solidFill>
                <a:effectLst/>
              </a:rPr>
              <a:t>2015- </a:t>
            </a:r>
            <a:r>
              <a:rPr lang="en-GB" sz="2500" dirty="0">
                <a:solidFill>
                  <a:schemeClr val="tx1"/>
                </a:solidFill>
                <a:effectLst/>
              </a:rPr>
              <a:t>41,000,000 x 365 = 14,965,000,000</a:t>
            </a:r>
          </a:p>
          <a:p>
            <a:pPr marL="36900" indent="0" algn="ctr">
              <a:buNone/>
            </a:pPr>
            <a:r>
              <a:rPr lang="en-GB" sz="2500" dirty="0">
                <a:solidFill>
                  <a:schemeClr val="tx1"/>
                </a:solidFill>
                <a:effectLst/>
              </a:rPr>
              <a:t>14,965,000,000 / 189,000,000 = </a:t>
            </a:r>
            <a:r>
              <a:rPr lang="en-GB" sz="2500" i="1" dirty="0">
                <a:solidFill>
                  <a:schemeClr val="tx1"/>
                </a:solidFill>
                <a:effectLst/>
              </a:rPr>
              <a:t>79.17 days</a:t>
            </a:r>
            <a:endParaRPr lang="en-GB" sz="2500" dirty="0">
              <a:solidFill>
                <a:schemeClr val="tx1"/>
              </a:solidFill>
              <a:effectLst/>
            </a:endParaRPr>
          </a:p>
          <a:p>
            <a:pPr algn="ctr"/>
            <a:endParaRPr lang="en-GB" sz="2500" dirty="0">
              <a:solidFill>
                <a:schemeClr val="tx1"/>
              </a:solidFill>
              <a:effectLst/>
            </a:endParaRPr>
          </a:p>
          <a:p>
            <a:pPr marL="36900" indent="0" algn="ctr">
              <a:buNone/>
            </a:pPr>
            <a:r>
              <a:rPr lang="en-GB" sz="2500" b="1" u="sng" dirty="0">
                <a:solidFill>
                  <a:schemeClr val="tx1"/>
                </a:solidFill>
                <a:effectLst/>
              </a:rPr>
              <a:t>2016-</a:t>
            </a:r>
            <a:r>
              <a:rPr lang="en-GB" sz="2500" dirty="0">
                <a:solidFill>
                  <a:schemeClr val="tx1"/>
                </a:solidFill>
                <a:effectLst/>
              </a:rPr>
              <a:t> 63,000,000 x 365 = 22,995,000,000</a:t>
            </a:r>
          </a:p>
          <a:p>
            <a:pPr marL="36900" indent="0" algn="ctr">
              <a:buNone/>
            </a:pPr>
            <a:r>
              <a:rPr lang="en-GB" sz="2500" dirty="0">
                <a:solidFill>
                  <a:schemeClr val="tx1"/>
                </a:solidFill>
                <a:effectLst/>
              </a:rPr>
              <a:t>22,995,000,000 / 233,000,000 = </a:t>
            </a:r>
            <a:r>
              <a:rPr lang="en-GB" sz="2500" i="1" dirty="0">
                <a:solidFill>
                  <a:schemeClr val="tx1"/>
                </a:solidFill>
                <a:effectLst/>
              </a:rPr>
              <a:t>98.69 days</a:t>
            </a:r>
            <a:endParaRPr lang="en-GB" sz="2500" dirty="0">
              <a:solidFill>
                <a:schemeClr val="tx1"/>
              </a:solidFill>
              <a:effectLst/>
            </a:endParaRPr>
          </a:p>
          <a:p>
            <a:pPr marL="36900" indent="0" algn="ctr">
              <a:buNone/>
            </a:pPr>
            <a:endParaRPr lang="en-GB" sz="2500" dirty="0">
              <a:solidFill>
                <a:schemeClr val="tx1"/>
              </a:solidFill>
              <a:effectLst/>
            </a:endParaRPr>
          </a:p>
          <a:p>
            <a:pPr lvl="0" algn="ctr"/>
            <a:r>
              <a:rPr lang="en-GB" sz="2500" b="1" u="sng" dirty="0">
                <a:solidFill>
                  <a:schemeClr val="tx1"/>
                </a:solidFill>
                <a:effectLst/>
              </a:rPr>
              <a:t>Debt Ratio</a:t>
            </a:r>
            <a:endParaRPr lang="en-GB" sz="2500" dirty="0">
              <a:solidFill>
                <a:schemeClr val="tx1"/>
              </a:solidFill>
              <a:effectLst/>
            </a:endParaRPr>
          </a:p>
          <a:p>
            <a:pPr marL="36900" indent="0" algn="ctr">
              <a:buNone/>
            </a:pPr>
            <a:r>
              <a:rPr lang="en-GB" sz="2500" b="1" u="sng" dirty="0">
                <a:solidFill>
                  <a:schemeClr val="tx1"/>
                </a:solidFill>
                <a:effectLst/>
              </a:rPr>
              <a:t>2015-</a:t>
            </a:r>
            <a:r>
              <a:rPr lang="en-GB" sz="2500" dirty="0">
                <a:solidFill>
                  <a:schemeClr val="tx1"/>
                </a:solidFill>
                <a:effectLst/>
              </a:rPr>
              <a:t> 1,260,000,000 / 2,735,000,000 = 0.46</a:t>
            </a:r>
          </a:p>
          <a:p>
            <a:pPr marL="36900" indent="0" algn="ctr">
              <a:buNone/>
            </a:pPr>
            <a:r>
              <a:rPr lang="en-GB" sz="2500" b="1" dirty="0">
                <a:solidFill>
                  <a:schemeClr val="tx1"/>
                </a:solidFill>
                <a:effectLst/>
              </a:rPr>
              <a:t> </a:t>
            </a:r>
            <a:endParaRPr lang="en-GB" sz="2500" dirty="0">
              <a:solidFill>
                <a:schemeClr val="tx1"/>
              </a:solidFill>
              <a:effectLst/>
            </a:endParaRPr>
          </a:p>
          <a:p>
            <a:pPr marL="36900" indent="0" algn="ctr">
              <a:buNone/>
            </a:pPr>
            <a:r>
              <a:rPr lang="en-GB" sz="2500" b="1" u="sng" dirty="0">
                <a:solidFill>
                  <a:schemeClr val="tx1"/>
                </a:solidFill>
                <a:effectLst/>
              </a:rPr>
              <a:t>2016- </a:t>
            </a:r>
            <a:r>
              <a:rPr lang="en-GB" sz="2500" dirty="0">
                <a:solidFill>
                  <a:schemeClr val="tx1"/>
                </a:solidFill>
                <a:effectLst/>
              </a:rPr>
              <a:t>1,147,000,000 / 680,000,000 = </a:t>
            </a:r>
            <a:r>
              <a:rPr lang="en-GB" sz="2500" i="1" dirty="0">
                <a:solidFill>
                  <a:schemeClr val="tx1"/>
                </a:solidFill>
                <a:effectLst/>
              </a:rPr>
              <a:t>1.68</a:t>
            </a:r>
            <a:endParaRPr lang="en-GB" sz="2500" dirty="0">
              <a:solidFill>
                <a:schemeClr val="tx1"/>
              </a:solidFill>
              <a:effectLst/>
            </a:endParaRPr>
          </a:p>
          <a:p>
            <a:endParaRPr lang="en-GB" dirty="0"/>
          </a:p>
        </p:txBody>
      </p:sp>
    </p:spTree>
    <p:extLst>
      <p:ext uri="{BB962C8B-B14F-4D97-AF65-F5344CB8AC3E}">
        <p14:creationId xmlns:p14="http://schemas.microsoft.com/office/powerpoint/2010/main" val="12299170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5BC7DAF-2ADE-4008-B96A-B2929364F50C}"/>
              </a:ext>
            </a:extLst>
          </p:cNvPr>
          <p:cNvPicPr>
            <a:picLocks noChangeAspect="1"/>
          </p:cNvPicPr>
          <p:nvPr/>
        </p:nvPicPr>
        <p:blipFill>
          <a:blip r:embed="rId3"/>
          <a:stretch>
            <a:fillRect/>
          </a:stretch>
        </p:blipFill>
        <p:spPr>
          <a:xfrm>
            <a:off x="1592239" y="825996"/>
            <a:ext cx="9007521" cy="4862124"/>
          </a:xfrm>
          <a:prstGeom prst="rect">
            <a:avLst/>
          </a:prstGeom>
        </p:spPr>
      </p:pic>
      <p:sp>
        <p:nvSpPr>
          <p:cNvPr id="5" name="TextBox 4">
            <a:extLst>
              <a:ext uri="{FF2B5EF4-FFF2-40B4-BE49-F238E27FC236}">
                <a16:creationId xmlns:a16="http://schemas.microsoft.com/office/drawing/2014/main" id="{1D918D50-44AE-4EA3-B68D-13EB43363525}"/>
              </a:ext>
            </a:extLst>
          </p:cNvPr>
          <p:cNvSpPr txBox="1"/>
          <p:nvPr/>
        </p:nvSpPr>
        <p:spPr>
          <a:xfrm>
            <a:off x="1487606" y="5847338"/>
            <a:ext cx="3248168" cy="369332"/>
          </a:xfrm>
          <a:prstGeom prst="rect">
            <a:avLst/>
          </a:prstGeom>
          <a:noFill/>
        </p:spPr>
        <p:txBody>
          <a:bodyPr wrap="square" rtlCol="0">
            <a:spAutoFit/>
          </a:bodyPr>
          <a:lstStyle/>
          <a:p>
            <a:r>
              <a:rPr lang="en-GB" dirty="0"/>
              <a:t>(Smart About Money, 2019)</a:t>
            </a:r>
          </a:p>
        </p:txBody>
      </p:sp>
    </p:spTree>
    <p:extLst>
      <p:ext uri="{BB962C8B-B14F-4D97-AF65-F5344CB8AC3E}">
        <p14:creationId xmlns:p14="http://schemas.microsoft.com/office/powerpoint/2010/main" val="41112572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5C9EAC-8728-42F7-AA96-2729231EFDCD}"/>
              </a:ext>
            </a:extLst>
          </p:cNvPr>
          <p:cNvSpPr>
            <a:spLocks noGrp="1"/>
          </p:cNvSpPr>
          <p:nvPr>
            <p:ph type="title"/>
          </p:nvPr>
        </p:nvSpPr>
        <p:spPr/>
        <p:txBody>
          <a:bodyPr>
            <a:normAutofit/>
          </a:bodyPr>
          <a:lstStyle/>
          <a:p>
            <a:r>
              <a:rPr lang="en-GB" sz="4800" b="1" u="sng" dirty="0"/>
              <a:t>Performance Management Analysis</a:t>
            </a:r>
          </a:p>
        </p:txBody>
      </p:sp>
      <p:sp>
        <p:nvSpPr>
          <p:cNvPr id="3" name="Content Placeholder 2">
            <a:extLst>
              <a:ext uri="{FF2B5EF4-FFF2-40B4-BE49-F238E27FC236}">
                <a16:creationId xmlns:a16="http://schemas.microsoft.com/office/drawing/2014/main" id="{76EEC37C-5D39-456C-A354-A7B9D9E54C0C}"/>
              </a:ext>
            </a:extLst>
          </p:cNvPr>
          <p:cNvSpPr>
            <a:spLocks noGrp="1"/>
          </p:cNvSpPr>
          <p:nvPr>
            <p:ph idx="1"/>
          </p:nvPr>
        </p:nvSpPr>
        <p:spPr>
          <a:xfrm>
            <a:off x="913795" y="1732449"/>
            <a:ext cx="10353762" cy="4803262"/>
          </a:xfrm>
        </p:spPr>
        <p:txBody>
          <a:bodyPr>
            <a:normAutofit fontScale="92500" lnSpcReduction="20000"/>
          </a:bodyPr>
          <a:lstStyle/>
          <a:p>
            <a:r>
              <a:rPr lang="en-GB" dirty="0"/>
              <a:t>Equality and Diversity </a:t>
            </a:r>
          </a:p>
          <a:p>
            <a:pPr marL="36900" indent="0">
              <a:buNone/>
            </a:pPr>
            <a:r>
              <a:rPr lang="en-GB" dirty="0">
                <a:effectLst/>
              </a:rPr>
              <a:t>Value all different types of individuals, including employees, clients and customers. </a:t>
            </a:r>
          </a:p>
          <a:p>
            <a:pPr marL="36900" indent="0">
              <a:buNone/>
            </a:pPr>
            <a:r>
              <a:rPr lang="en-GB" dirty="0">
                <a:effectLst/>
              </a:rPr>
              <a:t>Employ individuals who are in the rural area - provide over 1,200 jobs that are both skilled and unskilled (Alton Towers Resort, 2019) </a:t>
            </a:r>
          </a:p>
          <a:p>
            <a:pPr marL="36900" indent="0">
              <a:buNone/>
            </a:pPr>
            <a:endParaRPr lang="en-GB" dirty="0"/>
          </a:p>
          <a:p>
            <a:r>
              <a:rPr lang="en-GB" dirty="0"/>
              <a:t>Recruitment and Selection Process</a:t>
            </a:r>
          </a:p>
          <a:p>
            <a:pPr marL="36900" indent="0">
              <a:buNone/>
            </a:pPr>
            <a:r>
              <a:rPr lang="en-GB" dirty="0"/>
              <a:t>Application tips and tricks – website </a:t>
            </a:r>
          </a:p>
          <a:p>
            <a:pPr marL="36900" indent="0">
              <a:buNone/>
            </a:pPr>
            <a:r>
              <a:rPr lang="en-GB" dirty="0"/>
              <a:t>Apprenticeships, graduates schemes</a:t>
            </a:r>
          </a:p>
          <a:p>
            <a:pPr marL="36900" indent="0">
              <a:buNone/>
            </a:pPr>
            <a:endParaRPr lang="en-GB" dirty="0"/>
          </a:p>
          <a:p>
            <a:r>
              <a:rPr lang="en-GB" dirty="0"/>
              <a:t>Performance Management</a:t>
            </a:r>
          </a:p>
          <a:p>
            <a:pPr marL="36900" indent="0">
              <a:buNone/>
            </a:pPr>
            <a:r>
              <a:rPr lang="en-GB" dirty="0">
                <a:effectLst/>
              </a:rPr>
              <a:t>Equality Act 2010 - protect all various of characteristics </a:t>
            </a:r>
          </a:p>
          <a:p>
            <a:pPr marL="36900" indent="0">
              <a:buNone/>
            </a:pPr>
            <a:r>
              <a:rPr lang="en-GB" dirty="0"/>
              <a:t>Leaflet/ Guide created for disabilities</a:t>
            </a:r>
          </a:p>
          <a:p>
            <a:pPr marL="36900" indent="0">
              <a:buNone/>
            </a:pPr>
            <a:r>
              <a:rPr lang="en-GB" dirty="0"/>
              <a:t>Terms and Conditions </a:t>
            </a:r>
          </a:p>
          <a:p>
            <a:pPr marL="36900" indent="0">
              <a:buNone/>
            </a:pPr>
            <a:endParaRPr lang="en-GB" dirty="0"/>
          </a:p>
          <a:p>
            <a:endParaRPr lang="en-GB" dirty="0"/>
          </a:p>
          <a:p>
            <a:endParaRPr lang="en-GB" dirty="0"/>
          </a:p>
          <a:p>
            <a:endParaRPr lang="en-GB" dirty="0"/>
          </a:p>
          <a:p>
            <a:pPr>
              <a:buFontTx/>
              <a:buChar char="-"/>
            </a:pPr>
            <a:endParaRPr lang="en-GB" dirty="0">
              <a:effectLst/>
            </a:endParaRPr>
          </a:p>
          <a:p>
            <a:pPr>
              <a:buFontTx/>
              <a:buChar char="-"/>
            </a:pPr>
            <a:endParaRPr lang="en-GB" dirty="0">
              <a:effectLst/>
            </a:endParaRPr>
          </a:p>
          <a:p>
            <a:pPr>
              <a:buFontTx/>
              <a:buChar char="-"/>
            </a:pPr>
            <a:endParaRPr lang="en-GB" dirty="0"/>
          </a:p>
        </p:txBody>
      </p:sp>
    </p:spTree>
    <p:extLst>
      <p:ext uri="{BB962C8B-B14F-4D97-AF65-F5344CB8AC3E}">
        <p14:creationId xmlns:p14="http://schemas.microsoft.com/office/powerpoint/2010/main" val="17776760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BA1C0-EE8B-4FB7-B2A7-54CE00F689F8}"/>
              </a:ext>
            </a:extLst>
          </p:cNvPr>
          <p:cNvSpPr>
            <a:spLocks noGrp="1"/>
          </p:cNvSpPr>
          <p:nvPr>
            <p:ph type="title"/>
          </p:nvPr>
        </p:nvSpPr>
        <p:spPr>
          <a:xfrm>
            <a:off x="919119" y="489678"/>
            <a:ext cx="10353762" cy="970450"/>
          </a:xfrm>
        </p:spPr>
        <p:txBody>
          <a:bodyPr>
            <a:normAutofit/>
          </a:bodyPr>
          <a:lstStyle/>
          <a:p>
            <a:r>
              <a:rPr lang="en-GB" sz="4800" b="1" u="sng" dirty="0"/>
              <a:t>Recommendations</a:t>
            </a:r>
          </a:p>
        </p:txBody>
      </p:sp>
      <p:sp>
        <p:nvSpPr>
          <p:cNvPr id="3" name="Content Placeholder 2">
            <a:extLst>
              <a:ext uri="{FF2B5EF4-FFF2-40B4-BE49-F238E27FC236}">
                <a16:creationId xmlns:a16="http://schemas.microsoft.com/office/drawing/2014/main" id="{C292A275-74CC-469F-9756-786E11860B8D}"/>
              </a:ext>
            </a:extLst>
          </p:cNvPr>
          <p:cNvSpPr>
            <a:spLocks noGrp="1"/>
          </p:cNvSpPr>
          <p:nvPr>
            <p:ph idx="1"/>
          </p:nvPr>
        </p:nvSpPr>
        <p:spPr>
          <a:xfrm>
            <a:off x="2817875" y="1679559"/>
            <a:ext cx="10353762" cy="4058751"/>
          </a:xfrm>
        </p:spPr>
        <p:txBody>
          <a:bodyPr/>
          <a:lstStyle/>
          <a:p>
            <a:pPr algn="ctr"/>
            <a:endParaRPr lang="en-GB" dirty="0"/>
          </a:p>
          <a:p>
            <a:pPr algn="ctr"/>
            <a:r>
              <a:rPr lang="en-GB" sz="2800" dirty="0"/>
              <a:t>New rides / improve rollercoasters</a:t>
            </a:r>
          </a:p>
          <a:p>
            <a:pPr algn="ctr"/>
            <a:endParaRPr lang="en-GB" sz="2800" dirty="0"/>
          </a:p>
          <a:p>
            <a:pPr algn="ctr"/>
            <a:r>
              <a:rPr lang="en-GB" sz="2800" dirty="0"/>
              <a:t>Create events during off-season</a:t>
            </a:r>
          </a:p>
          <a:p>
            <a:pPr algn="ctr"/>
            <a:endParaRPr lang="en-GB" sz="2800" dirty="0"/>
          </a:p>
          <a:p>
            <a:pPr algn="ctr"/>
            <a:r>
              <a:rPr lang="en-GB" sz="2800" dirty="0"/>
              <a:t>Package more for niche markets</a:t>
            </a:r>
          </a:p>
          <a:p>
            <a:pPr algn="ctr"/>
            <a:endParaRPr lang="en-GB" dirty="0"/>
          </a:p>
          <a:p>
            <a:pPr algn="ctr"/>
            <a:endParaRPr lang="en-GB" dirty="0"/>
          </a:p>
          <a:p>
            <a:pPr algn="ctr"/>
            <a:endParaRPr lang="en-GB" dirty="0"/>
          </a:p>
        </p:txBody>
      </p:sp>
      <p:pic>
        <p:nvPicPr>
          <p:cNvPr id="4" name="Picture 3">
            <a:extLst>
              <a:ext uri="{FF2B5EF4-FFF2-40B4-BE49-F238E27FC236}">
                <a16:creationId xmlns:a16="http://schemas.microsoft.com/office/drawing/2014/main" id="{388C10A7-4B13-42BA-A335-C5A5EAABF253}"/>
              </a:ext>
            </a:extLst>
          </p:cNvPr>
          <p:cNvPicPr>
            <a:picLocks noChangeAspect="1"/>
          </p:cNvPicPr>
          <p:nvPr/>
        </p:nvPicPr>
        <p:blipFill rotWithShape="1">
          <a:blip r:embed="rId3"/>
          <a:srcRect l="42188" t="27311" r="44761" b="53140"/>
          <a:stretch/>
        </p:blipFill>
        <p:spPr>
          <a:xfrm>
            <a:off x="779489" y="2233609"/>
            <a:ext cx="3417757" cy="2878038"/>
          </a:xfrm>
          <a:prstGeom prst="rect">
            <a:avLst/>
          </a:prstGeom>
        </p:spPr>
      </p:pic>
      <p:sp>
        <p:nvSpPr>
          <p:cNvPr id="5" name="TextBox 4">
            <a:extLst>
              <a:ext uri="{FF2B5EF4-FFF2-40B4-BE49-F238E27FC236}">
                <a16:creationId xmlns:a16="http://schemas.microsoft.com/office/drawing/2014/main" id="{D9F73960-0EA5-4B3C-B0ED-12CCD520FA0B}"/>
              </a:ext>
            </a:extLst>
          </p:cNvPr>
          <p:cNvSpPr txBox="1"/>
          <p:nvPr/>
        </p:nvSpPr>
        <p:spPr>
          <a:xfrm>
            <a:off x="779489" y="5368978"/>
            <a:ext cx="3278127" cy="369332"/>
          </a:xfrm>
          <a:prstGeom prst="rect">
            <a:avLst/>
          </a:prstGeom>
          <a:noFill/>
        </p:spPr>
        <p:txBody>
          <a:bodyPr wrap="square" rtlCol="0">
            <a:spAutoFit/>
          </a:bodyPr>
          <a:lstStyle/>
          <a:p>
            <a:r>
              <a:rPr lang="en-GB" dirty="0"/>
              <a:t>(Alton Towers Resort, 2013)</a:t>
            </a:r>
          </a:p>
        </p:txBody>
      </p:sp>
    </p:spTree>
    <p:extLst>
      <p:ext uri="{BB962C8B-B14F-4D97-AF65-F5344CB8AC3E}">
        <p14:creationId xmlns:p14="http://schemas.microsoft.com/office/powerpoint/2010/main" val="37969947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063CE2C-D1A7-4584-9314-6BEADA7490C2}"/>
              </a:ext>
            </a:extLst>
          </p:cNvPr>
          <p:cNvSpPr/>
          <p:nvPr/>
        </p:nvSpPr>
        <p:spPr>
          <a:xfrm>
            <a:off x="739822" y="1917468"/>
            <a:ext cx="10712356" cy="2585323"/>
          </a:xfrm>
          <a:prstGeom prst="rect">
            <a:avLst/>
          </a:prstGeom>
          <a:noFill/>
        </p:spPr>
        <p:txBody>
          <a:bodyPr wrap="none" lIns="91440" tIns="45720" rIns="91440" bIns="45720">
            <a:spAutoFit/>
          </a:bodyPr>
          <a:lstStyle/>
          <a:p>
            <a:pPr algn="ctr"/>
            <a:r>
              <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THANK YOU FOR LISTENING!</a:t>
            </a:r>
          </a:p>
          <a:p>
            <a:pPr algn="ctr"/>
            <a:endPar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a:p>
            <a:pPr algn="ctr"/>
            <a:r>
              <a:rPr lang="en-US" sz="5400" b="1" dirty="0">
                <a:ln w="9525">
                  <a:solidFill>
                    <a:schemeClr val="bg1"/>
                  </a:solidFill>
                  <a:prstDash val="solid"/>
                </a:ln>
                <a:effectLst>
                  <a:outerShdw blurRad="12700" dist="38100" dir="2700000" algn="tl" rotWithShape="0">
                    <a:schemeClr val="bg1">
                      <a:lumMod val="50000"/>
                    </a:schemeClr>
                  </a:outerShdw>
                </a:effectLst>
              </a:rPr>
              <a:t>ANY QUESTIONS?</a:t>
            </a:r>
            <a:endPar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Tree>
    <p:extLst>
      <p:ext uri="{BB962C8B-B14F-4D97-AF65-F5344CB8AC3E}">
        <p14:creationId xmlns:p14="http://schemas.microsoft.com/office/powerpoint/2010/main" val="32608636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7E4BD-6DBE-48CC-A4C5-0633FBA05F85}"/>
              </a:ext>
            </a:extLst>
          </p:cNvPr>
          <p:cNvSpPr>
            <a:spLocks noGrp="1"/>
          </p:cNvSpPr>
          <p:nvPr>
            <p:ph type="title"/>
          </p:nvPr>
        </p:nvSpPr>
        <p:spPr/>
        <p:txBody>
          <a:bodyPr>
            <a:normAutofit/>
          </a:bodyPr>
          <a:lstStyle/>
          <a:p>
            <a:r>
              <a:rPr lang="en-GB" sz="4800" b="1" u="sng" dirty="0"/>
              <a:t>REFERENCES</a:t>
            </a:r>
          </a:p>
        </p:txBody>
      </p:sp>
      <p:sp>
        <p:nvSpPr>
          <p:cNvPr id="3" name="Content Placeholder 2">
            <a:extLst>
              <a:ext uri="{FF2B5EF4-FFF2-40B4-BE49-F238E27FC236}">
                <a16:creationId xmlns:a16="http://schemas.microsoft.com/office/drawing/2014/main" id="{A15E4ECD-A9B3-4826-9197-54FA2F4BA386}"/>
              </a:ext>
            </a:extLst>
          </p:cNvPr>
          <p:cNvSpPr>
            <a:spLocks noGrp="1"/>
          </p:cNvSpPr>
          <p:nvPr>
            <p:ph idx="1"/>
          </p:nvPr>
        </p:nvSpPr>
        <p:spPr>
          <a:xfrm>
            <a:off x="913795" y="1732449"/>
            <a:ext cx="10353762" cy="4726408"/>
          </a:xfrm>
        </p:spPr>
        <p:txBody>
          <a:bodyPr>
            <a:normAutofit fontScale="40000" lnSpcReduction="20000"/>
          </a:bodyPr>
          <a:lstStyle/>
          <a:p>
            <a:endParaRPr lang="en-GB" dirty="0"/>
          </a:p>
          <a:p>
            <a:r>
              <a:rPr lang="en-GB" dirty="0">
                <a:effectLst/>
              </a:rPr>
              <a:t>Alton Towers Resort. (2013). ‘Alton Towers Resort Student Information Pack 2013’, [Online]. Available: </a:t>
            </a:r>
            <a:r>
              <a:rPr lang="en-GB" u="sng" dirty="0">
                <a:effectLst/>
                <a:hlinkClick r:id="rId3"/>
              </a:rPr>
              <a:t>http://www2.altontowers.com/uploadedFiles/Page_Content/Schools/Student-information-pack-2013.pdf</a:t>
            </a:r>
            <a:r>
              <a:rPr lang="en-GB" dirty="0">
                <a:effectLst/>
              </a:rPr>
              <a:t> , Last Accessed: 17</a:t>
            </a:r>
            <a:r>
              <a:rPr lang="en-GB" baseline="30000" dirty="0">
                <a:effectLst/>
              </a:rPr>
              <a:t>th</a:t>
            </a:r>
            <a:r>
              <a:rPr lang="en-GB" dirty="0">
                <a:effectLst/>
              </a:rPr>
              <a:t> April 2019. </a:t>
            </a:r>
          </a:p>
          <a:p>
            <a:r>
              <a:rPr lang="en-GB" dirty="0">
                <a:effectLst/>
              </a:rPr>
              <a:t>Alton Towers Resort. (2019). ‘Corporate Social Responsibility’, [Online]. Available: </a:t>
            </a:r>
            <a:r>
              <a:rPr lang="en-GB" u="sng" dirty="0">
                <a:effectLst/>
                <a:hlinkClick r:id="rId4"/>
              </a:rPr>
              <a:t>https://altontowers.blob.core.windows.net/media/1055/csr.pdf</a:t>
            </a:r>
            <a:r>
              <a:rPr lang="en-GB" dirty="0">
                <a:effectLst/>
              </a:rPr>
              <a:t> , Last Accessed: 24</a:t>
            </a:r>
            <a:r>
              <a:rPr lang="en-GB" baseline="30000" dirty="0">
                <a:effectLst/>
              </a:rPr>
              <a:t>th</a:t>
            </a:r>
            <a:r>
              <a:rPr lang="en-GB" dirty="0">
                <a:effectLst/>
              </a:rPr>
              <a:t> April 2019. </a:t>
            </a:r>
          </a:p>
          <a:p>
            <a:r>
              <a:rPr lang="en-GB" dirty="0">
                <a:solidFill>
                  <a:schemeClr val="tx1"/>
                </a:solidFill>
                <a:effectLst/>
              </a:rPr>
              <a:t>Alton Towers Resort. (2019). ‘Guide for visitors with disabilities’, [Online]. Available: </a:t>
            </a:r>
            <a:r>
              <a:rPr lang="en-GB" u="sng" dirty="0">
                <a:solidFill>
                  <a:schemeClr val="tx1"/>
                </a:solidFill>
                <a:effectLst/>
                <a:hlinkClick r:id="rId5"/>
              </a:rPr>
              <a:t>https://www.altontowers.com/media/2142/alton_towes_resort_disability-leaflet-2014.pdf?hc_location=ufi</a:t>
            </a:r>
            <a:r>
              <a:rPr lang="en-GB" dirty="0">
                <a:solidFill>
                  <a:schemeClr val="tx1"/>
                </a:solidFill>
                <a:effectLst/>
              </a:rPr>
              <a:t> , Last Accessed: 25</a:t>
            </a:r>
            <a:r>
              <a:rPr lang="en-GB" baseline="30000" dirty="0">
                <a:solidFill>
                  <a:schemeClr val="tx1"/>
                </a:solidFill>
                <a:effectLst/>
              </a:rPr>
              <a:t>th</a:t>
            </a:r>
            <a:r>
              <a:rPr lang="en-GB" dirty="0">
                <a:solidFill>
                  <a:schemeClr val="tx1"/>
                </a:solidFill>
                <a:effectLst/>
              </a:rPr>
              <a:t> April 2019. </a:t>
            </a:r>
            <a:endParaRPr lang="en-GB" dirty="0"/>
          </a:p>
          <a:p>
            <a:r>
              <a:rPr lang="en-GB" dirty="0"/>
              <a:t>Alton Towers Resort. (2019). ‘Home’, [Online]. Available: </a:t>
            </a:r>
            <a:r>
              <a:rPr lang="en-GB" dirty="0">
                <a:hlinkClick r:id="rId6"/>
              </a:rPr>
              <a:t>https://www.altontowers.com/</a:t>
            </a:r>
            <a:r>
              <a:rPr lang="en-GB" dirty="0"/>
              <a:t> , Last Accessed: 25</a:t>
            </a:r>
            <a:r>
              <a:rPr lang="en-GB" baseline="30000" dirty="0"/>
              <a:t>th</a:t>
            </a:r>
            <a:r>
              <a:rPr lang="en-GB" dirty="0"/>
              <a:t> April 2019.</a:t>
            </a:r>
          </a:p>
          <a:p>
            <a:r>
              <a:rPr lang="en-GB" dirty="0">
                <a:solidFill>
                  <a:schemeClr val="tx1"/>
                </a:solidFill>
                <a:effectLst/>
              </a:rPr>
              <a:t>Alton Towers Resort. (2019). ‘Terms and Conditions’, [Online]. Available: </a:t>
            </a:r>
            <a:r>
              <a:rPr lang="en-GB" u="sng" dirty="0">
                <a:solidFill>
                  <a:schemeClr val="tx1"/>
                </a:solidFill>
                <a:effectLst/>
                <a:hlinkClick r:id="rId7"/>
              </a:rPr>
              <a:t>https://www.altontowers.com/terms-and-conditions/</a:t>
            </a:r>
            <a:r>
              <a:rPr lang="en-GB" dirty="0">
                <a:solidFill>
                  <a:schemeClr val="tx1"/>
                </a:solidFill>
                <a:effectLst/>
              </a:rPr>
              <a:t> , Last Accessed: 25</a:t>
            </a:r>
            <a:r>
              <a:rPr lang="en-GB" baseline="30000" dirty="0">
                <a:solidFill>
                  <a:schemeClr val="tx1"/>
                </a:solidFill>
                <a:effectLst/>
              </a:rPr>
              <a:t>th</a:t>
            </a:r>
            <a:r>
              <a:rPr lang="en-GB" dirty="0">
                <a:solidFill>
                  <a:schemeClr val="tx1"/>
                </a:solidFill>
                <a:effectLst/>
              </a:rPr>
              <a:t> April 2019.</a:t>
            </a:r>
            <a:endParaRPr lang="en-GB" dirty="0"/>
          </a:p>
          <a:p>
            <a:r>
              <a:rPr lang="en-GB" dirty="0">
                <a:effectLst/>
              </a:rPr>
              <a:t>BBC News. (2015). ‘Alton Towers rollercoaster crash causes Merlin profit warning’, [Online]. Available: </a:t>
            </a:r>
            <a:r>
              <a:rPr lang="en-GB" u="sng" dirty="0">
                <a:effectLst/>
                <a:hlinkClick r:id="rId8"/>
              </a:rPr>
              <a:t>https://www.bbc.co.uk/news/business-33672357</a:t>
            </a:r>
            <a:r>
              <a:rPr lang="en-GB" dirty="0">
                <a:effectLst/>
              </a:rPr>
              <a:t> , Last Accessed: 24</a:t>
            </a:r>
            <a:r>
              <a:rPr lang="en-GB" baseline="30000" dirty="0">
                <a:effectLst/>
              </a:rPr>
              <a:t>th</a:t>
            </a:r>
            <a:r>
              <a:rPr lang="en-GB" dirty="0">
                <a:effectLst/>
              </a:rPr>
              <a:t> April 2019. </a:t>
            </a:r>
          </a:p>
          <a:p>
            <a:r>
              <a:rPr lang="en-GB" dirty="0">
                <a:solidFill>
                  <a:schemeClr val="tx1"/>
                </a:solidFill>
                <a:effectLst/>
              </a:rPr>
              <a:t>BBC News. (2018). ‘Merlin Entertainments affected by terror attacks and weather’, [Online]. Available: </a:t>
            </a:r>
            <a:r>
              <a:rPr lang="en-GB" u="sng" dirty="0">
                <a:solidFill>
                  <a:schemeClr val="tx1"/>
                </a:solidFill>
                <a:effectLst/>
                <a:hlinkClick r:id="rId9"/>
              </a:rPr>
              <a:t>https://www.bbc.co.uk/news/topics/czv6r8rnl9jt/merlin-entertainments</a:t>
            </a:r>
            <a:r>
              <a:rPr lang="en-GB" dirty="0">
                <a:solidFill>
                  <a:schemeClr val="tx1"/>
                </a:solidFill>
                <a:effectLst/>
              </a:rPr>
              <a:t> , Last Accessed: 25</a:t>
            </a:r>
            <a:r>
              <a:rPr lang="en-GB" baseline="30000" dirty="0">
                <a:solidFill>
                  <a:schemeClr val="tx1"/>
                </a:solidFill>
                <a:effectLst/>
              </a:rPr>
              <a:t>th</a:t>
            </a:r>
            <a:r>
              <a:rPr lang="en-GB" dirty="0">
                <a:solidFill>
                  <a:schemeClr val="tx1"/>
                </a:solidFill>
                <a:effectLst/>
              </a:rPr>
              <a:t> April 2019.</a:t>
            </a:r>
          </a:p>
          <a:p>
            <a:r>
              <a:rPr lang="en-GB" dirty="0">
                <a:solidFill>
                  <a:schemeClr val="tx1"/>
                </a:solidFill>
                <a:effectLst/>
              </a:rPr>
              <a:t>Merlin Entertainments. (2016). ‘Annual Report and Accounts 2016’, [Online]. Available: </a:t>
            </a:r>
            <a:r>
              <a:rPr lang="en-GB" u="sng" dirty="0">
                <a:solidFill>
                  <a:schemeClr val="tx1"/>
                </a:solidFill>
                <a:effectLst/>
                <a:hlinkClick r:id="rId10"/>
              </a:rPr>
              <a:t>https://moodle.uwtsd.ac.uk/pluginfile.php/241740/mod_resource/content/1/merlin%20entertainment%20annual%20accounts.pdf</a:t>
            </a:r>
            <a:r>
              <a:rPr lang="en-GB" dirty="0">
                <a:solidFill>
                  <a:schemeClr val="tx1"/>
                </a:solidFill>
                <a:effectLst/>
              </a:rPr>
              <a:t> , Last Accessed: 8</a:t>
            </a:r>
            <a:r>
              <a:rPr lang="en-GB" baseline="30000" dirty="0">
                <a:solidFill>
                  <a:schemeClr val="tx1"/>
                </a:solidFill>
                <a:effectLst/>
              </a:rPr>
              <a:t>th</a:t>
            </a:r>
            <a:r>
              <a:rPr lang="en-GB" dirty="0">
                <a:solidFill>
                  <a:schemeClr val="tx1"/>
                </a:solidFill>
                <a:effectLst/>
              </a:rPr>
              <a:t> April 2019. </a:t>
            </a:r>
            <a:endParaRPr lang="en-GB" dirty="0"/>
          </a:p>
          <a:p>
            <a:r>
              <a:rPr lang="en-GB" dirty="0">
                <a:effectLst/>
              </a:rPr>
              <a:t>Merlin Entertainments. (2019). ‘About us’, [Online]. Available: </a:t>
            </a:r>
            <a:r>
              <a:rPr lang="en-GB" u="sng" dirty="0">
                <a:effectLst/>
                <a:hlinkClick r:id="rId11"/>
              </a:rPr>
              <a:t>https://www.merlinentertainments.biz/about-us</a:t>
            </a:r>
            <a:r>
              <a:rPr lang="en-GB" dirty="0">
                <a:effectLst/>
              </a:rPr>
              <a:t> , Last Accessed: 8</a:t>
            </a:r>
            <a:r>
              <a:rPr lang="en-GB" baseline="30000" dirty="0">
                <a:effectLst/>
              </a:rPr>
              <a:t>th</a:t>
            </a:r>
            <a:r>
              <a:rPr lang="en-GB" dirty="0">
                <a:effectLst/>
              </a:rPr>
              <a:t> April 2019. </a:t>
            </a:r>
          </a:p>
          <a:p>
            <a:r>
              <a:rPr lang="en-GB" dirty="0">
                <a:solidFill>
                  <a:schemeClr val="tx1"/>
                </a:solidFill>
                <a:effectLst/>
              </a:rPr>
              <a:t>Mirror. (2018). ‘Alton Towers visitors stranded 180ft in the air for 30 minutes on vertical drop Oblivion rollercoaster’, [Online]. Available: </a:t>
            </a:r>
            <a:r>
              <a:rPr lang="en-GB" u="sng" dirty="0">
                <a:solidFill>
                  <a:schemeClr val="tx1"/>
                </a:solidFill>
                <a:effectLst/>
                <a:hlinkClick r:id="rId12"/>
              </a:rPr>
              <a:t>https://www.mirror.co.uk/news/uk-news/alton-towers-visitors-stranded-180ft-12629240</a:t>
            </a:r>
            <a:r>
              <a:rPr lang="en-GB" dirty="0">
                <a:solidFill>
                  <a:schemeClr val="tx1"/>
                </a:solidFill>
                <a:effectLst/>
              </a:rPr>
              <a:t> , Last Accessed: 25</a:t>
            </a:r>
            <a:r>
              <a:rPr lang="en-GB" baseline="30000" dirty="0">
                <a:solidFill>
                  <a:schemeClr val="tx1"/>
                </a:solidFill>
                <a:effectLst/>
              </a:rPr>
              <a:t>th</a:t>
            </a:r>
            <a:r>
              <a:rPr lang="en-GB" dirty="0">
                <a:solidFill>
                  <a:schemeClr val="tx1"/>
                </a:solidFill>
                <a:effectLst/>
              </a:rPr>
              <a:t> April 2019.</a:t>
            </a:r>
            <a:endParaRPr lang="en-GB" dirty="0">
              <a:effectLst/>
            </a:endParaRPr>
          </a:p>
          <a:p>
            <a:r>
              <a:rPr lang="en-GB" dirty="0">
                <a:effectLst/>
              </a:rPr>
              <a:t>Norton Rose Fulbright. (2016). ‘£5 million health and safety offence fine for Alton Towers Resort’, [Online]. Available: </a:t>
            </a:r>
            <a:r>
              <a:rPr lang="en-GB" u="sng" dirty="0">
                <a:effectLst/>
                <a:hlinkClick r:id="rId13"/>
              </a:rPr>
              <a:t>https://www.nortonrosefulbright.com/en/knowledge/publications/87d2b218/5-million-health-and-safety-offence-fine-for-alton-towers-resort</a:t>
            </a:r>
            <a:r>
              <a:rPr lang="en-GB" dirty="0">
                <a:effectLst/>
              </a:rPr>
              <a:t> , Last Accessed: 25</a:t>
            </a:r>
            <a:r>
              <a:rPr lang="en-GB" baseline="30000" dirty="0">
                <a:effectLst/>
              </a:rPr>
              <a:t>th</a:t>
            </a:r>
            <a:r>
              <a:rPr lang="en-GB" dirty="0">
                <a:effectLst/>
              </a:rPr>
              <a:t> April 2019. </a:t>
            </a:r>
          </a:p>
          <a:p>
            <a:r>
              <a:rPr lang="en-GB" dirty="0">
                <a:effectLst/>
              </a:rPr>
              <a:t>Reuters. (2016). ‘Merlin Entertainments says Brexit won’t damage its business’ , [Online]. Available: </a:t>
            </a:r>
            <a:r>
              <a:rPr lang="en-GB" u="sng" dirty="0">
                <a:effectLst/>
                <a:hlinkClick r:id="rId14"/>
              </a:rPr>
              <a:t>https://uk.reuters.com/article/uk-merlin-results/merlin-entertainments-says-brexit-wont-damage-its-business-idUKKCN0VY0QC</a:t>
            </a:r>
            <a:r>
              <a:rPr lang="en-GB" dirty="0">
                <a:effectLst/>
              </a:rPr>
              <a:t> , Last Accessed: 24</a:t>
            </a:r>
            <a:r>
              <a:rPr lang="en-GB" baseline="30000" dirty="0">
                <a:effectLst/>
              </a:rPr>
              <a:t>th</a:t>
            </a:r>
            <a:r>
              <a:rPr lang="en-GB" dirty="0">
                <a:effectLst/>
              </a:rPr>
              <a:t> April 2019.</a:t>
            </a:r>
          </a:p>
          <a:p>
            <a:r>
              <a:rPr lang="en-GB" dirty="0">
                <a:solidFill>
                  <a:schemeClr val="tx1"/>
                </a:solidFill>
                <a:effectLst/>
              </a:rPr>
              <a:t>Shares. (2016). ‘How to invest in… Staycations’, [Online]. Available: </a:t>
            </a:r>
            <a:r>
              <a:rPr lang="en-GB" u="sng" dirty="0">
                <a:solidFill>
                  <a:schemeClr val="tx1"/>
                </a:solidFill>
                <a:effectLst/>
                <a:hlinkClick r:id="rId15"/>
              </a:rPr>
              <a:t>https://www.sharesmagazine.co.uk/article/how-to-invest-instaycations</a:t>
            </a:r>
            <a:r>
              <a:rPr lang="en-GB" dirty="0">
                <a:solidFill>
                  <a:schemeClr val="tx1"/>
                </a:solidFill>
                <a:effectLst/>
              </a:rPr>
              <a:t> , Last Accessed: 25</a:t>
            </a:r>
            <a:r>
              <a:rPr lang="en-GB" baseline="30000" dirty="0">
                <a:solidFill>
                  <a:schemeClr val="tx1"/>
                </a:solidFill>
                <a:effectLst/>
              </a:rPr>
              <a:t>th</a:t>
            </a:r>
            <a:r>
              <a:rPr lang="en-GB" dirty="0">
                <a:solidFill>
                  <a:schemeClr val="tx1"/>
                </a:solidFill>
                <a:effectLst/>
              </a:rPr>
              <a:t> April 2019.</a:t>
            </a:r>
          </a:p>
          <a:p>
            <a:r>
              <a:rPr lang="en-GB" dirty="0"/>
              <a:t>Smart About Money. (2019). ‘</a:t>
            </a:r>
            <a:r>
              <a:rPr lang="en-GB" dirty="0">
                <a:solidFill>
                  <a:schemeClr val="tx1"/>
                </a:solidFill>
                <a:effectLst/>
              </a:rPr>
              <a:t>Set SMART Transportation Goals’, [Online]. Available: </a:t>
            </a:r>
            <a:r>
              <a:rPr lang="en-GB" dirty="0">
                <a:hlinkClick r:id="rId16"/>
              </a:rPr>
              <a:t>https://www.smartaboutmoney.org/Courses/My-Transportation-Plan/Set-SMART-Transportation-Goals</a:t>
            </a:r>
            <a:r>
              <a:rPr lang="en-GB" dirty="0"/>
              <a:t> , Last Accessed: 25th April 2019.</a:t>
            </a:r>
            <a:endParaRPr lang="en-GB" dirty="0">
              <a:solidFill>
                <a:schemeClr val="tx1"/>
              </a:solidFill>
              <a:effectLst/>
            </a:endParaRPr>
          </a:p>
          <a:p>
            <a:r>
              <a:rPr lang="en-GB" dirty="0">
                <a:solidFill>
                  <a:schemeClr val="tx1"/>
                </a:solidFill>
                <a:effectLst/>
              </a:rPr>
              <a:t>Towers Street. (2019). ‘Alton Towers Planning Restrictions’, [Online]. Available: </a:t>
            </a:r>
            <a:r>
              <a:rPr lang="en-GB" u="sng" dirty="0">
                <a:solidFill>
                  <a:schemeClr val="tx1"/>
                </a:solidFill>
                <a:effectLst/>
                <a:hlinkClick r:id="rId17"/>
              </a:rPr>
              <a:t>https://towersstreet.com/features/articles/alton-towers-planning-restrictions/</a:t>
            </a:r>
            <a:r>
              <a:rPr lang="en-GB" dirty="0">
                <a:solidFill>
                  <a:schemeClr val="tx1"/>
                </a:solidFill>
                <a:effectLst/>
              </a:rPr>
              <a:t> , Last Accessed: 25</a:t>
            </a:r>
            <a:r>
              <a:rPr lang="en-GB" baseline="30000" dirty="0">
                <a:solidFill>
                  <a:schemeClr val="tx1"/>
                </a:solidFill>
                <a:effectLst/>
              </a:rPr>
              <a:t>th</a:t>
            </a:r>
            <a:r>
              <a:rPr lang="en-GB" dirty="0">
                <a:solidFill>
                  <a:schemeClr val="tx1"/>
                </a:solidFill>
                <a:effectLst/>
              </a:rPr>
              <a:t> April 2019.</a:t>
            </a:r>
          </a:p>
          <a:p>
            <a:endParaRPr lang="en-GB" dirty="0">
              <a:solidFill>
                <a:schemeClr val="tx1"/>
              </a:solidFill>
              <a:effectLst/>
            </a:endParaRPr>
          </a:p>
          <a:p>
            <a:pPr marL="36900" indent="0">
              <a:buNone/>
            </a:pPr>
            <a:endParaRPr lang="en-GB" dirty="0">
              <a:effectLst/>
            </a:endParaRPr>
          </a:p>
          <a:p>
            <a:endParaRPr lang="en-GB" dirty="0">
              <a:effectLst/>
            </a:endParaRPr>
          </a:p>
          <a:p>
            <a:endParaRPr lang="en-GB" dirty="0"/>
          </a:p>
        </p:txBody>
      </p:sp>
    </p:spTree>
    <p:extLst>
      <p:ext uri="{BB962C8B-B14F-4D97-AF65-F5344CB8AC3E}">
        <p14:creationId xmlns:p14="http://schemas.microsoft.com/office/powerpoint/2010/main" val="243400211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178</TotalTime>
  <Words>2343</Words>
  <Application>Microsoft Office PowerPoint</Application>
  <PresentationFormat>Widescreen</PresentationFormat>
  <Paragraphs>179</Paragraphs>
  <Slides>14</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Calibri</vt:lpstr>
      <vt:lpstr>Calisto MT</vt:lpstr>
      <vt:lpstr>Trebuchet MS</vt:lpstr>
      <vt:lpstr>Wingdings 2</vt:lpstr>
      <vt:lpstr>Slate</vt:lpstr>
      <vt:lpstr>PowerPoint Presentation</vt:lpstr>
      <vt:lpstr>Organisation Facts</vt:lpstr>
      <vt:lpstr>PESTLE</vt:lpstr>
      <vt:lpstr>SWOT</vt:lpstr>
      <vt:lpstr>Ratio Analysis</vt:lpstr>
      <vt:lpstr>PowerPoint Presentation</vt:lpstr>
      <vt:lpstr>PowerPoint Presentation</vt:lpstr>
      <vt:lpstr>PowerPoint Presentation</vt:lpstr>
      <vt:lpstr>PowerPoint Presentation</vt:lpstr>
      <vt:lpstr>PowerPoint Presentation</vt:lpstr>
      <vt:lpstr>Performance Management Analysis</vt:lpstr>
      <vt:lpstr>Recommendations</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Dee Jones (1700521)</dc:creator>
  <cp:lastModifiedBy>Dee Jones (1700521)</cp:lastModifiedBy>
  <cp:revision>19</cp:revision>
  <dcterms:created xsi:type="dcterms:W3CDTF">2019-04-26T00:40:48Z</dcterms:created>
  <dcterms:modified xsi:type="dcterms:W3CDTF">2019-04-26T13:47:46Z</dcterms:modified>
</cp:coreProperties>
</file>