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5" r:id="rId1"/>
  </p:sldMasterIdLst>
  <p:sldIdLst>
    <p:sldId id="256" r:id="rId2"/>
    <p:sldId id="270" r:id="rId3"/>
    <p:sldId id="271" r:id="rId4"/>
    <p:sldId id="263" r:id="rId5"/>
    <p:sldId id="257" r:id="rId6"/>
    <p:sldId id="258" r:id="rId7"/>
    <p:sldId id="266" r:id="rId8"/>
    <p:sldId id="264" r:id="rId9"/>
    <p:sldId id="265" r:id="rId10"/>
    <p:sldId id="268" r:id="rId11"/>
    <p:sldId id="260" r:id="rId12"/>
    <p:sldId id="267" r:id="rId13"/>
    <p:sldId id="269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1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86016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83669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52059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611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98582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12/1/2017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83621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12/1/2017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9736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12/1/2017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84959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8783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38322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92442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076071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66454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12/1/2017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55462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12/1/2017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02411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08308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12/1/2017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87973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12/1/2017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872005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  <p:sldLayoutId id="2147483677" r:id="rId12"/>
    <p:sldLayoutId id="2147483678" r:id="rId13"/>
    <p:sldLayoutId id="2147483679" r:id="rId14"/>
    <p:sldLayoutId id="2147483680" r:id="rId15"/>
    <p:sldLayoutId id="2147483681" r:id="rId16"/>
    <p:sldLayoutId id="2147483682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file:/C:/Users/Kemi/Downloads/stat-smok-eng-2016-rep.pdf" TargetMode="External"/><Relationship Id="rId3" Type="http://schemas.openxmlformats.org/officeDocument/2006/relationships/hyperlink" Target="http://www.bbc.co.uk/news/business-32188988" TargetMode="External"/><Relationship Id="rId7" Type="http://schemas.openxmlformats.org/officeDocument/2006/relationships/hyperlink" Target="https://www.gov.uk/government/news/tobacco-displays-in-shops-to-end-from-today" TargetMode="External"/><Relationship Id="rId2" Type="http://schemas.openxmlformats.org/officeDocument/2006/relationships/hyperlink" Target="http://www.smokefreeengland.co.uk/what-do-i-do/quick-guid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smoking-at-work-the-law" TargetMode="External"/><Relationship Id="rId5" Type="http://schemas.openxmlformats.org/officeDocument/2006/relationships/hyperlink" Target="http://www.independent.co.uk/news/health/smoking-ban-uk-smokers-numbers-fall-two-million-19-cigarettes-tobacco-drop-10-years-a7817236.html" TargetMode="External"/><Relationship Id="rId4" Type="http://schemas.openxmlformats.org/officeDocument/2006/relationships/hyperlink" Target="http://news.bbc.co.uk/1/hi/uk/7021320.stm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smokefree/why-quit/smoking-health-problems" TargetMode="External"/><Relationship Id="rId2" Type="http://schemas.openxmlformats.org/officeDocument/2006/relationships/hyperlink" Target="http://www.politics.co.uk/reference/smoking-ba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n.wikipedia.org/wiki/Listofsmokingbans" TargetMode="External"/><Relationship Id="rId5" Type="http://schemas.openxmlformats.org/officeDocument/2006/relationships/hyperlink" Target="http://gov.wales/docs/phhs/publications/150203smokingquantitativereporten.pdf" TargetMode="External"/><Relationship Id="rId4" Type="http://schemas.openxmlformats.org/officeDocument/2006/relationships/hyperlink" Target="http://www.politics.co.uk/reference%20/smoking-%20NHS%20Choices%20201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3FCE66-8C5A-408B-9443-70092392288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Smoking Ban</a:t>
            </a:r>
          </a:p>
        </p:txBody>
      </p:sp>
    </p:spTree>
    <p:extLst>
      <p:ext uri="{BB962C8B-B14F-4D97-AF65-F5344CB8AC3E}">
        <p14:creationId xmlns:p14="http://schemas.microsoft.com/office/powerpoint/2010/main" val="21241111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0BDB24-5844-4C24-82D7-ABA262AD61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6571E4-D375-481D-8E90-B6DB5BA1E1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Smoking ban first came into action in Scotland 2006 and then Wales and England followed in 2007</a:t>
            </a:r>
          </a:p>
          <a:p>
            <a:r>
              <a:rPr lang="en-GB" dirty="0"/>
              <a:t>It has had a big impact on people and improved their well-being</a:t>
            </a:r>
          </a:p>
          <a:p>
            <a:r>
              <a:rPr lang="en-GB" dirty="0"/>
              <a:t>It has been the biggest landmark change for decades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C01E548-74F5-424E-8B81-7E17B325CD61}"/>
              </a:ext>
            </a:extLst>
          </p:cNvPr>
          <p:cNvSpPr txBox="1"/>
          <p:nvPr/>
        </p:nvSpPr>
        <p:spPr>
          <a:xfrm>
            <a:off x="1814732" y="6077243"/>
            <a:ext cx="23211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Niomi</a:t>
            </a:r>
            <a:r>
              <a:rPr lang="en-GB" dirty="0"/>
              <a:t> Bridgeman</a:t>
            </a:r>
          </a:p>
        </p:txBody>
      </p:sp>
    </p:spTree>
    <p:extLst>
      <p:ext uri="{BB962C8B-B14F-4D97-AF65-F5344CB8AC3E}">
        <p14:creationId xmlns:p14="http://schemas.microsoft.com/office/powerpoint/2010/main" val="37082661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31DDC5-56B0-42BA-9289-741D63D60E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7D66DE-FBB5-45A3-A44F-BAAC9D118F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the 50’s most people smoked, it was seen as a social thing to do.</a:t>
            </a:r>
          </a:p>
          <a:p>
            <a:r>
              <a:rPr lang="en-GB" dirty="0"/>
              <a:t>There was np awareness of health problems due to smoking so people did not know the consequences</a:t>
            </a:r>
          </a:p>
          <a:p>
            <a:r>
              <a:rPr lang="en-GB" dirty="0"/>
              <a:t>In 1954, researchers found that smoking was a link to lung cancer</a:t>
            </a:r>
          </a:p>
          <a:p>
            <a:r>
              <a:rPr lang="en-GB" dirty="0"/>
              <a:t>By 1999, the advertising of smoking was banned everywhere and people were also band from smoking on public transport and cinemas.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70BD2CA-FB81-4E11-9391-BC787B02E3C2}"/>
              </a:ext>
            </a:extLst>
          </p:cNvPr>
          <p:cNvSpPr txBox="1"/>
          <p:nvPr/>
        </p:nvSpPr>
        <p:spPr>
          <a:xfrm>
            <a:off x="1814732" y="6077243"/>
            <a:ext cx="23211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Niomi</a:t>
            </a:r>
            <a:r>
              <a:rPr lang="en-GB" dirty="0"/>
              <a:t> Bridgeman</a:t>
            </a:r>
          </a:p>
        </p:txBody>
      </p:sp>
    </p:spTree>
    <p:extLst>
      <p:ext uri="{BB962C8B-B14F-4D97-AF65-F5344CB8AC3E}">
        <p14:creationId xmlns:p14="http://schemas.microsoft.com/office/powerpoint/2010/main" val="8288710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88893-DC17-4499-9E4E-7C7CACAA51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2010, there were debates for and against banning advertising and displaying cigarettes and tobacco of any kind. </a:t>
            </a:r>
          </a:p>
          <a:p>
            <a:r>
              <a:rPr lang="en-GB" dirty="0"/>
              <a:t>Since 2012, small stores and other outlets such as pubs and clubs, by law will have to keep cigarettes and tobacco out of sight.</a:t>
            </a:r>
          </a:p>
          <a:p>
            <a:r>
              <a:rPr lang="en-GB" dirty="0"/>
              <a:t>The ban has been positively received by the campaign Group Action on Smoking and Health (ASH).</a:t>
            </a:r>
          </a:p>
          <a:p>
            <a:r>
              <a:rPr lang="en-GB" dirty="0"/>
              <a:t>The ban on displaying goods hasn’t been so popular with shopkeeper group the Tobacco Retailers’ Alliance (TBA)</a:t>
            </a:r>
          </a:p>
          <a:p>
            <a:r>
              <a:rPr lang="en-GB" dirty="0"/>
              <a:t>The ban has been a hit with the public as they think it seems to have a  positive impact on underage smoking because it does not advertise smoking as a good thing and it needs to be hidden.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BE42A76-DC3D-4A58-B02D-AD4E62741992}"/>
              </a:ext>
            </a:extLst>
          </p:cNvPr>
          <p:cNvSpPr txBox="1"/>
          <p:nvPr/>
        </p:nvSpPr>
        <p:spPr>
          <a:xfrm>
            <a:off x="1603717" y="6268279"/>
            <a:ext cx="220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Kemi Mason</a:t>
            </a:r>
          </a:p>
        </p:txBody>
      </p:sp>
    </p:spTree>
    <p:extLst>
      <p:ext uri="{BB962C8B-B14F-4D97-AF65-F5344CB8AC3E}">
        <p14:creationId xmlns:p14="http://schemas.microsoft.com/office/powerpoint/2010/main" val="27587239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12E4A-681F-4DCA-8D92-3FDC6F8ADF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Smoking ban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AE8358-C9E4-4E9D-8E68-FEBF94C597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smoking ban came into place on July 1</a:t>
            </a:r>
            <a:r>
              <a:rPr lang="en-GB" baseline="30000" dirty="0"/>
              <a:t>st</a:t>
            </a:r>
            <a:r>
              <a:rPr lang="en-GB" dirty="0"/>
              <a:t> 2007, which made it illegal to smoke in public places, as a consequence of the Health Act 2006. </a:t>
            </a:r>
          </a:p>
          <a:p>
            <a:r>
              <a:rPr lang="en-GB" dirty="0"/>
              <a:t>The smoking ban first came into force on the 26</a:t>
            </a:r>
            <a:r>
              <a:rPr lang="en-GB" baseline="30000" dirty="0"/>
              <a:t>th</a:t>
            </a:r>
            <a:r>
              <a:rPr lang="en-GB" dirty="0"/>
              <a:t> March 2006, in Scotland. Next was Wales on April 2</a:t>
            </a:r>
            <a:r>
              <a:rPr lang="en-GB" baseline="30000" dirty="0"/>
              <a:t>nd</a:t>
            </a:r>
            <a:r>
              <a:rPr lang="en-GB" dirty="0"/>
              <a:t>, followed by Northern Ireland on the 30</a:t>
            </a:r>
            <a:r>
              <a:rPr lang="en-GB" baseline="30000" dirty="0"/>
              <a:t>th</a:t>
            </a:r>
            <a:r>
              <a:rPr lang="en-GB" dirty="0"/>
              <a:t> April. Finally, England followed suit on July 1</a:t>
            </a:r>
            <a:r>
              <a:rPr lang="en-GB" baseline="30000" dirty="0"/>
              <a:t>st</a:t>
            </a:r>
            <a:r>
              <a:rPr lang="en-GB" dirty="0"/>
              <a:t> 2007.</a:t>
            </a:r>
          </a:p>
          <a:p>
            <a:r>
              <a:rPr lang="en-GB" dirty="0"/>
              <a:t>A white paper on public health was published in November 2004, which stated the intention of making smoking in public places in the UK illegal. </a:t>
            </a:r>
          </a:p>
          <a:p>
            <a:r>
              <a:rPr lang="en-GB" dirty="0"/>
              <a:t>In the mid 1990’s, a policy was introduced to restrict smoking in most workplaces, shops, public transport etc, however it remained legal to smoke in licenced premises.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E43084E-DA40-4190-9A74-BDD645E67CAF}"/>
              </a:ext>
            </a:extLst>
          </p:cNvPr>
          <p:cNvSpPr txBox="1"/>
          <p:nvPr/>
        </p:nvSpPr>
        <p:spPr>
          <a:xfrm>
            <a:off x="1603717" y="6268279"/>
            <a:ext cx="220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Vicky Robinson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C77670D-CF87-400E-A09C-3F3D648383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47452" y="255563"/>
            <a:ext cx="3561392" cy="17637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97055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F96537-3249-411F-8831-84D525C8D0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Legislation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53194A-9144-4AEE-97AA-BC7551367C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30186" y="2006677"/>
            <a:ext cx="8915400" cy="4261602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en-US" dirty="0"/>
              <a:t>The legislation states that smoking in public places or enclosed workplaces is now illegal.</a:t>
            </a:r>
          </a:p>
          <a:p>
            <a:pPr lvl="0"/>
            <a:r>
              <a:rPr lang="en-US" dirty="0"/>
              <a:t>The legislation includes smoking on public transport, or vehicles which are used for work.</a:t>
            </a:r>
          </a:p>
          <a:p>
            <a:pPr lvl="0"/>
            <a:r>
              <a:rPr lang="en-US" dirty="0"/>
              <a:t>No smoking signs must be clearly marked in all smoke free places including vehicles. In Wales, they must be written in both English and Welsh.</a:t>
            </a:r>
          </a:p>
          <a:p>
            <a:pPr lvl="0"/>
            <a:r>
              <a:rPr lang="en-US" dirty="0"/>
              <a:t>Management or owners of any properties must ensure that people are aware of the ban and follow it. This includes, staff members and public. </a:t>
            </a:r>
          </a:p>
          <a:p>
            <a:pPr lvl="0"/>
            <a:r>
              <a:rPr lang="en-US" dirty="0"/>
              <a:t>All smokers must smoke outside – Staff smoking rooms are not permitted.</a:t>
            </a:r>
            <a:endParaRPr lang="en-GB" dirty="0"/>
          </a:p>
          <a:p>
            <a:pPr lvl="0"/>
            <a:r>
              <a:rPr lang="en-US" dirty="0"/>
              <a:t>Smokers looking for an appropriate place to smoke may check the no smoking signs in and around premises to easily see which areas are restricted or ask a staff member.</a:t>
            </a:r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7154AD4-86DB-48B0-B42C-A617BE81CD90}"/>
              </a:ext>
            </a:extLst>
          </p:cNvPr>
          <p:cNvSpPr txBox="1"/>
          <p:nvPr/>
        </p:nvSpPr>
        <p:spPr>
          <a:xfrm>
            <a:off x="1603717" y="6268279"/>
            <a:ext cx="220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Vicky Robinson</a:t>
            </a:r>
          </a:p>
        </p:txBody>
      </p:sp>
    </p:spTree>
    <p:extLst>
      <p:ext uri="{BB962C8B-B14F-4D97-AF65-F5344CB8AC3E}">
        <p14:creationId xmlns:p14="http://schemas.microsoft.com/office/powerpoint/2010/main" val="12882287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1133A8-D770-4AF2-9F2F-41AC8F1B7C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Before the Smoking Ban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2F5EB6-04F8-4263-8BA4-2B2E58C5FC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20399" y="1458351"/>
            <a:ext cx="8915400" cy="1580271"/>
          </a:xfrm>
        </p:spPr>
        <p:txBody>
          <a:bodyPr>
            <a:normAutofit fontScale="92500"/>
          </a:bodyPr>
          <a:lstStyle/>
          <a:p>
            <a:r>
              <a:rPr lang="en-GB" dirty="0"/>
              <a:t>Some businesses voluntary introduced a ban due to public feedback.</a:t>
            </a:r>
          </a:p>
          <a:p>
            <a:r>
              <a:rPr lang="en-GB" dirty="0"/>
              <a:t>Tobacco advertising had been banned in England in 1965.</a:t>
            </a:r>
          </a:p>
          <a:p>
            <a:r>
              <a:rPr lang="en-GB" dirty="0"/>
              <a:t>16</a:t>
            </a:r>
            <a:r>
              <a:rPr lang="en-GB" baseline="30000" dirty="0"/>
              <a:t>th</a:t>
            </a:r>
            <a:r>
              <a:rPr lang="en-GB" dirty="0"/>
              <a:t> November 2004 – Public Health White Paper introduces a smoking ban in all public places in England and Wales.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312F7B6-36D7-4756-AE50-77E9E94B05BC}"/>
              </a:ext>
            </a:extLst>
          </p:cNvPr>
          <p:cNvSpPr txBox="1">
            <a:spLocks/>
          </p:cNvSpPr>
          <p:nvPr/>
        </p:nvSpPr>
        <p:spPr>
          <a:xfrm>
            <a:off x="646111" y="3124448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After the Smoking Ban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6789E85-9EFA-42CA-AE8F-0010C76B7F52}"/>
              </a:ext>
            </a:extLst>
          </p:cNvPr>
          <p:cNvSpPr txBox="1">
            <a:spLocks/>
          </p:cNvSpPr>
          <p:nvPr/>
        </p:nvSpPr>
        <p:spPr>
          <a:xfrm>
            <a:off x="2393118" y="4072598"/>
            <a:ext cx="8915400" cy="15802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Pubs and public placed provided smoking areas outdoors</a:t>
            </a:r>
          </a:p>
          <a:p>
            <a:r>
              <a:rPr lang="en-GB" dirty="0"/>
              <a:t>Smoking shelters were introduced.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4BC4D8F-8173-4582-90D8-1A04BF7443BA}"/>
              </a:ext>
            </a:extLst>
          </p:cNvPr>
          <p:cNvSpPr txBox="1"/>
          <p:nvPr/>
        </p:nvSpPr>
        <p:spPr>
          <a:xfrm>
            <a:off x="1603717" y="6268279"/>
            <a:ext cx="220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Vicky Robinson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1F7B6D6-056F-4685-BB4D-C5C8F74F9E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80097" y="4161695"/>
            <a:ext cx="2475915" cy="2475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28606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E45428-A184-47BE-9D72-52EBC284E4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Smoking Affects 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B9F434-CEAC-445B-BB42-279E2CD0F6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Smoking has many health problems, it especially effects the lungs. Lung cancer is the cause of 84% of deaths. </a:t>
            </a:r>
          </a:p>
          <a:p>
            <a:r>
              <a:rPr lang="en-GB" dirty="0"/>
              <a:t>Smoking can cause a decrease in the blood circulation around the body as the toxins in the cigarette cause the blood to get thicker which can cause a blood clot.</a:t>
            </a:r>
          </a:p>
          <a:p>
            <a:r>
              <a:rPr lang="en-GB" dirty="0"/>
              <a:t>Smoking causes a higher risk of a heart attack – heart rate is increased so your heart has to work harder than normal to get the blood flowing around your body.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90887E8-E580-4E41-B1B3-A4AA16D1BEB9}"/>
              </a:ext>
            </a:extLst>
          </p:cNvPr>
          <p:cNvSpPr txBox="1"/>
          <p:nvPr/>
        </p:nvSpPr>
        <p:spPr>
          <a:xfrm>
            <a:off x="1603717" y="6175717"/>
            <a:ext cx="24477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Cerys Treharne</a:t>
            </a:r>
          </a:p>
        </p:txBody>
      </p:sp>
    </p:spTree>
    <p:extLst>
      <p:ext uri="{BB962C8B-B14F-4D97-AF65-F5344CB8AC3E}">
        <p14:creationId xmlns:p14="http://schemas.microsoft.com/office/powerpoint/2010/main" val="11736680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FE56DC-CE7F-4CE1-8389-3677C81147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Britain, the number of smokers are now at their lowest with the rate of smoking decreasing by 1.9 million in a decade since the smoking ban was put into place. </a:t>
            </a:r>
          </a:p>
          <a:p>
            <a:r>
              <a:rPr lang="en-GB" dirty="0"/>
              <a:t>The number of adult smokers in the UK in 2016 were at 8.3 million, dropping nearly 20% since 2007 when the number of adult smokers were estimated at 10.2 million.</a:t>
            </a:r>
          </a:p>
          <a:p>
            <a:r>
              <a:rPr lang="en-GB" dirty="0"/>
              <a:t>The number of 16-24 year old smokers has had the biggest drop among all the age groups, it has also fallen from 26% in 2007 to 17% which is a new record low.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CA086D0-39EC-4BAE-AF01-FD282EDC8C11}"/>
              </a:ext>
            </a:extLst>
          </p:cNvPr>
          <p:cNvSpPr txBox="1"/>
          <p:nvPr/>
        </p:nvSpPr>
        <p:spPr>
          <a:xfrm>
            <a:off x="1603717" y="6175717"/>
            <a:ext cx="24477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Cerys Treharne</a:t>
            </a:r>
          </a:p>
        </p:txBody>
      </p:sp>
    </p:spTree>
    <p:extLst>
      <p:ext uri="{BB962C8B-B14F-4D97-AF65-F5344CB8AC3E}">
        <p14:creationId xmlns:p14="http://schemas.microsoft.com/office/powerpoint/2010/main" val="12613757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1DD3D4-4C7B-4EFE-9B1A-75AD42801A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Outside the UK.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E34D09-8CF5-467B-BDB3-1BC6441361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17 countries in the EU have smoking laws in place.</a:t>
            </a:r>
          </a:p>
          <a:p>
            <a:r>
              <a:rPr lang="en-GB" dirty="0"/>
              <a:t>Italy was the first to enforce a ban in 1962.</a:t>
            </a:r>
          </a:p>
          <a:p>
            <a:r>
              <a:rPr lang="en-GB" dirty="0"/>
              <a:t>Bans in different countries differ quite largely e.g. some allow designated indoor smoking areas,</a:t>
            </a:r>
          </a:p>
          <a:p>
            <a:r>
              <a:rPr lang="en-GB" dirty="0"/>
              <a:t>2012 survey by the European Commission showed that smoking had dropped by 13% in Sweden, followed by Portugal and Slovakia with 23% and Greece topping with 40%.</a:t>
            </a:r>
          </a:p>
          <a:p>
            <a:r>
              <a:rPr lang="en-GB" dirty="0"/>
              <a:t>In the USA, smoking laws tend to me complicated as laws are subject to each state rather than an overall country ban.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A9CE135-D4F0-4A2B-A7E8-B278147AC383}"/>
              </a:ext>
            </a:extLst>
          </p:cNvPr>
          <p:cNvSpPr txBox="1"/>
          <p:nvPr/>
        </p:nvSpPr>
        <p:spPr>
          <a:xfrm>
            <a:off x="1885071" y="5911222"/>
            <a:ext cx="20820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Gwen Symons</a:t>
            </a:r>
          </a:p>
        </p:txBody>
      </p:sp>
    </p:spTree>
    <p:extLst>
      <p:ext uri="{BB962C8B-B14F-4D97-AF65-F5344CB8AC3E}">
        <p14:creationId xmlns:p14="http://schemas.microsoft.com/office/powerpoint/2010/main" val="36340715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35F7CB-AB65-4E52-9255-66A22282CE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Statistics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C380A9-8B3B-4BAE-B7EF-81E9D848D4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133599"/>
            <a:ext cx="8915400" cy="432021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A study which measured the respiratory health on bar workers in England found that their health improved after the ban was put into place.</a:t>
            </a:r>
          </a:p>
          <a:p>
            <a:r>
              <a:rPr lang="en-GB" dirty="0"/>
              <a:t>Second hand smoking has reduced due to the smoking ban.</a:t>
            </a:r>
          </a:p>
          <a:p>
            <a:r>
              <a:rPr lang="en-GB" dirty="0"/>
              <a:t>The Welsh Government found that air quality has improved, and people are now smoking less. </a:t>
            </a:r>
          </a:p>
          <a:p>
            <a:r>
              <a:rPr lang="en-GB" dirty="0"/>
              <a:t>Smoking rates have drastically decreased, in 2007, 24% of adults in Wales smoked, now its at 19% = 94,000 fewer smokers. </a:t>
            </a:r>
          </a:p>
          <a:p>
            <a:r>
              <a:rPr lang="en-GB" dirty="0"/>
              <a:t>Teenager smoking rates have reduced by 6% for boys, 14% for girls.</a:t>
            </a:r>
          </a:p>
          <a:p>
            <a:r>
              <a:rPr lang="en-GB" dirty="0"/>
              <a:t>People who smoke in the home has dropped from 80% to 46%.</a:t>
            </a:r>
          </a:p>
          <a:p>
            <a:r>
              <a:rPr lang="en-GB" dirty="0"/>
              <a:t>Thousands more children live in smoke free homes.</a:t>
            </a:r>
          </a:p>
          <a:p>
            <a:r>
              <a:rPr lang="en-GB" dirty="0"/>
              <a:t>81% of people in Wales were in support of the legislation according to Yougov.co.uk</a:t>
            </a:r>
          </a:p>
        </p:txBody>
      </p:sp>
    </p:spTree>
    <p:extLst>
      <p:ext uri="{BB962C8B-B14F-4D97-AF65-F5344CB8AC3E}">
        <p14:creationId xmlns:p14="http://schemas.microsoft.com/office/powerpoint/2010/main" val="13801753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AAFE2F-D2CE-4D7A-B2D8-89FCDD6617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13892C-3CB9-4089-892A-51A6AB4246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8374" y="1444625"/>
            <a:ext cx="10473964" cy="4872038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Malam, S. (2017). </a:t>
            </a:r>
            <a:r>
              <a:rPr lang="en-GB" i="1" dirty="0"/>
              <a:t>Impact on Smoking Legislation in Wales</a:t>
            </a:r>
            <a:r>
              <a:rPr lang="en-GB" dirty="0"/>
              <a:t>. Retrieved from Gov.co.uk: http://gov.wales/docs/phhs/publications/150203smokingquantitativereporten.pdf</a:t>
            </a:r>
            <a:endParaRPr lang="en-US"/>
          </a:p>
          <a:p>
            <a:pPr marL="0" indent="0">
              <a:buNone/>
            </a:pPr>
            <a:r>
              <a:rPr lang="en-GB" dirty="0"/>
              <a:t>Politics.co.uk. (2017). </a:t>
            </a:r>
            <a:r>
              <a:rPr lang="en-GB" i="1" dirty="0"/>
              <a:t>Smoking Ban</a:t>
            </a:r>
            <a:r>
              <a:rPr lang="en-GB" dirty="0"/>
              <a:t>. Retrieved from Politics.co.uk: http://www.politics.co.uk/reference/smoking-ban</a:t>
            </a:r>
          </a:p>
          <a:p>
            <a:pPr marL="0" indent="0">
              <a:buNone/>
            </a:pPr>
            <a:r>
              <a:rPr lang="en-GB" dirty="0"/>
              <a:t>Smoke Free England. (2017). </a:t>
            </a:r>
            <a:r>
              <a:rPr lang="en-GB" i="1" dirty="0"/>
              <a:t>A quick guide to the </a:t>
            </a:r>
            <a:r>
              <a:rPr lang="en-GB" i="1" dirty="0" err="1"/>
              <a:t>smokefree</a:t>
            </a:r>
            <a:r>
              <a:rPr lang="en-GB" i="1" dirty="0"/>
              <a:t> law</a:t>
            </a:r>
            <a:r>
              <a:rPr lang="en-GB" dirty="0"/>
              <a:t>. Retrieved from Smoke </a:t>
            </a:r>
            <a:r>
              <a:rPr lang="en-GB" dirty="0" err="1"/>
              <a:t>Freee</a:t>
            </a:r>
            <a:r>
              <a:rPr lang="en-GB" dirty="0"/>
              <a:t> England: </a:t>
            </a:r>
            <a:r>
              <a:rPr lang="en-GB" dirty="0">
                <a:hlinkClick r:id="rId2"/>
              </a:rPr>
              <a:t>http://www.smokefreeengland.co.uk/what-do-i-do/quick-guide/</a:t>
            </a:r>
            <a:endParaRPr lang="en-GB" dirty="0"/>
          </a:p>
          <a:p>
            <a:pPr marL="0" indent="0">
              <a:buClr>
                <a:srgbClr val="8AD0D6"/>
              </a:buClr>
              <a:buNone/>
            </a:pPr>
            <a:r>
              <a:rPr lang="en-GB" dirty="0"/>
              <a:t>BBC News (2015)</a:t>
            </a:r>
            <a:r>
              <a:rPr lang="en-GB" i="1" dirty="0"/>
              <a:t> Tobacco display ban extended to all shops</a:t>
            </a:r>
            <a:r>
              <a:rPr lang="en-GB" dirty="0"/>
              <a:t> [Online] Available at</a:t>
            </a:r>
            <a:r>
              <a:rPr lang="en-GB" dirty="0">
                <a:hlinkClick r:id="rId3"/>
              </a:rPr>
              <a:t> http://www.bbc.co.uk/news/business-32188988</a:t>
            </a:r>
            <a:r>
              <a:rPr lang="en-GB" dirty="0"/>
              <a:t> [Accessed 6 November 2017]</a:t>
            </a:r>
          </a:p>
          <a:p>
            <a:pPr marL="0" indent="0">
              <a:buClr>
                <a:srgbClr val="8AD0D6"/>
              </a:buClr>
              <a:buNone/>
            </a:pPr>
            <a:r>
              <a:rPr lang="en-GB" dirty="0"/>
              <a:t>BBC News (2017). </a:t>
            </a:r>
            <a:r>
              <a:rPr lang="en-GB" i="1" dirty="0"/>
              <a:t>BBC NEWS | UK | Higher tobacco age limit in force</a:t>
            </a:r>
            <a:r>
              <a:rPr lang="en-GB" dirty="0"/>
              <a:t>. [online] Available at:</a:t>
            </a:r>
            <a:r>
              <a:rPr lang="en-GB" dirty="0">
                <a:hlinkClick r:id="rId4"/>
              </a:rPr>
              <a:t> http://news.bbc.co.uk/1/hi/uk/7021320.stm</a:t>
            </a:r>
            <a:r>
              <a:rPr lang="en-GB" dirty="0"/>
              <a:t>  [Accessed 1 Dec. 2017].</a:t>
            </a:r>
          </a:p>
          <a:p>
            <a:pPr marL="0" indent="0">
              <a:buClr>
                <a:srgbClr val="8AD0D6"/>
              </a:buClr>
              <a:buNone/>
            </a:pPr>
            <a:r>
              <a:rPr lang="en-GB" dirty="0"/>
              <a:t>Department of Health (2011) </a:t>
            </a:r>
            <a:r>
              <a:rPr lang="en-GB" i="1" dirty="0"/>
              <a:t>Smoking Ban </a:t>
            </a:r>
            <a:r>
              <a:rPr lang="en-GB" dirty="0"/>
              <a:t>[online] Available at </a:t>
            </a:r>
            <a:r>
              <a:rPr lang="en-GB" dirty="0">
                <a:hlinkClick r:id="rId5"/>
              </a:rPr>
              <a:t>http://www.independent.co.uk/news/health/smoking-ban-uk-smokers-numbers-fall-two-million-19-cigarettes-tobacco-drop-10-years-a7817236.html</a:t>
            </a:r>
            <a:r>
              <a:rPr lang="en-GB" dirty="0"/>
              <a:t> [ Accessed 20 Nov.2017]</a:t>
            </a:r>
          </a:p>
          <a:p>
            <a:pPr marL="0" indent="0">
              <a:buClr>
                <a:srgbClr val="8AD0D6"/>
              </a:buClr>
              <a:buNone/>
            </a:pPr>
            <a:r>
              <a:rPr lang="en-GB" dirty="0"/>
              <a:t>Forster, K. (2017). </a:t>
            </a:r>
            <a:r>
              <a:rPr lang="en-GB" i="1" dirty="0"/>
              <a:t>A decade after the smoking ban was introduced, there are nearly two million fewer smokers in Britain</a:t>
            </a:r>
            <a:r>
              <a:rPr lang="en-GB" dirty="0"/>
              <a:t>. [online] The Independent. Available at: </a:t>
            </a:r>
            <a:r>
              <a:rPr lang="en-GB" dirty="0">
                <a:hlinkClick r:id="rId5"/>
              </a:rPr>
              <a:t>http://www.independent.co.uk/news/health/smoking-ban-uk-smokers-numbers-fall-two-million-19-cigarettes-tobacco-drop-10-years-a7817236.html</a:t>
            </a:r>
            <a:r>
              <a:rPr lang="en-GB" dirty="0"/>
              <a:t> [Accessed 1 Dec. 2017].</a:t>
            </a:r>
          </a:p>
          <a:p>
            <a:pPr marL="0" indent="0">
              <a:buClr>
                <a:srgbClr val="8AD0D6"/>
              </a:buClr>
              <a:buNone/>
            </a:pPr>
            <a:r>
              <a:rPr lang="en-GB" dirty="0"/>
              <a:t>Gov.uk. (2017). </a:t>
            </a:r>
            <a:r>
              <a:rPr lang="en-GB" i="1" dirty="0"/>
              <a:t>Smoking at work: the law - GOV.UK</a:t>
            </a:r>
            <a:r>
              <a:rPr lang="en-GB" dirty="0"/>
              <a:t>. [online] Available at:</a:t>
            </a:r>
            <a:r>
              <a:rPr lang="en-GB" dirty="0">
                <a:hlinkClick r:id="rId6"/>
              </a:rPr>
              <a:t> https://www.gov.uk/smoking-at-work-the-law</a:t>
            </a:r>
            <a:r>
              <a:rPr lang="en-GB" dirty="0"/>
              <a:t>  [Accessed 1 Dec. 2017].</a:t>
            </a:r>
          </a:p>
          <a:p>
            <a:pPr marL="0" indent="0">
              <a:buClr>
                <a:srgbClr val="8AD0D6"/>
              </a:buClr>
              <a:buNone/>
            </a:pPr>
            <a:r>
              <a:rPr lang="en-GB" dirty="0"/>
              <a:t>Gov.uk. (2017). </a:t>
            </a:r>
            <a:r>
              <a:rPr lang="en-GB" i="1" dirty="0"/>
              <a:t>Tobacco displays in shops to end from today - GOV.UK</a:t>
            </a:r>
            <a:r>
              <a:rPr lang="en-GB" dirty="0"/>
              <a:t>. [online] Available at:</a:t>
            </a:r>
            <a:r>
              <a:rPr lang="en-GB" dirty="0">
                <a:hlinkClick r:id="rId7"/>
              </a:rPr>
              <a:t>https://www.gov.uk/government/news/tobacco-displays-in-shops-to-end-from-today</a:t>
            </a:r>
            <a:r>
              <a:rPr lang="en-GB" dirty="0"/>
              <a:t> [Accessed 28 Nov.2017]</a:t>
            </a:r>
          </a:p>
          <a:p>
            <a:pPr marL="0" indent="0">
              <a:buClr>
                <a:srgbClr val="8AD0D6"/>
              </a:buClr>
              <a:buNone/>
            </a:pPr>
            <a:r>
              <a:rPr lang="en-GB" dirty="0"/>
              <a:t>Health and Social Care Information Centre. (2017). </a:t>
            </a:r>
            <a:r>
              <a:rPr lang="en-GB" i="1" dirty="0"/>
              <a:t>Statistics on Smoking</a:t>
            </a:r>
            <a:r>
              <a:rPr lang="en-GB" dirty="0"/>
              <a:t>. [online] Available at: </a:t>
            </a:r>
            <a:r>
              <a:rPr lang="en-GB" dirty="0">
                <a:hlinkClick r:id="rId8"/>
              </a:rPr>
              <a:t>http://file:///C:/Users/Kemi/Downloads/stat-smok-eng-2016-rep.pdf</a:t>
            </a:r>
            <a:r>
              <a:rPr lang="en-GB" dirty="0"/>
              <a:t> [Accessed 1 Dec. 2017].</a:t>
            </a:r>
          </a:p>
          <a:p>
            <a:pPr marL="0">
              <a:buClr>
                <a:srgbClr val="8AD0D6"/>
              </a:buClr>
              <a:buFont typeface="Wingdings 3"/>
            </a:pPr>
            <a:endParaRPr lang="en-GB" dirty="0"/>
          </a:p>
          <a:p>
            <a:pPr>
              <a:buClr>
                <a:srgbClr val="8AD0D6"/>
              </a:buClr>
            </a:pPr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64964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174B2C-3163-4F78-81E3-7D53617EEB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776E9F-14C0-4423-A24F-DEFB8C27A8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4253132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DB92AB-108A-4B17-B218-90A54AAD18D4}"/>
              </a:ext>
            </a:extLst>
          </p:cNvPr>
          <p:cNvSpPr txBox="1"/>
          <p:nvPr/>
        </p:nvSpPr>
        <p:spPr>
          <a:xfrm>
            <a:off x="323850" y="1238250"/>
            <a:ext cx="8559407" cy="418576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 err="1">
                <a:solidFill>
                  <a:srgbClr val="EBEBEB"/>
                </a:solidFill>
                <a:latin typeface="Arial"/>
                <a:cs typeface="Arial"/>
              </a:rPr>
              <a:t>Forster.K</a:t>
            </a:r>
            <a:r>
              <a:rPr lang="en-GB" sz="1400" dirty="0">
                <a:solidFill>
                  <a:srgbClr val="EBEBEB"/>
                </a:solidFill>
                <a:latin typeface="Arial"/>
                <a:cs typeface="Arial"/>
              </a:rPr>
              <a:t>, (2017),</a:t>
            </a:r>
            <a:r>
              <a:rPr lang="en-GB" sz="1400" i="1" dirty="0">
                <a:solidFill>
                  <a:srgbClr val="EBEBEB"/>
                </a:solidFill>
                <a:latin typeface="Arial"/>
                <a:cs typeface="Arial"/>
              </a:rPr>
              <a:t>Smoking ban: number of UK smokers falls by nearly two million in 10 years </a:t>
            </a:r>
            <a:r>
              <a:rPr lang="en-GB" sz="1400" dirty="0">
                <a:solidFill>
                  <a:srgbClr val="EBEBEB"/>
                </a:solidFill>
                <a:latin typeface="Arial"/>
                <a:cs typeface="Arial"/>
              </a:rPr>
              <a:t>[online] Available at: </a:t>
            </a:r>
            <a:r>
              <a:rPr lang="en-GB" sz="1400" dirty="0">
                <a:solidFill>
                  <a:srgbClr val="EBEBEB"/>
                </a:solidFill>
                <a:latin typeface="Arial"/>
                <a:cs typeface="Arial"/>
                <a:hlinkClick r:id="rId2"/>
              </a:rPr>
              <a:t>http://www.politics.co.uk/reference/smoking-ban</a:t>
            </a:r>
            <a:r>
              <a:rPr lang="en-GB" sz="1400" dirty="0">
                <a:solidFill>
                  <a:srgbClr val="EBEBEB"/>
                </a:solidFill>
                <a:latin typeface="Arial"/>
                <a:cs typeface="Arial"/>
              </a:rPr>
              <a:t> [Accessed 20 Nov.2017]</a:t>
            </a:r>
            <a:endParaRPr lang="en-US" sz="1400">
              <a:solidFill>
                <a:srgbClr val="EBEBEB"/>
              </a:solidFill>
            </a:endParaRPr>
          </a:p>
          <a:p>
            <a:r>
              <a:rPr lang="en-GB" sz="1400" dirty="0">
                <a:solidFill>
                  <a:srgbClr val="EBEBEB"/>
                </a:solidFill>
                <a:latin typeface="Arial"/>
                <a:cs typeface="Arial"/>
              </a:rPr>
              <a:t>Nhs.uk. (2017). </a:t>
            </a:r>
            <a:r>
              <a:rPr lang="en-GB" sz="1400" i="1" dirty="0" err="1">
                <a:solidFill>
                  <a:srgbClr val="EBEBEB"/>
                </a:solidFill>
                <a:latin typeface="Arial"/>
                <a:cs typeface="Arial"/>
              </a:rPr>
              <a:t>Smokefree</a:t>
            </a:r>
            <a:r>
              <a:rPr lang="en-GB" sz="1400" i="1" dirty="0">
                <a:solidFill>
                  <a:srgbClr val="EBEBEB"/>
                </a:solidFill>
                <a:latin typeface="Arial"/>
                <a:cs typeface="Arial"/>
              </a:rPr>
              <a:t> | Effects of smoking on the body</a:t>
            </a:r>
            <a:r>
              <a:rPr lang="en-GB" sz="1400" dirty="0">
                <a:solidFill>
                  <a:srgbClr val="EBEBEB"/>
                </a:solidFill>
                <a:latin typeface="Arial"/>
                <a:cs typeface="Arial"/>
              </a:rPr>
              <a:t>. [online] Available at: https://www.nhs.uk/smokefree/why-quit/smoking-health-problems [Accessed 1 Dec. 2017].</a:t>
            </a:r>
          </a:p>
          <a:p>
            <a:r>
              <a:rPr lang="en-GB" sz="1400" dirty="0">
                <a:solidFill>
                  <a:srgbClr val="EBEBEB"/>
                </a:solidFill>
                <a:latin typeface="Arial"/>
                <a:cs typeface="Arial"/>
              </a:rPr>
              <a:t>NHS (2017) </a:t>
            </a:r>
            <a:r>
              <a:rPr lang="en-GB" sz="1400" i="1" dirty="0">
                <a:solidFill>
                  <a:srgbClr val="EBEBEB"/>
                </a:solidFill>
                <a:latin typeface="Arial"/>
                <a:cs typeface="Arial"/>
              </a:rPr>
              <a:t>How smoking affects your body </a:t>
            </a:r>
            <a:r>
              <a:rPr lang="en-GB" sz="1400" dirty="0">
                <a:solidFill>
                  <a:srgbClr val="EBEBEB"/>
                </a:solidFill>
                <a:latin typeface="Arial"/>
                <a:cs typeface="Arial"/>
              </a:rPr>
              <a:t>[online] Available at</a:t>
            </a:r>
            <a:r>
              <a:rPr lang="en-GB" sz="1400" dirty="0">
                <a:solidFill>
                  <a:srgbClr val="EBEBEB"/>
                </a:solidFill>
                <a:latin typeface="Arial"/>
                <a:cs typeface="Arial"/>
                <a:hlinkClick r:id="rId3"/>
              </a:rPr>
              <a:t> https://www.nhs.uk/smokefree/why-quit/smoking-health-problems</a:t>
            </a:r>
            <a:endParaRPr lang="en-GB" sz="1400" dirty="0">
              <a:solidFill>
                <a:srgbClr val="EBEBEB"/>
              </a:solidFill>
              <a:latin typeface="Arial"/>
              <a:cs typeface="Arial"/>
            </a:endParaRPr>
          </a:p>
          <a:p>
            <a:r>
              <a:rPr lang="en-GB" sz="1400" dirty="0">
                <a:solidFill>
                  <a:srgbClr val="EBEBEB"/>
                </a:solidFill>
                <a:latin typeface="Arial"/>
                <a:cs typeface="Arial"/>
              </a:rPr>
              <a:t>Politics.co.uk (201</a:t>
            </a:r>
            <a:r>
              <a:rPr lang="en-GB" sz="1400" i="1" dirty="0">
                <a:solidFill>
                  <a:srgbClr val="EBEBEB"/>
                </a:solidFill>
                <a:latin typeface="Arial"/>
                <a:cs typeface="Arial"/>
              </a:rPr>
              <a:t>1) Smoking</a:t>
            </a:r>
            <a:r>
              <a:rPr lang="en-GB" sz="1400" dirty="0">
                <a:solidFill>
                  <a:srgbClr val="EBEBEB"/>
                </a:solidFill>
                <a:latin typeface="Arial"/>
                <a:cs typeface="Arial"/>
              </a:rPr>
              <a:t> [online] Available at </a:t>
            </a:r>
            <a:r>
              <a:rPr lang="en-GB" sz="1400" dirty="0">
                <a:solidFill>
                  <a:srgbClr val="EBEBEB"/>
                </a:solidFill>
                <a:latin typeface="Arial"/>
                <a:cs typeface="Arial"/>
                <a:hlinkClick r:id="rId4"/>
              </a:rPr>
              <a:t> www.politics.co.uk/reference /smoking - NHS Choices 2011</a:t>
            </a:r>
            <a:endParaRPr lang="en-GB" sz="1400" dirty="0">
              <a:solidFill>
                <a:srgbClr val="EBEBEB"/>
              </a:solidFill>
              <a:latin typeface="Arial"/>
              <a:cs typeface="Arial"/>
            </a:endParaRPr>
          </a:p>
          <a:p>
            <a:r>
              <a:rPr lang="en-GB" sz="1400" dirty="0">
                <a:solidFill>
                  <a:srgbClr val="EBEBEB"/>
                </a:solidFill>
                <a:latin typeface="Arial"/>
                <a:cs typeface="Arial"/>
              </a:rPr>
              <a:t>Public Health. (2017). </a:t>
            </a:r>
            <a:r>
              <a:rPr lang="en-GB" sz="1400" i="1" dirty="0">
                <a:solidFill>
                  <a:srgbClr val="EBEBEB"/>
                </a:solidFill>
                <a:latin typeface="Arial"/>
                <a:cs typeface="Arial"/>
              </a:rPr>
              <a:t>Public Health - European Commission</a:t>
            </a:r>
            <a:r>
              <a:rPr lang="en-GB" sz="1400" dirty="0">
                <a:solidFill>
                  <a:srgbClr val="EBEBEB"/>
                </a:solidFill>
                <a:latin typeface="Arial"/>
                <a:cs typeface="Arial"/>
              </a:rPr>
              <a:t>. [online] Available at:   https://ec.europa.eu/health/home_en [Accessed 1 Dec. 2017].</a:t>
            </a:r>
          </a:p>
          <a:p>
            <a:r>
              <a:rPr lang="en-GB" sz="1400" dirty="0">
                <a:solidFill>
                  <a:srgbClr val="EBEBEB"/>
                </a:solidFill>
                <a:latin typeface="Arial"/>
                <a:cs typeface="Arial"/>
              </a:rPr>
              <a:t>Rodrigues, J. (2017). </a:t>
            </a:r>
            <a:r>
              <a:rPr lang="en-GB" sz="1400" i="1" dirty="0">
                <a:solidFill>
                  <a:srgbClr val="EBEBEB"/>
                </a:solidFill>
                <a:latin typeface="Arial"/>
                <a:cs typeface="Arial"/>
              </a:rPr>
              <a:t>When smoking was cool, cheap, legal and socially acceptable</a:t>
            </a:r>
            <a:r>
              <a:rPr lang="en-GB" sz="1400" dirty="0">
                <a:solidFill>
                  <a:srgbClr val="EBEBEB"/>
                </a:solidFill>
                <a:latin typeface="Arial"/>
                <a:cs typeface="Arial"/>
              </a:rPr>
              <a:t>. [online] The Guardian. Available at: https://www.theguardian.com/lifeandstyle/2009/apr/01/tobacco-industry-marketing [Accessed 1 Dec. 2017].</a:t>
            </a:r>
          </a:p>
          <a:p>
            <a:r>
              <a:rPr lang="en-GB" sz="1400" i="1" dirty="0">
                <a:solidFill>
                  <a:srgbClr val="EBEBEB"/>
                </a:solidFill>
                <a:latin typeface="Arial"/>
                <a:cs typeface="Arial"/>
              </a:rPr>
              <a:t>Smoking at work; the law </a:t>
            </a:r>
            <a:r>
              <a:rPr lang="en-GB" sz="1400" dirty="0">
                <a:solidFill>
                  <a:srgbClr val="EBEBEB"/>
                </a:solidFill>
                <a:latin typeface="Arial"/>
                <a:cs typeface="Arial"/>
              </a:rPr>
              <a:t>[online] Available at</a:t>
            </a:r>
            <a:r>
              <a:rPr lang="en-GB" sz="1400" dirty="0">
                <a:solidFill>
                  <a:srgbClr val="EBEBEB"/>
                </a:solidFill>
                <a:latin typeface="Arial"/>
                <a:cs typeface="Arial"/>
                <a:hlinkClick r:id="rId5"/>
              </a:rPr>
              <a:t> http://gov.wales/docs/phhs/publications/150203smokingquantitativereporten.pdf</a:t>
            </a:r>
            <a:r>
              <a:rPr lang="en-GB" sz="1400" dirty="0">
                <a:solidFill>
                  <a:srgbClr val="EBEBEB"/>
                </a:solidFill>
                <a:latin typeface="Arial"/>
                <a:cs typeface="Arial"/>
              </a:rPr>
              <a:t> [Accessed 20 Nov.2017]</a:t>
            </a:r>
          </a:p>
          <a:p>
            <a:r>
              <a:rPr lang="en-GB" sz="1400" dirty="0">
                <a:solidFill>
                  <a:srgbClr val="EBEBEB"/>
                </a:solidFill>
                <a:latin typeface="Arial"/>
                <a:cs typeface="Arial"/>
              </a:rPr>
              <a:t>Treated.com. (2017). </a:t>
            </a:r>
            <a:r>
              <a:rPr lang="en-GB" sz="1400" i="1" dirty="0">
                <a:solidFill>
                  <a:srgbClr val="EBEBEB"/>
                </a:solidFill>
                <a:latin typeface="Arial"/>
                <a:cs typeface="Arial"/>
              </a:rPr>
              <a:t>Smoking Bans in Europe: Who Was First?</a:t>
            </a:r>
            <a:r>
              <a:rPr lang="en-GB" sz="1400" dirty="0">
                <a:solidFill>
                  <a:srgbClr val="EBEBEB"/>
                </a:solidFill>
                <a:latin typeface="Arial"/>
                <a:cs typeface="Arial"/>
              </a:rPr>
              <a:t> [online] Available at: https://www.treated.com/blog/smoking-bans-in-europe-who-was-first [Accessed 1 Dec. 2017].</a:t>
            </a:r>
          </a:p>
          <a:p>
            <a:r>
              <a:rPr lang="en-GB" sz="1400" dirty="0">
                <a:solidFill>
                  <a:srgbClr val="EBEBEB"/>
                </a:solidFill>
                <a:latin typeface="Arial"/>
                <a:cs typeface="Arial"/>
              </a:rPr>
              <a:t>Wikipedia. (2017). </a:t>
            </a:r>
            <a:r>
              <a:rPr lang="en-GB" sz="1400" i="1" dirty="0">
                <a:solidFill>
                  <a:srgbClr val="EBEBEB"/>
                </a:solidFill>
                <a:latin typeface="Arial"/>
                <a:cs typeface="Arial"/>
              </a:rPr>
              <a:t>List Of Smoking Bans</a:t>
            </a:r>
            <a:r>
              <a:rPr lang="en-GB" sz="1400" dirty="0">
                <a:solidFill>
                  <a:srgbClr val="EBEBEB"/>
                </a:solidFill>
                <a:latin typeface="Arial"/>
                <a:cs typeface="Arial"/>
              </a:rPr>
              <a:t>. Retrieved from Wikipedia:</a:t>
            </a:r>
            <a:r>
              <a:rPr lang="en-GB" sz="1400" dirty="0">
                <a:solidFill>
                  <a:srgbClr val="EBEBEB"/>
                </a:solidFill>
                <a:latin typeface="Arial"/>
                <a:cs typeface="Arial"/>
                <a:hlinkClick r:id="rId6"/>
              </a:rPr>
              <a:t> https://en.wikipedia.org/wiki/Listofsmokingbans</a:t>
            </a:r>
            <a:r>
              <a:rPr lang="en-GB" sz="1400" dirty="0">
                <a:solidFill>
                  <a:srgbClr val="EBEBEB"/>
                </a:solidFill>
                <a:latin typeface="Arial"/>
                <a:cs typeface="Arial"/>
              </a:rPr>
              <a:t> [Accessed 25 Nov.2017]</a:t>
            </a:r>
          </a:p>
        </p:txBody>
      </p:sp>
    </p:spTree>
    <p:extLst>
      <p:ext uri="{BB962C8B-B14F-4D97-AF65-F5344CB8AC3E}">
        <p14:creationId xmlns:p14="http://schemas.microsoft.com/office/powerpoint/2010/main" val="110735640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4657</TotalTime>
  <Words>1330</Words>
  <Application>Microsoft Office PowerPoint</Application>
  <PresentationFormat>Widescreen</PresentationFormat>
  <Paragraphs>88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Century Gothic</vt:lpstr>
      <vt:lpstr>Wingdings 3</vt:lpstr>
      <vt:lpstr>Ion</vt:lpstr>
      <vt:lpstr>Smoking Ban</vt:lpstr>
      <vt:lpstr>Introduction</vt:lpstr>
      <vt:lpstr>Background</vt:lpstr>
      <vt:lpstr>PowerPoint Presentation</vt:lpstr>
      <vt:lpstr>Smoking ban</vt:lpstr>
      <vt:lpstr>Legislation</vt:lpstr>
      <vt:lpstr>Before the Smoking Ban</vt:lpstr>
      <vt:lpstr>How Smoking Affects Health</vt:lpstr>
      <vt:lpstr>PowerPoint Presentation</vt:lpstr>
      <vt:lpstr>Outside the UK.</vt:lpstr>
      <vt:lpstr>Statistics</vt:lpstr>
      <vt:lpstr>Reference</vt:lpstr>
      <vt:lpstr>References Continued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Smoking Ban</dc:title>
  <dc:creator>Vicky</dc:creator>
  <cp:lastModifiedBy>Vicky</cp:lastModifiedBy>
  <cp:revision>58</cp:revision>
  <dcterms:created xsi:type="dcterms:W3CDTF">2017-10-30T18:40:26Z</dcterms:created>
  <dcterms:modified xsi:type="dcterms:W3CDTF">2017-12-01T21:38:41Z</dcterms:modified>
</cp:coreProperties>
</file>