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5" r:id="rId4"/>
  </p:sldMasterIdLst>
  <p:notesMasterIdLst>
    <p:notesMasterId r:id="rId43"/>
  </p:notesMasterIdLst>
  <p:sldIdLst>
    <p:sldId id="256" r:id="rId5"/>
    <p:sldId id="257" r:id="rId6"/>
    <p:sldId id="259" r:id="rId7"/>
    <p:sldId id="264" r:id="rId8"/>
    <p:sldId id="265" r:id="rId9"/>
    <p:sldId id="260" r:id="rId10"/>
    <p:sldId id="274" r:id="rId11"/>
    <p:sldId id="276" r:id="rId12"/>
    <p:sldId id="275" r:id="rId13"/>
    <p:sldId id="266" r:id="rId14"/>
    <p:sldId id="628" r:id="rId15"/>
    <p:sldId id="261" r:id="rId16"/>
    <p:sldId id="262" r:id="rId17"/>
    <p:sldId id="626" r:id="rId18"/>
    <p:sldId id="627" r:id="rId19"/>
    <p:sldId id="277" r:id="rId20"/>
    <p:sldId id="630" r:id="rId21"/>
    <p:sldId id="631" r:id="rId22"/>
    <p:sldId id="629" r:id="rId23"/>
    <p:sldId id="632" r:id="rId24"/>
    <p:sldId id="633" r:id="rId25"/>
    <p:sldId id="634" r:id="rId26"/>
    <p:sldId id="635" r:id="rId27"/>
    <p:sldId id="638" r:id="rId28"/>
    <p:sldId id="621" r:id="rId29"/>
    <p:sldId id="622" r:id="rId30"/>
    <p:sldId id="623" r:id="rId31"/>
    <p:sldId id="637" r:id="rId32"/>
    <p:sldId id="625" r:id="rId33"/>
    <p:sldId id="608" r:id="rId34"/>
    <p:sldId id="607" r:id="rId35"/>
    <p:sldId id="611" r:id="rId36"/>
    <p:sldId id="609" r:id="rId37"/>
    <p:sldId id="581" r:id="rId38"/>
    <p:sldId id="582" r:id="rId39"/>
    <p:sldId id="639" r:id="rId40"/>
    <p:sldId id="640" r:id="rId41"/>
    <p:sldId id="25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86234" autoAdjust="0"/>
  </p:normalViewPr>
  <p:slideViewPr>
    <p:cSldViewPr snapToGrid="0">
      <p:cViewPr>
        <p:scale>
          <a:sx n="78" d="100"/>
          <a:sy n="78" d="100"/>
        </p:scale>
        <p:origin x="54"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1161BF-AFDA-49C9-9ED2-947F450FA007}"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B92F20B5-AFA4-4391-9026-20F11475D89B}">
      <dgm:prSet/>
      <dgm:spPr/>
      <dgm:t>
        <a:bodyPr/>
        <a:lstStyle/>
        <a:p>
          <a:r>
            <a:rPr lang="en-GB"/>
            <a:t>What is a community </a:t>
          </a:r>
          <a:endParaRPr lang="en-US"/>
        </a:p>
      </dgm:t>
    </dgm:pt>
    <dgm:pt modelId="{8C742216-DDFD-4F6D-A3FE-320C1E28C24D}" type="parTrans" cxnId="{4E9BC31B-2A65-48F6-9369-050CA6340B57}">
      <dgm:prSet/>
      <dgm:spPr/>
      <dgm:t>
        <a:bodyPr/>
        <a:lstStyle/>
        <a:p>
          <a:endParaRPr lang="en-US"/>
        </a:p>
      </dgm:t>
    </dgm:pt>
    <dgm:pt modelId="{D20E0E30-8685-4FBB-B44A-8E41D1C587A9}" type="sibTrans" cxnId="{4E9BC31B-2A65-48F6-9369-050CA6340B57}">
      <dgm:prSet/>
      <dgm:spPr/>
      <dgm:t>
        <a:bodyPr/>
        <a:lstStyle/>
        <a:p>
          <a:endParaRPr lang="en-US"/>
        </a:p>
      </dgm:t>
    </dgm:pt>
    <dgm:pt modelId="{78CCCAE1-FFAB-42DD-9C68-BCA4FFEB8C2B}">
      <dgm:prSet/>
      <dgm:spPr/>
      <dgm:t>
        <a:bodyPr/>
        <a:lstStyle/>
        <a:p>
          <a:r>
            <a:rPr lang="en-GB"/>
            <a:t>Concept of community</a:t>
          </a:r>
          <a:endParaRPr lang="en-US"/>
        </a:p>
      </dgm:t>
    </dgm:pt>
    <dgm:pt modelId="{72F2AC75-D243-416A-8330-14BD4689964C}" type="parTrans" cxnId="{7C11444A-1312-41DE-9177-DC7D8F083804}">
      <dgm:prSet/>
      <dgm:spPr/>
      <dgm:t>
        <a:bodyPr/>
        <a:lstStyle/>
        <a:p>
          <a:endParaRPr lang="en-US"/>
        </a:p>
      </dgm:t>
    </dgm:pt>
    <dgm:pt modelId="{A48270B8-F8EE-4775-BCBD-759B856B1B87}" type="sibTrans" cxnId="{7C11444A-1312-41DE-9177-DC7D8F083804}">
      <dgm:prSet/>
      <dgm:spPr/>
      <dgm:t>
        <a:bodyPr/>
        <a:lstStyle/>
        <a:p>
          <a:endParaRPr lang="en-US"/>
        </a:p>
      </dgm:t>
    </dgm:pt>
    <dgm:pt modelId="{8C9F40A0-00BD-42E0-97CA-A8B05161498F}">
      <dgm:prSet/>
      <dgm:spPr/>
      <dgm:t>
        <a:bodyPr/>
        <a:lstStyle/>
        <a:p>
          <a:r>
            <a:rPr lang="en-GB"/>
            <a:t>Needs of a community </a:t>
          </a:r>
          <a:endParaRPr lang="en-US"/>
        </a:p>
      </dgm:t>
    </dgm:pt>
    <dgm:pt modelId="{0E2C102D-4B1A-465B-92E7-FE6EE80DABD9}" type="parTrans" cxnId="{6DAABF15-1E10-482B-857C-EFB9C8F87147}">
      <dgm:prSet/>
      <dgm:spPr/>
      <dgm:t>
        <a:bodyPr/>
        <a:lstStyle/>
        <a:p>
          <a:endParaRPr lang="en-US"/>
        </a:p>
      </dgm:t>
    </dgm:pt>
    <dgm:pt modelId="{9404EDF9-1410-49C0-A4FA-79A8F5D8232B}" type="sibTrans" cxnId="{6DAABF15-1E10-482B-857C-EFB9C8F87147}">
      <dgm:prSet/>
      <dgm:spPr/>
      <dgm:t>
        <a:bodyPr/>
        <a:lstStyle/>
        <a:p>
          <a:endParaRPr lang="en-US"/>
        </a:p>
      </dgm:t>
    </dgm:pt>
    <dgm:pt modelId="{FBA957A6-97F8-49FD-8883-BA6C0886DAF5}">
      <dgm:prSet/>
      <dgm:spPr/>
      <dgm:t>
        <a:bodyPr/>
        <a:lstStyle/>
        <a:p>
          <a:r>
            <a:rPr lang="en-GB"/>
            <a:t>What makes a community</a:t>
          </a:r>
          <a:endParaRPr lang="en-US"/>
        </a:p>
      </dgm:t>
    </dgm:pt>
    <dgm:pt modelId="{51BBA344-53AD-4F6F-BF69-61D2F03A6EEB}" type="parTrans" cxnId="{8F1DCB33-02D7-4055-8265-859FA199A187}">
      <dgm:prSet/>
      <dgm:spPr/>
      <dgm:t>
        <a:bodyPr/>
        <a:lstStyle/>
        <a:p>
          <a:endParaRPr lang="en-US"/>
        </a:p>
      </dgm:t>
    </dgm:pt>
    <dgm:pt modelId="{5F0C38B1-FAD1-42CE-B036-FAC8AEA2FAAC}" type="sibTrans" cxnId="{8F1DCB33-02D7-4055-8265-859FA199A187}">
      <dgm:prSet/>
      <dgm:spPr/>
      <dgm:t>
        <a:bodyPr/>
        <a:lstStyle/>
        <a:p>
          <a:endParaRPr lang="en-US"/>
        </a:p>
      </dgm:t>
    </dgm:pt>
    <dgm:pt modelId="{06B07AAD-22B8-463C-ABBB-FE99D95CB81B}">
      <dgm:prSet/>
      <dgm:spPr/>
      <dgm:t>
        <a:bodyPr/>
        <a:lstStyle/>
        <a:p>
          <a:r>
            <a:rPr lang="en-GB"/>
            <a:t>A Wales of cohesive communities </a:t>
          </a:r>
          <a:endParaRPr lang="en-US"/>
        </a:p>
      </dgm:t>
    </dgm:pt>
    <dgm:pt modelId="{7C83F09A-35BB-4882-9731-2E0D53A8638A}" type="parTrans" cxnId="{93EDDAF2-5005-43D9-A41C-02F77BB1B15E}">
      <dgm:prSet/>
      <dgm:spPr/>
      <dgm:t>
        <a:bodyPr/>
        <a:lstStyle/>
        <a:p>
          <a:endParaRPr lang="en-US"/>
        </a:p>
      </dgm:t>
    </dgm:pt>
    <dgm:pt modelId="{F57EF5A0-B309-4FAF-9FFA-64760D3BFB36}" type="sibTrans" cxnId="{93EDDAF2-5005-43D9-A41C-02F77BB1B15E}">
      <dgm:prSet/>
      <dgm:spPr/>
      <dgm:t>
        <a:bodyPr/>
        <a:lstStyle/>
        <a:p>
          <a:endParaRPr lang="en-US"/>
        </a:p>
      </dgm:t>
    </dgm:pt>
    <dgm:pt modelId="{C31B178E-61F0-46A6-99F9-7FB489637177}">
      <dgm:prSet/>
      <dgm:spPr/>
      <dgm:t>
        <a:bodyPr/>
        <a:lstStyle/>
        <a:p>
          <a:r>
            <a:rPr lang="en-GB"/>
            <a:t>A Wales of Vibrant Culture and Thriving Welsh Language </a:t>
          </a:r>
          <a:endParaRPr lang="en-US"/>
        </a:p>
      </dgm:t>
    </dgm:pt>
    <dgm:pt modelId="{E7C22E23-FB07-4E62-9D3E-85C462836A8B}" type="parTrans" cxnId="{4D124D97-B83C-4D95-81AD-436501D0F306}">
      <dgm:prSet/>
      <dgm:spPr/>
      <dgm:t>
        <a:bodyPr/>
        <a:lstStyle/>
        <a:p>
          <a:endParaRPr lang="en-US"/>
        </a:p>
      </dgm:t>
    </dgm:pt>
    <dgm:pt modelId="{2D5F6A66-C681-4D8F-874D-E5C10A8929FC}" type="sibTrans" cxnId="{4D124D97-B83C-4D95-81AD-436501D0F306}">
      <dgm:prSet/>
      <dgm:spPr/>
      <dgm:t>
        <a:bodyPr/>
        <a:lstStyle/>
        <a:p>
          <a:endParaRPr lang="en-US"/>
        </a:p>
      </dgm:t>
    </dgm:pt>
    <dgm:pt modelId="{8738FB74-09FE-455D-B74A-1B87AA889CEF}" type="pres">
      <dgm:prSet presAssocID="{821161BF-AFDA-49C9-9ED2-947F450FA007}" presName="diagram" presStyleCnt="0">
        <dgm:presLayoutVars>
          <dgm:dir/>
          <dgm:resizeHandles val="exact"/>
        </dgm:presLayoutVars>
      </dgm:prSet>
      <dgm:spPr/>
    </dgm:pt>
    <dgm:pt modelId="{3AC4EB64-922B-4DAB-9843-4BB55D087230}" type="pres">
      <dgm:prSet presAssocID="{B92F20B5-AFA4-4391-9026-20F11475D89B}" presName="node" presStyleLbl="node1" presStyleIdx="0" presStyleCnt="6">
        <dgm:presLayoutVars>
          <dgm:bulletEnabled val="1"/>
        </dgm:presLayoutVars>
      </dgm:prSet>
      <dgm:spPr/>
    </dgm:pt>
    <dgm:pt modelId="{23F1336A-9DF6-49E4-B505-E603B6E19270}" type="pres">
      <dgm:prSet presAssocID="{D20E0E30-8685-4FBB-B44A-8E41D1C587A9}" presName="sibTrans" presStyleCnt="0"/>
      <dgm:spPr/>
    </dgm:pt>
    <dgm:pt modelId="{57A29F8A-83CA-4492-818F-22FB766072EB}" type="pres">
      <dgm:prSet presAssocID="{78CCCAE1-FFAB-42DD-9C68-BCA4FFEB8C2B}" presName="node" presStyleLbl="node1" presStyleIdx="1" presStyleCnt="6">
        <dgm:presLayoutVars>
          <dgm:bulletEnabled val="1"/>
        </dgm:presLayoutVars>
      </dgm:prSet>
      <dgm:spPr/>
    </dgm:pt>
    <dgm:pt modelId="{1D4F1934-BF67-4FE3-AA7A-D6532042FCD3}" type="pres">
      <dgm:prSet presAssocID="{A48270B8-F8EE-4775-BCBD-759B856B1B87}" presName="sibTrans" presStyleCnt="0"/>
      <dgm:spPr/>
    </dgm:pt>
    <dgm:pt modelId="{78D29B78-4596-4080-80E3-8B36ECBB8029}" type="pres">
      <dgm:prSet presAssocID="{8C9F40A0-00BD-42E0-97CA-A8B05161498F}" presName="node" presStyleLbl="node1" presStyleIdx="2" presStyleCnt="6">
        <dgm:presLayoutVars>
          <dgm:bulletEnabled val="1"/>
        </dgm:presLayoutVars>
      </dgm:prSet>
      <dgm:spPr/>
    </dgm:pt>
    <dgm:pt modelId="{AD660A90-ECEE-4C58-8513-406ABBDDC45F}" type="pres">
      <dgm:prSet presAssocID="{9404EDF9-1410-49C0-A4FA-79A8F5D8232B}" presName="sibTrans" presStyleCnt="0"/>
      <dgm:spPr/>
    </dgm:pt>
    <dgm:pt modelId="{83DE1306-ACF0-4CB2-AAFB-CE6060B95D8B}" type="pres">
      <dgm:prSet presAssocID="{FBA957A6-97F8-49FD-8883-BA6C0886DAF5}" presName="node" presStyleLbl="node1" presStyleIdx="3" presStyleCnt="6">
        <dgm:presLayoutVars>
          <dgm:bulletEnabled val="1"/>
        </dgm:presLayoutVars>
      </dgm:prSet>
      <dgm:spPr/>
    </dgm:pt>
    <dgm:pt modelId="{1267C08B-5F8A-478B-BEC9-147AD4388650}" type="pres">
      <dgm:prSet presAssocID="{5F0C38B1-FAD1-42CE-B036-FAC8AEA2FAAC}" presName="sibTrans" presStyleCnt="0"/>
      <dgm:spPr/>
    </dgm:pt>
    <dgm:pt modelId="{A98EA285-3CD1-47B5-BAE8-414D76E96CE3}" type="pres">
      <dgm:prSet presAssocID="{06B07AAD-22B8-463C-ABBB-FE99D95CB81B}" presName="node" presStyleLbl="node1" presStyleIdx="4" presStyleCnt="6">
        <dgm:presLayoutVars>
          <dgm:bulletEnabled val="1"/>
        </dgm:presLayoutVars>
      </dgm:prSet>
      <dgm:spPr/>
    </dgm:pt>
    <dgm:pt modelId="{4F13757E-98D9-4152-A890-7DCF698323F3}" type="pres">
      <dgm:prSet presAssocID="{F57EF5A0-B309-4FAF-9FFA-64760D3BFB36}" presName="sibTrans" presStyleCnt="0"/>
      <dgm:spPr/>
    </dgm:pt>
    <dgm:pt modelId="{20745612-B820-4412-98B0-E75D8EB23095}" type="pres">
      <dgm:prSet presAssocID="{C31B178E-61F0-46A6-99F9-7FB489637177}" presName="node" presStyleLbl="node1" presStyleIdx="5" presStyleCnt="6">
        <dgm:presLayoutVars>
          <dgm:bulletEnabled val="1"/>
        </dgm:presLayoutVars>
      </dgm:prSet>
      <dgm:spPr/>
    </dgm:pt>
  </dgm:ptLst>
  <dgm:cxnLst>
    <dgm:cxn modelId="{B6E78612-3B2E-41A0-9EEC-61192404C44D}" type="presOf" srcId="{78CCCAE1-FFAB-42DD-9C68-BCA4FFEB8C2B}" destId="{57A29F8A-83CA-4492-818F-22FB766072EB}" srcOrd="0" destOrd="0" presId="urn:microsoft.com/office/officeart/2005/8/layout/default"/>
    <dgm:cxn modelId="{6DAABF15-1E10-482B-857C-EFB9C8F87147}" srcId="{821161BF-AFDA-49C9-9ED2-947F450FA007}" destId="{8C9F40A0-00BD-42E0-97CA-A8B05161498F}" srcOrd="2" destOrd="0" parTransId="{0E2C102D-4B1A-465B-92E7-FE6EE80DABD9}" sibTransId="{9404EDF9-1410-49C0-A4FA-79A8F5D8232B}"/>
    <dgm:cxn modelId="{03729519-5564-457A-B815-DEAB5DD5A298}" type="presOf" srcId="{FBA957A6-97F8-49FD-8883-BA6C0886DAF5}" destId="{83DE1306-ACF0-4CB2-AAFB-CE6060B95D8B}" srcOrd="0" destOrd="0" presId="urn:microsoft.com/office/officeart/2005/8/layout/default"/>
    <dgm:cxn modelId="{4E9BC31B-2A65-48F6-9369-050CA6340B57}" srcId="{821161BF-AFDA-49C9-9ED2-947F450FA007}" destId="{B92F20B5-AFA4-4391-9026-20F11475D89B}" srcOrd="0" destOrd="0" parTransId="{8C742216-DDFD-4F6D-A3FE-320C1E28C24D}" sibTransId="{D20E0E30-8685-4FBB-B44A-8E41D1C587A9}"/>
    <dgm:cxn modelId="{8F1DCB33-02D7-4055-8265-859FA199A187}" srcId="{821161BF-AFDA-49C9-9ED2-947F450FA007}" destId="{FBA957A6-97F8-49FD-8883-BA6C0886DAF5}" srcOrd="3" destOrd="0" parTransId="{51BBA344-53AD-4F6F-BF69-61D2F03A6EEB}" sibTransId="{5F0C38B1-FAD1-42CE-B036-FAC8AEA2FAAC}"/>
    <dgm:cxn modelId="{7C11444A-1312-41DE-9177-DC7D8F083804}" srcId="{821161BF-AFDA-49C9-9ED2-947F450FA007}" destId="{78CCCAE1-FFAB-42DD-9C68-BCA4FFEB8C2B}" srcOrd="1" destOrd="0" parTransId="{72F2AC75-D243-416A-8330-14BD4689964C}" sibTransId="{A48270B8-F8EE-4775-BCBD-759B856B1B87}"/>
    <dgm:cxn modelId="{0F6F376D-39A7-4D48-A3C0-B6FFE1516975}" type="presOf" srcId="{8C9F40A0-00BD-42E0-97CA-A8B05161498F}" destId="{78D29B78-4596-4080-80E3-8B36ECBB8029}" srcOrd="0" destOrd="0" presId="urn:microsoft.com/office/officeart/2005/8/layout/default"/>
    <dgm:cxn modelId="{548D968F-8EB6-40FD-B62F-0C7F633AC436}" type="presOf" srcId="{C31B178E-61F0-46A6-99F9-7FB489637177}" destId="{20745612-B820-4412-98B0-E75D8EB23095}" srcOrd="0" destOrd="0" presId="urn:microsoft.com/office/officeart/2005/8/layout/default"/>
    <dgm:cxn modelId="{4D124D97-B83C-4D95-81AD-436501D0F306}" srcId="{821161BF-AFDA-49C9-9ED2-947F450FA007}" destId="{C31B178E-61F0-46A6-99F9-7FB489637177}" srcOrd="5" destOrd="0" parTransId="{E7C22E23-FB07-4E62-9D3E-85C462836A8B}" sibTransId="{2D5F6A66-C681-4D8F-874D-E5C10A8929FC}"/>
    <dgm:cxn modelId="{9A0398E9-1A91-4EE5-B7DF-20C1E0142AB7}" type="presOf" srcId="{06B07AAD-22B8-463C-ABBB-FE99D95CB81B}" destId="{A98EA285-3CD1-47B5-BAE8-414D76E96CE3}" srcOrd="0" destOrd="0" presId="urn:microsoft.com/office/officeart/2005/8/layout/default"/>
    <dgm:cxn modelId="{3050F2EF-4561-4E6D-A90F-D98E6C850266}" type="presOf" srcId="{821161BF-AFDA-49C9-9ED2-947F450FA007}" destId="{8738FB74-09FE-455D-B74A-1B87AA889CEF}" srcOrd="0" destOrd="0" presId="urn:microsoft.com/office/officeart/2005/8/layout/default"/>
    <dgm:cxn modelId="{93EDDAF2-5005-43D9-A41C-02F77BB1B15E}" srcId="{821161BF-AFDA-49C9-9ED2-947F450FA007}" destId="{06B07AAD-22B8-463C-ABBB-FE99D95CB81B}" srcOrd="4" destOrd="0" parTransId="{7C83F09A-35BB-4882-9731-2E0D53A8638A}" sibTransId="{F57EF5A0-B309-4FAF-9FFA-64760D3BFB36}"/>
    <dgm:cxn modelId="{649F8BFB-85AD-43A6-AB44-AD7C2A471793}" type="presOf" srcId="{B92F20B5-AFA4-4391-9026-20F11475D89B}" destId="{3AC4EB64-922B-4DAB-9843-4BB55D087230}" srcOrd="0" destOrd="0" presId="urn:microsoft.com/office/officeart/2005/8/layout/default"/>
    <dgm:cxn modelId="{7B522F1C-CCEB-4F81-A3CD-4EDD00154206}" type="presParOf" srcId="{8738FB74-09FE-455D-B74A-1B87AA889CEF}" destId="{3AC4EB64-922B-4DAB-9843-4BB55D087230}" srcOrd="0" destOrd="0" presId="urn:microsoft.com/office/officeart/2005/8/layout/default"/>
    <dgm:cxn modelId="{8FD3B74F-B638-478A-95FC-8C60225910DB}" type="presParOf" srcId="{8738FB74-09FE-455D-B74A-1B87AA889CEF}" destId="{23F1336A-9DF6-49E4-B505-E603B6E19270}" srcOrd="1" destOrd="0" presId="urn:microsoft.com/office/officeart/2005/8/layout/default"/>
    <dgm:cxn modelId="{2B0C7E33-E5F6-4C00-A61C-95BB941E895B}" type="presParOf" srcId="{8738FB74-09FE-455D-B74A-1B87AA889CEF}" destId="{57A29F8A-83CA-4492-818F-22FB766072EB}" srcOrd="2" destOrd="0" presId="urn:microsoft.com/office/officeart/2005/8/layout/default"/>
    <dgm:cxn modelId="{96933B3F-262F-4834-9264-F5966496DE65}" type="presParOf" srcId="{8738FB74-09FE-455D-B74A-1B87AA889CEF}" destId="{1D4F1934-BF67-4FE3-AA7A-D6532042FCD3}" srcOrd="3" destOrd="0" presId="urn:microsoft.com/office/officeart/2005/8/layout/default"/>
    <dgm:cxn modelId="{0B5A6B21-34F3-4DE1-AA9C-A4A2624D66EA}" type="presParOf" srcId="{8738FB74-09FE-455D-B74A-1B87AA889CEF}" destId="{78D29B78-4596-4080-80E3-8B36ECBB8029}" srcOrd="4" destOrd="0" presId="urn:microsoft.com/office/officeart/2005/8/layout/default"/>
    <dgm:cxn modelId="{C44E1E85-A91B-4BEE-8361-62EF087D342E}" type="presParOf" srcId="{8738FB74-09FE-455D-B74A-1B87AA889CEF}" destId="{AD660A90-ECEE-4C58-8513-406ABBDDC45F}" srcOrd="5" destOrd="0" presId="urn:microsoft.com/office/officeart/2005/8/layout/default"/>
    <dgm:cxn modelId="{F40CA6A6-00D8-4525-AD3C-B98429509BB0}" type="presParOf" srcId="{8738FB74-09FE-455D-B74A-1B87AA889CEF}" destId="{83DE1306-ACF0-4CB2-AAFB-CE6060B95D8B}" srcOrd="6" destOrd="0" presId="urn:microsoft.com/office/officeart/2005/8/layout/default"/>
    <dgm:cxn modelId="{F569C639-9A73-4AA7-A10E-E5B796E52CD3}" type="presParOf" srcId="{8738FB74-09FE-455D-B74A-1B87AA889CEF}" destId="{1267C08B-5F8A-478B-BEC9-147AD4388650}" srcOrd="7" destOrd="0" presId="urn:microsoft.com/office/officeart/2005/8/layout/default"/>
    <dgm:cxn modelId="{8A92BE63-01D6-4F42-ADF5-DAFF8CB4CD79}" type="presParOf" srcId="{8738FB74-09FE-455D-B74A-1B87AA889CEF}" destId="{A98EA285-3CD1-47B5-BAE8-414D76E96CE3}" srcOrd="8" destOrd="0" presId="urn:microsoft.com/office/officeart/2005/8/layout/default"/>
    <dgm:cxn modelId="{5FD84421-4998-428E-A0D4-EAEC97563FA9}" type="presParOf" srcId="{8738FB74-09FE-455D-B74A-1B87AA889CEF}" destId="{4F13757E-98D9-4152-A890-7DCF698323F3}" srcOrd="9" destOrd="0" presId="urn:microsoft.com/office/officeart/2005/8/layout/default"/>
    <dgm:cxn modelId="{7E4AF6FF-6C81-4E52-B1AD-7A507E564649}" type="presParOf" srcId="{8738FB74-09FE-455D-B74A-1B87AA889CEF}" destId="{20745612-B820-4412-98B0-E75D8EB2309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BC4792-9F0B-4292-952C-0C2EB2E3C1D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2A2159C-66F4-4051-8991-9B794B8E87C4}">
      <dgm:prSet/>
      <dgm:spPr/>
      <dgm:t>
        <a:bodyPr/>
        <a:lstStyle/>
        <a:p>
          <a:r>
            <a:rPr lang="en-GB" dirty="0"/>
            <a:t>A group of people living in the same place or having a particular characteristic in common. </a:t>
          </a:r>
          <a:endParaRPr lang="en-US" dirty="0"/>
        </a:p>
      </dgm:t>
    </dgm:pt>
    <dgm:pt modelId="{2B756270-DC92-42CE-9929-589BF589F804}" type="parTrans" cxnId="{7C03CD61-9E5A-4F52-88B5-BA70DAC7C272}">
      <dgm:prSet/>
      <dgm:spPr/>
      <dgm:t>
        <a:bodyPr/>
        <a:lstStyle/>
        <a:p>
          <a:endParaRPr lang="en-US"/>
        </a:p>
      </dgm:t>
    </dgm:pt>
    <dgm:pt modelId="{B87EB554-1F74-4E2B-B080-77A516C9D3F7}" type="sibTrans" cxnId="{7C03CD61-9E5A-4F52-88B5-BA70DAC7C272}">
      <dgm:prSet/>
      <dgm:spPr/>
      <dgm:t>
        <a:bodyPr/>
        <a:lstStyle/>
        <a:p>
          <a:endParaRPr lang="en-US"/>
        </a:p>
      </dgm:t>
    </dgm:pt>
    <dgm:pt modelId="{E78AF6CE-D871-4A6C-8BB0-44F403A5E4F8}">
      <dgm:prSet/>
      <dgm:spPr/>
      <dgm:t>
        <a:bodyPr/>
        <a:lstStyle/>
        <a:p>
          <a:r>
            <a:rPr lang="en-GB" dirty="0"/>
            <a:t>The people living in one particular area or people who are considered as a unit because of their common interests, social group, or nationality.</a:t>
          </a:r>
          <a:endParaRPr lang="en-US" dirty="0"/>
        </a:p>
      </dgm:t>
    </dgm:pt>
    <dgm:pt modelId="{82B1F32D-8F9E-4A3E-963C-79779FAAB1DE}" type="parTrans" cxnId="{90546E09-E14C-41EF-BCD7-26391B86CC6A}">
      <dgm:prSet/>
      <dgm:spPr/>
      <dgm:t>
        <a:bodyPr/>
        <a:lstStyle/>
        <a:p>
          <a:endParaRPr lang="en-US"/>
        </a:p>
      </dgm:t>
    </dgm:pt>
    <dgm:pt modelId="{47F8CFEB-9AC6-4F5E-9D88-C5E03C833E42}" type="sibTrans" cxnId="{90546E09-E14C-41EF-BCD7-26391B86CC6A}">
      <dgm:prSet/>
      <dgm:spPr/>
      <dgm:t>
        <a:bodyPr/>
        <a:lstStyle/>
        <a:p>
          <a:endParaRPr lang="en-US"/>
        </a:p>
      </dgm:t>
    </dgm:pt>
    <dgm:pt modelId="{3C313F5F-CFBB-4AAD-BD86-B570415D9FA5}" type="pres">
      <dgm:prSet presAssocID="{0EBC4792-9F0B-4292-952C-0C2EB2E3C1DC}" presName="hierChild1" presStyleCnt="0">
        <dgm:presLayoutVars>
          <dgm:chPref val="1"/>
          <dgm:dir/>
          <dgm:animOne val="branch"/>
          <dgm:animLvl val="lvl"/>
          <dgm:resizeHandles/>
        </dgm:presLayoutVars>
      </dgm:prSet>
      <dgm:spPr/>
    </dgm:pt>
    <dgm:pt modelId="{4CB9CCF1-3202-421F-9FD5-B4FCCA6963D2}" type="pres">
      <dgm:prSet presAssocID="{72A2159C-66F4-4051-8991-9B794B8E87C4}" presName="hierRoot1" presStyleCnt="0"/>
      <dgm:spPr/>
    </dgm:pt>
    <dgm:pt modelId="{02E852B5-2DB3-48F4-9109-D6D28F091C63}" type="pres">
      <dgm:prSet presAssocID="{72A2159C-66F4-4051-8991-9B794B8E87C4}" presName="composite" presStyleCnt="0"/>
      <dgm:spPr/>
    </dgm:pt>
    <dgm:pt modelId="{C65A94BA-414B-4058-B263-D58DBA336597}" type="pres">
      <dgm:prSet presAssocID="{72A2159C-66F4-4051-8991-9B794B8E87C4}" presName="background" presStyleLbl="node0" presStyleIdx="0" presStyleCnt="2"/>
      <dgm:spPr/>
    </dgm:pt>
    <dgm:pt modelId="{2C6F7B3A-3FE1-4660-A75A-F2F38CFD1E46}" type="pres">
      <dgm:prSet presAssocID="{72A2159C-66F4-4051-8991-9B794B8E87C4}" presName="text" presStyleLbl="fgAcc0" presStyleIdx="0" presStyleCnt="2">
        <dgm:presLayoutVars>
          <dgm:chPref val="3"/>
        </dgm:presLayoutVars>
      </dgm:prSet>
      <dgm:spPr/>
    </dgm:pt>
    <dgm:pt modelId="{39120317-94E3-417B-9BDB-46D697165956}" type="pres">
      <dgm:prSet presAssocID="{72A2159C-66F4-4051-8991-9B794B8E87C4}" presName="hierChild2" presStyleCnt="0"/>
      <dgm:spPr/>
    </dgm:pt>
    <dgm:pt modelId="{38B7651C-1FBC-403D-B300-DE8823AD9C05}" type="pres">
      <dgm:prSet presAssocID="{E78AF6CE-D871-4A6C-8BB0-44F403A5E4F8}" presName="hierRoot1" presStyleCnt="0"/>
      <dgm:spPr/>
    </dgm:pt>
    <dgm:pt modelId="{7187D221-862E-44A9-801E-AEF63A15BB27}" type="pres">
      <dgm:prSet presAssocID="{E78AF6CE-D871-4A6C-8BB0-44F403A5E4F8}" presName="composite" presStyleCnt="0"/>
      <dgm:spPr/>
    </dgm:pt>
    <dgm:pt modelId="{CEB6F4CC-0884-4412-9D34-769F9535A4A4}" type="pres">
      <dgm:prSet presAssocID="{E78AF6CE-D871-4A6C-8BB0-44F403A5E4F8}" presName="background" presStyleLbl="node0" presStyleIdx="1" presStyleCnt="2"/>
      <dgm:spPr/>
    </dgm:pt>
    <dgm:pt modelId="{7CCEA6AF-EED0-45EC-9745-509EF88D0E91}" type="pres">
      <dgm:prSet presAssocID="{E78AF6CE-D871-4A6C-8BB0-44F403A5E4F8}" presName="text" presStyleLbl="fgAcc0" presStyleIdx="1" presStyleCnt="2">
        <dgm:presLayoutVars>
          <dgm:chPref val="3"/>
        </dgm:presLayoutVars>
      </dgm:prSet>
      <dgm:spPr/>
    </dgm:pt>
    <dgm:pt modelId="{F7887406-8B77-4FD9-B999-446EB4673C15}" type="pres">
      <dgm:prSet presAssocID="{E78AF6CE-D871-4A6C-8BB0-44F403A5E4F8}" presName="hierChild2" presStyleCnt="0"/>
      <dgm:spPr/>
    </dgm:pt>
  </dgm:ptLst>
  <dgm:cxnLst>
    <dgm:cxn modelId="{90546E09-E14C-41EF-BCD7-26391B86CC6A}" srcId="{0EBC4792-9F0B-4292-952C-0C2EB2E3C1DC}" destId="{E78AF6CE-D871-4A6C-8BB0-44F403A5E4F8}" srcOrd="1" destOrd="0" parTransId="{82B1F32D-8F9E-4A3E-963C-79779FAAB1DE}" sibTransId="{47F8CFEB-9AC6-4F5E-9D88-C5E03C833E42}"/>
    <dgm:cxn modelId="{1ACEED30-68B9-4719-A799-E7E4F848A9EF}" type="presOf" srcId="{0EBC4792-9F0B-4292-952C-0C2EB2E3C1DC}" destId="{3C313F5F-CFBB-4AAD-BD86-B570415D9FA5}" srcOrd="0" destOrd="0" presId="urn:microsoft.com/office/officeart/2005/8/layout/hierarchy1"/>
    <dgm:cxn modelId="{79B44633-8988-431C-82B9-287881EB113F}" type="presOf" srcId="{E78AF6CE-D871-4A6C-8BB0-44F403A5E4F8}" destId="{7CCEA6AF-EED0-45EC-9745-509EF88D0E91}" srcOrd="0" destOrd="0" presId="urn:microsoft.com/office/officeart/2005/8/layout/hierarchy1"/>
    <dgm:cxn modelId="{7C03CD61-9E5A-4F52-88B5-BA70DAC7C272}" srcId="{0EBC4792-9F0B-4292-952C-0C2EB2E3C1DC}" destId="{72A2159C-66F4-4051-8991-9B794B8E87C4}" srcOrd="0" destOrd="0" parTransId="{2B756270-DC92-42CE-9929-589BF589F804}" sibTransId="{B87EB554-1F74-4E2B-B080-77A516C9D3F7}"/>
    <dgm:cxn modelId="{26131047-B958-4F02-ABCB-65B59FCAC6D6}" type="presOf" srcId="{72A2159C-66F4-4051-8991-9B794B8E87C4}" destId="{2C6F7B3A-3FE1-4660-A75A-F2F38CFD1E46}" srcOrd="0" destOrd="0" presId="urn:microsoft.com/office/officeart/2005/8/layout/hierarchy1"/>
    <dgm:cxn modelId="{34B02FFB-FA86-4CD8-92A0-957296A51E24}" type="presParOf" srcId="{3C313F5F-CFBB-4AAD-BD86-B570415D9FA5}" destId="{4CB9CCF1-3202-421F-9FD5-B4FCCA6963D2}" srcOrd="0" destOrd="0" presId="urn:microsoft.com/office/officeart/2005/8/layout/hierarchy1"/>
    <dgm:cxn modelId="{C0CB6070-C1C2-456F-9E81-F76F10931AE3}" type="presParOf" srcId="{4CB9CCF1-3202-421F-9FD5-B4FCCA6963D2}" destId="{02E852B5-2DB3-48F4-9109-D6D28F091C63}" srcOrd="0" destOrd="0" presId="urn:microsoft.com/office/officeart/2005/8/layout/hierarchy1"/>
    <dgm:cxn modelId="{183005E4-D90F-4F7C-889B-6AB005C6711E}" type="presParOf" srcId="{02E852B5-2DB3-48F4-9109-D6D28F091C63}" destId="{C65A94BA-414B-4058-B263-D58DBA336597}" srcOrd="0" destOrd="0" presId="urn:microsoft.com/office/officeart/2005/8/layout/hierarchy1"/>
    <dgm:cxn modelId="{3EC52FBB-749E-44FB-B1F9-7BFD54B3703F}" type="presParOf" srcId="{02E852B5-2DB3-48F4-9109-D6D28F091C63}" destId="{2C6F7B3A-3FE1-4660-A75A-F2F38CFD1E46}" srcOrd="1" destOrd="0" presId="urn:microsoft.com/office/officeart/2005/8/layout/hierarchy1"/>
    <dgm:cxn modelId="{E277BFD2-6DC0-4B85-BB49-3668F80ED523}" type="presParOf" srcId="{4CB9CCF1-3202-421F-9FD5-B4FCCA6963D2}" destId="{39120317-94E3-417B-9BDB-46D697165956}" srcOrd="1" destOrd="0" presId="urn:microsoft.com/office/officeart/2005/8/layout/hierarchy1"/>
    <dgm:cxn modelId="{60A3F7A0-C659-465A-9E14-08A50FAF11E8}" type="presParOf" srcId="{3C313F5F-CFBB-4AAD-BD86-B570415D9FA5}" destId="{38B7651C-1FBC-403D-B300-DE8823AD9C05}" srcOrd="1" destOrd="0" presId="urn:microsoft.com/office/officeart/2005/8/layout/hierarchy1"/>
    <dgm:cxn modelId="{0F36EA43-D55D-4653-8478-FD180528D407}" type="presParOf" srcId="{38B7651C-1FBC-403D-B300-DE8823AD9C05}" destId="{7187D221-862E-44A9-801E-AEF63A15BB27}" srcOrd="0" destOrd="0" presId="urn:microsoft.com/office/officeart/2005/8/layout/hierarchy1"/>
    <dgm:cxn modelId="{DA3BB492-1186-4869-A9E4-90853AB6E661}" type="presParOf" srcId="{7187D221-862E-44A9-801E-AEF63A15BB27}" destId="{CEB6F4CC-0884-4412-9D34-769F9535A4A4}" srcOrd="0" destOrd="0" presId="urn:microsoft.com/office/officeart/2005/8/layout/hierarchy1"/>
    <dgm:cxn modelId="{CBCC1047-0BC1-485E-8382-64DBFEF3F212}" type="presParOf" srcId="{7187D221-862E-44A9-801E-AEF63A15BB27}" destId="{7CCEA6AF-EED0-45EC-9745-509EF88D0E91}" srcOrd="1" destOrd="0" presId="urn:microsoft.com/office/officeart/2005/8/layout/hierarchy1"/>
    <dgm:cxn modelId="{94DC98FC-DCF0-4C04-AE2B-A007DFA3389F}" type="presParOf" srcId="{38B7651C-1FBC-403D-B300-DE8823AD9C05}" destId="{F7887406-8B77-4FD9-B999-446EB4673C1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E524CA-E59C-4864-9781-2AB19C340AD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FB83C8B-E2C2-4FCB-A5A9-D96B0F2F0D2E}">
      <dgm:prSet/>
      <dgm:spPr/>
      <dgm:t>
        <a:bodyPr/>
        <a:lstStyle/>
        <a:p>
          <a:r>
            <a:rPr lang="en-GB"/>
            <a:t>Age</a:t>
          </a:r>
          <a:endParaRPr lang="en-US"/>
        </a:p>
      </dgm:t>
    </dgm:pt>
    <dgm:pt modelId="{EDBDA2EA-C73F-4CA6-B7A1-D3FD78AB4004}" type="parTrans" cxnId="{C2F90C89-9C3C-46F3-B919-500CB7ABDCCE}">
      <dgm:prSet/>
      <dgm:spPr/>
      <dgm:t>
        <a:bodyPr/>
        <a:lstStyle/>
        <a:p>
          <a:endParaRPr lang="en-US"/>
        </a:p>
      </dgm:t>
    </dgm:pt>
    <dgm:pt modelId="{4C8EC680-0700-492A-81EE-2A002FE2EC82}" type="sibTrans" cxnId="{C2F90C89-9C3C-46F3-B919-500CB7ABDCCE}">
      <dgm:prSet/>
      <dgm:spPr/>
      <dgm:t>
        <a:bodyPr/>
        <a:lstStyle/>
        <a:p>
          <a:endParaRPr lang="en-US"/>
        </a:p>
      </dgm:t>
    </dgm:pt>
    <dgm:pt modelId="{8E784384-06DB-44AA-A055-E79DD3410C2C}">
      <dgm:prSet/>
      <dgm:spPr/>
      <dgm:t>
        <a:bodyPr/>
        <a:lstStyle/>
        <a:p>
          <a:r>
            <a:rPr lang="en-GB"/>
            <a:t>Disability</a:t>
          </a:r>
          <a:endParaRPr lang="en-US"/>
        </a:p>
      </dgm:t>
    </dgm:pt>
    <dgm:pt modelId="{408F3E3B-8287-4B3F-A23E-0F04F0441335}" type="parTrans" cxnId="{745FC3DE-29F1-4AC1-81ED-153CE323921F}">
      <dgm:prSet/>
      <dgm:spPr/>
      <dgm:t>
        <a:bodyPr/>
        <a:lstStyle/>
        <a:p>
          <a:endParaRPr lang="en-US"/>
        </a:p>
      </dgm:t>
    </dgm:pt>
    <dgm:pt modelId="{980DD130-7882-4E8D-913B-33F2B9F54B9B}" type="sibTrans" cxnId="{745FC3DE-29F1-4AC1-81ED-153CE323921F}">
      <dgm:prSet/>
      <dgm:spPr/>
      <dgm:t>
        <a:bodyPr/>
        <a:lstStyle/>
        <a:p>
          <a:endParaRPr lang="en-US"/>
        </a:p>
      </dgm:t>
    </dgm:pt>
    <dgm:pt modelId="{37621F80-720B-4013-8FE5-AAB628014862}">
      <dgm:prSet/>
      <dgm:spPr/>
      <dgm:t>
        <a:bodyPr/>
        <a:lstStyle/>
        <a:p>
          <a:r>
            <a:rPr lang="en-GB"/>
            <a:t>Gender reassignment</a:t>
          </a:r>
          <a:endParaRPr lang="en-US"/>
        </a:p>
      </dgm:t>
    </dgm:pt>
    <dgm:pt modelId="{46C4FFF8-7735-44E9-AA28-179297BF8E01}" type="parTrans" cxnId="{036D2495-FC0F-4485-9163-4C6072CC27AE}">
      <dgm:prSet/>
      <dgm:spPr/>
      <dgm:t>
        <a:bodyPr/>
        <a:lstStyle/>
        <a:p>
          <a:endParaRPr lang="en-US"/>
        </a:p>
      </dgm:t>
    </dgm:pt>
    <dgm:pt modelId="{CE919031-C10E-432F-B0A1-7483AF686C4C}" type="sibTrans" cxnId="{036D2495-FC0F-4485-9163-4C6072CC27AE}">
      <dgm:prSet/>
      <dgm:spPr/>
      <dgm:t>
        <a:bodyPr/>
        <a:lstStyle/>
        <a:p>
          <a:endParaRPr lang="en-US"/>
        </a:p>
      </dgm:t>
    </dgm:pt>
    <dgm:pt modelId="{C860A997-1DBA-49DD-ACF7-F6525B2C527E}">
      <dgm:prSet/>
      <dgm:spPr/>
      <dgm:t>
        <a:bodyPr/>
        <a:lstStyle/>
        <a:p>
          <a:r>
            <a:rPr lang="en-GB"/>
            <a:t>Marriage and civil partnership</a:t>
          </a:r>
          <a:endParaRPr lang="en-US"/>
        </a:p>
      </dgm:t>
    </dgm:pt>
    <dgm:pt modelId="{6D3C2F56-A79E-4DC3-9979-FD6F7A45BBAB}" type="parTrans" cxnId="{C1949478-6185-494D-93E1-E7E9A6202CC0}">
      <dgm:prSet/>
      <dgm:spPr/>
      <dgm:t>
        <a:bodyPr/>
        <a:lstStyle/>
        <a:p>
          <a:endParaRPr lang="en-US"/>
        </a:p>
      </dgm:t>
    </dgm:pt>
    <dgm:pt modelId="{B30311D6-7017-4AB1-BA2B-C028D975E43D}" type="sibTrans" cxnId="{C1949478-6185-494D-93E1-E7E9A6202CC0}">
      <dgm:prSet/>
      <dgm:spPr/>
      <dgm:t>
        <a:bodyPr/>
        <a:lstStyle/>
        <a:p>
          <a:endParaRPr lang="en-US"/>
        </a:p>
      </dgm:t>
    </dgm:pt>
    <dgm:pt modelId="{9FA94A4B-8B89-4923-B690-F9FF81AF61E2}">
      <dgm:prSet/>
      <dgm:spPr/>
      <dgm:t>
        <a:bodyPr/>
        <a:lstStyle/>
        <a:p>
          <a:r>
            <a:rPr lang="en-GB"/>
            <a:t>Pregnancy and maternity</a:t>
          </a:r>
          <a:endParaRPr lang="en-US"/>
        </a:p>
      </dgm:t>
    </dgm:pt>
    <dgm:pt modelId="{1AF0DF2E-2241-4044-967F-B99AB8A11BE2}" type="parTrans" cxnId="{B77ED152-2D20-4772-A117-C43AC848210C}">
      <dgm:prSet/>
      <dgm:spPr/>
      <dgm:t>
        <a:bodyPr/>
        <a:lstStyle/>
        <a:p>
          <a:endParaRPr lang="en-US"/>
        </a:p>
      </dgm:t>
    </dgm:pt>
    <dgm:pt modelId="{F90B5811-C6E4-4483-81FA-40193DFE05EB}" type="sibTrans" cxnId="{B77ED152-2D20-4772-A117-C43AC848210C}">
      <dgm:prSet/>
      <dgm:spPr/>
      <dgm:t>
        <a:bodyPr/>
        <a:lstStyle/>
        <a:p>
          <a:endParaRPr lang="en-US"/>
        </a:p>
      </dgm:t>
    </dgm:pt>
    <dgm:pt modelId="{2E09CB5A-C720-4814-96FF-DAA751A0B5DB}">
      <dgm:prSet/>
      <dgm:spPr/>
      <dgm:t>
        <a:bodyPr/>
        <a:lstStyle/>
        <a:p>
          <a:r>
            <a:rPr lang="en-GB"/>
            <a:t>Race</a:t>
          </a:r>
          <a:endParaRPr lang="en-US"/>
        </a:p>
      </dgm:t>
    </dgm:pt>
    <dgm:pt modelId="{AFC2B877-6605-4391-9168-970D2A12E4CF}" type="parTrans" cxnId="{684D932B-7069-4D09-8CF0-B3A21A5B9D4D}">
      <dgm:prSet/>
      <dgm:spPr/>
      <dgm:t>
        <a:bodyPr/>
        <a:lstStyle/>
        <a:p>
          <a:endParaRPr lang="en-US"/>
        </a:p>
      </dgm:t>
    </dgm:pt>
    <dgm:pt modelId="{6CCC0C92-30E2-4265-A923-8EDF10809999}" type="sibTrans" cxnId="{684D932B-7069-4D09-8CF0-B3A21A5B9D4D}">
      <dgm:prSet/>
      <dgm:spPr/>
      <dgm:t>
        <a:bodyPr/>
        <a:lstStyle/>
        <a:p>
          <a:endParaRPr lang="en-US"/>
        </a:p>
      </dgm:t>
    </dgm:pt>
    <dgm:pt modelId="{D3D27669-ABCD-4A47-A0B3-9D27EA3E42AE}">
      <dgm:prSet/>
      <dgm:spPr/>
      <dgm:t>
        <a:bodyPr/>
        <a:lstStyle/>
        <a:p>
          <a:r>
            <a:rPr lang="en-GB"/>
            <a:t>Religion and belief</a:t>
          </a:r>
          <a:endParaRPr lang="en-US"/>
        </a:p>
      </dgm:t>
    </dgm:pt>
    <dgm:pt modelId="{CAFBF0B2-8981-48B0-B17E-677163336EF7}" type="parTrans" cxnId="{3939D908-4121-4A00-BDC0-7982B0CD21F5}">
      <dgm:prSet/>
      <dgm:spPr/>
      <dgm:t>
        <a:bodyPr/>
        <a:lstStyle/>
        <a:p>
          <a:endParaRPr lang="en-US"/>
        </a:p>
      </dgm:t>
    </dgm:pt>
    <dgm:pt modelId="{7B3C9ED2-3586-4FE8-B714-EC7FB49268F0}" type="sibTrans" cxnId="{3939D908-4121-4A00-BDC0-7982B0CD21F5}">
      <dgm:prSet/>
      <dgm:spPr/>
      <dgm:t>
        <a:bodyPr/>
        <a:lstStyle/>
        <a:p>
          <a:endParaRPr lang="en-US"/>
        </a:p>
      </dgm:t>
    </dgm:pt>
    <dgm:pt modelId="{B23AB086-F3F7-4D8D-8DD6-ABCE89C0A564}">
      <dgm:prSet/>
      <dgm:spPr/>
      <dgm:t>
        <a:bodyPr/>
        <a:lstStyle/>
        <a:p>
          <a:r>
            <a:rPr lang="en-GB"/>
            <a:t>Sex</a:t>
          </a:r>
          <a:endParaRPr lang="en-US"/>
        </a:p>
      </dgm:t>
    </dgm:pt>
    <dgm:pt modelId="{F38E61B7-659A-4819-90FE-658BF53AE37F}" type="parTrans" cxnId="{3145C0C6-2465-4499-BC0E-C7B000E9380F}">
      <dgm:prSet/>
      <dgm:spPr/>
      <dgm:t>
        <a:bodyPr/>
        <a:lstStyle/>
        <a:p>
          <a:endParaRPr lang="en-US"/>
        </a:p>
      </dgm:t>
    </dgm:pt>
    <dgm:pt modelId="{195B2BEF-F510-4633-AE83-EBDC7FE85031}" type="sibTrans" cxnId="{3145C0C6-2465-4499-BC0E-C7B000E9380F}">
      <dgm:prSet/>
      <dgm:spPr/>
      <dgm:t>
        <a:bodyPr/>
        <a:lstStyle/>
        <a:p>
          <a:endParaRPr lang="en-US"/>
        </a:p>
      </dgm:t>
    </dgm:pt>
    <dgm:pt modelId="{CF339FB6-CCAE-4123-BEA7-744E6E3CA95B}">
      <dgm:prSet/>
      <dgm:spPr/>
      <dgm:t>
        <a:bodyPr/>
        <a:lstStyle/>
        <a:p>
          <a:r>
            <a:rPr lang="en-GB"/>
            <a:t>Sexual orientation</a:t>
          </a:r>
          <a:endParaRPr lang="en-US"/>
        </a:p>
      </dgm:t>
    </dgm:pt>
    <dgm:pt modelId="{5A2EF21E-9BA2-4C7E-9224-04D16F50DF63}" type="parTrans" cxnId="{312C4C8C-D6D2-4F23-9E16-77CD95C6A595}">
      <dgm:prSet/>
      <dgm:spPr/>
      <dgm:t>
        <a:bodyPr/>
        <a:lstStyle/>
        <a:p>
          <a:endParaRPr lang="en-US"/>
        </a:p>
      </dgm:t>
    </dgm:pt>
    <dgm:pt modelId="{9DD7EE77-F481-4541-A329-E87576F78839}" type="sibTrans" cxnId="{312C4C8C-D6D2-4F23-9E16-77CD95C6A595}">
      <dgm:prSet/>
      <dgm:spPr/>
      <dgm:t>
        <a:bodyPr/>
        <a:lstStyle/>
        <a:p>
          <a:endParaRPr lang="en-US"/>
        </a:p>
      </dgm:t>
    </dgm:pt>
    <dgm:pt modelId="{590E8635-66A5-4E68-84C0-412C694561A9}" type="pres">
      <dgm:prSet presAssocID="{44E524CA-E59C-4864-9781-2AB19C340ADF}" presName="linear" presStyleCnt="0">
        <dgm:presLayoutVars>
          <dgm:animLvl val="lvl"/>
          <dgm:resizeHandles val="exact"/>
        </dgm:presLayoutVars>
      </dgm:prSet>
      <dgm:spPr/>
    </dgm:pt>
    <dgm:pt modelId="{C9593EC2-26FD-49A4-8993-84EBE4BB8F8C}" type="pres">
      <dgm:prSet presAssocID="{4FB83C8B-E2C2-4FCB-A5A9-D96B0F2F0D2E}" presName="parentText" presStyleLbl="node1" presStyleIdx="0" presStyleCnt="9">
        <dgm:presLayoutVars>
          <dgm:chMax val="0"/>
          <dgm:bulletEnabled val="1"/>
        </dgm:presLayoutVars>
      </dgm:prSet>
      <dgm:spPr/>
    </dgm:pt>
    <dgm:pt modelId="{8251FEB7-34E7-442B-9E90-97CEFAB57FD6}" type="pres">
      <dgm:prSet presAssocID="{4C8EC680-0700-492A-81EE-2A002FE2EC82}" presName="spacer" presStyleCnt="0"/>
      <dgm:spPr/>
    </dgm:pt>
    <dgm:pt modelId="{8C9266B0-CAE4-4A21-A633-9BCCBE43DCF8}" type="pres">
      <dgm:prSet presAssocID="{8E784384-06DB-44AA-A055-E79DD3410C2C}" presName="parentText" presStyleLbl="node1" presStyleIdx="1" presStyleCnt="9">
        <dgm:presLayoutVars>
          <dgm:chMax val="0"/>
          <dgm:bulletEnabled val="1"/>
        </dgm:presLayoutVars>
      </dgm:prSet>
      <dgm:spPr/>
    </dgm:pt>
    <dgm:pt modelId="{2BCF1B2D-D98A-45E0-B007-83B238F301AB}" type="pres">
      <dgm:prSet presAssocID="{980DD130-7882-4E8D-913B-33F2B9F54B9B}" presName="spacer" presStyleCnt="0"/>
      <dgm:spPr/>
    </dgm:pt>
    <dgm:pt modelId="{FCA3B3C9-76AB-439C-B625-A107CE53ACB3}" type="pres">
      <dgm:prSet presAssocID="{37621F80-720B-4013-8FE5-AAB628014862}" presName="parentText" presStyleLbl="node1" presStyleIdx="2" presStyleCnt="9">
        <dgm:presLayoutVars>
          <dgm:chMax val="0"/>
          <dgm:bulletEnabled val="1"/>
        </dgm:presLayoutVars>
      </dgm:prSet>
      <dgm:spPr/>
    </dgm:pt>
    <dgm:pt modelId="{F67ED359-83CB-4457-AC9D-A8B10E2964FA}" type="pres">
      <dgm:prSet presAssocID="{CE919031-C10E-432F-B0A1-7483AF686C4C}" presName="spacer" presStyleCnt="0"/>
      <dgm:spPr/>
    </dgm:pt>
    <dgm:pt modelId="{83D68960-9849-410B-8526-6B4258570149}" type="pres">
      <dgm:prSet presAssocID="{C860A997-1DBA-49DD-ACF7-F6525B2C527E}" presName="parentText" presStyleLbl="node1" presStyleIdx="3" presStyleCnt="9">
        <dgm:presLayoutVars>
          <dgm:chMax val="0"/>
          <dgm:bulletEnabled val="1"/>
        </dgm:presLayoutVars>
      </dgm:prSet>
      <dgm:spPr/>
    </dgm:pt>
    <dgm:pt modelId="{AD321A75-0BE9-4970-8605-A838D9759BFA}" type="pres">
      <dgm:prSet presAssocID="{B30311D6-7017-4AB1-BA2B-C028D975E43D}" presName="spacer" presStyleCnt="0"/>
      <dgm:spPr/>
    </dgm:pt>
    <dgm:pt modelId="{F75E2B7A-BD8E-4D81-91F2-6BF2E95B838B}" type="pres">
      <dgm:prSet presAssocID="{9FA94A4B-8B89-4923-B690-F9FF81AF61E2}" presName="parentText" presStyleLbl="node1" presStyleIdx="4" presStyleCnt="9">
        <dgm:presLayoutVars>
          <dgm:chMax val="0"/>
          <dgm:bulletEnabled val="1"/>
        </dgm:presLayoutVars>
      </dgm:prSet>
      <dgm:spPr/>
    </dgm:pt>
    <dgm:pt modelId="{8EC4B56D-2193-46EA-BE07-036B7EF5EBBE}" type="pres">
      <dgm:prSet presAssocID="{F90B5811-C6E4-4483-81FA-40193DFE05EB}" presName="spacer" presStyleCnt="0"/>
      <dgm:spPr/>
    </dgm:pt>
    <dgm:pt modelId="{CB118021-D04A-4053-AC76-C97423223789}" type="pres">
      <dgm:prSet presAssocID="{2E09CB5A-C720-4814-96FF-DAA751A0B5DB}" presName="parentText" presStyleLbl="node1" presStyleIdx="5" presStyleCnt="9">
        <dgm:presLayoutVars>
          <dgm:chMax val="0"/>
          <dgm:bulletEnabled val="1"/>
        </dgm:presLayoutVars>
      </dgm:prSet>
      <dgm:spPr/>
    </dgm:pt>
    <dgm:pt modelId="{7792A3BC-F130-4C01-AE09-3FF8D05D1CF0}" type="pres">
      <dgm:prSet presAssocID="{6CCC0C92-30E2-4265-A923-8EDF10809999}" presName="spacer" presStyleCnt="0"/>
      <dgm:spPr/>
    </dgm:pt>
    <dgm:pt modelId="{D8021122-58AA-421F-A13C-C3F2053998ED}" type="pres">
      <dgm:prSet presAssocID="{D3D27669-ABCD-4A47-A0B3-9D27EA3E42AE}" presName="parentText" presStyleLbl="node1" presStyleIdx="6" presStyleCnt="9">
        <dgm:presLayoutVars>
          <dgm:chMax val="0"/>
          <dgm:bulletEnabled val="1"/>
        </dgm:presLayoutVars>
      </dgm:prSet>
      <dgm:spPr/>
    </dgm:pt>
    <dgm:pt modelId="{3B96D9E0-33C8-417E-8634-EB6E81A45BFF}" type="pres">
      <dgm:prSet presAssocID="{7B3C9ED2-3586-4FE8-B714-EC7FB49268F0}" presName="spacer" presStyleCnt="0"/>
      <dgm:spPr/>
    </dgm:pt>
    <dgm:pt modelId="{0D4B3B92-FC1D-4CA6-9829-6EF6F1840962}" type="pres">
      <dgm:prSet presAssocID="{B23AB086-F3F7-4D8D-8DD6-ABCE89C0A564}" presName="parentText" presStyleLbl="node1" presStyleIdx="7" presStyleCnt="9">
        <dgm:presLayoutVars>
          <dgm:chMax val="0"/>
          <dgm:bulletEnabled val="1"/>
        </dgm:presLayoutVars>
      </dgm:prSet>
      <dgm:spPr/>
    </dgm:pt>
    <dgm:pt modelId="{F57303B3-3E6E-41F8-BE14-1C1A086E086D}" type="pres">
      <dgm:prSet presAssocID="{195B2BEF-F510-4633-AE83-EBDC7FE85031}" presName="spacer" presStyleCnt="0"/>
      <dgm:spPr/>
    </dgm:pt>
    <dgm:pt modelId="{13D35ACB-326C-4B4A-92B2-86DBCDE940BF}" type="pres">
      <dgm:prSet presAssocID="{CF339FB6-CCAE-4123-BEA7-744E6E3CA95B}" presName="parentText" presStyleLbl="node1" presStyleIdx="8" presStyleCnt="9">
        <dgm:presLayoutVars>
          <dgm:chMax val="0"/>
          <dgm:bulletEnabled val="1"/>
        </dgm:presLayoutVars>
      </dgm:prSet>
      <dgm:spPr/>
    </dgm:pt>
  </dgm:ptLst>
  <dgm:cxnLst>
    <dgm:cxn modelId="{3939D908-4121-4A00-BDC0-7982B0CD21F5}" srcId="{44E524CA-E59C-4864-9781-2AB19C340ADF}" destId="{D3D27669-ABCD-4A47-A0B3-9D27EA3E42AE}" srcOrd="6" destOrd="0" parTransId="{CAFBF0B2-8981-48B0-B17E-677163336EF7}" sibTransId="{7B3C9ED2-3586-4FE8-B714-EC7FB49268F0}"/>
    <dgm:cxn modelId="{5645BD16-DCE9-4110-9BFF-9907AB6C5006}" type="presOf" srcId="{4FB83C8B-E2C2-4FCB-A5A9-D96B0F2F0D2E}" destId="{C9593EC2-26FD-49A4-8993-84EBE4BB8F8C}" srcOrd="0" destOrd="0" presId="urn:microsoft.com/office/officeart/2005/8/layout/vList2"/>
    <dgm:cxn modelId="{B1DDE518-929A-4ACF-BFBF-591CA2D55BAC}" type="presOf" srcId="{D3D27669-ABCD-4A47-A0B3-9D27EA3E42AE}" destId="{D8021122-58AA-421F-A13C-C3F2053998ED}" srcOrd="0" destOrd="0" presId="urn:microsoft.com/office/officeart/2005/8/layout/vList2"/>
    <dgm:cxn modelId="{684D932B-7069-4D09-8CF0-B3A21A5B9D4D}" srcId="{44E524CA-E59C-4864-9781-2AB19C340ADF}" destId="{2E09CB5A-C720-4814-96FF-DAA751A0B5DB}" srcOrd="5" destOrd="0" parTransId="{AFC2B877-6605-4391-9168-970D2A12E4CF}" sibTransId="{6CCC0C92-30E2-4265-A923-8EDF10809999}"/>
    <dgm:cxn modelId="{32F10E38-99E1-433C-B138-97FE98A3B02C}" type="presOf" srcId="{CF339FB6-CCAE-4123-BEA7-744E6E3CA95B}" destId="{13D35ACB-326C-4B4A-92B2-86DBCDE940BF}" srcOrd="0" destOrd="0" presId="urn:microsoft.com/office/officeart/2005/8/layout/vList2"/>
    <dgm:cxn modelId="{350F5C67-B082-43C7-9146-318A6BEBDDF7}" type="presOf" srcId="{8E784384-06DB-44AA-A055-E79DD3410C2C}" destId="{8C9266B0-CAE4-4A21-A633-9BCCBE43DCF8}" srcOrd="0" destOrd="0" presId="urn:microsoft.com/office/officeart/2005/8/layout/vList2"/>
    <dgm:cxn modelId="{8362C34A-EC89-411F-91F3-819D04EDBD6F}" type="presOf" srcId="{C860A997-1DBA-49DD-ACF7-F6525B2C527E}" destId="{83D68960-9849-410B-8526-6B4258570149}" srcOrd="0" destOrd="0" presId="urn:microsoft.com/office/officeart/2005/8/layout/vList2"/>
    <dgm:cxn modelId="{B77ED152-2D20-4772-A117-C43AC848210C}" srcId="{44E524CA-E59C-4864-9781-2AB19C340ADF}" destId="{9FA94A4B-8B89-4923-B690-F9FF81AF61E2}" srcOrd="4" destOrd="0" parTransId="{1AF0DF2E-2241-4044-967F-B99AB8A11BE2}" sibTransId="{F90B5811-C6E4-4483-81FA-40193DFE05EB}"/>
    <dgm:cxn modelId="{C1949478-6185-494D-93E1-E7E9A6202CC0}" srcId="{44E524CA-E59C-4864-9781-2AB19C340ADF}" destId="{C860A997-1DBA-49DD-ACF7-F6525B2C527E}" srcOrd="3" destOrd="0" parTransId="{6D3C2F56-A79E-4DC3-9979-FD6F7A45BBAB}" sibTransId="{B30311D6-7017-4AB1-BA2B-C028D975E43D}"/>
    <dgm:cxn modelId="{040F485A-465A-4055-9B2F-573E6E970DF0}" type="presOf" srcId="{B23AB086-F3F7-4D8D-8DD6-ABCE89C0A564}" destId="{0D4B3B92-FC1D-4CA6-9829-6EF6F1840962}" srcOrd="0" destOrd="0" presId="urn:microsoft.com/office/officeart/2005/8/layout/vList2"/>
    <dgm:cxn modelId="{C2F90C89-9C3C-46F3-B919-500CB7ABDCCE}" srcId="{44E524CA-E59C-4864-9781-2AB19C340ADF}" destId="{4FB83C8B-E2C2-4FCB-A5A9-D96B0F2F0D2E}" srcOrd="0" destOrd="0" parTransId="{EDBDA2EA-C73F-4CA6-B7A1-D3FD78AB4004}" sibTransId="{4C8EC680-0700-492A-81EE-2A002FE2EC82}"/>
    <dgm:cxn modelId="{312C4C8C-D6D2-4F23-9E16-77CD95C6A595}" srcId="{44E524CA-E59C-4864-9781-2AB19C340ADF}" destId="{CF339FB6-CCAE-4123-BEA7-744E6E3CA95B}" srcOrd="8" destOrd="0" parTransId="{5A2EF21E-9BA2-4C7E-9224-04D16F50DF63}" sibTransId="{9DD7EE77-F481-4541-A329-E87576F78839}"/>
    <dgm:cxn modelId="{2F146A91-0300-4945-9DBA-3ABF1AB80B8F}" type="presOf" srcId="{2E09CB5A-C720-4814-96FF-DAA751A0B5DB}" destId="{CB118021-D04A-4053-AC76-C97423223789}" srcOrd="0" destOrd="0" presId="urn:microsoft.com/office/officeart/2005/8/layout/vList2"/>
    <dgm:cxn modelId="{036D2495-FC0F-4485-9163-4C6072CC27AE}" srcId="{44E524CA-E59C-4864-9781-2AB19C340ADF}" destId="{37621F80-720B-4013-8FE5-AAB628014862}" srcOrd="2" destOrd="0" parTransId="{46C4FFF8-7735-44E9-AA28-179297BF8E01}" sibTransId="{CE919031-C10E-432F-B0A1-7483AF686C4C}"/>
    <dgm:cxn modelId="{3145C0C6-2465-4499-BC0E-C7B000E9380F}" srcId="{44E524CA-E59C-4864-9781-2AB19C340ADF}" destId="{B23AB086-F3F7-4D8D-8DD6-ABCE89C0A564}" srcOrd="7" destOrd="0" parTransId="{F38E61B7-659A-4819-90FE-658BF53AE37F}" sibTransId="{195B2BEF-F510-4633-AE83-EBDC7FE85031}"/>
    <dgm:cxn modelId="{745FC3DE-29F1-4AC1-81ED-153CE323921F}" srcId="{44E524CA-E59C-4864-9781-2AB19C340ADF}" destId="{8E784384-06DB-44AA-A055-E79DD3410C2C}" srcOrd="1" destOrd="0" parTransId="{408F3E3B-8287-4B3F-A23E-0F04F0441335}" sibTransId="{980DD130-7882-4E8D-913B-33F2B9F54B9B}"/>
    <dgm:cxn modelId="{788978E0-8F41-4568-9E64-BCDEEC85DA64}" type="presOf" srcId="{44E524CA-E59C-4864-9781-2AB19C340ADF}" destId="{590E8635-66A5-4E68-84C0-412C694561A9}" srcOrd="0" destOrd="0" presId="urn:microsoft.com/office/officeart/2005/8/layout/vList2"/>
    <dgm:cxn modelId="{B3A254ED-D8C3-42A0-A462-3A640B854EAA}" type="presOf" srcId="{37621F80-720B-4013-8FE5-AAB628014862}" destId="{FCA3B3C9-76AB-439C-B625-A107CE53ACB3}" srcOrd="0" destOrd="0" presId="urn:microsoft.com/office/officeart/2005/8/layout/vList2"/>
    <dgm:cxn modelId="{B32933FE-3AA8-4AB8-BB9A-E67DFDFA8792}" type="presOf" srcId="{9FA94A4B-8B89-4923-B690-F9FF81AF61E2}" destId="{F75E2B7A-BD8E-4D81-91F2-6BF2E95B838B}" srcOrd="0" destOrd="0" presId="urn:microsoft.com/office/officeart/2005/8/layout/vList2"/>
    <dgm:cxn modelId="{E5772F01-C846-4708-BBB2-EE15A9F6FC95}" type="presParOf" srcId="{590E8635-66A5-4E68-84C0-412C694561A9}" destId="{C9593EC2-26FD-49A4-8993-84EBE4BB8F8C}" srcOrd="0" destOrd="0" presId="urn:microsoft.com/office/officeart/2005/8/layout/vList2"/>
    <dgm:cxn modelId="{0EA687EA-2169-4285-B926-AF15E65D71E1}" type="presParOf" srcId="{590E8635-66A5-4E68-84C0-412C694561A9}" destId="{8251FEB7-34E7-442B-9E90-97CEFAB57FD6}" srcOrd="1" destOrd="0" presId="urn:microsoft.com/office/officeart/2005/8/layout/vList2"/>
    <dgm:cxn modelId="{D9169ECF-D54F-4535-A454-E2406152F628}" type="presParOf" srcId="{590E8635-66A5-4E68-84C0-412C694561A9}" destId="{8C9266B0-CAE4-4A21-A633-9BCCBE43DCF8}" srcOrd="2" destOrd="0" presId="urn:microsoft.com/office/officeart/2005/8/layout/vList2"/>
    <dgm:cxn modelId="{9F0AC090-D4B1-41EB-8685-1A48FC1454F7}" type="presParOf" srcId="{590E8635-66A5-4E68-84C0-412C694561A9}" destId="{2BCF1B2D-D98A-45E0-B007-83B238F301AB}" srcOrd="3" destOrd="0" presId="urn:microsoft.com/office/officeart/2005/8/layout/vList2"/>
    <dgm:cxn modelId="{834F04E9-6803-4C15-9844-3CF924DABFD1}" type="presParOf" srcId="{590E8635-66A5-4E68-84C0-412C694561A9}" destId="{FCA3B3C9-76AB-439C-B625-A107CE53ACB3}" srcOrd="4" destOrd="0" presId="urn:microsoft.com/office/officeart/2005/8/layout/vList2"/>
    <dgm:cxn modelId="{447D5E97-E607-4BB6-8871-C471235254A1}" type="presParOf" srcId="{590E8635-66A5-4E68-84C0-412C694561A9}" destId="{F67ED359-83CB-4457-AC9D-A8B10E2964FA}" srcOrd="5" destOrd="0" presId="urn:microsoft.com/office/officeart/2005/8/layout/vList2"/>
    <dgm:cxn modelId="{4EC46D7C-8393-4E09-81E8-78A817B32439}" type="presParOf" srcId="{590E8635-66A5-4E68-84C0-412C694561A9}" destId="{83D68960-9849-410B-8526-6B4258570149}" srcOrd="6" destOrd="0" presId="urn:microsoft.com/office/officeart/2005/8/layout/vList2"/>
    <dgm:cxn modelId="{DDF2081E-5225-4099-B47D-2CD067FCFDAD}" type="presParOf" srcId="{590E8635-66A5-4E68-84C0-412C694561A9}" destId="{AD321A75-0BE9-4970-8605-A838D9759BFA}" srcOrd="7" destOrd="0" presId="urn:microsoft.com/office/officeart/2005/8/layout/vList2"/>
    <dgm:cxn modelId="{A2959039-DA37-45AA-9155-A98640774076}" type="presParOf" srcId="{590E8635-66A5-4E68-84C0-412C694561A9}" destId="{F75E2B7A-BD8E-4D81-91F2-6BF2E95B838B}" srcOrd="8" destOrd="0" presId="urn:microsoft.com/office/officeart/2005/8/layout/vList2"/>
    <dgm:cxn modelId="{8DE3BC56-3491-4EA8-ABC4-0885B2E2FF3D}" type="presParOf" srcId="{590E8635-66A5-4E68-84C0-412C694561A9}" destId="{8EC4B56D-2193-46EA-BE07-036B7EF5EBBE}" srcOrd="9" destOrd="0" presId="urn:microsoft.com/office/officeart/2005/8/layout/vList2"/>
    <dgm:cxn modelId="{6FB4EA69-8FF2-41D7-9C7B-A5998D45FEC1}" type="presParOf" srcId="{590E8635-66A5-4E68-84C0-412C694561A9}" destId="{CB118021-D04A-4053-AC76-C97423223789}" srcOrd="10" destOrd="0" presId="urn:microsoft.com/office/officeart/2005/8/layout/vList2"/>
    <dgm:cxn modelId="{465455B0-52E5-4CBE-B637-AF1CEF17342B}" type="presParOf" srcId="{590E8635-66A5-4E68-84C0-412C694561A9}" destId="{7792A3BC-F130-4C01-AE09-3FF8D05D1CF0}" srcOrd="11" destOrd="0" presId="urn:microsoft.com/office/officeart/2005/8/layout/vList2"/>
    <dgm:cxn modelId="{884FA88F-547B-4C6F-9186-C21E94A93439}" type="presParOf" srcId="{590E8635-66A5-4E68-84C0-412C694561A9}" destId="{D8021122-58AA-421F-A13C-C3F2053998ED}" srcOrd="12" destOrd="0" presId="urn:microsoft.com/office/officeart/2005/8/layout/vList2"/>
    <dgm:cxn modelId="{A36BC835-D03C-453D-A42A-DA7B549F6EFE}" type="presParOf" srcId="{590E8635-66A5-4E68-84C0-412C694561A9}" destId="{3B96D9E0-33C8-417E-8634-EB6E81A45BFF}" srcOrd="13" destOrd="0" presId="urn:microsoft.com/office/officeart/2005/8/layout/vList2"/>
    <dgm:cxn modelId="{399753DF-B1F8-4987-8483-16F740E95F60}" type="presParOf" srcId="{590E8635-66A5-4E68-84C0-412C694561A9}" destId="{0D4B3B92-FC1D-4CA6-9829-6EF6F1840962}" srcOrd="14" destOrd="0" presId="urn:microsoft.com/office/officeart/2005/8/layout/vList2"/>
    <dgm:cxn modelId="{7B71EBE2-67B7-44D0-92F3-413EF2E15EC5}" type="presParOf" srcId="{590E8635-66A5-4E68-84C0-412C694561A9}" destId="{F57303B3-3E6E-41F8-BE14-1C1A086E086D}" srcOrd="15" destOrd="0" presId="urn:microsoft.com/office/officeart/2005/8/layout/vList2"/>
    <dgm:cxn modelId="{A80229D1-7057-47B5-97D6-EBA476EAF71A}" type="presParOf" srcId="{590E8635-66A5-4E68-84C0-412C694561A9}" destId="{13D35ACB-326C-4B4A-92B2-86DBCDE940BF}"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C7D472-9CDB-4530-9886-008A01BF0C3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DB5322-C227-4A65-B045-2B529C682194}">
      <dgm:prSet/>
      <dgm:spPr/>
      <dgm:t>
        <a:bodyPr/>
        <a:lstStyle/>
        <a:p>
          <a:r>
            <a:rPr lang="en-GB"/>
            <a:t>Social Support </a:t>
          </a:r>
          <a:endParaRPr lang="en-US"/>
        </a:p>
      </dgm:t>
    </dgm:pt>
    <dgm:pt modelId="{57829545-68B4-479B-A9D5-0941A8947ED0}" type="parTrans" cxnId="{7C28DFB4-9A6A-4192-8626-AEB17DCCC4E0}">
      <dgm:prSet/>
      <dgm:spPr/>
      <dgm:t>
        <a:bodyPr/>
        <a:lstStyle/>
        <a:p>
          <a:endParaRPr lang="en-US"/>
        </a:p>
      </dgm:t>
    </dgm:pt>
    <dgm:pt modelId="{08645104-D26A-4D11-A811-019BE5B0181F}" type="sibTrans" cxnId="{7C28DFB4-9A6A-4192-8626-AEB17DCCC4E0}">
      <dgm:prSet/>
      <dgm:spPr/>
      <dgm:t>
        <a:bodyPr/>
        <a:lstStyle/>
        <a:p>
          <a:endParaRPr lang="en-US"/>
        </a:p>
      </dgm:t>
    </dgm:pt>
    <dgm:pt modelId="{1605CD09-E9E8-49EC-9053-728D60943E2F}">
      <dgm:prSet/>
      <dgm:spPr/>
      <dgm:t>
        <a:bodyPr/>
        <a:lstStyle/>
        <a:p>
          <a:r>
            <a:rPr lang="en-GB"/>
            <a:t>Stress Reduction </a:t>
          </a:r>
          <a:endParaRPr lang="en-US"/>
        </a:p>
      </dgm:t>
    </dgm:pt>
    <dgm:pt modelId="{457069D2-984B-42F1-878C-18899E87E0AA}" type="parTrans" cxnId="{FD0F3015-8026-4C99-AEAE-40396223BD41}">
      <dgm:prSet/>
      <dgm:spPr/>
      <dgm:t>
        <a:bodyPr/>
        <a:lstStyle/>
        <a:p>
          <a:endParaRPr lang="en-US"/>
        </a:p>
      </dgm:t>
    </dgm:pt>
    <dgm:pt modelId="{1F1127C8-8E5F-4C8C-A5FC-277C6CC54C6B}" type="sibTrans" cxnId="{FD0F3015-8026-4C99-AEAE-40396223BD41}">
      <dgm:prSet/>
      <dgm:spPr/>
      <dgm:t>
        <a:bodyPr/>
        <a:lstStyle/>
        <a:p>
          <a:endParaRPr lang="en-US"/>
        </a:p>
      </dgm:t>
    </dgm:pt>
    <dgm:pt modelId="{B73D8917-6B60-43DA-8081-197151FF7710}">
      <dgm:prSet/>
      <dgm:spPr/>
      <dgm:t>
        <a:bodyPr/>
        <a:lstStyle/>
        <a:p>
          <a:r>
            <a:rPr lang="en-GB"/>
            <a:t>Improved Mental Health </a:t>
          </a:r>
          <a:endParaRPr lang="en-US"/>
        </a:p>
      </dgm:t>
    </dgm:pt>
    <dgm:pt modelId="{508FE648-2589-4490-B051-9FD319540457}" type="parTrans" cxnId="{CF72B581-1910-457E-BFA4-9A29DB12CE63}">
      <dgm:prSet/>
      <dgm:spPr/>
      <dgm:t>
        <a:bodyPr/>
        <a:lstStyle/>
        <a:p>
          <a:endParaRPr lang="en-US"/>
        </a:p>
      </dgm:t>
    </dgm:pt>
    <dgm:pt modelId="{0EBA2E05-ED1B-401A-BCB1-C9C052E7CA64}" type="sibTrans" cxnId="{CF72B581-1910-457E-BFA4-9A29DB12CE63}">
      <dgm:prSet/>
      <dgm:spPr/>
      <dgm:t>
        <a:bodyPr/>
        <a:lstStyle/>
        <a:p>
          <a:endParaRPr lang="en-US"/>
        </a:p>
      </dgm:t>
    </dgm:pt>
    <dgm:pt modelId="{9F5D6333-B31B-4423-94C2-A4C90A384213}">
      <dgm:prSet/>
      <dgm:spPr/>
      <dgm:t>
        <a:bodyPr/>
        <a:lstStyle/>
        <a:p>
          <a:r>
            <a:rPr lang="en-GB"/>
            <a:t>Longevity </a:t>
          </a:r>
          <a:endParaRPr lang="en-US"/>
        </a:p>
      </dgm:t>
    </dgm:pt>
    <dgm:pt modelId="{47EC264B-43A4-45D7-A319-9F3573DCAC6E}" type="parTrans" cxnId="{579D5F95-A68F-4643-AC3F-8B0E64C7F558}">
      <dgm:prSet/>
      <dgm:spPr/>
      <dgm:t>
        <a:bodyPr/>
        <a:lstStyle/>
        <a:p>
          <a:endParaRPr lang="en-US"/>
        </a:p>
      </dgm:t>
    </dgm:pt>
    <dgm:pt modelId="{2D7A8121-8F64-4ED1-BAFA-1EDA836EBF34}" type="sibTrans" cxnId="{579D5F95-A68F-4643-AC3F-8B0E64C7F558}">
      <dgm:prSet/>
      <dgm:spPr/>
      <dgm:t>
        <a:bodyPr/>
        <a:lstStyle/>
        <a:p>
          <a:endParaRPr lang="en-US"/>
        </a:p>
      </dgm:t>
    </dgm:pt>
    <dgm:pt modelId="{4C1096FC-28C2-4BF7-80B0-B4EE25F5A5EF}">
      <dgm:prSet/>
      <dgm:spPr/>
      <dgm:t>
        <a:bodyPr/>
        <a:lstStyle/>
        <a:p>
          <a:r>
            <a:rPr lang="en-GB"/>
            <a:t>Self-Identity </a:t>
          </a:r>
          <a:endParaRPr lang="en-US"/>
        </a:p>
      </dgm:t>
    </dgm:pt>
    <dgm:pt modelId="{44F5C0E6-A4F7-48AA-B984-9EC35E5B1BC5}" type="parTrans" cxnId="{2613DDE0-767E-470A-AD45-030CCDC499B5}">
      <dgm:prSet/>
      <dgm:spPr/>
      <dgm:t>
        <a:bodyPr/>
        <a:lstStyle/>
        <a:p>
          <a:endParaRPr lang="en-US"/>
        </a:p>
      </dgm:t>
    </dgm:pt>
    <dgm:pt modelId="{0E9388B0-A71F-4470-87A8-656B7EEE1AA1}" type="sibTrans" cxnId="{2613DDE0-767E-470A-AD45-030CCDC499B5}">
      <dgm:prSet/>
      <dgm:spPr/>
      <dgm:t>
        <a:bodyPr/>
        <a:lstStyle/>
        <a:p>
          <a:endParaRPr lang="en-US"/>
        </a:p>
      </dgm:t>
    </dgm:pt>
    <dgm:pt modelId="{905FF7C0-5D60-42EE-ADDF-E3964989343E}">
      <dgm:prSet/>
      <dgm:spPr/>
      <dgm:t>
        <a:bodyPr/>
        <a:lstStyle/>
        <a:p>
          <a:r>
            <a:rPr lang="en-GB"/>
            <a:t>Access to Resources </a:t>
          </a:r>
          <a:endParaRPr lang="en-US"/>
        </a:p>
      </dgm:t>
    </dgm:pt>
    <dgm:pt modelId="{97057485-ECF6-48E9-9074-27EF40EAFA1A}" type="parTrans" cxnId="{6A61AB7C-6CE4-43D6-A8AA-0FB4424F5655}">
      <dgm:prSet/>
      <dgm:spPr/>
      <dgm:t>
        <a:bodyPr/>
        <a:lstStyle/>
        <a:p>
          <a:endParaRPr lang="en-US"/>
        </a:p>
      </dgm:t>
    </dgm:pt>
    <dgm:pt modelId="{65109B5E-7F80-434D-B614-9F12BFB4B17F}" type="sibTrans" cxnId="{6A61AB7C-6CE4-43D6-A8AA-0FB4424F5655}">
      <dgm:prSet/>
      <dgm:spPr/>
      <dgm:t>
        <a:bodyPr/>
        <a:lstStyle/>
        <a:p>
          <a:endParaRPr lang="en-US"/>
        </a:p>
      </dgm:t>
    </dgm:pt>
    <dgm:pt modelId="{B5AFF886-F809-4D02-8054-410331A09B94}">
      <dgm:prSet/>
      <dgm:spPr/>
      <dgm:t>
        <a:bodyPr/>
        <a:lstStyle/>
        <a:p>
          <a:r>
            <a:rPr lang="en-GB"/>
            <a:t>Emotional Resilience </a:t>
          </a:r>
          <a:endParaRPr lang="en-US"/>
        </a:p>
      </dgm:t>
    </dgm:pt>
    <dgm:pt modelId="{7D630D0F-687F-4B90-A2F7-98EC93FD27B2}" type="parTrans" cxnId="{F31BB9F5-954F-4A45-BF6F-616F317F9B4A}">
      <dgm:prSet/>
      <dgm:spPr/>
      <dgm:t>
        <a:bodyPr/>
        <a:lstStyle/>
        <a:p>
          <a:endParaRPr lang="en-US"/>
        </a:p>
      </dgm:t>
    </dgm:pt>
    <dgm:pt modelId="{1F1786A1-18F5-47D9-96B2-61CA062A8AB8}" type="sibTrans" cxnId="{F31BB9F5-954F-4A45-BF6F-616F317F9B4A}">
      <dgm:prSet/>
      <dgm:spPr/>
      <dgm:t>
        <a:bodyPr/>
        <a:lstStyle/>
        <a:p>
          <a:endParaRPr lang="en-US"/>
        </a:p>
      </dgm:t>
    </dgm:pt>
    <dgm:pt modelId="{CE6C86F3-BDE4-41B2-A042-0CB206C3D387}" type="pres">
      <dgm:prSet presAssocID="{20C7D472-9CDB-4530-9886-008A01BF0C33}" presName="linear" presStyleCnt="0">
        <dgm:presLayoutVars>
          <dgm:animLvl val="lvl"/>
          <dgm:resizeHandles val="exact"/>
        </dgm:presLayoutVars>
      </dgm:prSet>
      <dgm:spPr/>
    </dgm:pt>
    <dgm:pt modelId="{7D02989D-B3CC-4C04-9CFA-601912DBC5C3}" type="pres">
      <dgm:prSet presAssocID="{28DB5322-C227-4A65-B045-2B529C682194}" presName="parentText" presStyleLbl="node1" presStyleIdx="0" presStyleCnt="7">
        <dgm:presLayoutVars>
          <dgm:chMax val="0"/>
          <dgm:bulletEnabled val="1"/>
        </dgm:presLayoutVars>
      </dgm:prSet>
      <dgm:spPr/>
    </dgm:pt>
    <dgm:pt modelId="{958B9586-D897-476A-8500-023A16F9FE46}" type="pres">
      <dgm:prSet presAssocID="{08645104-D26A-4D11-A811-019BE5B0181F}" presName="spacer" presStyleCnt="0"/>
      <dgm:spPr/>
    </dgm:pt>
    <dgm:pt modelId="{0966E921-53D7-4D92-AC0A-2AA9B662D714}" type="pres">
      <dgm:prSet presAssocID="{1605CD09-E9E8-49EC-9053-728D60943E2F}" presName="parentText" presStyleLbl="node1" presStyleIdx="1" presStyleCnt="7">
        <dgm:presLayoutVars>
          <dgm:chMax val="0"/>
          <dgm:bulletEnabled val="1"/>
        </dgm:presLayoutVars>
      </dgm:prSet>
      <dgm:spPr/>
    </dgm:pt>
    <dgm:pt modelId="{1AE25153-C345-4B0A-BD8F-891A056BAD4D}" type="pres">
      <dgm:prSet presAssocID="{1F1127C8-8E5F-4C8C-A5FC-277C6CC54C6B}" presName="spacer" presStyleCnt="0"/>
      <dgm:spPr/>
    </dgm:pt>
    <dgm:pt modelId="{124330F1-7C8F-41E0-99DF-6F708223A74F}" type="pres">
      <dgm:prSet presAssocID="{B73D8917-6B60-43DA-8081-197151FF7710}" presName="parentText" presStyleLbl="node1" presStyleIdx="2" presStyleCnt="7">
        <dgm:presLayoutVars>
          <dgm:chMax val="0"/>
          <dgm:bulletEnabled val="1"/>
        </dgm:presLayoutVars>
      </dgm:prSet>
      <dgm:spPr/>
    </dgm:pt>
    <dgm:pt modelId="{2AFC12EF-DE48-4120-8F76-A135EBC0F7DE}" type="pres">
      <dgm:prSet presAssocID="{0EBA2E05-ED1B-401A-BCB1-C9C052E7CA64}" presName="spacer" presStyleCnt="0"/>
      <dgm:spPr/>
    </dgm:pt>
    <dgm:pt modelId="{795FAC74-FBF6-4191-A053-C96D44CC3F74}" type="pres">
      <dgm:prSet presAssocID="{9F5D6333-B31B-4423-94C2-A4C90A384213}" presName="parentText" presStyleLbl="node1" presStyleIdx="3" presStyleCnt="7">
        <dgm:presLayoutVars>
          <dgm:chMax val="0"/>
          <dgm:bulletEnabled val="1"/>
        </dgm:presLayoutVars>
      </dgm:prSet>
      <dgm:spPr/>
    </dgm:pt>
    <dgm:pt modelId="{7565F52B-1863-40E9-9C69-BFF0C4AB3889}" type="pres">
      <dgm:prSet presAssocID="{2D7A8121-8F64-4ED1-BAFA-1EDA836EBF34}" presName="spacer" presStyleCnt="0"/>
      <dgm:spPr/>
    </dgm:pt>
    <dgm:pt modelId="{01D686F8-3AAF-4D3B-B78D-5EB0E38D716B}" type="pres">
      <dgm:prSet presAssocID="{4C1096FC-28C2-4BF7-80B0-B4EE25F5A5EF}" presName="parentText" presStyleLbl="node1" presStyleIdx="4" presStyleCnt="7">
        <dgm:presLayoutVars>
          <dgm:chMax val="0"/>
          <dgm:bulletEnabled val="1"/>
        </dgm:presLayoutVars>
      </dgm:prSet>
      <dgm:spPr/>
    </dgm:pt>
    <dgm:pt modelId="{4BC639D0-C85B-4C49-8C84-7909B0FD7C4C}" type="pres">
      <dgm:prSet presAssocID="{0E9388B0-A71F-4470-87A8-656B7EEE1AA1}" presName="spacer" presStyleCnt="0"/>
      <dgm:spPr/>
    </dgm:pt>
    <dgm:pt modelId="{4A8C4DAB-1722-4DE5-AD43-9856E6A203E1}" type="pres">
      <dgm:prSet presAssocID="{905FF7C0-5D60-42EE-ADDF-E3964989343E}" presName="parentText" presStyleLbl="node1" presStyleIdx="5" presStyleCnt="7">
        <dgm:presLayoutVars>
          <dgm:chMax val="0"/>
          <dgm:bulletEnabled val="1"/>
        </dgm:presLayoutVars>
      </dgm:prSet>
      <dgm:spPr/>
    </dgm:pt>
    <dgm:pt modelId="{304DC17B-03E6-4E45-AFC0-071D5D25A1D3}" type="pres">
      <dgm:prSet presAssocID="{65109B5E-7F80-434D-B614-9F12BFB4B17F}" presName="spacer" presStyleCnt="0"/>
      <dgm:spPr/>
    </dgm:pt>
    <dgm:pt modelId="{06F0ABD0-E05E-46D8-A88D-FAAF43DB1C0E}" type="pres">
      <dgm:prSet presAssocID="{B5AFF886-F809-4D02-8054-410331A09B94}" presName="parentText" presStyleLbl="node1" presStyleIdx="6" presStyleCnt="7">
        <dgm:presLayoutVars>
          <dgm:chMax val="0"/>
          <dgm:bulletEnabled val="1"/>
        </dgm:presLayoutVars>
      </dgm:prSet>
      <dgm:spPr/>
    </dgm:pt>
  </dgm:ptLst>
  <dgm:cxnLst>
    <dgm:cxn modelId="{DB680113-9DD6-4D01-B22F-726DE268EDB2}" type="presOf" srcId="{4C1096FC-28C2-4BF7-80B0-B4EE25F5A5EF}" destId="{01D686F8-3AAF-4D3B-B78D-5EB0E38D716B}" srcOrd="0" destOrd="0" presId="urn:microsoft.com/office/officeart/2005/8/layout/vList2"/>
    <dgm:cxn modelId="{FD0F3015-8026-4C99-AEAE-40396223BD41}" srcId="{20C7D472-9CDB-4530-9886-008A01BF0C33}" destId="{1605CD09-E9E8-49EC-9053-728D60943E2F}" srcOrd="1" destOrd="0" parTransId="{457069D2-984B-42F1-878C-18899E87E0AA}" sibTransId="{1F1127C8-8E5F-4C8C-A5FC-277C6CC54C6B}"/>
    <dgm:cxn modelId="{C188ED2E-BFE9-4E99-95A0-FC2F397CC774}" type="presOf" srcId="{28DB5322-C227-4A65-B045-2B529C682194}" destId="{7D02989D-B3CC-4C04-9CFA-601912DBC5C3}" srcOrd="0" destOrd="0" presId="urn:microsoft.com/office/officeart/2005/8/layout/vList2"/>
    <dgm:cxn modelId="{67293F68-6170-46DA-9F1E-2E9C0AF2CD91}" type="presOf" srcId="{B73D8917-6B60-43DA-8081-197151FF7710}" destId="{124330F1-7C8F-41E0-99DF-6F708223A74F}" srcOrd="0" destOrd="0" presId="urn:microsoft.com/office/officeart/2005/8/layout/vList2"/>
    <dgm:cxn modelId="{4D5AEA4D-6B68-4151-9B84-DD21A4D3A740}" type="presOf" srcId="{9F5D6333-B31B-4423-94C2-A4C90A384213}" destId="{795FAC74-FBF6-4191-A053-C96D44CC3F74}" srcOrd="0" destOrd="0" presId="urn:microsoft.com/office/officeart/2005/8/layout/vList2"/>
    <dgm:cxn modelId="{5FD40352-B0DF-4576-AD85-BC1A93CA8A29}" type="presOf" srcId="{B5AFF886-F809-4D02-8054-410331A09B94}" destId="{06F0ABD0-E05E-46D8-A88D-FAAF43DB1C0E}" srcOrd="0" destOrd="0" presId="urn:microsoft.com/office/officeart/2005/8/layout/vList2"/>
    <dgm:cxn modelId="{6A61AB7C-6CE4-43D6-A8AA-0FB4424F5655}" srcId="{20C7D472-9CDB-4530-9886-008A01BF0C33}" destId="{905FF7C0-5D60-42EE-ADDF-E3964989343E}" srcOrd="5" destOrd="0" parTransId="{97057485-ECF6-48E9-9074-27EF40EAFA1A}" sibTransId="{65109B5E-7F80-434D-B614-9F12BFB4B17F}"/>
    <dgm:cxn modelId="{CF72B581-1910-457E-BFA4-9A29DB12CE63}" srcId="{20C7D472-9CDB-4530-9886-008A01BF0C33}" destId="{B73D8917-6B60-43DA-8081-197151FF7710}" srcOrd="2" destOrd="0" parTransId="{508FE648-2589-4490-B051-9FD319540457}" sibTransId="{0EBA2E05-ED1B-401A-BCB1-C9C052E7CA64}"/>
    <dgm:cxn modelId="{579D5F95-A68F-4643-AC3F-8B0E64C7F558}" srcId="{20C7D472-9CDB-4530-9886-008A01BF0C33}" destId="{9F5D6333-B31B-4423-94C2-A4C90A384213}" srcOrd="3" destOrd="0" parTransId="{47EC264B-43A4-45D7-A319-9F3573DCAC6E}" sibTransId="{2D7A8121-8F64-4ED1-BAFA-1EDA836EBF34}"/>
    <dgm:cxn modelId="{3122439A-8CAA-493B-ABFD-6EEDBAE2AFD7}" type="presOf" srcId="{20C7D472-9CDB-4530-9886-008A01BF0C33}" destId="{CE6C86F3-BDE4-41B2-A042-0CB206C3D387}" srcOrd="0" destOrd="0" presId="urn:microsoft.com/office/officeart/2005/8/layout/vList2"/>
    <dgm:cxn modelId="{7C28DFB4-9A6A-4192-8626-AEB17DCCC4E0}" srcId="{20C7D472-9CDB-4530-9886-008A01BF0C33}" destId="{28DB5322-C227-4A65-B045-2B529C682194}" srcOrd="0" destOrd="0" parTransId="{57829545-68B4-479B-A9D5-0941A8947ED0}" sibTransId="{08645104-D26A-4D11-A811-019BE5B0181F}"/>
    <dgm:cxn modelId="{EEF454D0-D9D3-4963-A8B2-A7971331D9A2}" type="presOf" srcId="{905FF7C0-5D60-42EE-ADDF-E3964989343E}" destId="{4A8C4DAB-1722-4DE5-AD43-9856E6A203E1}" srcOrd="0" destOrd="0" presId="urn:microsoft.com/office/officeart/2005/8/layout/vList2"/>
    <dgm:cxn modelId="{2613DDE0-767E-470A-AD45-030CCDC499B5}" srcId="{20C7D472-9CDB-4530-9886-008A01BF0C33}" destId="{4C1096FC-28C2-4BF7-80B0-B4EE25F5A5EF}" srcOrd="4" destOrd="0" parTransId="{44F5C0E6-A4F7-48AA-B984-9EC35E5B1BC5}" sibTransId="{0E9388B0-A71F-4470-87A8-656B7EEE1AA1}"/>
    <dgm:cxn modelId="{5DEBABF3-C60C-4FDF-8F98-3E8E80E82790}" type="presOf" srcId="{1605CD09-E9E8-49EC-9053-728D60943E2F}" destId="{0966E921-53D7-4D92-AC0A-2AA9B662D714}" srcOrd="0" destOrd="0" presId="urn:microsoft.com/office/officeart/2005/8/layout/vList2"/>
    <dgm:cxn modelId="{F31BB9F5-954F-4A45-BF6F-616F317F9B4A}" srcId="{20C7D472-9CDB-4530-9886-008A01BF0C33}" destId="{B5AFF886-F809-4D02-8054-410331A09B94}" srcOrd="6" destOrd="0" parTransId="{7D630D0F-687F-4B90-A2F7-98EC93FD27B2}" sibTransId="{1F1786A1-18F5-47D9-96B2-61CA062A8AB8}"/>
    <dgm:cxn modelId="{D5676CD4-DD3A-4850-B608-04EA3F863AFF}" type="presParOf" srcId="{CE6C86F3-BDE4-41B2-A042-0CB206C3D387}" destId="{7D02989D-B3CC-4C04-9CFA-601912DBC5C3}" srcOrd="0" destOrd="0" presId="urn:microsoft.com/office/officeart/2005/8/layout/vList2"/>
    <dgm:cxn modelId="{9E520DCF-5268-4E93-9BFC-7B26477852D3}" type="presParOf" srcId="{CE6C86F3-BDE4-41B2-A042-0CB206C3D387}" destId="{958B9586-D897-476A-8500-023A16F9FE46}" srcOrd="1" destOrd="0" presId="urn:microsoft.com/office/officeart/2005/8/layout/vList2"/>
    <dgm:cxn modelId="{CA343776-5AE1-4049-A303-90677133DA20}" type="presParOf" srcId="{CE6C86F3-BDE4-41B2-A042-0CB206C3D387}" destId="{0966E921-53D7-4D92-AC0A-2AA9B662D714}" srcOrd="2" destOrd="0" presId="urn:microsoft.com/office/officeart/2005/8/layout/vList2"/>
    <dgm:cxn modelId="{9B05A005-68EC-49C1-AC6C-ABAF3B8BF727}" type="presParOf" srcId="{CE6C86F3-BDE4-41B2-A042-0CB206C3D387}" destId="{1AE25153-C345-4B0A-BD8F-891A056BAD4D}" srcOrd="3" destOrd="0" presId="urn:microsoft.com/office/officeart/2005/8/layout/vList2"/>
    <dgm:cxn modelId="{2DBE127C-EFA9-43F1-ACFF-F85CAB9777C6}" type="presParOf" srcId="{CE6C86F3-BDE4-41B2-A042-0CB206C3D387}" destId="{124330F1-7C8F-41E0-99DF-6F708223A74F}" srcOrd="4" destOrd="0" presId="urn:microsoft.com/office/officeart/2005/8/layout/vList2"/>
    <dgm:cxn modelId="{FCF8AD65-D2EF-49F7-A4F6-CE1DB2ECC74F}" type="presParOf" srcId="{CE6C86F3-BDE4-41B2-A042-0CB206C3D387}" destId="{2AFC12EF-DE48-4120-8F76-A135EBC0F7DE}" srcOrd="5" destOrd="0" presId="urn:microsoft.com/office/officeart/2005/8/layout/vList2"/>
    <dgm:cxn modelId="{19336325-0FA0-482A-9EDD-6FD8339FD61A}" type="presParOf" srcId="{CE6C86F3-BDE4-41B2-A042-0CB206C3D387}" destId="{795FAC74-FBF6-4191-A053-C96D44CC3F74}" srcOrd="6" destOrd="0" presId="urn:microsoft.com/office/officeart/2005/8/layout/vList2"/>
    <dgm:cxn modelId="{6626022B-85ED-476E-8DA4-55A2B354CDED}" type="presParOf" srcId="{CE6C86F3-BDE4-41B2-A042-0CB206C3D387}" destId="{7565F52B-1863-40E9-9C69-BFF0C4AB3889}" srcOrd="7" destOrd="0" presId="urn:microsoft.com/office/officeart/2005/8/layout/vList2"/>
    <dgm:cxn modelId="{1051B06F-98C8-43BC-81FC-CAC21F945410}" type="presParOf" srcId="{CE6C86F3-BDE4-41B2-A042-0CB206C3D387}" destId="{01D686F8-3AAF-4D3B-B78D-5EB0E38D716B}" srcOrd="8" destOrd="0" presId="urn:microsoft.com/office/officeart/2005/8/layout/vList2"/>
    <dgm:cxn modelId="{3578A9A6-D1AE-4598-86DC-C175449C5E63}" type="presParOf" srcId="{CE6C86F3-BDE4-41B2-A042-0CB206C3D387}" destId="{4BC639D0-C85B-4C49-8C84-7909B0FD7C4C}" srcOrd="9" destOrd="0" presId="urn:microsoft.com/office/officeart/2005/8/layout/vList2"/>
    <dgm:cxn modelId="{F2909C79-6F7C-42A2-B6E8-D2BE71B787E3}" type="presParOf" srcId="{CE6C86F3-BDE4-41B2-A042-0CB206C3D387}" destId="{4A8C4DAB-1722-4DE5-AD43-9856E6A203E1}" srcOrd="10" destOrd="0" presId="urn:microsoft.com/office/officeart/2005/8/layout/vList2"/>
    <dgm:cxn modelId="{F2285281-600C-4875-B0FF-83810AF8DC75}" type="presParOf" srcId="{CE6C86F3-BDE4-41B2-A042-0CB206C3D387}" destId="{304DC17B-03E6-4E45-AFC0-071D5D25A1D3}" srcOrd="11" destOrd="0" presId="urn:microsoft.com/office/officeart/2005/8/layout/vList2"/>
    <dgm:cxn modelId="{D82FF5D8-F4B3-43BA-BABF-095D81FC0DAC}" type="presParOf" srcId="{CE6C86F3-BDE4-41B2-A042-0CB206C3D387}" destId="{06F0ABD0-E05E-46D8-A88D-FAAF43DB1C0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5A1C54-81AC-4DB1-B5D9-B0D948A031D7}"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1BCF3CEE-83CA-4622-A89E-4BB44007CFF9}">
      <dgm:prSet/>
      <dgm:spPr/>
      <dgm:t>
        <a:bodyPr/>
        <a:lstStyle/>
        <a:p>
          <a:r>
            <a:rPr lang="en-GB"/>
            <a:t>Young People in fair health?</a:t>
          </a:r>
          <a:endParaRPr lang="en-US"/>
        </a:p>
      </dgm:t>
    </dgm:pt>
    <dgm:pt modelId="{D25AFAA3-CEF7-4563-8A56-972AB2D3B1F0}" type="parTrans" cxnId="{F1D78012-5B07-4D7B-A7AF-D907D955EB8A}">
      <dgm:prSet/>
      <dgm:spPr/>
      <dgm:t>
        <a:bodyPr/>
        <a:lstStyle/>
        <a:p>
          <a:endParaRPr lang="en-US"/>
        </a:p>
      </dgm:t>
    </dgm:pt>
    <dgm:pt modelId="{2A86E41B-989F-4E9A-A79B-6409BCB1F75E}" type="sibTrans" cxnId="{F1D78012-5B07-4D7B-A7AF-D907D955EB8A}">
      <dgm:prSet/>
      <dgm:spPr/>
      <dgm:t>
        <a:bodyPr/>
        <a:lstStyle/>
        <a:p>
          <a:endParaRPr lang="en-US"/>
        </a:p>
      </dgm:t>
    </dgm:pt>
    <dgm:pt modelId="{BF3468BD-F5CC-47D7-9FAB-8571CD0AD01D}">
      <dgm:prSet/>
      <dgm:spPr/>
      <dgm:t>
        <a:bodyPr/>
        <a:lstStyle/>
        <a:p>
          <a:r>
            <a:rPr lang="en-GB" dirty="0"/>
            <a:t>65-year-olds and under?</a:t>
          </a:r>
          <a:endParaRPr lang="en-US" dirty="0"/>
        </a:p>
      </dgm:t>
    </dgm:pt>
    <dgm:pt modelId="{7EB0A466-9EBE-46CB-A9FC-654239E488AE}" type="parTrans" cxnId="{896B8C3E-BCB8-4BE0-BCD3-722892C74946}">
      <dgm:prSet/>
      <dgm:spPr/>
      <dgm:t>
        <a:bodyPr/>
        <a:lstStyle/>
        <a:p>
          <a:endParaRPr lang="en-US"/>
        </a:p>
      </dgm:t>
    </dgm:pt>
    <dgm:pt modelId="{8901D78D-B38F-4B42-8E17-A9BF537D1DB1}" type="sibTrans" cxnId="{896B8C3E-BCB8-4BE0-BCD3-722892C74946}">
      <dgm:prSet/>
      <dgm:spPr/>
      <dgm:t>
        <a:bodyPr/>
        <a:lstStyle/>
        <a:p>
          <a:endParaRPr lang="en-US"/>
        </a:p>
      </dgm:t>
    </dgm:pt>
    <dgm:pt modelId="{256C795D-3421-4CF8-BB4A-F3D5ECDF107F}">
      <dgm:prSet/>
      <dgm:spPr/>
      <dgm:t>
        <a:bodyPr/>
        <a:lstStyle/>
        <a:p>
          <a:r>
            <a:rPr lang="en-GB"/>
            <a:t>75-year-olds in bad health? </a:t>
          </a:r>
          <a:endParaRPr lang="en-US"/>
        </a:p>
      </dgm:t>
    </dgm:pt>
    <dgm:pt modelId="{CDB0F283-D1E9-491B-A06A-CFCDCA17D054}" type="parTrans" cxnId="{F28A7EFF-4452-4075-BD93-7470EAE189A2}">
      <dgm:prSet/>
      <dgm:spPr/>
      <dgm:t>
        <a:bodyPr/>
        <a:lstStyle/>
        <a:p>
          <a:endParaRPr lang="en-US"/>
        </a:p>
      </dgm:t>
    </dgm:pt>
    <dgm:pt modelId="{645A96DC-C7AD-4E85-A4DF-113865BF3804}" type="sibTrans" cxnId="{F28A7EFF-4452-4075-BD93-7470EAE189A2}">
      <dgm:prSet/>
      <dgm:spPr/>
      <dgm:t>
        <a:bodyPr/>
        <a:lstStyle/>
        <a:p>
          <a:endParaRPr lang="en-US"/>
        </a:p>
      </dgm:t>
    </dgm:pt>
    <dgm:pt modelId="{B6A8A51E-3723-42B2-9B99-84EF0225CCDC}">
      <dgm:prSet/>
      <dgm:spPr/>
      <dgm:t>
        <a:bodyPr/>
        <a:lstStyle/>
        <a:p>
          <a:r>
            <a:rPr lang="en-GB" dirty="0"/>
            <a:t>People with  fair health but living in deprivation? </a:t>
          </a:r>
          <a:endParaRPr lang="en-US" dirty="0"/>
        </a:p>
      </dgm:t>
    </dgm:pt>
    <dgm:pt modelId="{5A3A4EF5-4A2A-49C2-9742-9A03E370C3CF}" type="parTrans" cxnId="{72F21DDD-108B-4FE7-B383-A8F8520925E0}">
      <dgm:prSet/>
      <dgm:spPr/>
      <dgm:t>
        <a:bodyPr/>
        <a:lstStyle/>
        <a:p>
          <a:endParaRPr lang="en-US"/>
        </a:p>
      </dgm:t>
    </dgm:pt>
    <dgm:pt modelId="{15D761E9-B9B4-449C-837A-D329130176F4}" type="sibTrans" cxnId="{72F21DDD-108B-4FE7-B383-A8F8520925E0}">
      <dgm:prSet/>
      <dgm:spPr/>
      <dgm:t>
        <a:bodyPr/>
        <a:lstStyle/>
        <a:p>
          <a:endParaRPr lang="en-US"/>
        </a:p>
      </dgm:t>
    </dgm:pt>
    <dgm:pt modelId="{D965BF41-678B-41B8-81BD-389A6C01074C}">
      <dgm:prSet/>
      <dgm:spPr/>
      <dgm:t>
        <a:bodyPr/>
        <a:lstStyle/>
        <a:p>
          <a:r>
            <a:rPr lang="en-GB"/>
            <a:t>People from minority groups in fair health? </a:t>
          </a:r>
          <a:endParaRPr lang="en-US"/>
        </a:p>
      </dgm:t>
    </dgm:pt>
    <dgm:pt modelId="{83F00FD8-4D41-4216-8F3F-3B6C8E94C4B2}" type="parTrans" cxnId="{220890E3-773C-442A-8583-68FE8E43121E}">
      <dgm:prSet/>
      <dgm:spPr/>
      <dgm:t>
        <a:bodyPr/>
        <a:lstStyle/>
        <a:p>
          <a:endParaRPr lang="en-US"/>
        </a:p>
      </dgm:t>
    </dgm:pt>
    <dgm:pt modelId="{5BB6ED09-A173-4610-A2ED-7327A5F5791A}" type="sibTrans" cxnId="{220890E3-773C-442A-8583-68FE8E43121E}">
      <dgm:prSet/>
      <dgm:spPr/>
      <dgm:t>
        <a:bodyPr/>
        <a:lstStyle/>
        <a:p>
          <a:endParaRPr lang="en-US"/>
        </a:p>
      </dgm:t>
    </dgm:pt>
    <dgm:pt modelId="{2CF046C1-5C55-4E7D-B9EB-CE652203C95E}" type="pres">
      <dgm:prSet presAssocID="{685A1C54-81AC-4DB1-B5D9-B0D948A031D7}" presName="Name0" presStyleCnt="0">
        <dgm:presLayoutVars>
          <dgm:dir/>
          <dgm:animLvl val="lvl"/>
          <dgm:resizeHandles val="exact"/>
        </dgm:presLayoutVars>
      </dgm:prSet>
      <dgm:spPr/>
    </dgm:pt>
    <dgm:pt modelId="{D845B49F-BF2E-4850-B4A2-CBAC6492A5B0}" type="pres">
      <dgm:prSet presAssocID="{1BCF3CEE-83CA-4622-A89E-4BB44007CFF9}" presName="linNode" presStyleCnt="0"/>
      <dgm:spPr/>
    </dgm:pt>
    <dgm:pt modelId="{0B59F558-6580-4FFA-AC4E-B66F50A5B097}" type="pres">
      <dgm:prSet presAssocID="{1BCF3CEE-83CA-4622-A89E-4BB44007CFF9}" presName="parentText" presStyleLbl="node1" presStyleIdx="0" presStyleCnt="5">
        <dgm:presLayoutVars>
          <dgm:chMax val="1"/>
          <dgm:bulletEnabled val="1"/>
        </dgm:presLayoutVars>
      </dgm:prSet>
      <dgm:spPr/>
    </dgm:pt>
    <dgm:pt modelId="{51EBE4D4-589E-4F53-81EF-C1DD65418044}" type="pres">
      <dgm:prSet presAssocID="{2A86E41B-989F-4E9A-A79B-6409BCB1F75E}" presName="sp" presStyleCnt="0"/>
      <dgm:spPr/>
    </dgm:pt>
    <dgm:pt modelId="{3B5EBF77-72C5-40DA-BC6D-CC57A7FC1A5A}" type="pres">
      <dgm:prSet presAssocID="{BF3468BD-F5CC-47D7-9FAB-8571CD0AD01D}" presName="linNode" presStyleCnt="0"/>
      <dgm:spPr/>
    </dgm:pt>
    <dgm:pt modelId="{FFEE398E-1EA8-4A70-8390-17FA9AF3C65F}" type="pres">
      <dgm:prSet presAssocID="{BF3468BD-F5CC-47D7-9FAB-8571CD0AD01D}" presName="parentText" presStyleLbl="node1" presStyleIdx="1" presStyleCnt="5">
        <dgm:presLayoutVars>
          <dgm:chMax val="1"/>
          <dgm:bulletEnabled val="1"/>
        </dgm:presLayoutVars>
      </dgm:prSet>
      <dgm:spPr/>
    </dgm:pt>
    <dgm:pt modelId="{2AE5FE05-2931-471B-826F-890BC0F2CF27}" type="pres">
      <dgm:prSet presAssocID="{8901D78D-B38F-4B42-8E17-A9BF537D1DB1}" presName="sp" presStyleCnt="0"/>
      <dgm:spPr/>
    </dgm:pt>
    <dgm:pt modelId="{FD93338A-6586-4D4E-AE40-92DC01A1AE08}" type="pres">
      <dgm:prSet presAssocID="{256C795D-3421-4CF8-BB4A-F3D5ECDF107F}" presName="linNode" presStyleCnt="0"/>
      <dgm:spPr/>
    </dgm:pt>
    <dgm:pt modelId="{BFDF6C30-E7F7-4A17-943F-A8FD7E496BFB}" type="pres">
      <dgm:prSet presAssocID="{256C795D-3421-4CF8-BB4A-F3D5ECDF107F}" presName="parentText" presStyleLbl="node1" presStyleIdx="2" presStyleCnt="5">
        <dgm:presLayoutVars>
          <dgm:chMax val="1"/>
          <dgm:bulletEnabled val="1"/>
        </dgm:presLayoutVars>
      </dgm:prSet>
      <dgm:spPr/>
    </dgm:pt>
    <dgm:pt modelId="{BA71B124-D5EB-4052-ABFC-1B48C9440784}" type="pres">
      <dgm:prSet presAssocID="{645A96DC-C7AD-4E85-A4DF-113865BF3804}" presName="sp" presStyleCnt="0"/>
      <dgm:spPr/>
    </dgm:pt>
    <dgm:pt modelId="{D15E3CAD-DBB9-4634-A355-58141EC77F53}" type="pres">
      <dgm:prSet presAssocID="{B6A8A51E-3723-42B2-9B99-84EF0225CCDC}" presName="linNode" presStyleCnt="0"/>
      <dgm:spPr/>
    </dgm:pt>
    <dgm:pt modelId="{93C35946-F374-45FF-9350-691BF4DE600D}" type="pres">
      <dgm:prSet presAssocID="{B6A8A51E-3723-42B2-9B99-84EF0225CCDC}" presName="parentText" presStyleLbl="node1" presStyleIdx="3" presStyleCnt="5">
        <dgm:presLayoutVars>
          <dgm:chMax val="1"/>
          <dgm:bulletEnabled val="1"/>
        </dgm:presLayoutVars>
      </dgm:prSet>
      <dgm:spPr/>
    </dgm:pt>
    <dgm:pt modelId="{09D22F12-45B7-4A9F-8528-50C0DBF6234D}" type="pres">
      <dgm:prSet presAssocID="{15D761E9-B9B4-449C-837A-D329130176F4}" presName="sp" presStyleCnt="0"/>
      <dgm:spPr/>
    </dgm:pt>
    <dgm:pt modelId="{F22D1D60-9807-46B2-A05D-9164EC68D38B}" type="pres">
      <dgm:prSet presAssocID="{D965BF41-678B-41B8-81BD-389A6C01074C}" presName="linNode" presStyleCnt="0"/>
      <dgm:spPr/>
    </dgm:pt>
    <dgm:pt modelId="{D9F19971-7F3C-494A-977D-441948F53422}" type="pres">
      <dgm:prSet presAssocID="{D965BF41-678B-41B8-81BD-389A6C01074C}" presName="parentText" presStyleLbl="node1" presStyleIdx="4" presStyleCnt="5">
        <dgm:presLayoutVars>
          <dgm:chMax val="1"/>
          <dgm:bulletEnabled val="1"/>
        </dgm:presLayoutVars>
      </dgm:prSet>
      <dgm:spPr/>
    </dgm:pt>
  </dgm:ptLst>
  <dgm:cxnLst>
    <dgm:cxn modelId="{F1D78012-5B07-4D7B-A7AF-D907D955EB8A}" srcId="{685A1C54-81AC-4DB1-B5D9-B0D948A031D7}" destId="{1BCF3CEE-83CA-4622-A89E-4BB44007CFF9}" srcOrd="0" destOrd="0" parTransId="{D25AFAA3-CEF7-4563-8A56-972AB2D3B1F0}" sibTransId="{2A86E41B-989F-4E9A-A79B-6409BCB1F75E}"/>
    <dgm:cxn modelId="{7B9C2F13-8F1D-4CF2-8B77-A3B45724174F}" type="presOf" srcId="{685A1C54-81AC-4DB1-B5D9-B0D948A031D7}" destId="{2CF046C1-5C55-4E7D-B9EB-CE652203C95E}" srcOrd="0" destOrd="0" presId="urn:microsoft.com/office/officeart/2005/8/layout/vList5"/>
    <dgm:cxn modelId="{DFA8852E-B6F2-4B01-A947-328BE62569DC}" type="presOf" srcId="{BF3468BD-F5CC-47D7-9FAB-8571CD0AD01D}" destId="{FFEE398E-1EA8-4A70-8390-17FA9AF3C65F}" srcOrd="0" destOrd="0" presId="urn:microsoft.com/office/officeart/2005/8/layout/vList5"/>
    <dgm:cxn modelId="{896B8C3E-BCB8-4BE0-BCD3-722892C74946}" srcId="{685A1C54-81AC-4DB1-B5D9-B0D948A031D7}" destId="{BF3468BD-F5CC-47D7-9FAB-8571CD0AD01D}" srcOrd="1" destOrd="0" parTransId="{7EB0A466-9EBE-46CB-A9FC-654239E488AE}" sibTransId="{8901D78D-B38F-4B42-8E17-A9BF537D1DB1}"/>
    <dgm:cxn modelId="{18E41166-30A5-4041-916B-360F098BD802}" type="presOf" srcId="{B6A8A51E-3723-42B2-9B99-84EF0225CCDC}" destId="{93C35946-F374-45FF-9350-691BF4DE600D}" srcOrd="0" destOrd="0" presId="urn:microsoft.com/office/officeart/2005/8/layout/vList5"/>
    <dgm:cxn modelId="{E762A782-35BA-46A8-9F88-38676FBEBE00}" type="presOf" srcId="{D965BF41-678B-41B8-81BD-389A6C01074C}" destId="{D9F19971-7F3C-494A-977D-441948F53422}" srcOrd="0" destOrd="0" presId="urn:microsoft.com/office/officeart/2005/8/layout/vList5"/>
    <dgm:cxn modelId="{3DF2B8D7-8DC0-4079-A023-683EF7E89EEC}" type="presOf" srcId="{1BCF3CEE-83CA-4622-A89E-4BB44007CFF9}" destId="{0B59F558-6580-4FFA-AC4E-B66F50A5B097}" srcOrd="0" destOrd="0" presId="urn:microsoft.com/office/officeart/2005/8/layout/vList5"/>
    <dgm:cxn modelId="{72F21DDD-108B-4FE7-B383-A8F8520925E0}" srcId="{685A1C54-81AC-4DB1-B5D9-B0D948A031D7}" destId="{B6A8A51E-3723-42B2-9B99-84EF0225CCDC}" srcOrd="3" destOrd="0" parTransId="{5A3A4EF5-4A2A-49C2-9742-9A03E370C3CF}" sibTransId="{15D761E9-B9B4-449C-837A-D329130176F4}"/>
    <dgm:cxn modelId="{220890E3-773C-442A-8583-68FE8E43121E}" srcId="{685A1C54-81AC-4DB1-B5D9-B0D948A031D7}" destId="{D965BF41-678B-41B8-81BD-389A6C01074C}" srcOrd="4" destOrd="0" parTransId="{83F00FD8-4D41-4216-8F3F-3B6C8E94C4B2}" sibTransId="{5BB6ED09-A173-4610-A2ED-7327A5F5791A}"/>
    <dgm:cxn modelId="{6E509FED-5A9A-4245-A6DC-884CEF1CBA73}" type="presOf" srcId="{256C795D-3421-4CF8-BB4A-F3D5ECDF107F}" destId="{BFDF6C30-E7F7-4A17-943F-A8FD7E496BFB}" srcOrd="0" destOrd="0" presId="urn:microsoft.com/office/officeart/2005/8/layout/vList5"/>
    <dgm:cxn modelId="{F28A7EFF-4452-4075-BD93-7470EAE189A2}" srcId="{685A1C54-81AC-4DB1-B5D9-B0D948A031D7}" destId="{256C795D-3421-4CF8-BB4A-F3D5ECDF107F}" srcOrd="2" destOrd="0" parTransId="{CDB0F283-D1E9-491B-A06A-CFCDCA17D054}" sibTransId="{645A96DC-C7AD-4E85-A4DF-113865BF3804}"/>
    <dgm:cxn modelId="{21E22691-182B-41AD-BC49-0D28C3819568}" type="presParOf" srcId="{2CF046C1-5C55-4E7D-B9EB-CE652203C95E}" destId="{D845B49F-BF2E-4850-B4A2-CBAC6492A5B0}" srcOrd="0" destOrd="0" presId="urn:microsoft.com/office/officeart/2005/8/layout/vList5"/>
    <dgm:cxn modelId="{170714F0-2F93-4DFF-AD0E-6EF13FF92AE6}" type="presParOf" srcId="{D845B49F-BF2E-4850-B4A2-CBAC6492A5B0}" destId="{0B59F558-6580-4FFA-AC4E-B66F50A5B097}" srcOrd="0" destOrd="0" presId="urn:microsoft.com/office/officeart/2005/8/layout/vList5"/>
    <dgm:cxn modelId="{BA019843-14A7-4C42-B268-8EAA3AD9E00F}" type="presParOf" srcId="{2CF046C1-5C55-4E7D-B9EB-CE652203C95E}" destId="{51EBE4D4-589E-4F53-81EF-C1DD65418044}" srcOrd="1" destOrd="0" presId="urn:microsoft.com/office/officeart/2005/8/layout/vList5"/>
    <dgm:cxn modelId="{15B5B5F1-0BD8-4121-974E-5D8AFF2A8C45}" type="presParOf" srcId="{2CF046C1-5C55-4E7D-B9EB-CE652203C95E}" destId="{3B5EBF77-72C5-40DA-BC6D-CC57A7FC1A5A}" srcOrd="2" destOrd="0" presId="urn:microsoft.com/office/officeart/2005/8/layout/vList5"/>
    <dgm:cxn modelId="{96C55B6E-448F-4698-8AB0-98CDCC136432}" type="presParOf" srcId="{3B5EBF77-72C5-40DA-BC6D-CC57A7FC1A5A}" destId="{FFEE398E-1EA8-4A70-8390-17FA9AF3C65F}" srcOrd="0" destOrd="0" presId="urn:microsoft.com/office/officeart/2005/8/layout/vList5"/>
    <dgm:cxn modelId="{F9B97D2E-243C-4375-AE48-1F429F8815F6}" type="presParOf" srcId="{2CF046C1-5C55-4E7D-B9EB-CE652203C95E}" destId="{2AE5FE05-2931-471B-826F-890BC0F2CF27}" srcOrd="3" destOrd="0" presId="urn:microsoft.com/office/officeart/2005/8/layout/vList5"/>
    <dgm:cxn modelId="{BCAF929E-228A-475A-8C13-28B7B3089D06}" type="presParOf" srcId="{2CF046C1-5C55-4E7D-B9EB-CE652203C95E}" destId="{FD93338A-6586-4D4E-AE40-92DC01A1AE08}" srcOrd="4" destOrd="0" presId="urn:microsoft.com/office/officeart/2005/8/layout/vList5"/>
    <dgm:cxn modelId="{93115DDA-4FD5-4010-A6BF-E11C4F373A50}" type="presParOf" srcId="{FD93338A-6586-4D4E-AE40-92DC01A1AE08}" destId="{BFDF6C30-E7F7-4A17-943F-A8FD7E496BFB}" srcOrd="0" destOrd="0" presId="urn:microsoft.com/office/officeart/2005/8/layout/vList5"/>
    <dgm:cxn modelId="{351A25E0-F5C6-4A08-B0C0-948AB01D28CE}" type="presParOf" srcId="{2CF046C1-5C55-4E7D-B9EB-CE652203C95E}" destId="{BA71B124-D5EB-4052-ABFC-1B48C9440784}" srcOrd="5" destOrd="0" presId="urn:microsoft.com/office/officeart/2005/8/layout/vList5"/>
    <dgm:cxn modelId="{09E61A4E-2CE0-40FD-9F9A-88AB2B3C4879}" type="presParOf" srcId="{2CF046C1-5C55-4E7D-B9EB-CE652203C95E}" destId="{D15E3CAD-DBB9-4634-A355-58141EC77F53}" srcOrd="6" destOrd="0" presId="urn:microsoft.com/office/officeart/2005/8/layout/vList5"/>
    <dgm:cxn modelId="{D264B5E0-09D5-4C5F-BBFE-41FE48EBFB29}" type="presParOf" srcId="{D15E3CAD-DBB9-4634-A355-58141EC77F53}" destId="{93C35946-F374-45FF-9350-691BF4DE600D}" srcOrd="0" destOrd="0" presId="urn:microsoft.com/office/officeart/2005/8/layout/vList5"/>
    <dgm:cxn modelId="{A7E201D1-9D25-4345-886F-A83AD9018491}" type="presParOf" srcId="{2CF046C1-5C55-4E7D-B9EB-CE652203C95E}" destId="{09D22F12-45B7-4A9F-8528-50C0DBF6234D}" srcOrd="7" destOrd="0" presId="urn:microsoft.com/office/officeart/2005/8/layout/vList5"/>
    <dgm:cxn modelId="{2D784417-5E25-4D5F-984E-63794B13F86E}" type="presParOf" srcId="{2CF046C1-5C55-4E7D-B9EB-CE652203C95E}" destId="{F22D1D60-9807-46B2-A05D-9164EC68D38B}" srcOrd="8" destOrd="0" presId="urn:microsoft.com/office/officeart/2005/8/layout/vList5"/>
    <dgm:cxn modelId="{C4C680E0-761F-48DC-8C34-D792E5561385}" type="presParOf" srcId="{F22D1D60-9807-46B2-A05D-9164EC68D38B}" destId="{D9F19971-7F3C-494A-977D-441948F5342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55A5B4-3DBE-43CD-B34B-A5B6E8B2955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46A3279-5C02-47E3-8372-AD14DC185CCD}">
      <dgm:prSet/>
      <dgm:spPr/>
      <dgm:t>
        <a:bodyPr/>
        <a:lstStyle/>
        <a:p>
          <a:r>
            <a:rPr lang="en-GB"/>
            <a:t>16-24s (47%) and 25-44s (38%).</a:t>
          </a:r>
          <a:endParaRPr lang="en-US"/>
        </a:p>
      </dgm:t>
    </dgm:pt>
    <dgm:pt modelId="{94977C67-7A17-44B6-B71D-080230BCC85B}" type="parTrans" cxnId="{2C52DC03-CC17-41D0-8B7F-18504D15084C}">
      <dgm:prSet/>
      <dgm:spPr/>
      <dgm:t>
        <a:bodyPr/>
        <a:lstStyle/>
        <a:p>
          <a:endParaRPr lang="en-US"/>
        </a:p>
      </dgm:t>
    </dgm:pt>
    <dgm:pt modelId="{BE85DCC5-C313-4D40-969C-11822E8D7184}" type="sibTrans" cxnId="{2C52DC03-CC17-41D0-8B7F-18504D15084C}">
      <dgm:prSet/>
      <dgm:spPr/>
      <dgm:t>
        <a:bodyPr/>
        <a:lstStyle/>
        <a:p>
          <a:endParaRPr lang="en-US"/>
        </a:p>
      </dgm:t>
    </dgm:pt>
    <dgm:pt modelId="{062FAF6F-2DD0-43C7-9E48-396EC9DED229}">
      <dgm:prSet/>
      <dgm:spPr/>
      <dgm:t>
        <a:bodyPr/>
        <a:lstStyle/>
        <a:p>
          <a:r>
            <a:rPr lang="en-GB"/>
            <a:t>Under 65 in bad health (50%)</a:t>
          </a:r>
          <a:endParaRPr lang="en-US"/>
        </a:p>
      </dgm:t>
    </dgm:pt>
    <dgm:pt modelId="{8908C752-969E-4C1B-8F2E-229F751A3B11}" type="parTrans" cxnId="{00D95A93-9077-49A6-BFA1-AB0F859B5D25}">
      <dgm:prSet/>
      <dgm:spPr/>
      <dgm:t>
        <a:bodyPr/>
        <a:lstStyle/>
        <a:p>
          <a:endParaRPr lang="en-US"/>
        </a:p>
      </dgm:t>
    </dgm:pt>
    <dgm:pt modelId="{FAA36C93-2235-4765-984C-AAD8153FDFB1}" type="sibTrans" cxnId="{00D95A93-9077-49A6-BFA1-AB0F859B5D25}">
      <dgm:prSet/>
      <dgm:spPr/>
      <dgm:t>
        <a:bodyPr/>
        <a:lstStyle/>
        <a:p>
          <a:endParaRPr lang="en-US"/>
        </a:p>
      </dgm:t>
    </dgm:pt>
    <dgm:pt modelId="{BA36EACD-41CB-4D7C-B2AF-E5075CB709C0}">
      <dgm:prSet/>
      <dgm:spPr/>
      <dgm:t>
        <a:bodyPr/>
        <a:lstStyle/>
        <a:p>
          <a:r>
            <a:rPr lang="en-GB"/>
            <a:t>75+ in bad health (24%)</a:t>
          </a:r>
          <a:endParaRPr lang="en-US"/>
        </a:p>
      </dgm:t>
    </dgm:pt>
    <dgm:pt modelId="{2DD98DE5-50F0-489D-A851-3E4A6D42D31F}" type="parTrans" cxnId="{2A83DC4F-7A8C-461B-8396-2FE1E9249356}">
      <dgm:prSet/>
      <dgm:spPr/>
      <dgm:t>
        <a:bodyPr/>
        <a:lstStyle/>
        <a:p>
          <a:endParaRPr lang="en-US"/>
        </a:p>
      </dgm:t>
    </dgm:pt>
    <dgm:pt modelId="{F5939729-C07F-4537-A660-3A7709FBAEAC}" type="sibTrans" cxnId="{2A83DC4F-7A8C-461B-8396-2FE1E9249356}">
      <dgm:prSet/>
      <dgm:spPr/>
      <dgm:t>
        <a:bodyPr/>
        <a:lstStyle/>
        <a:p>
          <a:endParaRPr lang="en-US"/>
        </a:p>
      </dgm:t>
    </dgm:pt>
    <dgm:pt modelId="{0FA236A8-87C8-4066-9F7A-43F4C7E7C115}">
      <dgm:prSet/>
      <dgm:spPr/>
      <dgm:t>
        <a:bodyPr/>
        <a:lstStyle/>
        <a:p>
          <a:r>
            <a:rPr lang="en-GB"/>
            <a:t>People in fair health and living in deprivation (28%)</a:t>
          </a:r>
          <a:endParaRPr lang="en-US"/>
        </a:p>
      </dgm:t>
    </dgm:pt>
    <dgm:pt modelId="{8D1D4153-4EA3-4818-A139-BC2365182F31}" type="parTrans" cxnId="{586512F5-644F-45F5-9C16-22D73489832D}">
      <dgm:prSet/>
      <dgm:spPr/>
      <dgm:t>
        <a:bodyPr/>
        <a:lstStyle/>
        <a:p>
          <a:endParaRPr lang="en-US"/>
        </a:p>
      </dgm:t>
    </dgm:pt>
    <dgm:pt modelId="{5E655785-7843-4DDD-8A93-F8A567C6520C}" type="sibTrans" cxnId="{586512F5-644F-45F5-9C16-22D73489832D}">
      <dgm:prSet/>
      <dgm:spPr/>
      <dgm:t>
        <a:bodyPr/>
        <a:lstStyle/>
        <a:p>
          <a:endParaRPr lang="en-US"/>
        </a:p>
      </dgm:t>
    </dgm:pt>
    <dgm:pt modelId="{0405D17C-2D3C-4283-A4AD-DBB9BA3C6C0E}">
      <dgm:prSet/>
      <dgm:spPr/>
      <dgm:t>
        <a:bodyPr/>
        <a:lstStyle/>
        <a:p>
          <a:r>
            <a:rPr lang="en-GB"/>
            <a:t>People from minority groups (38%)</a:t>
          </a:r>
          <a:endParaRPr lang="en-US"/>
        </a:p>
      </dgm:t>
    </dgm:pt>
    <dgm:pt modelId="{8C11C925-87BA-429F-B4F8-FB673D75D299}" type="parTrans" cxnId="{A2D65C91-C209-40BC-8F82-783858AEAE03}">
      <dgm:prSet/>
      <dgm:spPr/>
      <dgm:t>
        <a:bodyPr/>
        <a:lstStyle/>
        <a:p>
          <a:endParaRPr lang="en-US"/>
        </a:p>
      </dgm:t>
    </dgm:pt>
    <dgm:pt modelId="{D96CEC59-8841-49B0-9E93-578E10F24F43}" type="sibTrans" cxnId="{A2D65C91-C209-40BC-8F82-783858AEAE03}">
      <dgm:prSet/>
      <dgm:spPr/>
      <dgm:t>
        <a:bodyPr/>
        <a:lstStyle/>
        <a:p>
          <a:endParaRPr lang="en-US"/>
        </a:p>
      </dgm:t>
    </dgm:pt>
    <dgm:pt modelId="{D9B251A3-AEB1-453C-A312-248D28CC987C}" type="pres">
      <dgm:prSet presAssocID="{F655A5B4-3DBE-43CD-B34B-A5B6E8B29550}" presName="linear" presStyleCnt="0">
        <dgm:presLayoutVars>
          <dgm:animLvl val="lvl"/>
          <dgm:resizeHandles val="exact"/>
        </dgm:presLayoutVars>
      </dgm:prSet>
      <dgm:spPr/>
    </dgm:pt>
    <dgm:pt modelId="{B22BE689-2DF3-43C5-AA1E-99923F7831FF}" type="pres">
      <dgm:prSet presAssocID="{D46A3279-5C02-47E3-8372-AD14DC185CCD}" presName="parentText" presStyleLbl="node1" presStyleIdx="0" presStyleCnt="5">
        <dgm:presLayoutVars>
          <dgm:chMax val="0"/>
          <dgm:bulletEnabled val="1"/>
        </dgm:presLayoutVars>
      </dgm:prSet>
      <dgm:spPr/>
    </dgm:pt>
    <dgm:pt modelId="{F85E4638-7E42-4FFB-91EA-17B8F2E54AE1}" type="pres">
      <dgm:prSet presAssocID="{BE85DCC5-C313-4D40-969C-11822E8D7184}" presName="spacer" presStyleCnt="0"/>
      <dgm:spPr/>
    </dgm:pt>
    <dgm:pt modelId="{D2E5B3E7-DA7F-4643-BBF4-65668CE86D21}" type="pres">
      <dgm:prSet presAssocID="{062FAF6F-2DD0-43C7-9E48-396EC9DED229}" presName="parentText" presStyleLbl="node1" presStyleIdx="1" presStyleCnt="5">
        <dgm:presLayoutVars>
          <dgm:chMax val="0"/>
          <dgm:bulletEnabled val="1"/>
        </dgm:presLayoutVars>
      </dgm:prSet>
      <dgm:spPr/>
    </dgm:pt>
    <dgm:pt modelId="{A4A811AA-3A62-47AA-8082-7877123B7FDA}" type="pres">
      <dgm:prSet presAssocID="{FAA36C93-2235-4765-984C-AAD8153FDFB1}" presName="spacer" presStyleCnt="0"/>
      <dgm:spPr/>
    </dgm:pt>
    <dgm:pt modelId="{BAF89205-D06A-415E-9F8A-96B3D46C23D6}" type="pres">
      <dgm:prSet presAssocID="{BA36EACD-41CB-4D7C-B2AF-E5075CB709C0}" presName="parentText" presStyleLbl="node1" presStyleIdx="2" presStyleCnt="5">
        <dgm:presLayoutVars>
          <dgm:chMax val="0"/>
          <dgm:bulletEnabled val="1"/>
        </dgm:presLayoutVars>
      </dgm:prSet>
      <dgm:spPr/>
    </dgm:pt>
    <dgm:pt modelId="{72E7EC1F-FC7C-40D0-B3EB-796580647517}" type="pres">
      <dgm:prSet presAssocID="{F5939729-C07F-4537-A660-3A7709FBAEAC}" presName="spacer" presStyleCnt="0"/>
      <dgm:spPr/>
    </dgm:pt>
    <dgm:pt modelId="{48ACD7D8-D515-4451-9B5C-477F336837EB}" type="pres">
      <dgm:prSet presAssocID="{0FA236A8-87C8-4066-9F7A-43F4C7E7C115}" presName="parentText" presStyleLbl="node1" presStyleIdx="3" presStyleCnt="5">
        <dgm:presLayoutVars>
          <dgm:chMax val="0"/>
          <dgm:bulletEnabled val="1"/>
        </dgm:presLayoutVars>
      </dgm:prSet>
      <dgm:spPr/>
    </dgm:pt>
    <dgm:pt modelId="{F44FF6D8-AECF-44F1-B20B-8B87C1B454CC}" type="pres">
      <dgm:prSet presAssocID="{5E655785-7843-4DDD-8A93-F8A567C6520C}" presName="spacer" presStyleCnt="0"/>
      <dgm:spPr/>
    </dgm:pt>
    <dgm:pt modelId="{C6D1E0D4-18E7-44EA-894B-4CCF62E4AC85}" type="pres">
      <dgm:prSet presAssocID="{0405D17C-2D3C-4283-A4AD-DBB9BA3C6C0E}" presName="parentText" presStyleLbl="node1" presStyleIdx="4" presStyleCnt="5">
        <dgm:presLayoutVars>
          <dgm:chMax val="0"/>
          <dgm:bulletEnabled val="1"/>
        </dgm:presLayoutVars>
      </dgm:prSet>
      <dgm:spPr/>
    </dgm:pt>
  </dgm:ptLst>
  <dgm:cxnLst>
    <dgm:cxn modelId="{2C52DC03-CC17-41D0-8B7F-18504D15084C}" srcId="{F655A5B4-3DBE-43CD-B34B-A5B6E8B29550}" destId="{D46A3279-5C02-47E3-8372-AD14DC185CCD}" srcOrd="0" destOrd="0" parTransId="{94977C67-7A17-44B6-B71D-080230BCC85B}" sibTransId="{BE85DCC5-C313-4D40-969C-11822E8D7184}"/>
    <dgm:cxn modelId="{24F4F516-60B1-4FEB-8727-2158549D44C1}" type="presOf" srcId="{D46A3279-5C02-47E3-8372-AD14DC185CCD}" destId="{B22BE689-2DF3-43C5-AA1E-99923F7831FF}" srcOrd="0" destOrd="0" presId="urn:microsoft.com/office/officeart/2005/8/layout/vList2"/>
    <dgm:cxn modelId="{2551BE1B-EE7D-485F-8401-3B9D32A78F59}" type="presOf" srcId="{F655A5B4-3DBE-43CD-B34B-A5B6E8B29550}" destId="{D9B251A3-AEB1-453C-A312-248D28CC987C}" srcOrd="0" destOrd="0" presId="urn:microsoft.com/office/officeart/2005/8/layout/vList2"/>
    <dgm:cxn modelId="{2A83DC4F-7A8C-461B-8396-2FE1E9249356}" srcId="{F655A5B4-3DBE-43CD-B34B-A5B6E8B29550}" destId="{BA36EACD-41CB-4D7C-B2AF-E5075CB709C0}" srcOrd="2" destOrd="0" parTransId="{2DD98DE5-50F0-489D-A851-3E4A6D42D31F}" sibTransId="{F5939729-C07F-4537-A660-3A7709FBAEAC}"/>
    <dgm:cxn modelId="{ED1CBB70-3F67-4DD2-ADFE-7DB2FD9416E0}" type="presOf" srcId="{062FAF6F-2DD0-43C7-9E48-396EC9DED229}" destId="{D2E5B3E7-DA7F-4643-BBF4-65668CE86D21}" srcOrd="0" destOrd="0" presId="urn:microsoft.com/office/officeart/2005/8/layout/vList2"/>
    <dgm:cxn modelId="{EF3F9057-3321-4A37-BB85-D3628E12E50D}" type="presOf" srcId="{0FA236A8-87C8-4066-9F7A-43F4C7E7C115}" destId="{48ACD7D8-D515-4451-9B5C-477F336837EB}" srcOrd="0" destOrd="0" presId="urn:microsoft.com/office/officeart/2005/8/layout/vList2"/>
    <dgm:cxn modelId="{A2D65C91-C209-40BC-8F82-783858AEAE03}" srcId="{F655A5B4-3DBE-43CD-B34B-A5B6E8B29550}" destId="{0405D17C-2D3C-4283-A4AD-DBB9BA3C6C0E}" srcOrd="4" destOrd="0" parTransId="{8C11C925-87BA-429F-B4F8-FB673D75D299}" sibTransId="{D96CEC59-8841-49B0-9E93-578E10F24F43}"/>
    <dgm:cxn modelId="{00D95A93-9077-49A6-BFA1-AB0F859B5D25}" srcId="{F655A5B4-3DBE-43CD-B34B-A5B6E8B29550}" destId="{062FAF6F-2DD0-43C7-9E48-396EC9DED229}" srcOrd="1" destOrd="0" parTransId="{8908C752-969E-4C1B-8F2E-229F751A3B11}" sibTransId="{FAA36C93-2235-4765-984C-AAD8153FDFB1}"/>
    <dgm:cxn modelId="{E7A231A2-BEC2-464E-A622-0B49AC1A39FF}" type="presOf" srcId="{BA36EACD-41CB-4D7C-B2AF-E5075CB709C0}" destId="{BAF89205-D06A-415E-9F8A-96B3D46C23D6}" srcOrd="0" destOrd="0" presId="urn:microsoft.com/office/officeart/2005/8/layout/vList2"/>
    <dgm:cxn modelId="{586512F5-644F-45F5-9C16-22D73489832D}" srcId="{F655A5B4-3DBE-43CD-B34B-A5B6E8B29550}" destId="{0FA236A8-87C8-4066-9F7A-43F4C7E7C115}" srcOrd="3" destOrd="0" parTransId="{8D1D4153-4EA3-4818-A139-BC2365182F31}" sibTransId="{5E655785-7843-4DDD-8A93-F8A567C6520C}"/>
    <dgm:cxn modelId="{131C86FC-53E1-4347-B965-B284485434D3}" type="presOf" srcId="{0405D17C-2D3C-4283-A4AD-DBB9BA3C6C0E}" destId="{C6D1E0D4-18E7-44EA-894B-4CCF62E4AC85}" srcOrd="0" destOrd="0" presId="urn:microsoft.com/office/officeart/2005/8/layout/vList2"/>
    <dgm:cxn modelId="{45DD23E7-6A75-453B-BB74-145B7123D05C}" type="presParOf" srcId="{D9B251A3-AEB1-453C-A312-248D28CC987C}" destId="{B22BE689-2DF3-43C5-AA1E-99923F7831FF}" srcOrd="0" destOrd="0" presId="urn:microsoft.com/office/officeart/2005/8/layout/vList2"/>
    <dgm:cxn modelId="{93970B28-2025-43FD-8C2E-ECF89F36A78E}" type="presParOf" srcId="{D9B251A3-AEB1-453C-A312-248D28CC987C}" destId="{F85E4638-7E42-4FFB-91EA-17B8F2E54AE1}" srcOrd="1" destOrd="0" presId="urn:microsoft.com/office/officeart/2005/8/layout/vList2"/>
    <dgm:cxn modelId="{FD4B72FC-5BF5-4C29-8205-646BCCCE2469}" type="presParOf" srcId="{D9B251A3-AEB1-453C-A312-248D28CC987C}" destId="{D2E5B3E7-DA7F-4643-BBF4-65668CE86D21}" srcOrd="2" destOrd="0" presId="urn:microsoft.com/office/officeart/2005/8/layout/vList2"/>
    <dgm:cxn modelId="{AC5D1E3A-B05B-4201-80B8-62510692B2D8}" type="presParOf" srcId="{D9B251A3-AEB1-453C-A312-248D28CC987C}" destId="{A4A811AA-3A62-47AA-8082-7877123B7FDA}" srcOrd="3" destOrd="0" presId="urn:microsoft.com/office/officeart/2005/8/layout/vList2"/>
    <dgm:cxn modelId="{80AF9845-4174-4E15-AA4E-B569D372B448}" type="presParOf" srcId="{D9B251A3-AEB1-453C-A312-248D28CC987C}" destId="{BAF89205-D06A-415E-9F8A-96B3D46C23D6}" srcOrd="4" destOrd="0" presId="urn:microsoft.com/office/officeart/2005/8/layout/vList2"/>
    <dgm:cxn modelId="{F4FD6663-24B5-4F49-BBAA-E48FC143F8DC}" type="presParOf" srcId="{D9B251A3-AEB1-453C-A312-248D28CC987C}" destId="{72E7EC1F-FC7C-40D0-B3EB-796580647517}" srcOrd="5" destOrd="0" presId="urn:microsoft.com/office/officeart/2005/8/layout/vList2"/>
    <dgm:cxn modelId="{7292AA45-5E65-4736-852F-5638D27D0B2E}" type="presParOf" srcId="{D9B251A3-AEB1-453C-A312-248D28CC987C}" destId="{48ACD7D8-D515-4451-9B5C-477F336837EB}" srcOrd="6" destOrd="0" presId="urn:microsoft.com/office/officeart/2005/8/layout/vList2"/>
    <dgm:cxn modelId="{AB85574F-F11B-444B-BD02-122513EEB705}" type="presParOf" srcId="{D9B251A3-AEB1-453C-A312-248D28CC987C}" destId="{F44FF6D8-AECF-44F1-B20B-8B87C1B454CC}" srcOrd="7" destOrd="0" presId="urn:microsoft.com/office/officeart/2005/8/layout/vList2"/>
    <dgm:cxn modelId="{BB822958-3EAD-48EA-9F51-D8511200B29A}" type="presParOf" srcId="{D9B251A3-AEB1-453C-A312-248D28CC987C}" destId="{C6D1E0D4-18E7-44EA-894B-4CCF62E4AC8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4EB64-922B-4DAB-9843-4BB55D087230}">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What is a community </a:t>
          </a:r>
          <a:endParaRPr lang="en-US" sz="3100" kern="1200"/>
        </a:p>
      </dsp:txBody>
      <dsp:txXfrm>
        <a:off x="0" y="39687"/>
        <a:ext cx="3286125" cy="1971675"/>
      </dsp:txXfrm>
    </dsp:sp>
    <dsp:sp modelId="{57A29F8A-83CA-4492-818F-22FB766072EB}">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Concept of community</a:t>
          </a:r>
          <a:endParaRPr lang="en-US" sz="3100" kern="1200"/>
        </a:p>
      </dsp:txBody>
      <dsp:txXfrm>
        <a:off x="3614737" y="39687"/>
        <a:ext cx="3286125" cy="1971675"/>
      </dsp:txXfrm>
    </dsp:sp>
    <dsp:sp modelId="{78D29B78-4596-4080-80E3-8B36ECBB8029}">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Needs of a community </a:t>
          </a:r>
          <a:endParaRPr lang="en-US" sz="3100" kern="1200"/>
        </a:p>
      </dsp:txBody>
      <dsp:txXfrm>
        <a:off x="7229475" y="39687"/>
        <a:ext cx="3286125" cy="1971675"/>
      </dsp:txXfrm>
    </dsp:sp>
    <dsp:sp modelId="{83DE1306-ACF0-4CB2-AAFB-CE6060B95D8B}">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What makes a community</a:t>
          </a:r>
          <a:endParaRPr lang="en-US" sz="3100" kern="1200"/>
        </a:p>
      </dsp:txBody>
      <dsp:txXfrm>
        <a:off x="0" y="2339975"/>
        <a:ext cx="3286125" cy="1971675"/>
      </dsp:txXfrm>
    </dsp:sp>
    <dsp:sp modelId="{A98EA285-3CD1-47B5-BAE8-414D76E96CE3}">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 Wales of cohesive communities </a:t>
          </a:r>
          <a:endParaRPr lang="en-US" sz="3100" kern="1200"/>
        </a:p>
      </dsp:txBody>
      <dsp:txXfrm>
        <a:off x="3614737" y="2339975"/>
        <a:ext cx="3286125" cy="1971675"/>
      </dsp:txXfrm>
    </dsp:sp>
    <dsp:sp modelId="{20745612-B820-4412-98B0-E75D8EB23095}">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 Wales of Vibrant Culture and Thriving Welsh Language </a:t>
          </a:r>
          <a:endParaRPr lang="en-US" sz="31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A94BA-414B-4058-B263-D58DBA336597}">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6F7B3A-3FE1-4660-A75A-F2F38CFD1E46}">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 group of people living in the same place or having a particular characteristic in common. </a:t>
          </a:r>
          <a:endParaRPr lang="en-US" sz="1900" kern="1200" dirty="0"/>
        </a:p>
      </dsp:txBody>
      <dsp:txXfrm>
        <a:off x="696297" y="538547"/>
        <a:ext cx="4171627" cy="2590157"/>
      </dsp:txXfrm>
    </dsp:sp>
    <dsp:sp modelId="{CEB6F4CC-0884-4412-9D34-769F9535A4A4}">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CEA6AF-EED0-45EC-9745-509EF88D0E91}">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 people living in one particular area or people who are considered as a unit because of their common interests, social group, or nationality.</a:t>
          </a:r>
          <a:endParaRPr lang="en-US" sz="1900" kern="1200" dirty="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93EC2-26FD-49A4-8993-84EBE4BB8F8C}">
      <dsp:nvSpPr>
        <dsp:cNvPr id="0" name=""/>
        <dsp:cNvSpPr/>
      </dsp:nvSpPr>
      <dsp:spPr>
        <a:xfrm>
          <a:off x="0" y="36883"/>
          <a:ext cx="7559504"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Age</a:t>
          </a:r>
          <a:endParaRPr lang="en-US" sz="2600" kern="1200"/>
        </a:p>
      </dsp:txBody>
      <dsp:txXfrm>
        <a:off x="30442" y="67325"/>
        <a:ext cx="7498620" cy="562726"/>
      </dsp:txXfrm>
    </dsp:sp>
    <dsp:sp modelId="{8C9266B0-CAE4-4A21-A633-9BCCBE43DCF8}">
      <dsp:nvSpPr>
        <dsp:cNvPr id="0" name=""/>
        <dsp:cNvSpPr/>
      </dsp:nvSpPr>
      <dsp:spPr>
        <a:xfrm>
          <a:off x="0" y="735373"/>
          <a:ext cx="7559504" cy="6236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Disability</a:t>
          </a:r>
          <a:endParaRPr lang="en-US" sz="2600" kern="1200"/>
        </a:p>
      </dsp:txBody>
      <dsp:txXfrm>
        <a:off x="30442" y="765815"/>
        <a:ext cx="7498620" cy="562726"/>
      </dsp:txXfrm>
    </dsp:sp>
    <dsp:sp modelId="{FCA3B3C9-76AB-439C-B625-A107CE53ACB3}">
      <dsp:nvSpPr>
        <dsp:cNvPr id="0" name=""/>
        <dsp:cNvSpPr/>
      </dsp:nvSpPr>
      <dsp:spPr>
        <a:xfrm>
          <a:off x="0" y="1433863"/>
          <a:ext cx="7559504" cy="62361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Gender reassignment</a:t>
          </a:r>
          <a:endParaRPr lang="en-US" sz="2600" kern="1200"/>
        </a:p>
      </dsp:txBody>
      <dsp:txXfrm>
        <a:off x="30442" y="1464305"/>
        <a:ext cx="7498620" cy="562726"/>
      </dsp:txXfrm>
    </dsp:sp>
    <dsp:sp modelId="{83D68960-9849-410B-8526-6B4258570149}">
      <dsp:nvSpPr>
        <dsp:cNvPr id="0" name=""/>
        <dsp:cNvSpPr/>
      </dsp:nvSpPr>
      <dsp:spPr>
        <a:xfrm>
          <a:off x="0" y="2132353"/>
          <a:ext cx="7559504" cy="6236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Marriage and civil partnership</a:t>
          </a:r>
          <a:endParaRPr lang="en-US" sz="2600" kern="1200"/>
        </a:p>
      </dsp:txBody>
      <dsp:txXfrm>
        <a:off x="30442" y="2162795"/>
        <a:ext cx="7498620" cy="562726"/>
      </dsp:txXfrm>
    </dsp:sp>
    <dsp:sp modelId="{F75E2B7A-BD8E-4D81-91F2-6BF2E95B838B}">
      <dsp:nvSpPr>
        <dsp:cNvPr id="0" name=""/>
        <dsp:cNvSpPr/>
      </dsp:nvSpPr>
      <dsp:spPr>
        <a:xfrm>
          <a:off x="0" y="2830843"/>
          <a:ext cx="7559504" cy="62361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Pregnancy and maternity</a:t>
          </a:r>
          <a:endParaRPr lang="en-US" sz="2600" kern="1200"/>
        </a:p>
      </dsp:txBody>
      <dsp:txXfrm>
        <a:off x="30442" y="2861285"/>
        <a:ext cx="7498620" cy="562726"/>
      </dsp:txXfrm>
    </dsp:sp>
    <dsp:sp modelId="{CB118021-D04A-4053-AC76-C97423223789}">
      <dsp:nvSpPr>
        <dsp:cNvPr id="0" name=""/>
        <dsp:cNvSpPr/>
      </dsp:nvSpPr>
      <dsp:spPr>
        <a:xfrm>
          <a:off x="0" y="3529333"/>
          <a:ext cx="7559504"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Race</a:t>
          </a:r>
          <a:endParaRPr lang="en-US" sz="2600" kern="1200"/>
        </a:p>
      </dsp:txBody>
      <dsp:txXfrm>
        <a:off x="30442" y="3559775"/>
        <a:ext cx="7498620" cy="562726"/>
      </dsp:txXfrm>
    </dsp:sp>
    <dsp:sp modelId="{D8021122-58AA-421F-A13C-C3F2053998ED}">
      <dsp:nvSpPr>
        <dsp:cNvPr id="0" name=""/>
        <dsp:cNvSpPr/>
      </dsp:nvSpPr>
      <dsp:spPr>
        <a:xfrm>
          <a:off x="0" y="4227823"/>
          <a:ext cx="7559504" cy="6236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Religion and belief</a:t>
          </a:r>
          <a:endParaRPr lang="en-US" sz="2600" kern="1200"/>
        </a:p>
      </dsp:txBody>
      <dsp:txXfrm>
        <a:off x="30442" y="4258265"/>
        <a:ext cx="7498620" cy="562726"/>
      </dsp:txXfrm>
    </dsp:sp>
    <dsp:sp modelId="{0D4B3B92-FC1D-4CA6-9829-6EF6F1840962}">
      <dsp:nvSpPr>
        <dsp:cNvPr id="0" name=""/>
        <dsp:cNvSpPr/>
      </dsp:nvSpPr>
      <dsp:spPr>
        <a:xfrm>
          <a:off x="0" y="4926313"/>
          <a:ext cx="7559504" cy="62361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Sex</a:t>
          </a:r>
          <a:endParaRPr lang="en-US" sz="2600" kern="1200"/>
        </a:p>
      </dsp:txBody>
      <dsp:txXfrm>
        <a:off x="30442" y="4956755"/>
        <a:ext cx="7498620" cy="562726"/>
      </dsp:txXfrm>
    </dsp:sp>
    <dsp:sp modelId="{13D35ACB-326C-4B4A-92B2-86DBCDE940BF}">
      <dsp:nvSpPr>
        <dsp:cNvPr id="0" name=""/>
        <dsp:cNvSpPr/>
      </dsp:nvSpPr>
      <dsp:spPr>
        <a:xfrm>
          <a:off x="0" y="5624803"/>
          <a:ext cx="7559504" cy="6236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Sexual orientation</a:t>
          </a:r>
          <a:endParaRPr lang="en-US" sz="2600" kern="1200"/>
        </a:p>
      </dsp:txBody>
      <dsp:txXfrm>
        <a:off x="30442" y="5655245"/>
        <a:ext cx="7498620" cy="5627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2989D-B3CC-4C04-9CFA-601912DBC5C3}">
      <dsp:nvSpPr>
        <dsp:cNvPr id="0" name=""/>
        <dsp:cNvSpPr/>
      </dsp:nvSpPr>
      <dsp:spPr>
        <a:xfrm>
          <a:off x="0" y="4615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Social Support </a:t>
          </a:r>
          <a:endParaRPr lang="en-US" sz="2300" kern="1200"/>
        </a:p>
      </dsp:txBody>
      <dsp:txXfrm>
        <a:off x="26930" y="73086"/>
        <a:ext cx="10461740" cy="497795"/>
      </dsp:txXfrm>
    </dsp:sp>
    <dsp:sp modelId="{0966E921-53D7-4D92-AC0A-2AA9B662D714}">
      <dsp:nvSpPr>
        <dsp:cNvPr id="0" name=""/>
        <dsp:cNvSpPr/>
      </dsp:nvSpPr>
      <dsp:spPr>
        <a:xfrm>
          <a:off x="0" y="664051"/>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Stress Reduction </a:t>
          </a:r>
          <a:endParaRPr lang="en-US" sz="2300" kern="1200"/>
        </a:p>
      </dsp:txBody>
      <dsp:txXfrm>
        <a:off x="26930" y="690981"/>
        <a:ext cx="10461740" cy="497795"/>
      </dsp:txXfrm>
    </dsp:sp>
    <dsp:sp modelId="{124330F1-7C8F-41E0-99DF-6F708223A74F}">
      <dsp:nvSpPr>
        <dsp:cNvPr id="0" name=""/>
        <dsp:cNvSpPr/>
      </dsp:nvSpPr>
      <dsp:spPr>
        <a:xfrm>
          <a:off x="0" y="128194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Improved Mental Health </a:t>
          </a:r>
          <a:endParaRPr lang="en-US" sz="2300" kern="1200"/>
        </a:p>
      </dsp:txBody>
      <dsp:txXfrm>
        <a:off x="26930" y="1308876"/>
        <a:ext cx="10461740" cy="497795"/>
      </dsp:txXfrm>
    </dsp:sp>
    <dsp:sp modelId="{795FAC74-FBF6-4191-A053-C96D44CC3F74}">
      <dsp:nvSpPr>
        <dsp:cNvPr id="0" name=""/>
        <dsp:cNvSpPr/>
      </dsp:nvSpPr>
      <dsp:spPr>
        <a:xfrm>
          <a:off x="0" y="1899841"/>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Longevity </a:t>
          </a:r>
          <a:endParaRPr lang="en-US" sz="2300" kern="1200"/>
        </a:p>
      </dsp:txBody>
      <dsp:txXfrm>
        <a:off x="26930" y="1926771"/>
        <a:ext cx="10461740" cy="497795"/>
      </dsp:txXfrm>
    </dsp:sp>
    <dsp:sp modelId="{01D686F8-3AAF-4D3B-B78D-5EB0E38D716B}">
      <dsp:nvSpPr>
        <dsp:cNvPr id="0" name=""/>
        <dsp:cNvSpPr/>
      </dsp:nvSpPr>
      <dsp:spPr>
        <a:xfrm>
          <a:off x="0" y="251773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Self-Identity </a:t>
          </a:r>
          <a:endParaRPr lang="en-US" sz="2300" kern="1200"/>
        </a:p>
      </dsp:txBody>
      <dsp:txXfrm>
        <a:off x="26930" y="2544666"/>
        <a:ext cx="10461740" cy="497795"/>
      </dsp:txXfrm>
    </dsp:sp>
    <dsp:sp modelId="{4A8C4DAB-1722-4DE5-AD43-9856E6A203E1}">
      <dsp:nvSpPr>
        <dsp:cNvPr id="0" name=""/>
        <dsp:cNvSpPr/>
      </dsp:nvSpPr>
      <dsp:spPr>
        <a:xfrm>
          <a:off x="0" y="3135631"/>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Access to Resources </a:t>
          </a:r>
          <a:endParaRPr lang="en-US" sz="2300" kern="1200"/>
        </a:p>
      </dsp:txBody>
      <dsp:txXfrm>
        <a:off x="26930" y="3162561"/>
        <a:ext cx="10461740" cy="497795"/>
      </dsp:txXfrm>
    </dsp:sp>
    <dsp:sp modelId="{06F0ABD0-E05E-46D8-A88D-FAAF43DB1C0E}">
      <dsp:nvSpPr>
        <dsp:cNvPr id="0" name=""/>
        <dsp:cNvSpPr/>
      </dsp:nvSpPr>
      <dsp:spPr>
        <a:xfrm>
          <a:off x="0" y="3753526"/>
          <a:ext cx="10515600"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Emotional Resilience </a:t>
          </a:r>
          <a:endParaRPr lang="en-US" sz="2300" kern="1200"/>
        </a:p>
      </dsp:txBody>
      <dsp:txXfrm>
        <a:off x="26930" y="3780456"/>
        <a:ext cx="10461740" cy="4977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9F558-6580-4FFA-AC4E-B66F50A5B097}">
      <dsp:nvSpPr>
        <dsp:cNvPr id="0" name=""/>
        <dsp:cNvSpPr/>
      </dsp:nvSpPr>
      <dsp:spPr>
        <a:xfrm>
          <a:off x="3364992" y="1912"/>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Young People in fair health?</a:t>
          </a:r>
          <a:endParaRPr lang="en-US" sz="2300" kern="1200"/>
        </a:p>
      </dsp:txBody>
      <dsp:txXfrm>
        <a:off x="3405805" y="42725"/>
        <a:ext cx="3703990" cy="754434"/>
      </dsp:txXfrm>
    </dsp:sp>
    <dsp:sp modelId="{FFEE398E-1EA8-4A70-8390-17FA9AF3C65F}">
      <dsp:nvSpPr>
        <dsp:cNvPr id="0" name=""/>
        <dsp:cNvSpPr/>
      </dsp:nvSpPr>
      <dsp:spPr>
        <a:xfrm>
          <a:off x="3364992" y="879775"/>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t>65-year-olds and under?</a:t>
          </a:r>
          <a:endParaRPr lang="en-US" sz="2300" kern="1200" dirty="0"/>
        </a:p>
      </dsp:txBody>
      <dsp:txXfrm>
        <a:off x="3405805" y="920588"/>
        <a:ext cx="3703990" cy="754434"/>
      </dsp:txXfrm>
    </dsp:sp>
    <dsp:sp modelId="{BFDF6C30-E7F7-4A17-943F-A8FD7E496BFB}">
      <dsp:nvSpPr>
        <dsp:cNvPr id="0" name=""/>
        <dsp:cNvSpPr/>
      </dsp:nvSpPr>
      <dsp:spPr>
        <a:xfrm>
          <a:off x="3364992" y="1757638"/>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75-year-olds in bad health? </a:t>
          </a:r>
          <a:endParaRPr lang="en-US" sz="2300" kern="1200"/>
        </a:p>
      </dsp:txBody>
      <dsp:txXfrm>
        <a:off x="3405805" y="1798451"/>
        <a:ext cx="3703990" cy="754434"/>
      </dsp:txXfrm>
    </dsp:sp>
    <dsp:sp modelId="{93C35946-F374-45FF-9350-691BF4DE600D}">
      <dsp:nvSpPr>
        <dsp:cNvPr id="0" name=""/>
        <dsp:cNvSpPr/>
      </dsp:nvSpPr>
      <dsp:spPr>
        <a:xfrm>
          <a:off x="3364992" y="2635502"/>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t>People with  fair health but living in deprivation? </a:t>
          </a:r>
          <a:endParaRPr lang="en-US" sz="2300" kern="1200" dirty="0"/>
        </a:p>
      </dsp:txBody>
      <dsp:txXfrm>
        <a:off x="3405805" y="2676315"/>
        <a:ext cx="3703990" cy="754434"/>
      </dsp:txXfrm>
    </dsp:sp>
    <dsp:sp modelId="{D9F19971-7F3C-494A-977D-441948F53422}">
      <dsp:nvSpPr>
        <dsp:cNvPr id="0" name=""/>
        <dsp:cNvSpPr/>
      </dsp:nvSpPr>
      <dsp:spPr>
        <a:xfrm>
          <a:off x="3364992" y="3513365"/>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People from minority groups in fair health? </a:t>
          </a:r>
          <a:endParaRPr lang="en-US" sz="2300" kern="1200"/>
        </a:p>
      </dsp:txBody>
      <dsp:txXfrm>
        <a:off x="3405805" y="3554178"/>
        <a:ext cx="3703990" cy="7544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2BE689-2DF3-43C5-AA1E-99923F7831FF}">
      <dsp:nvSpPr>
        <dsp:cNvPr id="0" name=""/>
        <dsp:cNvSpPr/>
      </dsp:nvSpPr>
      <dsp:spPr>
        <a:xfrm>
          <a:off x="0" y="94082"/>
          <a:ext cx="4828172" cy="10328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16-24s (47%) and 25-44s (38%).</a:t>
          </a:r>
          <a:endParaRPr lang="en-US" sz="2600" kern="1200"/>
        </a:p>
      </dsp:txBody>
      <dsp:txXfrm>
        <a:off x="50420" y="144502"/>
        <a:ext cx="4727332" cy="932014"/>
      </dsp:txXfrm>
    </dsp:sp>
    <dsp:sp modelId="{D2E5B3E7-DA7F-4643-BBF4-65668CE86D21}">
      <dsp:nvSpPr>
        <dsp:cNvPr id="0" name=""/>
        <dsp:cNvSpPr/>
      </dsp:nvSpPr>
      <dsp:spPr>
        <a:xfrm>
          <a:off x="0" y="1201816"/>
          <a:ext cx="4828172" cy="103285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Under 65 in bad health (50%)</a:t>
          </a:r>
          <a:endParaRPr lang="en-US" sz="2600" kern="1200"/>
        </a:p>
      </dsp:txBody>
      <dsp:txXfrm>
        <a:off x="50420" y="1252236"/>
        <a:ext cx="4727332" cy="932014"/>
      </dsp:txXfrm>
    </dsp:sp>
    <dsp:sp modelId="{BAF89205-D06A-415E-9F8A-96B3D46C23D6}">
      <dsp:nvSpPr>
        <dsp:cNvPr id="0" name=""/>
        <dsp:cNvSpPr/>
      </dsp:nvSpPr>
      <dsp:spPr>
        <a:xfrm>
          <a:off x="0" y="2309550"/>
          <a:ext cx="4828172" cy="103285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75+ in bad health (24%)</a:t>
          </a:r>
          <a:endParaRPr lang="en-US" sz="2600" kern="1200"/>
        </a:p>
      </dsp:txBody>
      <dsp:txXfrm>
        <a:off x="50420" y="2359970"/>
        <a:ext cx="4727332" cy="932014"/>
      </dsp:txXfrm>
    </dsp:sp>
    <dsp:sp modelId="{48ACD7D8-D515-4451-9B5C-477F336837EB}">
      <dsp:nvSpPr>
        <dsp:cNvPr id="0" name=""/>
        <dsp:cNvSpPr/>
      </dsp:nvSpPr>
      <dsp:spPr>
        <a:xfrm>
          <a:off x="0" y="3417284"/>
          <a:ext cx="4828172" cy="103285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People in fair health and living in deprivation (28%)</a:t>
          </a:r>
          <a:endParaRPr lang="en-US" sz="2600" kern="1200"/>
        </a:p>
      </dsp:txBody>
      <dsp:txXfrm>
        <a:off x="50420" y="3467704"/>
        <a:ext cx="4727332" cy="932014"/>
      </dsp:txXfrm>
    </dsp:sp>
    <dsp:sp modelId="{C6D1E0D4-18E7-44EA-894B-4CCF62E4AC85}">
      <dsp:nvSpPr>
        <dsp:cNvPr id="0" name=""/>
        <dsp:cNvSpPr/>
      </dsp:nvSpPr>
      <dsp:spPr>
        <a:xfrm>
          <a:off x="0" y="4525018"/>
          <a:ext cx="4828172" cy="103285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People from minority groups (38%)</a:t>
          </a:r>
          <a:endParaRPr lang="en-US" sz="2600" kern="1200"/>
        </a:p>
      </dsp:txBody>
      <dsp:txXfrm>
        <a:off x="50420" y="4575438"/>
        <a:ext cx="4727332" cy="9320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7519DD-8602-48F3-932E-2C652E09B74A}" type="datetimeFigureOut">
              <a:rPr lang="en-GB" smtClean="0"/>
              <a:t>07/09/2023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AD3134-2695-4635-AAB1-C2C83130B095}" type="slidenum">
              <a:rPr lang="en-GB" smtClean="0"/>
              <a:t>‹#›</a:t>
            </a:fld>
            <a:endParaRPr lang="en-GB"/>
          </a:p>
        </p:txBody>
      </p:sp>
    </p:spTree>
    <p:extLst>
      <p:ext uri="{BB962C8B-B14F-4D97-AF65-F5344CB8AC3E}">
        <p14:creationId xmlns:p14="http://schemas.microsoft.com/office/powerpoint/2010/main" val="1950571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Chara</a:t>
            </a:r>
          </a:p>
        </p:txBody>
      </p:sp>
      <p:sp>
        <p:nvSpPr>
          <p:cNvPr id="4" name="Slide Number Placeholder 3"/>
          <p:cNvSpPr>
            <a:spLocks noGrp="1"/>
          </p:cNvSpPr>
          <p:nvPr>
            <p:ph type="sldNum" sz="quarter" idx="5"/>
          </p:nvPr>
        </p:nvSpPr>
        <p:spPr/>
        <p:txBody>
          <a:bodyPr/>
          <a:lstStyle/>
          <a:p>
            <a:fld id="{E9AD3134-2695-4635-AAB1-C2C83130B095}" type="slidenum">
              <a:rPr lang="en-GB" smtClean="0"/>
              <a:t>4</a:t>
            </a:fld>
            <a:endParaRPr lang="en-GB"/>
          </a:p>
        </p:txBody>
      </p:sp>
    </p:spTree>
    <p:extLst>
      <p:ext uri="{BB962C8B-B14F-4D97-AF65-F5344CB8AC3E}">
        <p14:creationId xmlns:p14="http://schemas.microsoft.com/office/powerpoint/2010/main" val="1922555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place, turf and territory:</a:t>
            </a:r>
            <a:r>
              <a:rPr lang="en-GB" dirty="0"/>
              <a:t> This refers to a geographical location where that’s a nation or an area such as town, city or rural. </a:t>
            </a:r>
          </a:p>
          <a:p>
            <a:r>
              <a:rPr lang="en-GB" b="1" dirty="0"/>
              <a:t>A place of shared ideas and expectations</a:t>
            </a:r>
            <a:r>
              <a:rPr lang="en-GB" dirty="0"/>
              <a:t>: To focus here is Commonality, whether it is habits, behaviours or emotional connections. In addition to this, this concept of a community should foster  a state of mind that generates reciprocity, a sense of duty a morals which forges collectiveness. </a:t>
            </a:r>
          </a:p>
          <a:p>
            <a:r>
              <a:rPr lang="en-GB" b="1" dirty="0"/>
              <a:t>A network of social ties and allegiance</a:t>
            </a:r>
            <a:r>
              <a:rPr lang="en-GB" dirty="0"/>
              <a:t>: Social Bonds and interactions.</a:t>
            </a:r>
          </a:p>
          <a:p>
            <a:r>
              <a:rPr lang="en-GB" b="1" dirty="0"/>
              <a:t>A collective framework: </a:t>
            </a:r>
            <a:r>
              <a:rPr lang="en-GB" b="0" dirty="0"/>
              <a:t>A community that defines, names and organizes activities which abides by rules to establish collectiveness: Values, governance and </a:t>
            </a:r>
            <a:r>
              <a:rPr lang="en-GB" b="0" dirty="0" err="1"/>
              <a:t>idiologies</a:t>
            </a:r>
            <a:r>
              <a:rPr lang="en-GB" b="0" dirty="0"/>
              <a:t>. </a:t>
            </a:r>
            <a:endParaRPr lang="en-GB" b="1" dirty="0"/>
          </a:p>
        </p:txBody>
      </p:sp>
      <p:sp>
        <p:nvSpPr>
          <p:cNvPr id="4" name="Slide Number Placeholder 3"/>
          <p:cNvSpPr>
            <a:spLocks noGrp="1"/>
          </p:cNvSpPr>
          <p:nvPr>
            <p:ph type="sldNum" sz="quarter" idx="5"/>
          </p:nvPr>
        </p:nvSpPr>
        <p:spPr/>
        <p:txBody>
          <a:bodyPr/>
          <a:lstStyle/>
          <a:p>
            <a:fld id="{E9AD3134-2695-4635-AAB1-C2C83130B095}" type="slidenum">
              <a:rPr lang="en-GB" smtClean="0"/>
              <a:t>5</a:t>
            </a:fld>
            <a:endParaRPr lang="en-GB"/>
          </a:p>
        </p:txBody>
      </p:sp>
    </p:spTree>
    <p:extLst>
      <p:ext uri="{BB962C8B-B14F-4D97-AF65-F5344CB8AC3E}">
        <p14:creationId xmlns:p14="http://schemas.microsoft.com/office/powerpoint/2010/main" val="2933808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Equality Act 2010, people are protected from discrimination based upon their protected characteristics. Everyone has protective characteristics and sometimes communities are formed based on these characteristics. </a:t>
            </a:r>
          </a:p>
          <a:p>
            <a:r>
              <a:rPr lang="en-GB" dirty="0"/>
              <a:t>Other characteristics may include socioeconomic Status (employment status), Social Class/Position and political affiliation </a:t>
            </a:r>
          </a:p>
        </p:txBody>
      </p:sp>
      <p:sp>
        <p:nvSpPr>
          <p:cNvPr id="4" name="Slide Number Placeholder 3"/>
          <p:cNvSpPr>
            <a:spLocks noGrp="1"/>
          </p:cNvSpPr>
          <p:nvPr>
            <p:ph type="sldNum" sz="quarter" idx="5"/>
          </p:nvPr>
        </p:nvSpPr>
        <p:spPr/>
        <p:txBody>
          <a:bodyPr/>
          <a:lstStyle/>
          <a:p>
            <a:fld id="{E9AD3134-2695-4635-AAB1-C2C83130B095}" type="slidenum">
              <a:rPr lang="en-GB" smtClean="0"/>
              <a:t>6</a:t>
            </a:fld>
            <a:endParaRPr lang="en-GB"/>
          </a:p>
        </p:txBody>
      </p:sp>
    </p:spTree>
    <p:extLst>
      <p:ext uri="{BB962C8B-B14F-4D97-AF65-F5344CB8AC3E}">
        <p14:creationId xmlns:p14="http://schemas.microsoft.com/office/powerpoint/2010/main" val="1792738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rPr>
              <a:t>Bonding ties can provide communities and individuals with a sense of identity and belonging, they tend to  lead to the pursuit of narrow self-interests.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4151"/>
                </a:solidFill>
                <a:effectLst/>
                <a:latin typeface="Söhne"/>
              </a:rPr>
              <a:t>People in bonded social relationships often provide emotional support, practical assistance, and a sense of belonging. These relationships can enhance social identity and contribute to the preservation of cultural traditions. However, bonding social capital may also lead to insularity and exclusion of outsiders.</a:t>
            </a:r>
            <a:endParaRPr lang="en-GB" sz="1200" dirty="0">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D178A0-0D6B-8742-875D-25C268592E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0663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latin typeface="Söhne"/>
              </a:rPr>
              <a:t>Individuals and communities with strong linking social capital are better equipped to advocate for their needs and interests and participate in decision-making processes that affect them</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FD178A0-0D6B-8742-875D-25C268592E3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0756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will be conducted in 20 minuets. Answers will be presented to the class. </a:t>
            </a:r>
          </a:p>
        </p:txBody>
      </p:sp>
      <p:sp>
        <p:nvSpPr>
          <p:cNvPr id="4" name="Slide Number Placeholder 3"/>
          <p:cNvSpPr>
            <a:spLocks noGrp="1"/>
          </p:cNvSpPr>
          <p:nvPr>
            <p:ph type="sldNum" sz="quarter" idx="5"/>
          </p:nvPr>
        </p:nvSpPr>
        <p:spPr/>
        <p:txBody>
          <a:bodyPr/>
          <a:lstStyle/>
          <a:p>
            <a:fld id="{E9AD3134-2695-4635-AAB1-C2C83130B095}" type="slidenum">
              <a:rPr lang="en-GB" smtClean="0"/>
              <a:t>10</a:t>
            </a:fld>
            <a:endParaRPr lang="en-GB"/>
          </a:p>
        </p:txBody>
      </p:sp>
    </p:spTree>
    <p:extLst>
      <p:ext uri="{BB962C8B-B14F-4D97-AF65-F5344CB8AC3E}">
        <p14:creationId xmlns:p14="http://schemas.microsoft.com/office/powerpoint/2010/main" val="24889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err="1"/>
              <a:t>Commmunties</a:t>
            </a:r>
            <a:r>
              <a:rPr lang="en-GB" dirty="0"/>
              <a:t> often service as a network of support, whether this comprises family, friends, volunteers or services. These can allow people to develop positive wellbeing (contagious wellbeing, limited feelings of isolation and loneliness) </a:t>
            </a:r>
          </a:p>
          <a:p>
            <a:pPr marL="228600" indent="-228600">
              <a:buAutoNum type="arabicParenR"/>
            </a:pPr>
            <a:r>
              <a:rPr lang="en-GB" dirty="0"/>
              <a:t>Community engagement and social interactions increase feelings of belonging </a:t>
            </a:r>
          </a:p>
          <a:p>
            <a:pPr marL="228600" indent="-228600">
              <a:buAutoNum type="arabicParenR"/>
            </a:pPr>
            <a:r>
              <a:rPr lang="en-GB" dirty="0"/>
              <a:t>Boost self-esteem and reduce the risk of depression and anxiety.</a:t>
            </a:r>
          </a:p>
          <a:p>
            <a:pPr marL="228600" indent="-228600">
              <a:buAutoNum type="arabicParenR"/>
            </a:pPr>
            <a:r>
              <a:rPr lang="en-GB" dirty="0"/>
              <a:t>Social connections tend to live longer. The support and care received from a community can help individuals navigate health challenges and promote healthier lifestyles.</a:t>
            </a:r>
          </a:p>
          <a:p>
            <a:pPr marL="228600" indent="-228600">
              <a:buAutoNum type="arabicParenR"/>
            </a:pPr>
            <a:r>
              <a:rPr lang="en-GB" dirty="0"/>
              <a:t>Being part of a community can contribute to a sense of identity and purpose. This can be especially important for marginalized or minority groups, as it provides a space where individuals can express their cultural or personal identities.</a:t>
            </a:r>
          </a:p>
          <a:p>
            <a:pPr marL="228600" indent="-228600">
              <a:buAutoNum type="arabicParenR"/>
            </a:pPr>
            <a:r>
              <a:rPr lang="en-GB" dirty="0"/>
              <a:t>Communities often provide access to resources and information that can be beneficial for health, such as health clinics, support groups, educational programs, and job opportunities.</a:t>
            </a:r>
          </a:p>
          <a:p>
            <a:pPr marL="228600" indent="-228600">
              <a:buAutoNum type="arabicParenR"/>
            </a:pPr>
            <a:r>
              <a:rPr lang="en-GB" dirty="0"/>
              <a:t>Belonging to a community can help individuals develop emotional resilience, making them better equipped to deal with adversity and bounce back from challenges.</a:t>
            </a:r>
          </a:p>
        </p:txBody>
      </p:sp>
      <p:sp>
        <p:nvSpPr>
          <p:cNvPr id="4" name="Slide Number Placeholder 3"/>
          <p:cNvSpPr>
            <a:spLocks noGrp="1"/>
          </p:cNvSpPr>
          <p:nvPr>
            <p:ph type="sldNum" sz="quarter" idx="5"/>
          </p:nvPr>
        </p:nvSpPr>
        <p:spPr/>
        <p:txBody>
          <a:bodyPr/>
          <a:lstStyle/>
          <a:p>
            <a:fld id="{E9AD3134-2695-4635-AAB1-C2C83130B095}" type="slidenum">
              <a:rPr lang="en-GB" smtClean="0"/>
              <a:t>11</a:t>
            </a:fld>
            <a:endParaRPr lang="en-GB"/>
          </a:p>
        </p:txBody>
      </p:sp>
    </p:spTree>
    <p:extLst>
      <p:ext uri="{BB962C8B-B14F-4D97-AF65-F5344CB8AC3E}">
        <p14:creationId xmlns:p14="http://schemas.microsoft.com/office/powerpoint/2010/main" val="3525084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the exploration of the Wellbeing, Future Generations Act, you may have noticed that a number of the national indicators overlap within several wellbeing goals set by the Welsh Government. </a:t>
            </a:r>
          </a:p>
          <a:p>
            <a:pPr algn="ctr"/>
            <a:endParaRPr lang="en-GB" dirty="0"/>
          </a:p>
        </p:txBody>
      </p:sp>
      <p:sp>
        <p:nvSpPr>
          <p:cNvPr id="4" name="Slide Number Placeholder 3"/>
          <p:cNvSpPr>
            <a:spLocks noGrp="1"/>
          </p:cNvSpPr>
          <p:nvPr>
            <p:ph type="sldNum" sz="quarter" idx="5"/>
          </p:nvPr>
        </p:nvSpPr>
        <p:spPr/>
        <p:txBody>
          <a:bodyPr/>
          <a:lstStyle/>
          <a:p>
            <a:fld id="{E9AD3134-2695-4635-AAB1-C2C83130B095}" type="slidenum">
              <a:rPr lang="en-GB" smtClean="0"/>
              <a:t>13</a:t>
            </a:fld>
            <a:endParaRPr lang="en-GB"/>
          </a:p>
        </p:txBody>
      </p:sp>
    </p:spTree>
    <p:extLst>
      <p:ext uri="{BB962C8B-B14F-4D97-AF65-F5344CB8AC3E}">
        <p14:creationId xmlns:p14="http://schemas.microsoft.com/office/powerpoint/2010/main" val="3923780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AD3134-2695-4635-AAB1-C2C83130B095}" type="slidenum">
              <a:rPr lang="en-GB" smtClean="0"/>
              <a:t>15</a:t>
            </a:fld>
            <a:endParaRPr lang="en-GB"/>
          </a:p>
        </p:txBody>
      </p:sp>
    </p:spTree>
    <p:extLst>
      <p:ext uri="{BB962C8B-B14F-4D97-AF65-F5344CB8AC3E}">
        <p14:creationId xmlns:p14="http://schemas.microsoft.com/office/powerpoint/2010/main" val="552160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Loneliness was particularly prevalent during the pandemic where social isolation was imposed to keep the population safe. However, post covid, levels of loneliness is still prevalent. </a:t>
            </a:r>
          </a:p>
          <a:p>
            <a:endParaRPr lang="en-GB" dirty="0"/>
          </a:p>
          <a:p>
            <a:r>
              <a:rPr lang="en-GB" dirty="0"/>
              <a:t>Question: Who do you think are more prone to experience loneliness? And from the outlined health consequences, what impact does this have on the Health and Social Care sector? </a:t>
            </a:r>
          </a:p>
          <a:p>
            <a:endParaRPr lang="en-GB" dirty="0"/>
          </a:p>
        </p:txBody>
      </p:sp>
      <p:sp>
        <p:nvSpPr>
          <p:cNvPr id="4" name="Slide Number Placeholder 3"/>
          <p:cNvSpPr>
            <a:spLocks noGrp="1"/>
          </p:cNvSpPr>
          <p:nvPr>
            <p:ph type="sldNum" sz="quarter" idx="5"/>
          </p:nvPr>
        </p:nvSpPr>
        <p:spPr/>
        <p:txBody>
          <a:bodyPr/>
          <a:lstStyle/>
          <a:p>
            <a:fld id="{E9AD3134-2695-4635-AAB1-C2C83130B095}" type="slidenum">
              <a:rPr lang="en-GB" smtClean="0"/>
              <a:t>16</a:t>
            </a:fld>
            <a:endParaRPr lang="en-GB"/>
          </a:p>
        </p:txBody>
      </p:sp>
    </p:spTree>
    <p:extLst>
      <p:ext uri="{BB962C8B-B14F-4D97-AF65-F5344CB8AC3E}">
        <p14:creationId xmlns:p14="http://schemas.microsoft.com/office/powerpoint/2010/main" val="1832733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AD3134-2695-4635-AAB1-C2C83130B095}" type="slidenum">
              <a:rPr lang="en-GB" smtClean="0"/>
              <a:t>20</a:t>
            </a:fld>
            <a:endParaRPr lang="en-GB"/>
          </a:p>
        </p:txBody>
      </p:sp>
    </p:spTree>
    <p:extLst>
      <p:ext uri="{BB962C8B-B14F-4D97-AF65-F5344CB8AC3E}">
        <p14:creationId xmlns:p14="http://schemas.microsoft.com/office/powerpoint/2010/main" val="35872351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AD3134-2695-4635-AAB1-C2C83130B095}" type="slidenum">
              <a:rPr lang="en-GB" smtClean="0"/>
              <a:t>22</a:t>
            </a:fld>
            <a:endParaRPr lang="en-GB"/>
          </a:p>
        </p:txBody>
      </p:sp>
    </p:spTree>
    <p:extLst>
      <p:ext uri="{BB962C8B-B14F-4D97-AF65-F5344CB8AC3E}">
        <p14:creationId xmlns:p14="http://schemas.microsoft.com/office/powerpoint/2010/main" val="2638019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More chances to connect: </a:t>
            </a:r>
          </a:p>
          <a:p>
            <a:r>
              <a:rPr lang="en-GB" dirty="0" err="1"/>
              <a:t>Accesible</a:t>
            </a:r>
            <a:r>
              <a:rPr lang="en-GB" dirty="0"/>
              <a:t> facilities for people to engage with physical activities</a:t>
            </a:r>
          </a:p>
          <a:p>
            <a:r>
              <a:rPr lang="en-GB" dirty="0"/>
              <a:t>Creating volunteering opportunities </a:t>
            </a:r>
          </a:p>
          <a:p>
            <a:r>
              <a:rPr lang="en-GB" dirty="0"/>
              <a:t>Working with the Arts Council of Wales to create opportunities to learn and develop skills. </a:t>
            </a:r>
          </a:p>
          <a:p>
            <a:endParaRPr lang="en-GB" dirty="0"/>
          </a:p>
          <a:p>
            <a:r>
              <a:rPr lang="en-GB" b="1" dirty="0"/>
              <a:t>Having more services within the community </a:t>
            </a:r>
          </a:p>
          <a:p>
            <a:r>
              <a:rPr lang="en-GB" b="0" dirty="0"/>
              <a:t>Accessible and efficient transport </a:t>
            </a:r>
          </a:p>
          <a:p>
            <a:r>
              <a:rPr lang="en-GB" dirty="0"/>
              <a:t>Levelling up and ensuring digital inclusivity </a:t>
            </a:r>
          </a:p>
          <a:p>
            <a:r>
              <a:rPr lang="en-GB" dirty="0"/>
              <a:t>Housing (people feel safer and more included within a community if they have secure housing) </a:t>
            </a:r>
          </a:p>
          <a:p>
            <a:r>
              <a:rPr lang="en-GB" dirty="0"/>
              <a:t>Increasing community spaces (parks, recreational centres) </a:t>
            </a:r>
          </a:p>
          <a:p>
            <a:endParaRPr lang="en-GB" dirty="0"/>
          </a:p>
          <a:p>
            <a:r>
              <a:rPr lang="en-GB" b="1" dirty="0"/>
              <a:t>Building strong communities: </a:t>
            </a:r>
          </a:p>
          <a:p>
            <a:r>
              <a:rPr lang="en-GB" b="0" dirty="0"/>
              <a:t>Creating and funding community hubs</a:t>
            </a:r>
          </a:p>
          <a:p>
            <a:r>
              <a:rPr lang="en-GB" b="0" dirty="0"/>
              <a:t>Support the community hubs to identify what resources they need. </a:t>
            </a:r>
          </a:p>
          <a:p>
            <a:r>
              <a:rPr lang="en-GB" b="0" dirty="0"/>
              <a:t>Working with the HSC sector (providing educational programmes for patients) </a:t>
            </a:r>
          </a:p>
          <a:p>
            <a:r>
              <a:rPr lang="en-GB" b="0" dirty="0"/>
              <a:t>Increasing training for HSC staff so that are more aware of the impact of loneliness. </a:t>
            </a:r>
          </a:p>
          <a:p>
            <a:r>
              <a:rPr lang="en-GB" b="0" dirty="0"/>
              <a:t>Providing free activities for those in low socio-economic positions. </a:t>
            </a:r>
          </a:p>
          <a:p>
            <a:endParaRPr lang="en-GB" b="0" dirty="0"/>
          </a:p>
          <a:p>
            <a:r>
              <a:rPr lang="en-GB" b="1" dirty="0"/>
              <a:t>Helping to understand the issue: </a:t>
            </a:r>
          </a:p>
          <a:p>
            <a:r>
              <a:rPr lang="en-GB" b="0" dirty="0"/>
              <a:t>National curriculum (wellbeing) learning area of experience</a:t>
            </a:r>
          </a:p>
          <a:p>
            <a:endParaRPr lang="en-GB" b="1" dirty="0"/>
          </a:p>
        </p:txBody>
      </p:sp>
      <p:sp>
        <p:nvSpPr>
          <p:cNvPr id="4" name="Slide Number Placeholder 3"/>
          <p:cNvSpPr>
            <a:spLocks noGrp="1"/>
          </p:cNvSpPr>
          <p:nvPr>
            <p:ph type="sldNum" sz="quarter" idx="5"/>
          </p:nvPr>
        </p:nvSpPr>
        <p:spPr/>
        <p:txBody>
          <a:bodyPr/>
          <a:lstStyle/>
          <a:p>
            <a:fld id="{E9AD3134-2695-4635-AAB1-C2C83130B095}" type="slidenum">
              <a:rPr lang="en-GB" smtClean="0"/>
              <a:t>23</a:t>
            </a:fld>
            <a:endParaRPr lang="en-GB"/>
          </a:p>
        </p:txBody>
      </p:sp>
    </p:spTree>
    <p:extLst>
      <p:ext uri="{BB962C8B-B14F-4D97-AF65-F5344CB8AC3E}">
        <p14:creationId xmlns:p14="http://schemas.microsoft.com/office/powerpoint/2010/main" val="2876676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Leeks: Fighting against the Saxons, King Cadwaladr and soldiers would wear vegetables during battles as a means of identification </a:t>
            </a:r>
          </a:p>
          <a:p>
            <a:r>
              <a:rPr lang="en-GB" dirty="0"/>
              <a:t>Dragon: The Welsh word ‘</a:t>
            </a:r>
            <a:r>
              <a:rPr lang="en-GB" dirty="0" err="1"/>
              <a:t>draig</a:t>
            </a:r>
            <a:r>
              <a:rPr lang="en-GB" dirty="0"/>
              <a:t>’ commonly known in English as ‘dragon’ also meant ‘leader’. The current flag was officially adopted in 1959, and is based on an old royal badge used by British kings and queens since Tudor times.</a:t>
            </a:r>
          </a:p>
          <a:p>
            <a:r>
              <a:rPr lang="en-GB" dirty="0"/>
              <a:t>Daffodil: Adopted in the 19</a:t>
            </a:r>
            <a:r>
              <a:rPr lang="en-GB" baseline="30000" dirty="0"/>
              <a:t>th</a:t>
            </a:r>
            <a:r>
              <a:rPr lang="en-GB" dirty="0"/>
              <a:t> and 20</a:t>
            </a:r>
            <a:r>
              <a:rPr lang="en-GB" baseline="30000" dirty="0"/>
              <a:t>th</a:t>
            </a:r>
            <a:r>
              <a:rPr lang="en-GB" dirty="0"/>
              <a:t> century, and linked to the leek.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0E83C-2ED0-4862-B841-EA20DC8EE4F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2655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Choirs: </a:t>
            </a:r>
          </a:p>
          <a:p>
            <a:r>
              <a:rPr lang="en-GB" dirty="0"/>
              <a:t>Football </a:t>
            </a:r>
          </a:p>
          <a:p>
            <a:r>
              <a:rPr lang="en-GB" dirty="0"/>
              <a:t>Rugby </a:t>
            </a:r>
          </a:p>
          <a:p>
            <a:r>
              <a:rPr lang="en-GB" dirty="0"/>
              <a:t>Dylan Thomas (Literature: Milk Underwood). </a:t>
            </a:r>
          </a:p>
          <a:p>
            <a:r>
              <a:rPr lang="en-GB" dirty="0" err="1"/>
              <a:t>Argriculture</a:t>
            </a:r>
            <a:r>
              <a:rPr lang="en-GB" dirty="0"/>
              <a:t> </a:t>
            </a:r>
          </a:p>
          <a:p>
            <a:r>
              <a:rPr lang="en-GB" dirty="0" err="1"/>
              <a:t>Eistedfodd</a:t>
            </a:r>
            <a:r>
              <a:rPr lang="en-GB" dirty="0"/>
              <a:t> </a:t>
            </a:r>
          </a:p>
          <a:p>
            <a:endParaRPr lang="en-GB" dirty="0"/>
          </a:p>
          <a:p>
            <a:r>
              <a:rPr lang="en-GB" dirty="0"/>
              <a:t>Competitions where Wales compete always receive united support whether or not they are interested in the activity. Wales is a small nation compared to most and always punches above its weight (the underdog).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0E83C-2ED0-4862-B841-EA20DC8EE4F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64962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AD3134-2695-4635-AAB1-C2C83130B095}" type="slidenum">
              <a:rPr lang="en-GB" smtClean="0"/>
              <a:t>28</a:t>
            </a:fld>
            <a:endParaRPr lang="en-GB"/>
          </a:p>
        </p:txBody>
      </p:sp>
    </p:spTree>
    <p:extLst>
      <p:ext uri="{BB962C8B-B14F-4D97-AF65-F5344CB8AC3E}">
        <p14:creationId xmlns:p14="http://schemas.microsoft.com/office/powerpoint/2010/main" val="2990469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future generations act contains a section which concentrates of identity, culture and language, therefore strives have been made to ensure the continuation and preservation of the language through the development of Welsh medium schools and the provision of Welsh language within both primary and secondary schools.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0E83C-2ED0-4862-B841-EA20DC8EE4F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26937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common non-UK identity amongst people without a UK identity in Wales was “Polish” (21,000, 0.7%).  This has slightly increased from 2011 (19,000, 0.6%). </a:t>
            </a:r>
          </a:p>
          <a:p>
            <a:r>
              <a:rPr lang="en-GB" dirty="0"/>
              <a:t>The next most common non-UK identities were “Irish” (9,000, 0.3%),</a:t>
            </a:r>
          </a:p>
          <a:p>
            <a:r>
              <a:rPr lang="en-GB" dirty="0"/>
              <a:t>Romanian” (7,000, 0.2%) and “Indian” (6,000, 0.2%).</a:t>
            </a:r>
          </a:p>
          <a:p>
            <a:r>
              <a:rPr lang="en-GB" dirty="0"/>
              <a:t>The identities with the largest relative increases over the decade were “Romanian”.</a:t>
            </a:r>
          </a:p>
          <a:p>
            <a:endParaRPr lang="en-GB" dirty="0"/>
          </a:p>
          <a:p>
            <a:r>
              <a:rPr lang="en-GB" dirty="0"/>
              <a:t> </a:t>
            </a:r>
          </a:p>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0E83C-2ED0-4862-B841-EA20DC8EE4F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3269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“55.2% of the population in Wales (1.7 million) selected a “Welsh” only identity in 2021, down from 57.5% (1.8 million) in 2011”. </a:t>
            </a:r>
          </a:p>
          <a:p>
            <a:r>
              <a:rPr lang="en-GB" dirty="0"/>
              <a:t>“ 8.1% of the population (251,000) in Wales selected both a “Welsh” and “British” identity, up from 7.1% (218,000 individuals) in 2011”. </a:t>
            </a:r>
          </a:p>
          <a:p>
            <a:r>
              <a:rPr lang="en-GB" dirty="0"/>
              <a:t> “Wales had a higher proportion of the population who associated with a UK identity (95.8%) than England (90.0%), though this proportion has fallen since 2011 (96.6%)”. </a:t>
            </a:r>
          </a:p>
          <a:p>
            <a:r>
              <a:rPr lang="en-GB" dirty="0"/>
              <a:t>  “18.5% of the population of Wales identified with a “British” only identity (574,000 individuals), up from 16.9% in 2011”. </a:t>
            </a:r>
          </a:p>
          <a:p>
            <a:r>
              <a:rPr lang="en-GB" dirty="0"/>
              <a:t>“This is a significantly lower proportion than in England (56.8%)”. </a:t>
            </a:r>
          </a:p>
          <a:p>
            <a:endParaRPr lang="en-GB" dirty="0"/>
          </a:p>
          <a:p>
            <a:r>
              <a:rPr lang="en-GB" dirty="0"/>
              <a:t>https://www.gov.wales/sites/default/files/pdf-versions/2022/11/2/1669715725/ethnic-group-national-identity-language-and-religion-wales-census-2021.pdf</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0E83C-2ED0-4862-B841-EA20DC8EE4F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055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0E83C-2ED0-4862-B841-EA20DC8EE4F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78535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0E83C-2ED0-4862-B841-EA20DC8EE4F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10945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163CE7-71EC-2046-8ADF-DBE95E3528D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57930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CE55AF-7818-0C49-A85C-C85F38A7F6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18328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AD3134-2695-4635-AAB1-C2C83130B095}" type="slidenum">
              <a:rPr lang="en-GB" smtClean="0"/>
              <a:t>37</a:t>
            </a:fld>
            <a:endParaRPr lang="en-GB"/>
          </a:p>
        </p:txBody>
      </p:sp>
    </p:spTree>
    <p:extLst>
      <p:ext uri="{BB962C8B-B14F-4D97-AF65-F5344CB8AC3E}">
        <p14:creationId xmlns:p14="http://schemas.microsoft.com/office/powerpoint/2010/main" val="739945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2B35-F4A8-C4BD-6338-26AB42A4D0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8F4A94-529F-74BF-3812-D68979A50F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601A72-4C11-97AD-44ED-B78D792233F1}"/>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5" name="Footer Placeholder 4">
            <a:extLst>
              <a:ext uri="{FF2B5EF4-FFF2-40B4-BE49-F238E27FC236}">
                <a16:creationId xmlns:a16="http://schemas.microsoft.com/office/drawing/2014/main" id="{99D81B07-AD07-BF97-55C7-2DC6CD3DBA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BE274A-8B06-4C61-E409-8A096985F3C4}"/>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2523499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2442F-C45C-D2BD-6520-0F026BEAA6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A49940-3724-283E-25F4-642BB379A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EE2594-6975-CFAE-EE05-567803F3B7A0}"/>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5" name="Footer Placeholder 4">
            <a:extLst>
              <a:ext uri="{FF2B5EF4-FFF2-40B4-BE49-F238E27FC236}">
                <a16:creationId xmlns:a16="http://schemas.microsoft.com/office/drawing/2014/main" id="{9534ACEA-0903-5E4D-3736-B1F42BF657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BA8578-F26B-AF85-C598-6D2E0588E7D3}"/>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3123508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0258F-4C95-4A86-7089-4BDA27CB2A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F2587B-9001-1B43-18F7-A8F7BA6F52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4C3E0E-3932-7156-0E22-4F9EDA77505B}"/>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5" name="Footer Placeholder 4">
            <a:extLst>
              <a:ext uri="{FF2B5EF4-FFF2-40B4-BE49-F238E27FC236}">
                <a16:creationId xmlns:a16="http://schemas.microsoft.com/office/drawing/2014/main" id="{63203423-1167-15AA-ADE9-59CD384F18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D1B7C3-A487-2CF4-F3EB-711BDB23E6AC}"/>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1412289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2E83D-3562-77A4-10D0-69083CA18F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76BE27-052E-4743-8DE7-D0F0DA04F3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9F6ED8-AF4A-66AA-4422-02BA0991AF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D84930-4CC5-398E-6AE1-DF577C2E5D31}"/>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6" name="Footer Placeholder 5">
            <a:extLst>
              <a:ext uri="{FF2B5EF4-FFF2-40B4-BE49-F238E27FC236}">
                <a16:creationId xmlns:a16="http://schemas.microsoft.com/office/drawing/2014/main" id="{816F6935-A52E-EEC1-AF86-FA617AAB2F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FC8466-F9CB-646F-1B86-5E5C1EC05997}"/>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3243861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8F4F5-5D14-6272-A74C-113C00EF11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22EE76-2BB8-3F6C-ACBA-99AC9942B5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36DFD3-7C67-767E-5E5B-583BBDCD26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5DD91E-6CEA-B9DA-D1D9-6CA64E6E0D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C9CB27-D8E6-AD12-0812-CEF6EFA8474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A5B23E2-FD7A-168F-9E4B-0D00809AC4B2}"/>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8" name="Footer Placeholder 7">
            <a:extLst>
              <a:ext uri="{FF2B5EF4-FFF2-40B4-BE49-F238E27FC236}">
                <a16:creationId xmlns:a16="http://schemas.microsoft.com/office/drawing/2014/main" id="{BC432D00-6804-4A87-6F8B-097362860A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950B82-1FA8-FFF7-0930-FD63CD2F9C51}"/>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800003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25EF1-D4EF-28DE-C45F-2F96F0F3E7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A4EDCE-FA7F-CD2B-B658-95244D01CD4B}"/>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4" name="Footer Placeholder 3">
            <a:extLst>
              <a:ext uri="{FF2B5EF4-FFF2-40B4-BE49-F238E27FC236}">
                <a16:creationId xmlns:a16="http://schemas.microsoft.com/office/drawing/2014/main" id="{FD14DE20-B72B-A0EE-A694-17B298434D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95BD8D3-5952-807D-F6D4-CDA36BD32691}"/>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1659702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8AF094-DC31-99D4-AA44-444BC5AFED65}"/>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3" name="Footer Placeholder 2">
            <a:extLst>
              <a:ext uri="{FF2B5EF4-FFF2-40B4-BE49-F238E27FC236}">
                <a16:creationId xmlns:a16="http://schemas.microsoft.com/office/drawing/2014/main" id="{E502A996-3289-6FC8-CD75-F939D1F952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B20EDA-4545-912F-0B2F-44A6354FAED5}"/>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802865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4945B-BF46-631B-9544-0EC9A3DC9C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B46913-CE82-4718-B585-B285CC1C07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561106-8BCD-AAD9-E11D-26F7BC50F8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C1144A-7E09-2F0D-2078-8CD22EB78748}"/>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6" name="Footer Placeholder 5">
            <a:extLst>
              <a:ext uri="{FF2B5EF4-FFF2-40B4-BE49-F238E27FC236}">
                <a16:creationId xmlns:a16="http://schemas.microsoft.com/office/drawing/2014/main" id="{FA425BE1-789B-4863-8075-4478F410DB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E9EB68-7946-6F1F-5BE3-ABD92C668B60}"/>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878375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F331C-4F14-6987-CCB9-E9CD1E0AE4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82FC37-288C-1F1C-E675-FAB01D552D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CCB44B-EEA6-0B07-8CA5-6C03974702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10F544-D6F8-81A7-B98F-F504E8267E0B}"/>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6" name="Footer Placeholder 5">
            <a:extLst>
              <a:ext uri="{FF2B5EF4-FFF2-40B4-BE49-F238E27FC236}">
                <a16:creationId xmlns:a16="http://schemas.microsoft.com/office/drawing/2014/main" id="{915C63C3-F893-90C2-01B4-03686B6908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31600A-EA19-A9DF-9946-220F8AD80F94}"/>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3810630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D2769-CDFD-1DDD-C107-B8E1F03448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EE97BB-3AA4-BF56-15C5-1C428F5CA4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19712-30F2-E59B-CFC7-31A91B729861}"/>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5" name="Footer Placeholder 4">
            <a:extLst>
              <a:ext uri="{FF2B5EF4-FFF2-40B4-BE49-F238E27FC236}">
                <a16:creationId xmlns:a16="http://schemas.microsoft.com/office/drawing/2014/main" id="{31A68694-C8A9-C583-0E2B-3100CBB48E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B2B79-5B59-4674-4B75-010C761FE7A4}"/>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4133474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36F69-E181-F38F-3035-1785A8D7D6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A0DE92-7CDE-55D9-10D2-0DB2407A82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44AE90-9539-D86E-EEC2-4CE3097A379A}"/>
              </a:ext>
            </a:extLst>
          </p:cNvPr>
          <p:cNvSpPr>
            <a:spLocks noGrp="1"/>
          </p:cNvSpPr>
          <p:nvPr>
            <p:ph type="dt" sz="half" idx="10"/>
          </p:nvPr>
        </p:nvSpPr>
        <p:spPr/>
        <p:txBody>
          <a:bodyPr/>
          <a:lstStyle/>
          <a:p>
            <a:fld id="{43AD9D0B-D61F-4D7A-8A29-3A3E5E44A7C8}" type="datetimeFigureOut">
              <a:rPr lang="en-GB" smtClean="0"/>
              <a:t>07/09/2023</a:t>
            </a:fld>
            <a:endParaRPr lang="en-GB"/>
          </a:p>
        </p:txBody>
      </p:sp>
      <p:sp>
        <p:nvSpPr>
          <p:cNvPr id="5" name="Footer Placeholder 4">
            <a:extLst>
              <a:ext uri="{FF2B5EF4-FFF2-40B4-BE49-F238E27FC236}">
                <a16:creationId xmlns:a16="http://schemas.microsoft.com/office/drawing/2014/main" id="{C0EDBECC-4958-86EB-AC41-ECAF2EB6C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2FA734-8008-11D8-4EE1-711873E05639}"/>
              </a:ext>
            </a:extLst>
          </p:cNvPr>
          <p:cNvSpPr>
            <a:spLocks noGrp="1"/>
          </p:cNvSpPr>
          <p:nvPr>
            <p:ph type="sldNum" sz="quarter" idx="12"/>
          </p:nvPr>
        </p:nvSpPr>
        <p:spPr/>
        <p:txBody>
          <a:bodyPr/>
          <a:lstStyle/>
          <a:p>
            <a:fld id="{0CC1C7ED-94BC-4DF4-B228-26189CAD7AC9}" type="slidenum">
              <a:rPr lang="en-GB" smtClean="0"/>
              <a:t>‹#›</a:t>
            </a:fld>
            <a:endParaRPr lang="en-GB"/>
          </a:p>
        </p:txBody>
      </p:sp>
    </p:spTree>
    <p:extLst>
      <p:ext uri="{BB962C8B-B14F-4D97-AF65-F5344CB8AC3E}">
        <p14:creationId xmlns:p14="http://schemas.microsoft.com/office/powerpoint/2010/main" val="2902233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FEB8D-49D3-A7DC-1431-D709A3DF4C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32B4694-4CB5-CBD8-CAAA-7DC3E8CD31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16D2E2-7070-3EDF-AB12-B1129D790ED8}"/>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5" name="Footer Placeholder 4">
            <a:extLst>
              <a:ext uri="{FF2B5EF4-FFF2-40B4-BE49-F238E27FC236}">
                <a16:creationId xmlns:a16="http://schemas.microsoft.com/office/drawing/2014/main" id="{5B3B6DB7-B753-2EF4-39BE-3422FAC61D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0C47BD-F96E-825D-F4C4-DBC890D26131}"/>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42197075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047DC-F54B-968F-6FA3-40D200A71F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B1CA2E5-BE43-3E5F-7A20-C5DF97726B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D16E62-8842-6BF7-5010-2BAE4F79BE94}"/>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5" name="Footer Placeholder 4">
            <a:extLst>
              <a:ext uri="{FF2B5EF4-FFF2-40B4-BE49-F238E27FC236}">
                <a16:creationId xmlns:a16="http://schemas.microsoft.com/office/drawing/2014/main" id="{A10AF356-395C-E19C-7334-69B754217B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339F3C-4623-56CC-A916-BDBE91C2F5C8}"/>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775314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317EA-F07A-9B67-D4CB-BA5DA332EC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AA8F7B-BA63-DB1D-650F-945110CDCC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AD9A531-FB3C-31F0-18AC-6594553DE89E}"/>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5" name="Footer Placeholder 4">
            <a:extLst>
              <a:ext uri="{FF2B5EF4-FFF2-40B4-BE49-F238E27FC236}">
                <a16:creationId xmlns:a16="http://schemas.microsoft.com/office/drawing/2014/main" id="{69FF5263-5CE0-E816-C642-3F46D3960F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6B088-0BF6-B326-02D7-73CE76B1604E}"/>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41083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C7D9E-348D-A6AE-3393-8DB131A8C8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4A5DAD-6F66-D64B-77D5-6E35E34093C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DEFA0E-E88F-3011-3A43-F4AED44188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6B008C4-0E95-4A77-169B-F82CDEED14DD}"/>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6" name="Footer Placeholder 5">
            <a:extLst>
              <a:ext uri="{FF2B5EF4-FFF2-40B4-BE49-F238E27FC236}">
                <a16:creationId xmlns:a16="http://schemas.microsoft.com/office/drawing/2014/main" id="{83A9089F-A6C3-424D-076F-628645664C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9229B5-52DD-D0D3-1B5B-187594FD08E8}"/>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162039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A4EF-2B91-77BF-F72A-4AF77823A93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F298CE-4563-BD2D-9736-D85F6CB9F3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770ADC-A6F3-D83D-0AD1-9DF713DE6D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D81360-4E52-891B-12B6-2069B2678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03651C1-1BB6-9A5D-B625-B29E6A7E00B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B1169AE-2738-9C93-C5BA-2472015BC97B}"/>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8" name="Footer Placeholder 7">
            <a:extLst>
              <a:ext uri="{FF2B5EF4-FFF2-40B4-BE49-F238E27FC236}">
                <a16:creationId xmlns:a16="http://schemas.microsoft.com/office/drawing/2014/main" id="{6591C412-F3C0-C592-8B49-B6C7B2EE508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760B5A-9729-6CC1-2776-A79E67969295}"/>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7108511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6FADC-A2B8-6985-8E6A-1E3B31A914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E76DCB0-14BD-BD97-04BF-B0F3C9F3B145}"/>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4" name="Footer Placeholder 3">
            <a:extLst>
              <a:ext uri="{FF2B5EF4-FFF2-40B4-BE49-F238E27FC236}">
                <a16:creationId xmlns:a16="http://schemas.microsoft.com/office/drawing/2014/main" id="{79C2C9E4-A44D-07F0-7B6E-24D8E74478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D726AF-A5AF-F942-68E6-21295182EE72}"/>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78647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872F29-DD97-054E-5E88-755B29C3C4BA}"/>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3" name="Footer Placeholder 2">
            <a:extLst>
              <a:ext uri="{FF2B5EF4-FFF2-40B4-BE49-F238E27FC236}">
                <a16:creationId xmlns:a16="http://schemas.microsoft.com/office/drawing/2014/main" id="{CA80E828-EBD1-CFC0-5FC5-98D4BF98EA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DAB2E1-8AE2-5C4C-9980-555EF90C6729}"/>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924122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20716-F580-269D-74E4-CAA98A9174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C42D1E7-D6C2-5C53-19C2-816FFAA373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A9C41DD-529F-7DC2-8052-A4BE226E9C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CFB148-464F-DECE-E19B-BD018CF74398}"/>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6" name="Footer Placeholder 5">
            <a:extLst>
              <a:ext uri="{FF2B5EF4-FFF2-40B4-BE49-F238E27FC236}">
                <a16:creationId xmlns:a16="http://schemas.microsoft.com/office/drawing/2014/main" id="{3DE4E81E-AAFD-9444-C1FC-6406C8BE07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D6DAB2-F43D-3580-92F4-EA895FEE0F2E}"/>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9951505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4E31-5E9D-7EAC-67D0-AA0714CCD5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713B88-3982-FD12-86C7-EFA99A38BE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DF1378-2C69-40FD-4733-3C592C96E8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17F7D0-A218-D378-E292-56772D4D1B80}"/>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6" name="Footer Placeholder 5">
            <a:extLst>
              <a:ext uri="{FF2B5EF4-FFF2-40B4-BE49-F238E27FC236}">
                <a16:creationId xmlns:a16="http://schemas.microsoft.com/office/drawing/2014/main" id="{014D0C49-3E23-FFF3-47A6-C57D1B042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9BD8CE-32F5-F058-726C-28B50571B9ED}"/>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9869259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271E6-962C-6B3E-D4F9-9A31C713AD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2DD3B2-5462-DC33-303F-B03DA9F976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38A833-764F-C16B-ED6A-0AF31290D650}"/>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5" name="Footer Placeholder 4">
            <a:extLst>
              <a:ext uri="{FF2B5EF4-FFF2-40B4-BE49-F238E27FC236}">
                <a16:creationId xmlns:a16="http://schemas.microsoft.com/office/drawing/2014/main" id="{42E61936-76A0-3977-EC6A-1CA15283C4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E3EC4F-83EE-57BD-E4DC-01B4C7ADC306}"/>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11674391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43FBC7-F5EC-BB8C-B1A9-8A5D9A7DFC3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9DE984-96AA-4006-A453-5A8857F9895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0426F0-904F-9947-64E8-A63635BB9D6C}"/>
              </a:ext>
            </a:extLst>
          </p:cNvPr>
          <p:cNvSpPr>
            <a:spLocks noGrp="1"/>
          </p:cNvSpPr>
          <p:nvPr>
            <p:ph type="dt" sz="half" idx="10"/>
          </p:nvPr>
        </p:nvSpPr>
        <p:spPr/>
        <p:txBody>
          <a:bodyPr/>
          <a:lstStyle/>
          <a:p>
            <a:fld id="{C2D78149-FCAE-7042-B9ED-89F92CA034C7}" type="datetimeFigureOut">
              <a:rPr lang="en-US" smtClean="0"/>
              <a:t>9/7/2023</a:t>
            </a:fld>
            <a:endParaRPr lang="en-US"/>
          </a:p>
        </p:txBody>
      </p:sp>
      <p:sp>
        <p:nvSpPr>
          <p:cNvPr id="5" name="Footer Placeholder 4">
            <a:extLst>
              <a:ext uri="{FF2B5EF4-FFF2-40B4-BE49-F238E27FC236}">
                <a16:creationId xmlns:a16="http://schemas.microsoft.com/office/drawing/2014/main" id="{AA6C34B7-6662-B19A-B953-4EFADE808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58F1A5-B230-267F-F02A-A58D2973DB16}"/>
              </a:ext>
            </a:extLst>
          </p:cNvPr>
          <p:cNvSpPr>
            <a:spLocks noGrp="1"/>
          </p:cNvSpPr>
          <p:nvPr>
            <p:ph type="sldNum" sz="quarter" idx="12"/>
          </p:nvPr>
        </p:nvSpPr>
        <p:spPr/>
        <p:txBody>
          <a:bodyPr/>
          <a:lstStyle/>
          <a:p>
            <a:fld id="{5148300C-3943-D148-A3D4-28CBD6C42381}" type="slidenum">
              <a:rPr lang="en-US" smtClean="0"/>
              <a:t>‹#›</a:t>
            </a:fld>
            <a:endParaRPr lang="en-US"/>
          </a:p>
        </p:txBody>
      </p:sp>
    </p:spTree>
    <p:extLst>
      <p:ext uri="{BB962C8B-B14F-4D97-AF65-F5344CB8AC3E}">
        <p14:creationId xmlns:p14="http://schemas.microsoft.com/office/powerpoint/2010/main" val="32655946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16229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763640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81337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5317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39289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004772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00965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03036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140374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962064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9/7/2023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158083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879368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3F30B-C870-8940-891E-D4A45FD5E3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D490175-A013-414E-94D7-ADBC40DABF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2F7057-8A4C-4B41-B866-507FADC63438}"/>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5" name="Footer Placeholder 4">
            <a:extLst>
              <a:ext uri="{FF2B5EF4-FFF2-40B4-BE49-F238E27FC236}">
                <a16:creationId xmlns:a16="http://schemas.microsoft.com/office/drawing/2014/main" id="{B9DC45B7-0FFF-6B4F-AACE-E709165F52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A5A0D8-B646-E541-9E5B-8093BD8E4FDE}"/>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56673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F46D-27C5-F546-A441-06689F00734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7E4827-183E-7C4B-B470-22FB427F86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BDD8DC-339B-DA4D-BB3C-E9B07C006833}"/>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5" name="Footer Placeholder 4">
            <a:extLst>
              <a:ext uri="{FF2B5EF4-FFF2-40B4-BE49-F238E27FC236}">
                <a16:creationId xmlns:a16="http://schemas.microsoft.com/office/drawing/2014/main" id="{F788DA1F-8981-4543-8F45-16E19F944E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EE916-CE34-C44C-910B-91676B8CEB3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11002211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50BB4-1288-4249-952E-3B41974C1D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3A68D4-23F1-7F44-A807-CE6A4EC6A4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4FE07D-EF37-054C-921B-D7A87B48B841}"/>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5" name="Footer Placeholder 4">
            <a:extLst>
              <a:ext uri="{FF2B5EF4-FFF2-40B4-BE49-F238E27FC236}">
                <a16:creationId xmlns:a16="http://schemas.microsoft.com/office/drawing/2014/main" id="{3A94FFA4-11CF-6045-B13E-BC8BF7C96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BAD12E-4977-884D-B2A9-8680AF89B341}"/>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0290200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E20BE-A3F3-BD43-8FD8-4BCBF79CEB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A7458F-BC33-6B4E-9894-6CAA875F2D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B5C4592-D297-724D-81E3-6AF4DB2370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B516B9E-71E2-3A4B-9C8A-44D3BF674063}"/>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6" name="Footer Placeholder 5">
            <a:extLst>
              <a:ext uri="{FF2B5EF4-FFF2-40B4-BE49-F238E27FC236}">
                <a16:creationId xmlns:a16="http://schemas.microsoft.com/office/drawing/2014/main" id="{0B6A92D4-947D-AD43-A01B-A78DEF7043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825FCF-0AE2-894B-A351-5AE574D30473}"/>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15314483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233A5-0B87-F04A-A5BA-23696269F22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9FC02BB-AEF5-224B-B218-74AAD09C9D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DCEFA4-F018-DE43-B1FB-31C2D1F46A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70E529-8430-FD4C-A862-3DD428E2CF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418FF4-AAF2-1F49-A594-E99461DFFD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DCF0997-81E3-E748-AE03-05BDC2F2AFD1}"/>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8" name="Footer Placeholder 7">
            <a:extLst>
              <a:ext uri="{FF2B5EF4-FFF2-40B4-BE49-F238E27FC236}">
                <a16:creationId xmlns:a16="http://schemas.microsoft.com/office/drawing/2014/main" id="{CFCF89B0-CD83-5E4C-98CD-CF616CF9FB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4615D48-3226-3342-9A1F-F35C0AFAF4D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8167490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0AB31-61B3-3840-AF23-6E84D25BAA7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EBAD779-47B9-D24A-B018-1DCE75E79E8D}"/>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4" name="Footer Placeholder 3">
            <a:extLst>
              <a:ext uri="{FF2B5EF4-FFF2-40B4-BE49-F238E27FC236}">
                <a16:creationId xmlns:a16="http://schemas.microsoft.com/office/drawing/2014/main" id="{2887E148-A75F-694B-9470-E88F3B0858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C806412-0E52-4A4E-AC3C-41E58C231D1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02423211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754A34-165E-6D40-B173-C851501DD0E0}"/>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3" name="Footer Placeholder 2">
            <a:extLst>
              <a:ext uri="{FF2B5EF4-FFF2-40B4-BE49-F238E27FC236}">
                <a16:creationId xmlns:a16="http://schemas.microsoft.com/office/drawing/2014/main" id="{B510D1B3-3A92-034A-AC82-A0B90634EB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7269C5-C0CF-F442-B484-4254BA68A732}"/>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389121828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D6BA3-2423-A54A-8BB1-DFC0A8C4D8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D5DC833-C3F5-0746-BEFA-3977776579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F46E662-4660-8944-87BC-2D09677DA6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C00F4E-AC74-5146-8AA1-D95E773C92BF}"/>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6" name="Footer Placeholder 5">
            <a:extLst>
              <a:ext uri="{FF2B5EF4-FFF2-40B4-BE49-F238E27FC236}">
                <a16:creationId xmlns:a16="http://schemas.microsoft.com/office/drawing/2014/main" id="{F2C8CDE8-23C1-7D40-86FC-354E31FEA4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D94E60-939A-EC41-A291-9F263A9C0D7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6935707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BAC34-F20B-B447-958E-C84737F5CC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C66B889-B5F2-B846-AD1D-37FD463A2F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3A6EEA-5689-FA40-A62C-73EEE67548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C38D5-B925-2140-8D52-03FB569A5AC2}"/>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6" name="Footer Placeholder 5">
            <a:extLst>
              <a:ext uri="{FF2B5EF4-FFF2-40B4-BE49-F238E27FC236}">
                <a16:creationId xmlns:a16="http://schemas.microsoft.com/office/drawing/2014/main" id="{36EBB15A-BD15-694D-8AF8-A354680A38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DCD4F8-BFC8-DD4F-B133-77BB9C38B4A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26441392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A5EFB-85DD-724E-8D9F-ABD7F387BCA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6324C4C-0B9B-E74A-A3FB-794C47A7D0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16468D-79D5-FF46-8A09-B2DDE2A006BA}"/>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5" name="Footer Placeholder 4">
            <a:extLst>
              <a:ext uri="{FF2B5EF4-FFF2-40B4-BE49-F238E27FC236}">
                <a16:creationId xmlns:a16="http://schemas.microsoft.com/office/drawing/2014/main" id="{F814CF20-8E0E-B542-8FD1-4283AFA270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D63F8B-DA9A-EB47-8308-31168EE6762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4703056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9591C-B9B9-4249-BD99-7591947E60D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8D75290-DE21-0045-87DA-C10DA903E4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C2ECB7-3675-6540-91DB-95518E15854B}"/>
              </a:ext>
            </a:extLst>
          </p:cNvPr>
          <p:cNvSpPr>
            <a:spLocks noGrp="1"/>
          </p:cNvSpPr>
          <p:nvPr>
            <p:ph type="dt" sz="half" idx="10"/>
          </p:nvPr>
        </p:nvSpPr>
        <p:spPr/>
        <p:txBody>
          <a:bodyPr/>
          <a:lstStyle/>
          <a:p>
            <a:fld id="{45FE72CB-3C57-BF44-953B-259A3D0307A4}" type="datetimeFigureOut">
              <a:rPr lang="en-US" smtClean="0"/>
              <a:t>9/7/2023</a:t>
            </a:fld>
            <a:endParaRPr lang="en-US"/>
          </a:p>
        </p:txBody>
      </p:sp>
      <p:sp>
        <p:nvSpPr>
          <p:cNvPr id="5" name="Footer Placeholder 4">
            <a:extLst>
              <a:ext uri="{FF2B5EF4-FFF2-40B4-BE49-F238E27FC236}">
                <a16:creationId xmlns:a16="http://schemas.microsoft.com/office/drawing/2014/main" id="{B26D9030-3356-574D-B88B-9A593DD18C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58768B-6AD3-F542-8D68-9061A82C257F}"/>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852204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A0F5B5-C2CA-9D97-1C73-5B13DA0C6D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87B839-F97D-08E9-3FC2-BA2B85E91A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8F12CE-58EB-0E4C-C19F-8F28424774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AD9D0B-D61F-4D7A-8A29-3A3E5E44A7C8}" type="datetimeFigureOut">
              <a:rPr lang="en-GB" smtClean="0"/>
              <a:t>07/09/2023</a:t>
            </a:fld>
            <a:endParaRPr lang="en-GB"/>
          </a:p>
        </p:txBody>
      </p:sp>
      <p:sp>
        <p:nvSpPr>
          <p:cNvPr id="5" name="Footer Placeholder 4">
            <a:extLst>
              <a:ext uri="{FF2B5EF4-FFF2-40B4-BE49-F238E27FC236}">
                <a16:creationId xmlns:a16="http://schemas.microsoft.com/office/drawing/2014/main" id="{C6134978-7B70-0D08-9574-79DBA587E9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AF13C6-65B6-0645-7D75-96821FE088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C1C7ED-94BC-4DF4-B228-26189CAD7AC9}" type="slidenum">
              <a:rPr lang="en-GB" smtClean="0"/>
              <a:t>‹#›</a:t>
            </a:fld>
            <a:endParaRPr lang="en-GB"/>
          </a:p>
        </p:txBody>
      </p:sp>
    </p:spTree>
    <p:extLst>
      <p:ext uri="{BB962C8B-B14F-4D97-AF65-F5344CB8AC3E}">
        <p14:creationId xmlns:p14="http://schemas.microsoft.com/office/powerpoint/2010/main" val="2521689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1C7B97-615B-55F7-3E58-77457611A0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09BD2D-4895-0939-5580-3FCF228EE8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80CA0E-B7A8-CF9F-232A-589085979D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D78149-FCAE-7042-B9ED-89F92CA034C7}" type="datetimeFigureOut">
              <a:rPr lang="en-US" smtClean="0"/>
              <a:t>9/7/2023</a:t>
            </a:fld>
            <a:endParaRPr lang="en-US"/>
          </a:p>
        </p:txBody>
      </p:sp>
      <p:sp>
        <p:nvSpPr>
          <p:cNvPr id="5" name="Footer Placeholder 4">
            <a:extLst>
              <a:ext uri="{FF2B5EF4-FFF2-40B4-BE49-F238E27FC236}">
                <a16:creationId xmlns:a16="http://schemas.microsoft.com/office/drawing/2014/main" id="{EC717886-0E02-D412-6F98-A5F209A69F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536562-11A8-B2C4-B7D3-23FFAC91AD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48300C-3943-D148-A3D4-28CBD6C42381}" type="slidenum">
              <a:rPr lang="en-US" smtClean="0"/>
              <a:t>‹#›</a:t>
            </a:fld>
            <a:endParaRPr lang="en-US"/>
          </a:p>
        </p:txBody>
      </p:sp>
    </p:spTree>
    <p:extLst>
      <p:ext uri="{BB962C8B-B14F-4D97-AF65-F5344CB8AC3E}">
        <p14:creationId xmlns:p14="http://schemas.microsoft.com/office/powerpoint/2010/main" val="6734257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3892609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B5FF57-3675-DD48-B8F0-2162666CFF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35E062B-8069-D244-915E-D3B23E5CBB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F99281-FB69-1D46-8E15-BE78B23D4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E72CB-3C57-BF44-953B-259A3D0307A4}" type="datetimeFigureOut">
              <a:rPr lang="en-US" smtClean="0"/>
              <a:t>9/7/2023</a:t>
            </a:fld>
            <a:endParaRPr lang="en-US"/>
          </a:p>
        </p:txBody>
      </p:sp>
      <p:sp>
        <p:nvSpPr>
          <p:cNvPr id="5" name="Footer Placeholder 4">
            <a:extLst>
              <a:ext uri="{FF2B5EF4-FFF2-40B4-BE49-F238E27FC236}">
                <a16:creationId xmlns:a16="http://schemas.microsoft.com/office/drawing/2014/main" id="{7E2402C3-3338-6D4D-834C-BF5FD08D30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59C130-08B0-3F4F-8CD7-ADE9B970C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1CD7EC-3480-6B42-96C6-500EAFDF6DD9}" type="slidenum">
              <a:rPr lang="en-US" smtClean="0"/>
              <a:t>‹#›</a:t>
            </a:fld>
            <a:endParaRPr lang="en-US"/>
          </a:p>
        </p:txBody>
      </p:sp>
    </p:spTree>
    <p:extLst>
      <p:ext uri="{BB962C8B-B14F-4D97-AF65-F5344CB8AC3E}">
        <p14:creationId xmlns:p14="http://schemas.microsoft.com/office/powerpoint/2010/main" val="105844074"/>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38.xml"/><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2.xml"/><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8.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8.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38.xml"/></Relationships>
</file>

<file path=ppt/slides/_rels/slide38.xml.rels><?xml version="1.0" encoding="UTF-8" standalone="yes"?>
<Relationships xmlns="http://schemas.openxmlformats.org/package/2006/relationships"><Relationship Id="rId3" Type="http://schemas.openxmlformats.org/officeDocument/2006/relationships/hyperlink" Target="https://www.wcpp.org.uk/wp-content/uploads/2021/10/Health-and-loneliness-in-Wales.pdf" TargetMode="External"/><Relationship Id="rId2" Type="http://schemas.openxmlformats.org/officeDocument/2006/relationships/hyperlink" Target="https://doi.org/10.1515/978069118666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9F26BBF-3E79-8A67-3A51-FCC8A53E0557}"/>
              </a:ext>
            </a:extLst>
          </p:cNvPr>
          <p:cNvPicPr>
            <a:picLocks noChangeAspect="1"/>
          </p:cNvPicPr>
          <p:nvPr/>
        </p:nvPicPr>
        <p:blipFill rotWithShape="1">
          <a:blip r:embed="rId2"/>
          <a:srcRect t="1541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84F592-4331-701B-1854-DFA8D5C1744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A Wales of Cohesive Communities, Vibrant Culture and Thriving Welsh Language  </a:t>
            </a:r>
          </a:p>
        </p:txBody>
      </p:sp>
    </p:spTree>
    <p:extLst>
      <p:ext uri="{BB962C8B-B14F-4D97-AF65-F5344CB8AC3E}">
        <p14:creationId xmlns:p14="http://schemas.microsoft.com/office/powerpoint/2010/main" val="708909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DE101EC-4B73-F328-A4B0-808A66594197}"/>
              </a:ext>
            </a:extLst>
          </p:cNvPr>
          <p:cNvPicPr>
            <a:picLocks noChangeAspect="1"/>
          </p:cNvPicPr>
          <p:nvPr/>
        </p:nvPicPr>
        <p:blipFill rotWithShape="1">
          <a:blip r:embed="rId2">
            <a:duotone>
              <a:schemeClr val="bg2">
                <a:shade val="45000"/>
                <a:satMod val="135000"/>
              </a:schemeClr>
              <a:prstClr val="white"/>
            </a:duotone>
          </a:blip>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97B9F-40F3-0FF5-4CF2-92A083C80958}"/>
              </a:ext>
            </a:extLst>
          </p:cNvPr>
          <p:cNvSpPr>
            <a:spLocks noGrp="1"/>
          </p:cNvSpPr>
          <p:nvPr>
            <p:ph type="title"/>
          </p:nvPr>
        </p:nvSpPr>
        <p:spPr>
          <a:xfrm>
            <a:off x="838200" y="365125"/>
            <a:ext cx="10515600" cy="1325563"/>
          </a:xfrm>
        </p:spPr>
        <p:txBody>
          <a:bodyPr>
            <a:normAutofit/>
          </a:bodyPr>
          <a:lstStyle/>
          <a:p>
            <a:r>
              <a:rPr lang="en-GB" dirty="0"/>
              <a:t>Contents Page </a:t>
            </a:r>
          </a:p>
        </p:txBody>
      </p:sp>
      <p:graphicFrame>
        <p:nvGraphicFramePr>
          <p:cNvPr id="5" name="Content Placeholder 2">
            <a:extLst>
              <a:ext uri="{FF2B5EF4-FFF2-40B4-BE49-F238E27FC236}">
                <a16:creationId xmlns:a16="http://schemas.microsoft.com/office/drawing/2014/main" id="{6123E7B5-CD75-D1F9-0868-BF16723D4207}"/>
              </a:ext>
            </a:extLst>
          </p:cNvPr>
          <p:cNvGraphicFramePr>
            <a:graphicFrameLocks noGrp="1"/>
          </p:cNvGraphicFramePr>
          <p:nvPr>
            <p:ph idx="1"/>
            <p:extLst>
              <p:ext uri="{D42A27DB-BD31-4B8C-83A1-F6EECF244321}">
                <p14:modId xmlns:p14="http://schemas.microsoft.com/office/powerpoint/2010/main" val="8877088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866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F736B-BAA4-30B9-304F-7EC06479BB8E}"/>
              </a:ext>
            </a:extLst>
          </p:cNvPr>
          <p:cNvSpPr>
            <a:spLocks noGrp="1"/>
          </p:cNvSpPr>
          <p:nvPr>
            <p:ph type="title"/>
          </p:nvPr>
        </p:nvSpPr>
        <p:spPr>
          <a:xfrm>
            <a:off x="640080" y="329184"/>
            <a:ext cx="6894576" cy="1783080"/>
          </a:xfrm>
        </p:spPr>
        <p:txBody>
          <a:bodyPr anchor="b">
            <a:normAutofit/>
          </a:bodyPr>
          <a:lstStyle/>
          <a:p>
            <a:pPr algn="ctr"/>
            <a:r>
              <a:rPr lang="en-GB" sz="5400" dirty="0"/>
              <a:t>Wellbeing Goals of Wales </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99FA25-B942-8F35-504D-9A691171B578}"/>
              </a:ext>
            </a:extLst>
          </p:cNvPr>
          <p:cNvSpPr>
            <a:spLocks noGrp="1"/>
          </p:cNvSpPr>
          <p:nvPr>
            <p:ph idx="1"/>
          </p:nvPr>
        </p:nvSpPr>
        <p:spPr>
          <a:xfrm>
            <a:off x="640080" y="2706624"/>
            <a:ext cx="6894576" cy="3483864"/>
          </a:xfrm>
        </p:spPr>
        <p:txBody>
          <a:bodyPr>
            <a:normAutofit/>
          </a:bodyPr>
          <a:lstStyle/>
          <a:p>
            <a:pPr marL="0" indent="0">
              <a:buNone/>
            </a:pPr>
            <a:r>
              <a:rPr lang="en-GB" sz="2200" dirty="0"/>
              <a:t>In today’s lesson we will be exploring the following wellbeing goals for Wales: </a:t>
            </a:r>
          </a:p>
          <a:p>
            <a:r>
              <a:rPr lang="en-GB" sz="2200" dirty="0"/>
              <a:t>A Wales of cohesive communities</a:t>
            </a:r>
          </a:p>
          <a:p>
            <a:r>
              <a:rPr lang="en-GB" sz="2200" dirty="0"/>
              <a:t>A Wales of thriving Culture and Thriving Welsh Language</a:t>
            </a:r>
          </a:p>
          <a:p>
            <a:endParaRPr lang="en-GB" sz="2200" dirty="0"/>
          </a:p>
          <a:p>
            <a:pPr marL="0" indent="0">
              <a:buNone/>
            </a:pPr>
            <a:r>
              <a:rPr lang="en-GB" sz="2200" dirty="0"/>
              <a:t>Within our exploration we will be concentrating on the components of what makes communities cohesive and how culture and language interlinks within communities. </a:t>
            </a:r>
          </a:p>
        </p:txBody>
      </p:sp>
      <p:pic>
        <p:nvPicPr>
          <p:cNvPr id="5" name="Picture 4">
            <a:extLst>
              <a:ext uri="{FF2B5EF4-FFF2-40B4-BE49-F238E27FC236}">
                <a16:creationId xmlns:a16="http://schemas.microsoft.com/office/drawing/2014/main" id="{5F4A81D3-97E7-6959-E036-1073C8046EDC}"/>
              </a:ext>
            </a:extLst>
          </p:cNvPr>
          <p:cNvPicPr>
            <a:picLocks noChangeAspect="1"/>
          </p:cNvPicPr>
          <p:nvPr/>
        </p:nvPicPr>
        <p:blipFill>
          <a:blip r:embed="rId2"/>
          <a:stretch>
            <a:fillRect/>
          </a:stretch>
        </p:blipFill>
        <p:spPr>
          <a:xfrm>
            <a:off x="8155963" y="329183"/>
            <a:ext cx="3429969" cy="3429969"/>
          </a:xfrm>
          <a:prstGeom prst="rect">
            <a:avLst/>
          </a:prstGeom>
        </p:spPr>
      </p:pic>
      <p:pic>
        <p:nvPicPr>
          <p:cNvPr id="4" name="Picture 3">
            <a:extLst>
              <a:ext uri="{FF2B5EF4-FFF2-40B4-BE49-F238E27FC236}">
                <a16:creationId xmlns:a16="http://schemas.microsoft.com/office/drawing/2014/main" id="{35FD7DD7-6B34-083A-2144-5D6DAB89AD0F}"/>
              </a:ext>
            </a:extLst>
          </p:cNvPr>
          <p:cNvPicPr>
            <a:picLocks noChangeAspect="1"/>
          </p:cNvPicPr>
          <p:nvPr/>
        </p:nvPicPr>
        <p:blipFill>
          <a:blip r:embed="rId3"/>
          <a:stretch>
            <a:fillRect/>
          </a:stretch>
        </p:blipFill>
        <p:spPr>
          <a:xfrm>
            <a:off x="8773668" y="4079193"/>
            <a:ext cx="2176272" cy="2176272"/>
          </a:xfrm>
          <a:prstGeom prst="rect">
            <a:avLst/>
          </a:prstGeom>
        </p:spPr>
      </p:pic>
    </p:spTree>
    <p:extLst>
      <p:ext uri="{BB962C8B-B14F-4D97-AF65-F5344CB8AC3E}">
        <p14:creationId xmlns:p14="http://schemas.microsoft.com/office/powerpoint/2010/main" val="2899554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0E9CD-72B6-B65F-9C67-C62EDDB99870}"/>
              </a:ext>
            </a:extLst>
          </p:cNvPr>
          <p:cNvSpPr>
            <a:spLocks noGrp="1"/>
          </p:cNvSpPr>
          <p:nvPr>
            <p:ph type="title"/>
          </p:nvPr>
        </p:nvSpPr>
        <p:spPr>
          <a:xfrm>
            <a:off x="1043631" y="809898"/>
            <a:ext cx="10173010" cy="1554480"/>
          </a:xfrm>
        </p:spPr>
        <p:txBody>
          <a:bodyPr anchor="ctr">
            <a:normAutofit/>
          </a:bodyPr>
          <a:lstStyle/>
          <a:p>
            <a:r>
              <a:rPr lang="en-GB" sz="4800"/>
              <a:t>What is a community?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934D0EC-FDB4-0C1D-39BA-614EFF62C04E}"/>
              </a:ext>
            </a:extLst>
          </p:cNvPr>
          <p:cNvGraphicFramePr>
            <a:graphicFrameLocks noGrp="1"/>
          </p:cNvGraphicFramePr>
          <p:nvPr>
            <p:ph idx="1"/>
            <p:extLst>
              <p:ext uri="{D42A27DB-BD31-4B8C-83A1-F6EECF244321}">
                <p14:modId xmlns:p14="http://schemas.microsoft.com/office/powerpoint/2010/main" val="258552805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6425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E5306C2-105D-E918-83D2-6EE846E211AB}"/>
              </a:ext>
            </a:extLst>
          </p:cNvPr>
          <p:cNvPicPr>
            <a:picLocks noChangeAspect="1"/>
          </p:cNvPicPr>
          <p:nvPr/>
        </p:nvPicPr>
        <p:blipFill rotWithShape="1">
          <a:blip r:embed="rId3"/>
          <a:srcRect l="27019" r="14382"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C33BB-4892-1121-5628-DE3D62FB3820}"/>
              </a:ext>
            </a:extLst>
          </p:cNvPr>
          <p:cNvSpPr>
            <a:spLocks noGrp="1"/>
          </p:cNvSpPr>
          <p:nvPr>
            <p:ph type="title"/>
          </p:nvPr>
        </p:nvSpPr>
        <p:spPr>
          <a:xfrm>
            <a:off x="761801" y="328512"/>
            <a:ext cx="4778387" cy="1628970"/>
          </a:xfrm>
        </p:spPr>
        <p:txBody>
          <a:bodyPr anchor="ctr">
            <a:normAutofit/>
          </a:bodyPr>
          <a:lstStyle/>
          <a:p>
            <a:r>
              <a:rPr lang="en-GB" sz="4000" dirty="0"/>
              <a:t>What is a community? </a:t>
            </a:r>
          </a:p>
        </p:txBody>
      </p:sp>
      <p:sp>
        <p:nvSpPr>
          <p:cNvPr id="3" name="Content Placeholder 2">
            <a:extLst>
              <a:ext uri="{FF2B5EF4-FFF2-40B4-BE49-F238E27FC236}">
                <a16:creationId xmlns:a16="http://schemas.microsoft.com/office/drawing/2014/main" id="{4454978C-8D01-D248-62B8-21C64E2878CD}"/>
              </a:ext>
            </a:extLst>
          </p:cNvPr>
          <p:cNvSpPr>
            <a:spLocks noGrp="1"/>
          </p:cNvSpPr>
          <p:nvPr>
            <p:ph idx="1"/>
          </p:nvPr>
        </p:nvSpPr>
        <p:spPr>
          <a:xfrm>
            <a:off x="14054" y="2285994"/>
            <a:ext cx="6088971" cy="4572005"/>
          </a:xfrm>
        </p:spPr>
        <p:txBody>
          <a:bodyPr anchor="ctr">
            <a:normAutofit/>
          </a:bodyPr>
          <a:lstStyle/>
          <a:p>
            <a:pPr marL="0" indent="0">
              <a:lnSpc>
                <a:spcPct val="150000"/>
              </a:lnSpc>
              <a:buNone/>
            </a:pPr>
            <a:r>
              <a:rPr lang="en-GB" sz="1700" dirty="0"/>
              <a:t>In sociology, community can be defined  as a group who follow a social structure within a society (culture, norms, values, status) (</a:t>
            </a:r>
            <a:r>
              <a:rPr lang="en-GB" sz="1700" dirty="0" err="1"/>
              <a:t>Zevallos</a:t>
            </a:r>
            <a:r>
              <a:rPr lang="en-GB" sz="1700" dirty="0"/>
              <a:t>, 2013)A</a:t>
            </a:r>
          </a:p>
          <a:p>
            <a:pPr marL="0" indent="0">
              <a:lnSpc>
                <a:spcPct val="150000"/>
              </a:lnSpc>
              <a:buNone/>
            </a:pPr>
            <a:r>
              <a:rPr lang="en-GB" sz="1700" dirty="0"/>
              <a:t>Keller’s (2018) exploration of the concept of community indicates that a community can represent several functions: </a:t>
            </a:r>
          </a:p>
          <a:p>
            <a:pPr>
              <a:lnSpc>
                <a:spcPct val="150000"/>
              </a:lnSpc>
            </a:pPr>
            <a:r>
              <a:rPr lang="en-GB" sz="1700" dirty="0"/>
              <a:t>A Place, Turf and Territory</a:t>
            </a:r>
          </a:p>
          <a:p>
            <a:pPr>
              <a:lnSpc>
                <a:spcPct val="150000"/>
              </a:lnSpc>
            </a:pPr>
            <a:r>
              <a:rPr lang="en-GB" sz="1700" dirty="0"/>
              <a:t>A place of shared ideas and expectations</a:t>
            </a:r>
          </a:p>
          <a:p>
            <a:pPr>
              <a:lnSpc>
                <a:spcPct val="150000"/>
              </a:lnSpc>
            </a:pPr>
            <a:r>
              <a:rPr lang="en-GB" sz="1700" dirty="0"/>
              <a:t>A place of network social ties and allegiance </a:t>
            </a:r>
          </a:p>
          <a:p>
            <a:pPr>
              <a:lnSpc>
                <a:spcPct val="150000"/>
              </a:lnSpc>
            </a:pPr>
            <a:r>
              <a:rPr lang="en-GB" sz="1700" dirty="0"/>
              <a:t>A collective framework  </a:t>
            </a:r>
          </a:p>
          <a:p>
            <a:endParaRPr lang="en-GB" sz="1700" dirty="0"/>
          </a:p>
        </p:txBody>
      </p:sp>
    </p:spTree>
    <p:extLst>
      <p:ext uri="{BB962C8B-B14F-4D97-AF65-F5344CB8AC3E}">
        <p14:creationId xmlns:p14="http://schemas.microsoft.com/office/powerpoint/2010/main" val="2438830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A29D40D-6EFD-7932-D4FA-647775DD6ABE}"/>
              </a:ext>
            </a:extLst>
          </p:cNvPr>
          <p:cNvSpPr>
            <a:spLocks noGrp="1"/>
          </p:cNvSpPr>
          <p:nvPr>
            <p:ph type="title"/>
          </p:nvPr>
        </p:nvSpPr>
        <p:spPr>
          <a:xfrm>
            <a:off x="-214489" y="1106311"/>
            <a:ext cx="3723219" cy="3717146"/>
          </a:xfrm>
        </p:spPr>
        <p:txBody>
          <a:bodyPr anchor="ctr">
            <a:normAutofit/>
          </a:bodyPr>
          <a:lstStyle/>
          <a:p>
            <a:pPr algn="ctr"/>
            <a:r>
              <a:rPr lang="en-GB" dirty="0">
                <a:solidFill>
                  <a:schemeClr val="bg1"/>
                </a:solidFill>
              </a:rPr>
              <a:t>What is a community:</a:t>
            </a:r>
            <a:br>
              <a:rPr lang="en-GB" dirty="0">
                <a:solidFill>
                  <a:schemeClr val="bg1"/>
                </a:solidFill>
              </a:rPr>
            </a:br>
            <a:r>
              <a:rPr lang="en-GB" dirty="0">
                <a:solidFill>
                  <a:schemeClr val="bg1"/>
                </a:solidFill>
              </a:rPr>
              <a:t>Characteristics</a:t>
            </a:r>
          </a:p>
        </p:txBody>
      </p:sp>
      <p:graphicFrame>
        <p:nvGraphicFramePr>
          <p:cNvPr id="5" name="Content Placeholder 2">
            <a:extLst>
              <a:ext uri="{FF2B5EF4-FFF2-40B4-BE49-F238E27FC236}">
                <a16:creationId xmlns:a16="http://schemas.microsoft.com/office/drawing/2014/main" id="{B375DD13-966A-6A58-71FB-124EF232AD87}"/>
              </a:ext>
            </a:extLst>
          </p:cNvPr>
          <p:cNvGraphicFramePr>
            <a:graphicFrameLocks noGrp="1"/>
          </p:cNvGraphicFramePr>
          <p:nvPr>
            <p:ph idx="1"/>
            <p:extLst>
              <p:ext uri="{D42A27DB-BD31-4B8C-83A1-F6EECF244321}">
                <p14:modId xmlns:p14="http://schemas.microsoft.com/office/powerpoint/2010/main" val="222197938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8616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4"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86" name="Group 2085">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087"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8"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90" name="Group 2089">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091"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92"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050" name="Picture 2" descr="Social Capital, Cultural Diversity and Media - Effective Thoughts">
            <a:extLst>
              <a:ext uri="{FF2B5EF4-FFF2-40B4-BE49-F238E27FC236}">
                <a16:creationId xmlns:a16="http://schemas.microsoft.com/office/drawing/2014/main" id="{9FE9FB1F-770E-FE9B-C8E8-34CF55EC64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364" r="14482"/>
          <a:stretch/>
        </p:blipFill>
        <p:spPr bwMode="auto">
          <a:xfrm>
            <a:off x="6677026" y="1041207"/>
            <a:ext cx="4571936" cy="4752269"/>
          </a:xfrm>
          <a:prstGeom prst="rect">
            <a:avLst/>
          </a:prstGeom>
          <a:noFill/>
          <a:extLst>
            <a:ext uri="{909E8E84-426E-40DD-AFC4-6F175D3DCCD1}">
              <a14:hiddenFill xmlns:a14="http://schemas.microsoft.com/office/drawing/2010/main">
                <a:solidFill>
                  <a:srgbClr val="FFFFFF"/>
                </a:solidFill>
              </a14:hiddenFill>
            </a:ext>
          </a:extLst>
        </p:spPr>
      </p:pic>
      <p:grpSp>
        <p:nvGrpSpPr>
          <p:cNvPr id="2094" name="Group 209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95" name="Freeform: Shape 209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96" name="Freeform: Shape 209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97" name="Freeform: Shape 209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98" name="Freeform: Shape 209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99" name="Freeform: Shape 209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0" name="Freeform: Shape 209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1" name="Freeform: Shape 210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D4E0DBD-CB0A-59F5-0334-833FC04F3282}"/>
              </a:ext>
            </a:extLst>
          </p:cNvPr>
          <p:cNvSpPr>
            <a:spLocks noGrp="1"/>
          </p:cNvSpPr>
          <p:nvPr>
            <p:ph type="title"/>
          </p:nvPr>
        </p:nvSpPr>
        <p:spPr>
          <a:xfrm>
            <a:off x="2672150" y="309894"/>
            <a:ext cx="2461259" cy="1175959"/>
          </a:xfrm>
        </p:spPr>
        <p:txBody>
          <a:bodyPr anchor="b">
            <a:normAutofit/>
          </a:bodyPr>
          <a:lstStyle/>
          <a:p>
            <a:r>
              <a:rPr lang="en-US" sz="4800" dirty="0">
                <a:solidFill>
                  <a:schemeClr val="bg1"/>
                </a:solidFill>
              </a:rPr>
              <a:t>Bonding </a:t>
            </a:r>
          </a:p>
        </p:txBody>
      </p:sp>
      <p:sp>
        <p:nvSpPr>
          <p:cNvPr id="3" name="Content Placeholder 2">
            <a:extLst>
              <a:ext uri="{FF2B5EF4-FFF2-40B4-BE49-F238E27FC236}">
                <a16:creationId xmlns:a16="http://schemas.microsoft.com/office/drawing/2014/main" id="{DF32133B-EB06-0FBC-05F6-D7775B58FB33}"/>
              </a:ext>
            </a:extLst>
          </p:cNvPr>
          <p:cNvSpPr>
            <a:spLocks noGrp="1"/>
          </p:cNvSpPr>
          <p:nvPr>
            <p:ph idx="1"/>
          </p:nvPr>
        </p:nvSpPr>
        <p:spPr>
          <a:xfrm>
            <a:off x="656708" y="1653661"/>
            <a:ext cx="5859825" cy="4606080"/>
          </a:xfrm>
        </p:spPr>
        <p:txBody>
          <a:bodyPr anchor="t">
            <a:normAutofit lnSpcReduction="10000"/>
          </a:bodyPr>
          <a:lstStyle/>
          <a:p>
            <a:pPr marL="0" indent="0">
              <a:buNone/>
            </a:pPr>
            <a:r>
              <a:rPr lang="en-GB" sz="1600" b="0" i="0" dirty="0">
                <a:solidFill>
                  <a:schemeClr val="bg1"/>
                </a:solidFill>
                <a:effectLst/>
                <a:latin typeface="Söhne"/>
              </a:rPr>
              <a:t>This component of social capital refers to establishing strong ties and connections with individuals within tight-knitted groups or communities. </a:t>
            </a:r>
          </a:p>
          <a:p>
            <a:pPr marL="0" indent="0">
              <a:buNone/>
            </a:pPr>
            <a:r>
              <a:rPr lang="en-GB" sz="1600" b="0" i="0" dirty="0">
                <a:solidFill>
                  <a:schemeClr val="bg1"/>
                </a:solidFill>
                <a:effectLst/>
                <a:latin typeface="Söhne"/>
              </a:rPr>
              <a:t>The ties can be established by achieving: </a:t>
            </a:r>
          </a:p>
          <a:p>
            <a:r>
              <a:rPr lang="en-GB" sz="1600" b="0" i="0" dirty="0">
                <a:solidFill>
                  <a:schemeClr val="bg1"/>
                </a:solidFill>
                <a:effectLst/>
                <a:latin typeface="Söhne"/>
              </a:rPr>
              <a:t>Trust </a:t>
            </a:r>
          </a:p>
          <a:p>
            <a:r>
              <a:rPr lang="en-GB" sz="1600" b="0" i="0" dirty="0">
                <a:solidFill>
                  <a:schemeClr val="bg1"/>
                </a:solidFill>
                <a:effectLst/>
                <a:latin typeface="Söhne"/>
              </a:rPr>
              <a:t>Reciprocity </a:t>
            </a:r>
          </a:p>
          <a:p>
            <a:r>
              <a:rPr lang="en-GB" sz="1600" b="0" i="0" dirty="0">
                <a:solidFill>
                  <a:schemeClr val="bg1"/>
                </a:solidFill>
                <a:effectLst/>
                <a:latin typeface="Söhne"/>
              </a:rPr>
              <a:t>Shared norms and values </a:t>
            </a:r>
          </a:p>
          <a:p>
            <a:pPr marL="0" indent="0">
              <a:buNone/>
            </a:pPr>
            <a:endParaRPr lang="en-GB" sz="1600" dirty="0">
              <a:solidFill>
                <a:schemeClr val="bg1"/>
              </a:solidFill>
              <a:latin typeface="Söhne"/>
            </a:endParaRPr>
          </a:p>
          <a:p>
            <a:pPr marL="0" indent="0">
              <a:buNone/>
            </a:pPr>
            <a:r>
              <a:rPr lang="en-GB" sz="1600" b="0" i="0" dirty="0">
                <a:solidFill>
                  <a:schemeClr val="bg1"/>
                </a:solidFill>
                <a:effectLst/>
                <a:latin typeface="Söhne"/>
              </a:rPr>
              <a:t>Bonding social capital typically occurs among individuals who are similar in terms of </a:t>
            </a:r>
          </a:p>
          <a:p>
            <a:r>
              <a:rPr lang="en-GB" sz="1600" b="0" i="0" dirty="0">
                <a:solidFill>
                  <a:schemeClr val="bg1"/>
                </a:solidFill>
                <a:effectLst/>
                <a:latin typeface="Söhne"/>
              </a:rPr>
              <a:t>Ethnicity</a:t>
            </a:r>
          </a:p>
          <a:p>
            <a:r>
              <a:rPr lang="en-GB" sz="1600" b="0" i="0" dirty="0">
                <a:solidFill>
                  <a:schemeClr val="bg1"/>
                </a:solidFill>
                <a:effectLst/>
                <a:latin typeface="Söhne"/>
              </a:rPr>
              <a:t>Culture</a:t>
            </a:r>
          </a:p>
          <a:p>
            <a:r>
              <a:rPr lang="en-GB" sz="1600" b="0" i="0" dirty="0">
                <a:solidFill>
                  <a:schemeClr val="bg1"/>
                </a:solidFill>
                <a:effectLst/>
                <a:latin typeface="Söhne"/>
              </a:rPr>
              <a:t>Religion</a:t>
            </a:r>
          </a:p>
          <a:p>
            <a:r>
              <a:rPr lang="en-GB" sz="1600" b="0" i="0" dirty="0">
                <a:solidFill>
                  <a:schemeClr val="bg1"/>
                </a:solidFill>
                <a:effectLst/>
                <a:latin typeface="Söhne"/>
              </a:rPr>
              <a:t>Other common characteristics (Political, Gender, Sexual Orientation, Age, Nationality). </a:t>
            </a:r>
            <a:endParaRPr lang="en-US" sz="1600" dirty="0">
              <a:solidFill>
                <a:schemeClr val="bg1"/>
              </a:solidFill>
            </a:endParaRPr>
          </a:p>
        </p:txBody>
      </p:sp>
    </p:spTree>
    <p:extLst>
      <p:ext uri="{BB962C8B-B14F-4D97-AF65-F5344CB8AC3E}">
        <p14:creationId xmlns:p14="http://schemas.microsoft.com/office/powerpoint/2010/main" val="3389123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13" name="Group 4112">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4114"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5"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117" name="Group 4116">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411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9"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098" name="Picture 2" descr="Linking Verbs: What are they? Easy Explanation with Examples!">
            <a:extLst>
              <a:ext uri="{FF2B5EF4-FFF2-40B4-BE49-F238E27FC236}">
                <a16:creationId xmlns:a16="http://schemas.microsoft.com/office/drawing/2014/main" id="{77F0E211-ADFE-68C4-9F1C-DC16D40D60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805" r="33864"/>
          <a:stretch/>
        </p:blipFill>
        <p:spPr bwMode="auto">
          <a:xfrm>
            <a:off x="7082810" y="841663"/>
            <a:ext cx="4166151" cy="5185923"/>
          </a:xfrm>
          <a:prstGeom prst="rect">
            <a:avLst/>
          </a:prstGeom>
          <a:noFill/>
          <a:extLst>
            <a:ext uri="{909E8E84-426E-40DD-AFC4-6F175D3DCCD1}">
              <a14:hiddenFill xmlns:a14="http://schemas.microsoft.com/office/drawing/2010/main">
                <a:solidFill>
                  <a:srgbClr val="FFFFFF"/>
                </a:solidFill>
              </a14:hiddenFill>
            </a:ext>
          </a:extLst>
        </p:spPr>
      </p:pic>
      <p:grpSp>
        <p:nvGrpSpPr>
          <p:cNvPr id="4121" name="Group 4120">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4122" name="Freeform: Shape 4121">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3" name="Freeform: Shape 4122">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4" name="Freeform: Shape 4123">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5" name="Freeform: Shape 4124">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6" name="Freeform: Shape 4125">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7" name="Freeform: Shape 4126">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8" name="Freeform: Shape 4127">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2B898FE-BB0F-BCEA-6898-60BD129201C1}"/>
              </a:ext>
            </a:extLst>
          </p:cNvPr>
          <p:cNvSpPr>
            <a:spLocks noGrp="1"/>
          </p:cNvSpPr>
          <p:nvPr>
            <p:ph type="title"/>
          </p:nvPr>
        </p:nvSpPr>
        <p:spPr>
          <a:xfrm>
            <a:off x="1079457" y="1091383"/>
            <a:ext cx="2931374" cy="795368"/>
          </a:xfrm>
        </p:spPr>
        <p:txBody>
          <a:bodyPr anchor="b">
            <a:normAutofit/>
          </a:bodyPr>
          <a:lstStyle/>
          <a:p>
            <a:pPr algn="ctr"/>
            <a:r>
              <a:rPr lang="en-US" sz="4800" dirty="0">
                <a:solidFill>
                  <a:schemeClr val="bg1"/>
                </a:solidFill>
              </a:rPr>
              <a:t>Linking </a:t>
            </a:r>
          </a:p>
        </p:txBody>
      </p:sp>
      <p:sp>
        <p:nvSpPr>
          <p:cNvPr id="3" name="Content Placeholder 2">
            <a:extLst>
              <a:ext uri="{FF2B5EF4-FFF2-40B4-BE49-F238E27FC236}">
                <a16:creationId xmlns:a16="http://schemas.microsoft.com/office/drawing/2014/main" id="{283EE81F-4B83-AECB-9F59-7042B2BC50D1}"/>
              </a:ext>
            </a:extLst>
          </p:cNvPr>
          <p:cNvSpPr>
            <a:spLocks noGrp="1"/>
          </p:cNvSpPr>
          <p:nvPr>
            <p:ph idx="1"/>
          </p:nvPr>
        </p:nvSpPr>
        <p:spPr>
          <a:xfrm>
            <a:off x="652336" y="1778750"/>
            <a:ext cx="6184185" cy="4480991"/>
          </a:xfrm>
        </p:spPr>
        <p:txBody>
          <a:bodyPr anchor="t">
            <a:normAutofit fontScale="92500" lnSpcReduction="10000"/>
          </a:bodyPr>
          <a:lstStyle/>
          <a:p>
            <a:pPr marL="0" indent="0">
              <a:buNone/>
            </a:pPr>
            <a:r>
              <a:rPr lang="en-GB" sz="1900" b="0" i="0" dirty="0">
                <a:solidFill>
                  <a:schemeClr val="bg1"/>
                </a:solidFill>
                <a:effectLst/>
                <a:latin typeface="Söhne"/>
              </a:rPr>
              <a:t>Linking social capital refers to the connections and networks between individuals or communities and formal institutions or organizations</a:t>
            </a:r>
            <a:r>
              <a:rPr lang="en-GB" sz="1900" dirty="0">
                <a:solidFill>
                  <a:schemeClr val="bg1"/>
                </a:solidFill>
                <a:latin typeface="Söhne"/>
              </a:rPr>
              <a:t>: </a:t>
            </a:r>
          </a:p>
          <a:p>
            <a:r>
              <a:rPr lang="en-GB" sz="1900" b="0" i="0" dirty="0">
                <a:solidFill>
                  <a:schemeClr val="bg1"/>
                </a:solidFill>
                <a:effectLst/>
                <a:latin typeface="Söhne"/>
              </a:rPr>
              <a:t>Governmental Agencies </a:t>
            </a:r>
          </a:p>
          <a:p>
            <a:r>
              <a:rPr lang="en-GB" sz="1900" dirty="0">
                <a:solidFill>
                  <a:schemeClr val="bg1"/>
                </a:solidFill>
                <a:latin typeface="Söhne"/>
              </a:rPr>
              <a:t>Non-Governmental Organizations</a:t>
            </a:r>
          </a:p>
          <a:p>
            <a:r>
              <a:rPr lang="en-GB" sz="1900" b="0" i="0" dirty="0">
                <a:solidFill>
                  <a:schemeClr val="bg1"/>
                </a:solidFill>
                <a:effectLst/>
                <a:latin typeface="Söhne"/>
              </a:rPr>
              <a:t>Businesses </a:t>
            </a:r>
          </a:p>
          <a:p>
            <a:pPr marL="0" indent="0">
              <a:buNone/>
            </a:pPr>
            <a:endParaRPr lang="en-GB" sz="1900" b="0" i="0" dirty="0">
              <a:solidFill>
                <a:schemeClr val="bg1"/>
              </a:solidFill>
              <a:effectLst/>
              <a:latin typeface="Söhne"/>
            </a:endParaRPr>
          </a:p>
          <a:p>
            <a:pPr marL="0" indent="0">
              <a:buNone/>
            </a:pPr>
            <a:r>
              <a:rPr lang="en-GB" sz="1900" b="0" i="0" dirty="0">
                <a:solidFill>
                  <a:schemeClr val="bg1"/>
                </a:solidFill>
                <a:effectLst/>
                <a:latin typeface="Söhne"/>
              </a:rPr>
              <a:t>These connections facilitate access to resources, information, and support from these institutions.</a:t>
            </a:r>
          </a:p>
          <a:p>
            <a:pPr marL="0" indent="0">
              <a:buNone/>
            </a:pPr>
            <a:endParaRPr lang="en-GB" sz="1900" b="0" i="0" dirty="0">
              <a:solidFill>
                <a:schemeClr val="bg1"/>
              </a:solidFill>
              <a:effectLst/>
              <a:latin typeface="Söhne"/>
            </a:endParaRPr>
          </a:p>
          <a:p>
            <a:pPr marL="0" indent="0">
              <a:buNone/>
            </a:pPr>
            <a:r>
              <a:rPr lang="en-GB" sz="1900" b="0" i="0" dirty="0">
                <a:solidFill>
                  <a:schemeClr val="bg1"/>
                </a:solidFill>
                <a:effectLst/>
                <a:latin typeface="Söhne"/>
              </a:rPr>
              <a:t>Linking social capital is particularly significant for disadvantaged communities: </a:t>
            </a:r>
          </a:p>
          <a:p>
            <a:r>
              <a:rPr lang="en-GB" sz="1900" b="0" i="0" dirty="0">
                <a:solidFill>
                  <a:schemeClr val="bg1"/>
                </a:solidFill>
                <a:effectLst/>
                <a:latin typeface="Söhne"/>
              </a:rPr>
              <a:t>Supporting accessing services </a:t>
            </a:r>
          </a:p>
          <a:p>
            <a:r>
              <a:rPr lang="en-GB" sz="1900" dirty="0">
                <a:solidFill>
                  <a:schemeClr val="bg1"/>
                </a:solidFill>
                <a:latin typeface="Söhne"/>
              </a:rPr>
              <a:t>Access to opportunities </a:t>
            </a:r>
            <a:endParaRPr lang="en-GB" sz="1900" b="0" i="0" dirty="0">
              <a:solidFill>
                <a:schemeClr val="bg1"/>
              </a:solidFill>
              <a:effectLst/>
              <a:latin typeface="Söhne"/>
            </a:endParaRPr>
          </a:p>
          <a:p>
            <a:pPr marL="0" indent="0">
              <a:buNone/>
            </a:pPr>
            <a:endParaRPr lang="en-GB" sz="900" b="0" i="0" dirty="0">
              <a:solidFill>
                <a:schemeClr val="bg1"/>
              </a:solidFill>
              <a:effectLst/>
              <a:latin typeface="Söhne"/>
            </a:endParaRPr>
          </a:p>
          <a:p>
            <a:pPr marL="0" indent="0">
              <a:buNone/>
            </a:pPr>
            <a:endParaRPr lang="en-US" sz="900" dirty="0">
              <a:solidFill>
                <a:schemeClr val="bg1"/>
              </a:solidFill>
            </a:endParaRPr>
          </a:p>
        </p:txBody>
      </p:sp>
    </p:spTree>
    <p:extLst>
      <p:ext uri="{BB962C8B-B14F-4D97-AF65-F5344CB8AC3E}">
        <p14:creationId xmlns:p14="http://schemas.microsoft.com/office/powerpoint/2010/main" val="395099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8"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00" name="Group 3099">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01"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2"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04" name="Group 3103">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105"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6"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074" name="Picture 2" descr="What Is a Bridging Loan?">
            <a:extLst>
              <a:ext uri="{FF2B5EF4-FFF2-40B4-BE49-F238E27FC236}">
                <a16:creationId xmlns:a16="http://schemas.microsoft.com/office/drawing/2014/main" id="{31EC51B5-70B5-D03F-BAF0-70C6C25E45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153" r="24803" b="-2"/>
          <a:stretch/>
        </p:blipFill>
        <p:spPr bwMode="auto">
          <a:xfrm>
            <a:off x="7082810" y="841663"/>
            <a:ext cx="4166151" cy="5185923"/>
          </a:xfrm>
          <a:prstGeom prst="rect">
            <a:avLst/>
          </a:prstGeom>
          <a:noFill/>
          <a:extLst>
            <a:ext uri="{909E8E84-426E-40DD-AFC4-6F175D3DCCD1}">
              <a14:hiddenFill xmlns:a14="http://schemas.microsoft.com/office/drawing/2010/main">
                <a:solidFill>
                  <a:srgbClr val="FFFFFF"/>
                </a:solidFill>
              </a14:hiddenFill>
            </a:ext>
          </a:extLst>
        </p:spPr>
      </p:pic>
      <p:grpSp>
        <p:nvGrpSpPr>
          <p:cNvPr id="3108" name="Group 3107">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109" name="Freeform: Shape 3108">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0" name="Freeform: Shape 3109">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1" name="Freeform: Shape 3110">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2" name="Freeform: Shape 3111">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3" name="Freeform: Shape 3112">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4" name="Freeform: Shape 3113">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5" name="Freeform: Shape 3114">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186368C-A699-5416-7948-D40D82224C10}"/>
              </a:ext>
            </a:extLst>
          </p:cNvPr>
          <p:cNvSpPr>
            <a:spLocks noGrp="1"/>
          </p:cNvSpPr>
          <p:nvPr>
            <p:ph type="title"/>
          </p:nvPr>
        </p:nvSpPr>
        <p:spPr>
          <a:xfrm>
            <a:off x="1097542" y="584267"/>
            <a:ext cx="5821537" cy="1090914"/>
          </a:xfrm>
        </p:spPr>
        <p:txBody>
          <a:bodyPr anchor="b">
            <a:normAutofit/>
          </a:bodyPr>
          <a:lstStyle/>
          <a:p>
            <a:pPr algn="ctr"/>
            <a:r>
              <a:rPr lang="en-US" sz="4800" dirty="0">
                <a:solidFill>
                  <a:schemeClr val="bg1"/>
                </a:solidFill>
              </a:rPr>
              <a:t>Bridging </a:t>
            </a:r>
          </a:p>
        </p:txBody>
      </p:sp>
      <p:sp>
        <p:nvSpPr>
          <p:cNvPr id="3" name="Content Placeholder 2">
            <a:extLst>
              <a:ext uri="{FF2B5EF4-FFF2-40B4-BE49-F238E27FC236}">
                <a16:creationId xmlns:a16="http://schemas.microsoft.com/office/drawing/2014/main" id="{53E5F9A9-B0F1-A64A-91E1-498791905D43}"/>
              </a:ext>
            </a:extLst>
          </p:cNvPr>
          <p:cNvSpPr>
            <a:spLocks noGrp="1"/>
          </p:cNvSpPr>
          <p:nvPr>
            <p:ph idx="1"/>
          </p:nvPr>
        </p:nvSpPr>
        <p:spPr>
          <a:xfrm>
            <a:off x="652336" y="2370221"/>
            <a:ext cx="6184185" cy="3668764"/>
          </a:xfrm>
        </p:spPr>
        <p:txBody>
          <a:bodyPr anchor="t">
            <a:normAutofit lnSpcReduction="10000"/>
          </a:bodyPr>
          <a:lstStyle/>
          <a:p>
            <a:pPr marL="0" indent="0">
              <a:buNone/>
            </a:pPr>
            <a:r>
              <a:rPr lang="en-GB" sz="2400" b="0" i="0" dirty="0">
                <a:solidFill>
                  <a:schemeClr val="bg1"/>
                </a:solidFill>
                <a:effectLst/>
                <a:latin typeface="Söhne"/>
              </a:rPr>
              <a:t>Bridging social capital focuses establishing connections and ties with:</a:t>
            </a:r>
          </a:p>
          <a:p>
            <a:r>
              <a:rPr lang="en-GB" sz="2400" dirty="0">
                <a:solidFill>
                  <a:schemeClr val="bg1"/>
                </a:solidFill>
                <a:latin typeface="Söhne"/>
              </a:rPr>
              <a:t>D</a:t>
            </a:r>
            <a:r>
              <a:rPr lang="en-GB" sz="2400" b="0" i="0" dirty="0">
                <a:solidFill>
                  <a:schemeClr val="bg1"/>
                </a:solidFill>
                <a:effectLst/>
                <a:latin typeface="Söhne"/>
              </a:rPr>
              <a:t>iverse individuals </a:t>
            </a:r>
          </a:p>
          <a:p>
            <a:r>
              <a:rPr lang="en-GB" sz="2400" b="0" i="0" dirty="0">
                <a:solidFill>
                  <a:schemeClr val="bg1"/>
                </a:solidFill>
                <a:effectLst/>
                <a:latin typeface="Söhne"/>
              </a:rPr>
              <a:t>Diverse social groups </a:t>
            </a:r>
          </a:p>
          <a:p>
            <a:pPr marL="0" indent="0">
              <a:buNone/>
            </a:pPr>
            <a:endParaRPr lang="en-GB" sz="2400" dirty="0">
              <a:solidFill>
                <a:schemeClr val="bg1"/>
              </a:solidFill>
              <a:latin typeface="Söhne"/>
            </a:endParaRPr>
          </a:p>
          <a:p>
            <a:pPr marL="0" indent="0">
              <a:buNone/>
            </a:pPr>
            <a:r>
              <a:rPr lang="en-GB" sz="2400" b="0" i="0" dirty="0">
                <a:solidFill>
                  <a:schemeClr val="bg1"/>
                </a:solidFill>
                <a:effectLst/>
                <a:latin typeface="Söhne"/>
              </a:rPr>
              <a:t>Unlike bonding social capital</a:t>
            </a:r>
            <a:r>
              <a:rPr lang="en-GB" sz="2400" dirty="0">
                <a:solidFill>
                  <a:schemeClr val="bg1"/>
                </a:solidFill>
                <a:latin typeface="Söhne"/>
              </a:rPr>
              <a:t> </a:t>
            </a:r>
            <a:r>
              <a:rPr lang="en-GB" sz="2400" b="0" i="0" dirty="0">
                <a:solidFill>
                  <a:schemeClr val="bg1"/>
                </a:solidFill>
                <a:effectLst/>
                <a:latin typeface="Söhne"/>
              </a:rPr>
              <a:t>bridging social capital involves: </a:t>
            </a:r>
          </a:p>
          <a:p>
            <a:r>
              <a:rPr lang="en-GB" sz="2400" b="0" i="0" dirty="0">
                <a:solidFill>
                  <a:schemeClr val="bg1"/>
                </a:solidFill>
                <a:effectLst/>
                <a:latin typeface="Söhne"/>
              </a:rPr>
              <a:t>weaker ties but serves to connect people with different perspectives, experiences, and resources.</a:t>
            </a:r>
            <a:endParaRPr lang="en-US" sz="2400" dirty="0">
              <a:solidFill>
                <a:schemeClr val="bg1"/>
              </a:solidFill>
            </a:endParaRPr>
          </a:p>
        </p:txBody>
      </p:sp>
    </p:spTree>
    <p:extLst>
      <p:ext uri="{BB962C8B-B14F-4D97-AF65-F5344CB8AC3E}">
        <p14:creationId xmlns:p14="http://schemas.microsoft.com/office/powerpoint/2010/main" val="183919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3F0DA-7DF6-7683-3E55-54C58CF8CD04}"/>
              </a:ext>
            </a:extLst>
          </p:cNvPr>
          <p:cNvSpPr>
            <a:spLocks noGrp="1"/>
          </p:cNvSpPr>
          <p:nvPr>
            <p:ph type="title"/>
          </p:nvPr>
        </p:nvSpPr>
        <p:spPr>
          <a:xfrm>
            <a:off x="762000" y="1138036"/>
            <a:ext cx="4085665" cy="919364"/>
          </a:xfrm>
        </p:spPr>
        <p:txBody>
          <a:bodyPr anchor="t">
            <a:normAutofit fontScale="90000"/>
          </a:bodyPr>
          <a:lstStyle/>
          <a:p>
            <a:pPr algn="ctr"/>
            <a:r>
              <a:rPr lang="en-GB" sz="3200" dirty="0"/>
              <a:t>What does a community need?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B4E62B-7AB3-3C19-06A1-9089FB3B9CD1}"/>
              </a:ext>
            </a:extLst>
          </p:cNvPr>
          <p:cNvSpPr>
            <a:spLocks noGrp="1"/>
          </p:cNvSpPr>
          <p:nvPr>
            <p:ph idx="1"/>
          </p:nvPr>
        </p:nvSpPr>
        <p:spPr>
          <a:xfrm>
            <a:off x="0" y="2057400"/>
            <a:ext cx="5650992" cy="4800600"/>
          </a:xfrm>
        </p:spPr>
        <p:txBody>
          <a:bodyPr>
            <a:normAutofit fontScale="92500"/>
          </a:bodyPr>
          <a:lstStyle/>
          <a:p>
            <a:pPr marL="0" indent="0">
              <a:lnSpc>
                <a:spcPct val="150000"/>
              </a:lnSpc>
              <a:buNone/>
            </a:pPr>
            <a:r>
              <a:rPr lang="en-GB" sz="2400" dirty="0"/>
              <a:t>In groups, select a specific community (e.g., local neighbourhood, sports team) and examine the following: </a:t>
            </a:r>
          </a:p>
          <a:p>
            <a:pPr>
              <a:lnSpc>
                <a:spcPct val="150000"/>
              </a:lnSpc>
            </a:pPr>
            <a:r>
              <a:rPr lang="en-GB" sz="2400" dirty="0"/>
              <a:t>The potential needs of the community (social, economic, health and environmental). </a:t>
            </a:r>
          </a:p>
          <a:p>
            <a:pPr>
              <a:lnSpc>
                <a:spcPct val="150000"/>
              </a:lnSpc>
            </a:pPr>
            <a:r>
              <a:rPr lang="en-GB" sz="2400" dirty="0"/>
              <a:t>What challenges the community face? </a:t>
            </a:r>
          </a:p>
          <a:p>
            <a:pPr>
              <a:lnSpc>
                <a:spcPct val="150000"/>
              </a:lnSpc>
            </a:pPr>
            <a:r>
              <a:rPr lang="en-GB" sz="2400" dirty="0"/>
              <a:t>Are there any specific demographics within the community with unique needs? </a:t>
            </a:r>
          </a:p>
        </p:txBody>
      </p:sp>
      <p:pic>
        <p:nvPicPr>
          <p:cNvPr id="5" name="Picture 4" descr="A group of multi coloured wooden stick figures">
            <a:extLst>
              <a:ext uri="{FF2B5EF4-FFF2-40B4-BE49-F238E27FC236}">
                <a16:creationId xmlns:a16="http://schemas.microsoft.com/office/drawing/2014/main" id="{0AD57B01-F3F5-BCFB-F3A8-EED061B44838}"/>
              </a:ext>
            </a:extLst>
          </p:cNvPr>
          <p:cNvPicPr>
            <a:picLocks noChangeAspect="1"/>
          </p:cNvPicPr>
          <p:nvPr/>
        </p:nvPicPr>
        <p:blipFill rotWithShape="1">
          <a:blip r:embed="rId3"/>
          <a:srcRect l="9910" r="24041"/>
          <a:stretch/>
        </p:blipFill>
        <p:spPr>
          <a:xfrm>
            <a:off x="5650992" y="10"/>
            <a:ext cx="6541008" cy="6857990"/>
          </a:xfrm>
          <a:prstGeom prst="rect">
            <a:avLst/>
          </a:prstGeom>
        </p:spPr>
      </p:pic>
    </p:spTree>
    <p:extLst>
      <p:ext uri="{BB962C8B-B14F-4D97-AF65-F5344CB8AC3E}">
        <p14:creationId xmlns:p14="http://schemas.microsoft.com/office/powerpoint/2010/main" val="510690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9537A-2E2B-8A86-F293-085E8B7D4EAE}"/>
              </a:ext>
            </a:extLst>
          </p:cNvPr>
          <p:cNvSpPr>
            <a:spLocks noGrp="1"/>
          </p:cNvSpPr>
          <p:nvPr>
            <p:ph type="title"/>
          </p:nvPr>
        </p:nvSpPr>
        <p:spPr/>
        <p:txBody>
          <a:bodyPr/>
          <a:lstStyle/>
          <a:p>
            <a:pPr algn="ctr"/>
            <a:r>
              <a:rPr lang="en-GB" dirty="0"/>
              <a:t>Benefits of a community </a:t>
            </a:r>
          </a:p>
        </p:txBody>
      </p:sp>
      <p:graphicFrame>
        <p:nvGraphicFramePr>
          <p:cNvPr id="11" name="Content Placeholder 2">
            <a:extLst>
              <a:ext uri="{FF2B5EF4-FFF2-40B4-BE49-F238E27FC236}">
                <a16:creationId xmlns:a16="http://schemas.microsoft.com/office/drawing/2014/main" id="{962D29BB-3BDE-A88F-D12B-FC2A7E5A6E3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2502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FE1EB-0044-CE65-97F4-250C15B0CE8D}"/>
              </a:ext>
            </a:extLst>
          </p:cNvPr>
          <p:cNvSpPr>
            <a:spLocks noGrp="1"/>
          </p:cNvSpPr>
          <p:nvPr>
            <p:ph type="title"/>
          </p:nvPr>
        </p:nvSpPr>
        <p:spPr>
          <a:xfrm>
            <a:off x="589560" y="856180"/>
            <a:ext cx="4560584" cy="1128068"/>
          </a:xfrm>
        </p:spPr>
        <p:txBody>
          <a:bodyPr anchor="ctr">
            <a:normAutofit fontScale="90000"/>
          </a:bodyPr>
          <a:lstStyle/>
          <a:p>
            <a:pPr algn="ctr"/>
            <a:r>
              <a:rPr lang="en-GB" sz="4000" dirty="0"/>
              <a:t>A Wales of cohesive communities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F3BAF8-43FC-C296-5AF6-389B8D5FF147}"/>
              </a:ext>
            </a:extLst>
          </p:cNvPr>
          <p:cNvSpPr>
            <a:spLocks noGrp="1"/>
          </p:cNvSpPr>
          <p:nvPr>
            <p:ph idx="1"/>
          </p:nvPr>
        </p:nvSpPr>
        <p:spPr>
          <a:xfrm>
            <a:off x="0" y="2330505"/>
            <a:ext cx="5557519" cy="3979585"/>
          </a:xfrm>
        </p:spPr>
        <p:txBody>
          <a:bodyPr anchor="ctr">
            <a:normAutofit/>
          </a:bodyPr>
          <a:lstStyle/>
          <a:p>
            <a:pPr marL="0" indent="0" algn="ctr">
              <a:buNone/>
            </a:pPr>
            <a:r>
              <a:rPr lang="en-GB" sz="4800" dirty="0"/>
              <a:t>“Attractive, safe, viable and well-connected.”</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A0F60D8-30D0-B4D2-A36E-331C95E65F65}"/>
              </a:ext>
            </a:extLst>
          </p:cNvPr>
          <p:cNvPicPr>
            <a:picLocks noChangeAspect="1"/>
          </p:cNvPicPr>
          <p:nvPr/>
        </p:nvPicPr>
        <p:blipFill rotWithShape="1">
          <a:blip r:embed="rId2"/>
          <a:srcRect r="-1" b="3060"/>
          <a:stretch/>
        </p:blipFill>
        <p:spPr>
          <a:xfrm>
            <a:off x="5977788" y="799352"/>
            <a:ext cx="5425410" cy="5259296"/>
          </a:xfrm>
          <a:prstGeom prst="rect">
            <a:avLst/>
          </a:prstGeom>
        </p:spPr>
      </p:pic>
    </p:spTree>
    <p:extLst>
      <p:ext uri="{BB962C8B-B14F-4D97-AF65-F5344CB8AC3E}">
        <p14:creationId xmlns:p14="http://schemas.microsoft.com/office/powerpoint/2010/main" val="4250114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E217-CC24-2DAF-88A3-AD0CFC8BF583}"/>
              </a:ext>
            </a:extLst>
          </p:cNvPr>
          <p:cNvSpPr>
            <a:spLocks noGrp="1"/>
          </p:cNvSpPr>
          <p:nvPr>
            <p:ph type="title"/>
          </p:nvPr>
        </p:nvSpPr>
        <p:spPr>
          <a:xfrm>
            <a:off x="876692" y="114300"/>
            <a:ext cx="5084172" cy="752764"/>
          </a:xfrm>
        </p:spPr>
        <p:txBody>
          <a:bodyPr anchor="b">
            <a:normAutofit/>
          </a:bodyPr>
          <a:lstStyle/>
          <a:p>
            <a:pPr algn="ctr"/>
            <a:r>
              <a:rPr lang="en-GB" sz="3200" dirty="0"/>
              <a:t>National Indicators </a:t>
            </a:r>
          </a:p>
        </p:txBody>
      </p:sp>
      <p:sp>
        <p:nvSpPr>
          <p:cNvPr id="3" name="Content Placeholder 2">
            <a:extLst>
              <a:ext uri="{FF2B5EF4-FFF2-40B4-BE49-F238E27FC236}">
                <a16:creationId xmlns:a16="http://schemas.microsoft.com/office/drawing/2014/main" id="{4507B51D-32E8-E1C3-A147-5E65EEF841D6}"/>
              </a:ext>
            </a:extLst>
          </p:cNvPr>
          <p:cNvSpPr>
            <a:spLocks noGrp="1"/>
          </p:cNvSpPr>
          <p:nvPr>
            <p:ph idx="1"/>
          </p:nvPr>
        </p:nvSpPr>
        <p:spPr>
          <a:xfrm>
            <a:off x="0" y="932518"/>
            <a:ext cx="6231137" cy="5620682"/>
          </a:xfrm>
        </p:spPr>
        <p:txBody>
          <a:bodyPr anchor="t">
            <a:normAutofit/>
          </a:bodyPr>
          <a:lstStyle/>
          <a:p>
            <a:pPr>
              <a:lnSpc>
                <a:spcPct val="150000"/>
              </a:lnSpc>
            </a:pPr>
            <a:r>
              <a:rPr lang="en-GB" sz="2000" dirty="0"/>
              <a:t>People feeling involved </a:t>
            </a:r>
          </a:p>
          <a:p>
            <a:pPr>
              <a:lnSpc>
                <a:spcPct val="150000"/>
              </a:lnSpc>
            </a:pPr>
            <a:r>
              <a:rPr lang="en-GB" sz="2000" dirty="0"/>
              <a:t>Feeling safe </a:t>
            </a:r>
          </a:p>
          <a:p>
            <a:pPr>
              <a:lnSpc>
                <a:spcPct val="150000"/>
              </a:lnSpc>
            </a:pPr>
            <a:r>
              <a:rPr lang="en-GB" sz="2000" dirty="0"/>
              <a:t>Sense of community </a:t>
            </a:r>
          </a:p>
          <a:p>
            <a:pPr>
              <a:lnSpc>
                <a:spcPct val="150000"/>
              </a:lnSpc>
            </a:pPr>
            <a:r>
              <a:rPr lang="en-GB" sz="2000" dirty="0"/>
              <a:t>Volunteering </a:t>
            </a:r>
          </a:p>
          <a:p>
            <a:pPr>
              <a:lnSpc>
                <a:spcPct val="150000"/>
              </a:lnSpc>
            </a:pPr>
            <a:r>
              <a:rPr lang="en-GB" sz="2000" dirty="0"/>
              <a:t>Loneliness </a:t>
            </a:r>
          </a:p>
          <a:p>
            <a:pPr>
              <a:lnSpc>
                <a:spcPct val="150000"/>
              </a:lnSpc>
            </a:pPr>
            <a:r>
              <a:rPr lang="en-GB" sz="2000" dirty="0"/>
              <a:t>People speaking Welsh Every day </a:t>
            </a:r>
          </a:p>
          <a:p>
            <a:pPr>
              <a:lnSpc>
                <a:spcPct val="150000"/>
              </a:lnSpc>
            </a:pPr>
            <a:r>
              <a:rPr lang="en-GB" sz="2000" dirty="0"/>
              <a:t>Healthy Lifestyle (Adults and Children) </a:t>
            </a:r>
          </a:p>
          <a:p>
            <a:pPr>
              <a:lnSpc>
                <a:spcPct val="150000"/>
              </a:lnSpc>
            </a:pPr>
            <a:r>
              <a:rPr lang="en-GB" sz="2000" dirty="0"/>
              <a:t>Renewable Energy </a:t>
            </a:r>
          </a:p>
          <a:p>
            <a:pPr>
              <a:lnSpc>
                <a:spcPct val="150000"/>
              </a:lnSpc>
            </a:pPr>
            <a:r>
              <a:rPr lang="en-GB" sz="2000" dirty="0"/>
              <a:t>People living in poverty </a:t>
            </a:r>
          </a:p>
          <a:p>
            <a:endParaRPr lang="en-GB" sz="2000" dirty="0"/>
          </a:p>
        </p:txBody>
      </p:sp>
      <p:pic>
        <p:nvPicPr>
          <p:cNvPr id="4" name="Picture 3">
            <a:extLst>
              <a:ext uri="{FF2B5EF4-FFF2-40B4-BE49-F238E27FC236}">
                <a16:creationId xmlns:a16="http://schemas.microsoft.com/office/drawing/2014/main" id="{DF8B2424-9DE6-B27F-ECF7-1DA654F1183C}"/>
              </a:ext>
            </a:extLst>
          </p:cNvPr>
          <p:cNvPicPr>
            <a:picLocks noChangeAspect="1"/>
          </p:cNvPicPr>
          <p:nvPr/>
        </p:nvPicPr>
        <p:blipFill>
          <a:blip r:embed="rId3"/>
          <a:stretch>
            <a:fillRect/>
          </a:stretch>
        </p:blipFill>
        <p:spPr>
          <a:xfrm>
            <a:off x="6231137" y="867064"/>
            <a:ext cx="5048790" cy="5048790"/>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75145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244BB-C0FB-793F-7E17-200473135023}"/>
              </a:ext>
            </a:extLst>
          </p:cNvPr>
          <p:cNvSpPr>
            <a:spLocks noGrp="1"/>
          </p:cNvSpPr>
          <p:nvPr>
            <p:ph type="title"/>
          </p:nvPr>
        </p:nvSpPr>
        <p:spPr>
          <a:xfrm>
            <a:off x="761840" y="1138265"/>
            <a:ext cx="4544762" cy="1401183"/>
          </a:xfrm>
        </p:spPr>
        <p:txBody>
          <a:bodyPr anchor="t">
            <a:normAutofit/>
          </a:bodyPr>
          <a:lstStyle/>
          <a:p>
            <a:r>
              <a:rPr lang="en-GB" sz="3200" dirty="0"/>
              <a:t>A journey to “A Wales of cohesive communities”</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2B26EE-8C22-189B-B354-6642B14293CF}"/>
              </a:ext>
            </a:extLst>
          </p:cNvPr>
          <p:cNvSpPr>
            <a:spLocks noGrp="1"/>
          </p:cNvSpPr>
          <p:nvPr>
            <p:ph idx="1"/>
          </p:nvPr>
        </p:nvSpPr>
        <p:spPr>
          <a:xfrm>
            <a:off x="0" y="2454924"/>
            <a:ext cx="6082747" cy="4306824"/>
          </a:xfrm>
        </p:spPr>
        <p:txBody>
          <a:bodyPr>
            <a:normAutofit lnSpcReduction="10000"/>
          </a:bodyPr>
          <a:lstStyle/>
          <a:p>
            <a:pPr marL="0" indent="0">
              <a:lnSpc>
                <a:spcPct val="150000"/>
              </a:lnSpc>
              <a:buNone/>
            </a:pPr>
            <a:r>
              <a:rPr lang="en-GB" sz="2400" dirty="0"/>
              <a:t>The Future Generations commissioner PSB has set more wellbeing objectives than any other wellbeing goals. </a:t>
            </a:r>
          </a:p>
          <a:p>
            <a:pPr marL="0" indent="0">
              <a:lnSpc>
                <a:spcPct val="150000"/>
              </a:lnSpc>
              <a:buNone/>
            </a:pPr>
            <a:r>
              <a:rPr lang="en-GB" sz="2400" dirty="0"/>
              <a:t>Many initiatives have already been implemented but focus on increased infrastructure and services are needed within communities. </a:t>
            </a:r>
          </a:p>
          <a:p>
            <a:pPr marL="0" indent="0">
              <a:buNone/>
            </a:pPr>
            <a:r>
              <a:rPr lang="en-GB" sz="2000" dirty="0"/>
              <a:t> </a:t>
            </a:r>
          </a:p>
          <a:p>
            <a:pPr marL="0" indent="0">
              <a:buNone/>
            </a:pPr>
            <a:endParaRPr lang="en-GB" sz="2000" dirty="0"/>
          </a:p>
        </p:txBody>
      </p:sp>
      <p:pic>
        <p:nvPicPr>
          <p:cNvPr id="5" name="Picture 4">
            <a:extLst>
              <a:ext uri="{FF2B5EF4-FFF2-40B4-BE49-F238E27FC236}">
                <a16:creationId xmlns:a16="http://schemas.microsoft.com/office/drawing/2014/main" id="{6D103543-8E2E-5E3C-E528-669BFB905A05}"/>
              </a:ext>
            </a:extLst>
          </p:cNvPr>
          <p:cNvPicPr>
            <a:picLocks noChangeAspect="1"/>
          </p:cNvPicPr>
          <p:nvPr/>
        </p:nvPicPr>
        <p:blipFill>
          <a:blip r:embed="rId2"/>
          <a:stretch>
            <a:fillRect/>
          </a:stretch>
        </p:blipFill>
        <p:spPr>
          <a:xfrm>
            <a:off x="6082748" y="0"/>
            <a:ext cx="6109252" cy="6858000"/>
          </a:xfrm>
          <a:prstGeom prst="rect">
            <a:avLst/>
          </a:prstGeom>
        </p:spPr>
      </p:pic>
    </p:spTree>
    <p:extLst>
      <p:ext uri="{BB962C8B-B14F-4D97-AF65-F5344CB8AC3E}">
        <p14:creationId xmlns:p14="http://schemas.microsoft.com/office/powerpoint/2010/main" val="1742764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DA291-BED3-1E4A-F8A3-494B1E6E4C9A}"/>
              </a:ext>
            </a:extLst>
          </p:cNvPr>
          <p:cNvSpPr>
            <a:spLocks noGrp="1"/>
          </p:cNvSpPr>
          <p:nvPr>
            <p:ph type="title"/>
          </p:nvPr>
        </p:nvSpPr>
        <p:spPr>
          <a:xfrm>
            <a:off x="761840" y="1138265"/>
            <a:ext cx="4544762" cy="1401183"/>
          </a:xfrm>
        </p:spPr>
        <p:txBody>
          <a:bodyPr anchor="t">
            <a:normAutofit/>
          </a:bodyPr>
          <a:lstStyle/>
          <a:p>
            <a:pPr algn="ctr"/>
            <a:r>
              <a:rPr lang="en-GB" sz="3000" dirty="0"/>
              <a:t>A journey to ‘”A Wales of more Cohesive Communities”</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20D9AF-36F4-D2CE-36AF-B1AB1A2CCD70}"/>
              </a:ext>
            </a:extLst>
          </p:cNvPr>
          <p:cNvSpPr>
            <a:spLocks noGrp="1"/>
          </p:cNvSpPr>
          <p:nvPr>
            <p:ph idx="1"/>
          </p:nvPr>
        </p:nvSpPr>
        <p:spPr>
          <a:xfrm>
            <a:off x="-9493" y="2551176"/>
            <a:ext cx="6101273" cy="4306824"/>
          </a:xfrm>
        </p:spPr>
        <p:txBody>
          <a:bodyPr>
            <a:normAutofit fontScale="92500" lnSpcReduction="20000"/>
          </a:bodyPr>
          <a:lstStyle/>
          <a:p>
            <a:pPr marL="0" indent="0">
              <a:lnSpc>
                <a:spcPct val="150000"/>
              </a:lnSpc>
              <a:buNone/>
            </a:pPr>
            <a:r>
              <a:rPr lang="en-GB" sz="1600" dirty="0"/>
              <a:t>Within each goal set, the Future Generations Commissioner identified several issues: </a:t>
            </a:r>
          </a:p>
          <a:p>
            <a:pPr marL="0" indent="0">
              <a:lnSpc>
                <a:spcPct val="150000"/>
              </a:lnSpc>
              <a:buNone/>
            </a:pPr>
            <a:r>
              <a:rPr lang="en-GB" sz="1600" b="1" dirty="0"/>
              <a:t>People active within their community: </a:t>
            </a:r>
          </a:p>
          <a:p>
            <a:pPr>
              <a:lnSpc>
                <a:spcPct val="150000"/>
              </a:lnSpc>
            </a:pPr>
            <a:r>
              <a:rPr lang="en-GB" sz="1600" dirty="0"/>
              <a:t>Interconnectedness via technology increased loneliness </a:t>
            </a:r>
          </a:p>
          <a:p>
            <a:pPr marL="0" indent="0">
              <a:lnSpc>
                <a:spcPct val="150000"/>
              </a:lnSpc>
              <a:buNone/>
            </a:pPr>
            <a:r>
              <a:rPr lang="en-GB" sz="1600" b="1" dirty="0"/>
              <a:t>Connected Communities: </a:t>
            </a:r>
          </a:p>
          <a:p>
            <a:pPr>
              <a:lnSpc>
                <a:spcPct val="150000"/>
              </a:lnSpc>
            </a:pPr>
            <a:r>
              <a:rPr lang="en-GB" sz="1600" dirty="0"/>
              <a:t>80% of travel is done by cars </a:t>
            </a:r>
          </a:p>
          <a:p>
            <a:pPr marL="0" indent="0">
              <a:lnSpc>
                <a:spcPct val="150000"/>
              </a:lnSpc>
              <a:buNone/>
            </a:pPr>
            <a:r>
              <a:rPr lang="en-GB" sz="1600" b="1" dirty="0"/>
              <a:t>Access to Wellbeing Services</a:t>
            </a:r>
            <a:r>
              <a:rPr lang="en-GB" sz="1600" dirty="0"/>
              <a:t>: </a:t>
            </a:r>
          </a:p>
          <a:p>
            <a:pPr>
              <a:lnSpc>
                <a:spcPct val="150000"/>
              </a:lnSpc>
            </a:pPr>
            <a:r>
              <a:rPr lang="en-GB" sz="1600" dirty="0"/>
              <a:t>Viable communities need access to greater services </a:t>
            </a:r>
          </a:p>
          <a:p>
            <a:pPr marL="0" indent="0">
              <a:lnSpc>
                <a:spcPct val="150000"/>
              </a:lnSpc>
              <a:buNone/>
            </a:pPr>
            <a:r>
              <a:rPr lang="en-GB" sz="1600" dirty="0"/>
              <a:t> </a:t>
            </a:r>
            <a:r>
              <a:rPr lang="en-GB" sz="1600" b="1" dirty="0"/>
              <a:t>Community anchor organisations</a:t>
            </a:r>
          </a:p>
          <a:p>
            <a:pPr>
              <a:lnSpc>
                <a:spcPct val="150000"/>
              </a:lnSpc>
            </a:pPr>
            <a:r>
              <a:rPr lang="en-GB" sz="1600" dirty="0"/>
              <a:t>Greater dialogue between service providers </a:t>
            </a:r>
          </a:p>
          <a:p>
            <a:pPr marL="0" indent="0">
              <a:buNone/>
            </a:pPr>
            <a:endParaRPr lang="en-GB" sz="1400" dirty="0"/>
          </a:p>
          <a:p>
            <a:pPr marL="0" indent="0">
              <a:buNone/>
            </a:pPr>
            <a:endParaRPr lang="en-GB" sz="1400" dirty="0"/>
          </a:p>
        </p:txBody>
      </p:sp>
      <p:pic>
        <p:nvPicPr>
          <p:cNvPr id="4" name="Picture 3">
            <a:extLst>
              <a:ext uri="{FF2B5EF4-FFF2-40B4-BE49-F238E27FC236}">
                <a16:creationId xmlns:a16="http://schemas.microsoft.com/office/drawing/2014/main" id="{CD673303-719A-697C-15DE-F2A5592FCB28}"/>
              </a:ext>
            </a:extLst>
          </p:cNvPr>
          <p:cNvPicPr>
            <a:picLocks noChangeAspect="1"/>
          </p:cNvPicPr>
          <p:nvPr/>
        </p:nvPicPr>
        <p:blipFill>
          <a:blip r:embed="rId3"/>
          <a:stretch>
            <a:fillRect/>
          </a:stretch>
        </p:blipFill>
        <p:spPr>
          <a:xfrm>
            <a:off x="6091780" y="771753"/>
            <a:ext cx="5316095" cy="5316095"/>
          </a:xfrm>
          <a:prstGeom prst="rect">
            <a:avLst/>
          </a:prstGeom>
        </p:spPr>
      </p:pic>
    </p:spTree>
    <p:extLst>
      <p:ext uri="{BB962C8B-B14F-4D97-AF65-F5344CB8AC3E}">
        <p14:creationId xmlns:p14="http://schemas.microsoft.com/office/powerpoint/2010/main" val="1323102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3F11E-8740-324E-B2F5-E95DA2E63A00}"/>
              </a:ext>
            </a:extLst>
          </p:cNvPr>
          <p:cNvSpPr>
            <a:spLocks noGrp="1"/>
          </p:cNvSpPr>
          <p:nvPr>
            <p:ph type="title"/>
          </p:nvPr>
        </p:nvSpPr>
        <p:spPr>
          <a:xfrm>
            <a:off x="8153400" y="1128094"/>
            <a:ext cx="3434180" cy="1415270"/>
          </a:xfrm>
        </p:spPr>
        <p:txBody>
          <a:bodyPr anchor="t">
            <a:normAutofit/>
          </a:bodyPr>
          <a:lstStyle/>
          <a:p>
            <a:r>
              <a:rPr lang="en-GB" sz="3200"/>
              <a:t>Loneliness </a:t>
            </a:r>
          </a:p>
        </p:txBody>
      </p:sp>
      <p:pic>
        <p:nvPicPr>
          <p:cNvPr id="5" name="Picture 4">
            <a:extLst>
              <a:ext uri="{FF2B5EF4-FFF2-40B4-BE49-F238E27FC236}">
                <a16:creationId xmlns:a16="http://schemas.microsoft.com/office/drawing/2014/main" id="{1F45B3BD-8B61-8ECA-9CCE-6AB015E88908}"/>
              </a:ext>
            </a:extLst>
          </p:cNvPr>
          <p:cNvPicPr>
            <a:picLocks noChangeAspect="1"/>
          </p:cNvPicPr>
          <p:nvPr/>
        </p:nvPicPr>
        <p:blipFill rotWithShape="1">
          <a:blip r:embed="rId3"/>
          <a:srcRect r="37889"/>
          <a:stretch/>
        </p:blipFill>
        <p:spPr>
          <a:xfrm>
            <a:off x="-9885" y="10"/>
            <a:ext cx="6337534" cy="6857990"/>
          </a:xfrm>
          <a:prstGeom prst="rect">
            <a:avLst/>
          </a:prstGeom>
        </p:spPr>
      </p:pic>
      <p:cxnSp>
        <p:nvCxnSpPr>
          <p:cNvPr id="14" name="Straight Connector 9">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5615D5-0DAA-7A4A-5523-3061CB12A6DD}"/>
              </a:ext>
            </a:extLst>
          </p:cNvPr>
          <p:cNvSpPr>
            <a:spLocks noGrp="1"/>
          </p:cNvSpPr>
          <p:nvPr>
            <p:ph idx="1"/>
          </p:nvPr>
        </p:nvSpPr>
        <p:spPr>
          <a:xfrm>
            <a:off x="6327649" y="1755648"/>
            <a:ext cx="5864351" cy="5102342"/>
          </a:xfrm>
        </p:spPr>
        <p:txBody>
          <a:bodyPr>
            <a:normAutofit lnSpcReduction="10000"/>
          </a:bodyPr>
          <a:lstStyle/>
          <a:p>
            <a:pPr marL="0" indent="0">
              <a:lnSpc>
                <a:spcPct val="150000"/>
              </a:lnSpc>
              <a:buNone/>
            </a:pPr>
            <a:r>
              <a:rPr lang="en-GB" sz="1600" dirty="0"/>
              <a:t>Loneliness is a widespread concern across Wales and poses a significant impact on health and wellbeing. For example, loneliness is linked to: </a:t>
            </a:r>
          </a:p>
          <a:p>
            <a:pPr>
              <a:lnSpc>
                <a:spcPct val="150000"/>
              </a:lnSpc>
            </a:pPr>
            <a:r>
              <a:rPr lang="en-GB" sz="1600" dirty="0"/>
              <a:t>Increased levels of ill mental health </a:t>
            </a:r>
          </a:p>
          <a:p>
            <a:pPr>
              <a:lnSpc>
                <a:spcPct val="150000"/>
              </a:lnSpc>
            </a:pPr>
            <a:r>
              <a:rPr lang="en-GB" sz="1600" dirty="0"/>
              <a:t>Early mortality</a:t>
            </a:r>
          </a:p>
          <a:p>
            <a:pPr marL="0" indent="0">
              <a:lnSpc>
                <a:spcPct val="150000"/>
              </a:lnSpc>
              <a:buNone/>
            </a:pPr>
            <a:r>
              <a:rPr lang="en-GB" sz="1600" b="1" dirty="0"/>
              <a:t>Types of loneliness: </a:t>
            </a:r>
          </a:p>
          <a:p>
            <a:pPr>
              <a:lnSpc>
                <a:spcPct val="150000"/>
              </a:lnSpc>
            </a:pPr>
            <a:r>
              <a:rPr lang="en-GB" sz="1600" dirty="0"/>
              <a:t> Emotional loneliness (absence of close relationships), and </a:t>
            </a:r>
          </a:p>
          <a:p>
            <a:pPr>
              <a:lnSpc>
                <a:spcPct val="150000"/>
              </a:lnSpc>
            </a:pPr>
            <a:r>
              <a:rPr lang="en-GB" sz="1600" dirty="0"/>
              <a:t>Social loneliness (absence of broader social </a:t>
            </a:r>
          </a:p>
          <a:p>
            <a:pPr marL="0" indent="0">
              <a:lnSpc>
                <a:spcPct val="150000"/>
              </a:lnSpc>
              <a:buNone/>
            </a:pPr>
            <a:r>
              <a:rPr lang="en-GB" sz="1600" dirty="0"/>
              <a:t>networks). </a:t>
            </a:r>
          </a:p>
          <a:p>
            <a:pPr marL="0" indent="0">
              <a:lnSpc>
                <a:spcPct val="150000"/>
              </a:lnSpc>
              <a:buNone/>
            </a:pPr>
            <a:r>
              <a:rPr lang="en-GB" sz="1600" dirty="0"/>
              <a:t>‘Overall’ loneliness incorporates both </a:t>
            </a:r>
          </a:p>
          <a:p>
            <a:pPr marL="0" indent="0">
              <a:lnSpc>
                <a:spcPct val="150000"/>
              </a:lnSpc>
              <a:buNone/>
            </a:pPr>
            <a:r>
              <a:rPr lang="en-GB" sz="1600" dirty="0"/>
              <a:t>(Wales Centre for Public Policy, 2021)</a:t>
            </a:r>
          </a:p>
          <a:p>
            <a:pPr marL="0" indent="0">
              <a:buNone/>
            </a:pPr>
            <a:endParaRPr lang="en-GB" sz="1300" dirty="0"/>
          </a:p>
          <a:p>
            <a:pPr marL="0" indent="0">
              <a:buNone/>
            </a:pPr>
            <a:endParaRPr lang="en-GB" sz="1300" dirty="0"/>
          </a:p>
          <a:p>
            <a:pPr marL="0" indent="0">
              <a:buNone/>
            </a:pPr>
            <a:endParaRPr lang="en-GB" sz="1300" dirty="0"/>
          </a:p>
        </p:txBody>
      </p:sp>
    </p:spTree>
    <p:extLst>
      <p:ext uri="{BB962C8B-B14F-4D97-AF65-F5344CB8AC3E}">
        <p14:creationId xmlns:p14="http://schemas.microsoft.com/office/powerpoint/2010/main" val="3907580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C3534CD-A771-F460-10C1-5D12A59E2B0B}"/>
              </a:ext>
            </a:extLst>
          </p:cNvPr>
          <p:cNvPicPr>
            <a:picLocks noChangeAspect="1"/>
          </p:cNvPicPr>
          <p:nvPr/>
        </p:nvPicPr>
        <p:blipFill rotWithShape="1">
          <a:blip r:embed="rId2">
            <a:duotone>
              <a:schemeClr val="bg2">
                <a:shade val="45000"/>
                <a:satMod val="135000"/>
              </a:schemeClr>
              <a:prstClr val="white"/>
            </a:duotone>
          </a:blip>
          <a:srcRect t="15279" b="45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EA9E4-7DA2-B9A8-22F8-409C43A35547}"/>
              </a:ext>
            </a:extLst>
          </p:cNvPr>
          <p:cNvSpPr>
            <a:spLocks noGrp="1"/>
          </p:cNvSpPr>
          <p:nvPr>
            <p:ph type="title"/>
          </p:nvPr>
        </p:nvSpPr>
        <p:spPr>
          <a:xfrm>
            <a:off x="838200" y="365125"/>
            <a:ext cx="10515600" cy="1325563"/>
          </a:xfrm>
        </p:spPr>
        <p:txBody>
          <a:bodyPr>
            <a:normAutofit/>
          </a:bodyPr>
          <a:lstStyle/>
          <a:p>
            <a:r>
              <a:rPr lang="en-GB" dirty="0"/>
              <a:t>Who are more likely to experience loneliness? </a:t>
            </a:r>
          </a:p>
        </p:txBody>
      </p:sp>
      <p:graphicFrame>
        <p:nvGraphicFramePr>
          <p:cNvPr id="5" name="Content Placeholder 2">
            <a:extLst>
              <a:ext uri="{FF2B5EF4-FFF2-40B4-BE49-F238E27FC236}">
                <a16:creationId xmlns:a16="http://schemas.microsoft.com/office/drawing/2014/main" id="{07DE46A8-289E-15A7-2BD4-068D0BC39AC9}"/>
              </a:ext>
            </a:extLst>
          </p:cNvPr>
          <p:cNvGraphicFramePr>
            <a:graphicFrameLocks noGrp="1"/>
          </p:cNvGraphicFramePr>
          <p:nvPr>
            <p:ph idx="1"/>
            <p:extLst>
              <p:ext uri="{D42A27DB-BD31-4B8C-83A1-F6EECF244321}">
                <p14:modId xmlns:p14="http://schemas.microsoft.com/office/powerpoint/2010/main" val="41500605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5832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7005FC8-5C85-8C7E-8E00-945C8FD57BF6}"/>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Answers: </a:t>
            </a:r>
          </a:p>
        </p:txBody>
      </p:sp>
      <p:graphicFrame>
        <p:nvGraphicFramePr>
          <p:cNvPr id="5" name="Content Placeholder 2">
            <a:extLst>
              <a:ext uri="{FF2B5EF4-FFF2-40B4-BE49-F238E27FC236}">
                <a16:creationId xmlns:a16="http://schemas.microsoft.com/office/drawing/2014/main" id="{EE0950C7-F3CB-9199-1EBB-A2BB71B4521E}"/>
              </a:ext>
            </a:extLst>
          </p:cNvPr>
          <p:cNvGraphicFramePr>
            <a:graphicFrameLocks noGrp="1"/>
          </p:cNvGraphicFramePr>
          <p:nvPr>
            <p:ph idx="1"/>
            <p:extLst>
              <p:ext uri="{D42A27DB-BD31-4B8C-83A1-F6EECF244321}">
                <p14:modId xmlns:p14="http://schemas.microsoft.com/office/powerpoint/2010/main" val="651946053"/>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9896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25893-0F5A-0761-EB0D-5E25B58AB25A}"/>
              </a:ext>
            </a:extLst>
          </p:cNvPr>
          <p:cNvSpPr>
            <a:spLocks noGrp="1"/>
          </p:cNvSpPr>
          <p:nvPr>
            <p:ph type="title"/>
          </p:nvPr>
        </p:nvSpPr>
        <p:spPr>
          <a:xfrm>
            <a:off x="838200" y="5702341"/>
            <a:ext cx="7061616" cy="804161"/>
          </a:xfrm>
        </p:spPr>
        <p:txBody>
          <a:bodyPr vert="horz" lIns="91440" tIns="45720" rIns="91440" bIns="45720" rtlCol="0" anchor="ctr">
            <a:normAutofit/>
          </a:bodyPr>
          <a:lstStyle/>
          <a:p>
            <a:endParaRPr lang="en-US" sz="3200" kern="120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B31032DD-49B4-8FAC-ACF4-9FC46B37573E}"/>
              </a:ext>
            </a:extLst>
          </p:cNvPr>
          <p:cNvPicPr>
            <a:picLocks noChangeAspect="1"/>
          </p:cNvPicPr>
          <p:nvPr/>
        </p:nvPicPr>
        <p:blipFill rotWithShape="1">
          <a:blip r:embed="rId2"/>
          <a:srcRect r="-3" b="17932"/>
          <a:stretch/>
        </p:blipFill>
        <p:spPr>
          <a:xfrm>
            <a:off x="-9" y="10"/>
            <a:ext cx="6096000" cy="5279933"/>
          </a:xfrm>
          <a:prstGeom prst="rect">
            <a:avLst/>
          </a:prstGeom>
        </p:spPr>
      </p:pic>
      <p:pic>
        <p:nvPicPr>
          <p:cNvPr id="8" name="Picture 7">
            <a:extLst>
              <a:ext uri="{FF2B5EF4-FFF2-40B4-BE49-F238E27FC236}">
                <a16:creationId xmlns:a16="http://schemas.microsoft.com/office/drawing/2014/main" id="{4C206C60-7045-497E-4AD5-B4E09C4143C7}"/>
              </a:ext>
            </a:extLst>
          </p:cNvPr>
          <p:cNvPicPr>
            <a:picLocks noChangeAspect="1"/>
          </p:cNvPicPr>
          <p:nvPr/>
        </p:nvPicPr>
        <p:blipFill rotWithShape="1">
          <a:blip r:embed="rId3"/>
          <a:srcRect r="-1" b="13602"/>
          <a:stretch/>
        </p:blipFill>
        <p:spPr>
          <a:xfrm>
            <a:off x="6096008" y="10"/>
            <a:ext cx="6095999" cy="5279933"/>
          </a:xfrm>
          <a:prstGeom prst="rect">
            <a:avLst/>
          </a:prstGeom>
        </p:spPr>
      </p:pic>
      <p:grpSp>
        <p:nvGrpSpPr>
          <p:cNvPr id="43" name="Group 42">
            <a:extLst>
              <a:ext uri="{FF2B5EF4-FFF2-40B4-BE49-F238E27FC236}">
                <a16:creationId xmlns:a16="http://schemas.microsoft.com/office/drawing/2014/main" id="{4FAA5DCB-E796-5631-BEDF-C3538DF184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186489"/>
            <a:ext cx="12192000" cy="123364"/>
            <a:chOff x="1" y="6737460"/>
            <a:chExt cx="12192000" cy="123364"/>
          </a:xfrm>
        </p:grpSpPr>
        <p:sp>
          <p:nvSpPr>
            <p:cNvPr id="44" name="Rectangle 43">
              <a:extLst>
                <a:ext uri="{FF2B5EF4-FFF2-40B4-BE49-F238E27FC236}">
                  <a16:creationId xmlns:a16="http://schemas.microsoft.com/office/drawing/2014/main" id="{7D0E53FB-E9D7-2C90-1C0C-D8E0FA5DB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91AE1BA7-C690-2F30-65D6-3759194F2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3E0E794B-CFFA-1863-E336-F056DCA612BE}"/>
              </a:ext>
            </a:extLst>
          </p:cNvPr>
          <p:cNvSpPr txBox="1"/>
          <p:nvPr/>
        </p:nvSpPr>
        <p:spPr>
          <a:xfrm>
            <a:off x="159341" y="2377440"/>
            <a:ext cx="5234491" cy="369332"/>
          </a:xfrm>
          <a:prstGeom prst="rect">
            <a:avLst/>
          </a:prstGeom>
          <a:noFill/>
        </p:spPr>
        <p:txBody>
          <a:bodyPr wrap="square" rtlCol="0">
            <a:spAutoFit/>
          </a:bodyPr>
          <a:lstStyle/>
          <a:p>
            <a:pPr>
              <a:spcAft>
                <a:spcPts val="600"/>
              </a:spcAft>
            </a:pPr>
            <a:r>
              <a:rPr lang="en-GB"/>
              <a:t> </a:t>
            </a:r>
          </a:p>
        </p:txBody>
      </p:sp>
    </p:spTree>
    <p:extLst>
      <p:ext uri="{BB962C8B-B14F-4D97-AF65-F5344CB8AC3E}">
        <p14:creationId xmlns:p14="http://schemas.microsoft.com/office/powerpoint/2010/main" val="38493127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B291544-826F-C906-4764-83CEB6A39E2B}"/>
              </a:ext>
            </a:extLst>
          </p:cNvPr>
          <p:cNvPicPr>
            <a:picLocks noChangeAspect="1"/>
          </p:cNvPicPr>
          <p:nvPr/>
        </p:nvPicPr>
        <p:blipFill>
          <a:blip r:embed="rId3"/>
          <a:stretch>
            <a:fillRect/>
          </a:stretch>
        </p:blipFill>
        <p:spPr>
          <a:xfrm>
            <a:off x="643467" y="643468"/>
            <a:ext cx="5294716" cy="5571066"/>
          </a:xfrm>
          <a:prstGeom prst="rect">
            <a:avLst/>
          </a:prstGeom>
        </p:spPr>
      </p:pic>
      <p:cxnSp>
        <p:nvCxnSpPr>
          <p:cNvPr id="23" name="Straight Connector 2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AA3B51A-D940-D178-BF7F-0E18E51E3601}"/>
              </a:ext>
            </a:extLst>
          </p:cNvPr>
          <p:cNvPicPr>
            <a:picLocks noChangeAspect="1"/>
          </p:cNvPicPr>
          <p:nvPr/>
        </p:nvPicPr>
        <p:blipFill>
          <a:blip r:embed="rId4"/>
          <a:stretch>
            <a:fillRect/>
          </a:stretch>
        </p:blipFill>
        <p:spPr>
          <a:xfrm>
            <a:off x="6275809" y="643467"/>
            <a:ext cx="5250730" cy="5571066"/>
          </a:xfrm>
          <a:prstGeom prst="rect">
            <a:avLst/>
          </a:prstGeom>
        </p:spPr>
      </p:pic>
    </p:spTree>
    <p:extLst>
      <p:ext uri="{BB962C8B-B14F-4D97-AF65-F5344CB8AC3E}">
        <p14:creationId xmlns:p14="http://schemas.microsoft.com/office/powerpoint/2010/main" val="283479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sitting on a grass field and enjoying the sun">
            <a:extLst>
              <a:ext uri="{FF2B5EF4-FFF2-40B4-BE49-F238E27FC236}">
                <a16:creationId xmlns:a16="http://schemas.microsoft.com/office/drawing/2014/main" id="{3639EE5A-9DDD-DF1E-D55D-3DAE2D0A7431}"/>
              </a:ext>
            </a:extLst>
          </p:cNvPr>
          <p:cNvPicPr>
            <a:picLocks noChangeAspect="1"/>
          </p:cNvPicPr>
          <p:nvPr/>
        </p:nvPicPr>
        <p:blipFill rotWithShape="1">
          <a:blip r:embed="rId2"/>
          <a:srcRect l="30388" r="10347"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541C1-BDB0-80AE-1C65-74608C58EFB7}"/>
              </a:ext>
            </a:extLst>
          </p:cNvPr>
          <p:cNvSpPr>
            <a:spLocks noGrp="1"/>
          </p:cNvSpPr>
          <p:nvPr>
            <p:ph type="title"/>
          </p:nvPr>
        </p:nvSpPr>
        <p:spPr>
          <a:xfrm>
            <a:off x="761801" y="328512"/>
            <a:ext cx="4778387" cy="1628970"/>
          </a:xfrm>
        </p:spPr>
        <p:txBody>
          <a:bodyPr anchor="ctr">
            <a:normAutofit/>
          </a:bodyPr>
          <a:lstStyle/>
          <a:p>
            <a:pPr algn="ctr"/>
            <a:r>
              <a:rPr lang="en-GB" sz="4000" dirty="0"/>
              <a:t>Activity </a:t>
            </a:r>
          </a:p>
        </p:txBody>
      </p:sp>
      <p:sp>
        <p:nvSpPr>
          <p:cNvPr id="3" name="Content Placeholder 2">
            <a:extLst>
              <a:ext uri="{FF2B5EF4-FFF2-40B4-BE49-F238E27FC236}">
                <a16:creationId xmlns:a16="http://schemas.microsoft.com/office/drawing/2014/main" id="{56771DC5-4E55-0620-33CA-9D0A3CCBC356}"/>
              </a:ext>
            </a:extLst>
          </p:cNvPr>
          <p:cNvSpPr>
            <a:spLocks noGrp="1"/>
          </p:cNvSpPr>
          <p:nvPr>
            <p:ph idx="1"/>
          </p:nvPr>
        </p:nvSpPr>
        <p:spPr>
          <a:xfrm>
            <a:off x="0" y="2285994"/>
            <a:ext cx="6096000" cy="4572005"/>
          </a:xfrm>
        </p:spPr>
        <p:txBody>
          <a:bodyPr anchor="ctr">
            <a:normAutofit/>
          </a:bodyPr>
          <a:lstStyle/>
          <a:p>
            <a:pPr marL="0" indent="0">
              <a:lnSpc>
                <a:spcPct val="150000"/>
              </a:lnSpc>
              <a:buNone/>
            </a:pPr>
            <a:r>
              <a:rPr lang="en-GB" sz="1600" dirty="0"/>
              <a:t>In groups, you will choose one of the following:</a:t>
            </a:r>
          </a:p>
          <a:p>
            <a:pPr>
              <a:lnSpc>
                <a:spcPct val="150000"/>
              </a:lnSpc>
            </a:pPr>
            <a:r>
              <a:rPr lang="en-GB" sz="1600" dirty="0"/>
              <a:t>Young people experiencing loneliness.</a:t>
            </a:r>
          </a:p>
          <a:p>
            <a:pPr>
              <a:lnSpc>
                <a:spcPct val="150000"/>
              </a:lnSpc>
            </a:pPr>
            <a:r>
              <a:rPr lang="en-GB" sz="1600" dirty="0"/>
              <a:t>Individuals of all ages experiencing loneliness and bad health.</a:t>
            </a:r>
          </a:p>
          <a:p>
            <a:pPr marL="0" indent="0">
              <a:lnSpc>
                <a:spcPct val="150000"/>
              </a:lnSpc>
              <a:buNone/>
            </a:pPr>
            <a:endParaRPr lang="en-GB" sz="1600" dirty="0"/>
          </a:p>
          <a:p>
            <a:pPr marL="0" indent="0">
              <a:lnSpc>
                <a:spcPct val="150000"/>
              </a:lnSpc>
              <a:buNone/>
            </a:pPr>
            <a:r>
              <a:rPr lang="en-GB" sz="1600" dirty="0"/>
              <a:t>Once you have selected a group you may want to consider:</a:t>
            </a:r>
          </a:p>
          <a:p>
            <a:pPr>
              <a:lnSpc>
                <a:spcPct val="150000"/>
              </a:lnSpc>
            </a:pPr>
            <a:r>
              <a:rPr lang="en-GB" sz="1600" dirty="0"/>
              <a:t>What factors contribute to loneliness in this group?</a:t>
            </a:r>
          </a:p>
          <a:p>
            <a:pPr>
              <a:lnSpc>
                <a:spcPct val="150000"/>
              </a:lnSpc>
            </a:pPr>
            <a:r>
              <a:rPr lang="en-GB" sz="1600" dirty="0"/>
              <a:t>How does loneliness affect their health?</a:t>
            </a:r>
          </a:p>
          <a:p>
            <a:pPr>
              <a:lnSpc>
                <a:spcPct val="150000"/>
              </a:lnSpc>
            </a:pPr>
            <a:r>
              <a:rPr lang="en-GB" sz="1600" dirty="0"/>
              <a:t>Are there unique challenges faced by this group?</a:t>
            </a:r>
          </a:p>
          <a:p>
            <a:pPr>
              <a:lnSpc>
                <a:spcPct val="150000"/>
              </a:lnSpc>
            </a:pPr>
            <a:r>
              <a:rPr lang="en-GB" sz="1600" dirty="0"/>
              <a:t>Providing a community-based solutions.</a:t>
            </a:r>
          </a:p>
          <a:p>
            <a:endParaRPr lang="en-GB" sz="1400" dirty="0"/>
          </a:p>
        </p:txBody>
      </p:sp>
    </p:spTree>
    <p:extLst>
      <p:ext uri="{BB962C8B-B14F-4D97-AF65-F5344CB8AC3E}">
        <p14:creationId xmlns:p14="http://schemas.microsoft.com/office/powerpoint/2010/main" val="2344629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38EE7F5-E488-EE94-3872-4C1D69CC1F61}"/>
              </a:ext>
            </a:extLst>
          </p:cNvPr>
          <p:cNvPicPr>
            <a:picLocks noChangeAspect="1"/>
          </p:cNvPicPr>
          <p:nvPr/>
        </p:nvPicPr>
        <p:blipFill rotWithShape="1">
          <a:blip r:embed="rId3"/>
          <a:srcRect t="16372" r="2" b="2"/>
          <a:stretch/>
        </p:blipFill>
        <p:spPr>
          <a:xfrm>
            <a:off x="6103027" y="10"/>
            <a:ext cx="6088971" cy="6857990"/>
          </a:xfrm>
          <a:prstGeom prst="rect">
            <a:avLst/>
          </a:prstGeom>
        </p:spPr>
      </p:pic>
      <p:sp useBgFill="1">
        <p:nvSpPr>
          <p:cNvPr id="12" name="Rectangle 1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91862-C206-EA98-A5AD-21F0C5464B70}"/>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6" name="TextBox 5">
            <a:extLst>
              <a:ext uri="{FF2B5EF4-FFF2-40B4-BE49-F238E27FC236}">
                <a16:creationId xmlns:a16="http://schemas.microsoft.com/office/drawing/2014/main" id="{3F818E83-C131-65AF-7229-65BA1CBFA065}"/>
              </a:ext>
            </a:extLst>
          </p:cNvPr>
          <p:cNvSpPr txBox="1"/>
          <p:nvPr/>
        </p:nvSpPr>
        <p:spPr>
          <a:xfrm>
            <a:off x="146304" y="2596896"/>
            <a:ext cx="5949696" cy="8494633"/>
          </a:xfrm>
          <a:prstGeom prst="rect">
            <a:avLst/>
          </a:prstGeom>
          <a:noFill/>
        </p:spPr>
        <p:txBody>
          <a:bodyPr wrap="square" rtlCol="0">
            <a:spAutoFit/>
          </a:bodyPr>
          <a:lstStyle/>
          <a:p>
            <a:pPr>
              <a:lnSpc>
                <a:spcPct val="150000"/>
              </a:lnSpc>
            </a:pPr>
            <a:r>
              <a:rPr lang="en-GB" sz="2000" dirty="0"/>
              <a:t>In 2020, the Welsh Government published its assessment summary of the Loneliness and isolation strategy. </a:t>
            </a:r>
          </a:p>
          <a:p>
            <a:pPr>
              <a:lnSpc>
                <a:spcPct val="150000"/>
              </a:lnSpc>
            </a:pPr>
            <a:endParaRPr lang="en-GB" sz="2000" dirty="0"/>
          </a:p>
          <a:p>
            <a:pPr marL="285750" indent="-285750">
              <a:lnSpc>
                <a:spcPct val="150000"/>
              </a:lnSpc>
              <a:buFont typeface="Arial" panose="020B0604020202020204" pitchFamily="34" charset="0"/>
              <a:buChar char="•"/>
            </a:pPr>
            <a:r>
              <a:rPr lang="en-GB" sz="2000" dirty="0"/>
              <a:t>Share knowledge across PSB</a:t>
            </a:r>
          </a:p>
          <a:p>
            <a:pPr marL="285750" indent="-285750">
              <a:lnSpc>
                <a:spcPct val="150000"/>
              </a:lnSpc>
              <a:buFont typeface="Arial" panose="020B0604020202020204" pitchFamily="34" charset="0"/>
              <a:buChar char="•"/>
            </a:pPr>
            <a:r>
              <a:rPr lang="en-GB" sz="2000" dirty="0"/>
              <a:t>Invest £14million over three years</a:t>
            </a:r>
          </a:p>
          <a:p>
            <a:pPr marL="285750" indent="-285750">
              <a:lnSpc>
                <a:spcPct val="150000"/>
              </a:lnSpc>
              <a:buFont typeface="Arial" panose="020B0604020202020204" pitchFamily="34" charset="0"/>
              <a:buChar char="•"/>
            </a:pPr>
            <a:r>
              <a:rPr lang="en-GB" sz="2000" dirty="0"/>
              <a:t>Conduct an annual review </a:t>
            </a:r>
          </a:p>
          <a:p>
            <a:pPr marL="285750" indent="-285750">
              <a:lnSpc>
                <a:spcPct val="150000"/>
              </a:lnSpc>
              <a:buFont typeface="Arial" panose="020B0604020202020204" pitchFamily="34" charset="0"/>
              <a:buChar char="•"/>
            </a:pPr>
            <a:r>
              <a:rPr lang="en-GB" sz="2000" dirty="0"/>
              <a:t>Monitor using the national indicators</a:t>
            </a:r>
          </a:p>
          <a:p>
            <a:endParaRPr lang="en-GB" dirty="0"/>
          </a:p>
          <a:p>
            <a:endParaRPr lang="en-GB" dirty="0"/>
          </a:p>
          <a:p>
            <a:endParaRPr lang="en-GB" dirty="0"/>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68192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C3B707-3DF2-CC79-8B58-49F5102524FF}"/>
              </a:ext>
            </a:extLst>
          </p:cNvPr>
          <p:cNvSpPr>
            <a:spLocks noGrp="1"/>
          </p:cNvSpPr>
          <p:nvPr>
            <p:ph idx="1"/>
          </p:nvPr>
        </p:nvSpPr>
        <p:spPr>
          <a:xfrm>
            <a:off x="109728" y="0"/>
            <a:ext cx="6602439" cy="6858000"/>
          </a:xfrm>
        </p:spPr>
        <p:txBody>
          <a:bodyPr>
            <a:normAutofit/>
          </a:bodyPr>
          <a:lstStyle/>
          <a:p>
            <a:pPr marL="0" indent="0">
              <a:lnSpc>
                <a:spcPct val="200000"/>
              </a:lnSpc>
              <a:buNone/>
            </a:pPr>
            <a:r>
              <a:rPr lang="en-GB" dirty="0"/>
              <a:t>Areas of concentration: </a:t>
            </a:r>
          </a:p>
          <a:p>
            <a:pPr>
              <a:lnSpc>
                <a:spcPct val="200000"/>
              </a:lnSpc>
            </a:pPr>
            <a:r>
              <a:rPr lang="en-GB" dirty="0"/>
              <a:t>More chances to connect</a:t>
            </a:r>
          </a:p>
          <a:p>
            <a:pPr>
              <a:lnSpc>
                <a:spcPct val="200000"/>
              </a:lnSpc>
            </a:pPr>
            <a:r>
              <a:rPr lang="en-GB" dirty="0"/>
              <a:t>Having more services within the community </a:t>
            </a:r>
          </a:p>
          <a:p>
            <a:pPr>
              <a:lnSpc>
                <a:spcPct val="200000"/>
              </a:lnSpc>
            </a:pPr>
            <a:r>
              <a:rPr lang="en-GB" dirty="0"/>
              <a:t>Building strong communities </a:t>
            </a:r>
          </a:p>
          <a:p>
            <a:pPr>
              <a:lnSpc>
                <a:spcPct val="200000"/>
              </a:lnSpc>
            </a:pPr>
            <a:r>
              <a:rPr lang="en-GB" dirty="0"/>
              <a:t>Helping to understand the issue</a:t>
            </a:r>
          </a:p>
        </p:txBody>
      </p:sp>
      <p:pic>
        <p:nvPicPr>
          <p:cNvPr id="5" name="Picture 4">
            <a:extLst>
              <a:ext uri="{FF2B5EF4-FFF2-40B4-BE49-F238E27FC236}">
                <a16:creationId xmlns:a16="http://schemas.microsoft.com/office/drawing/2014/main" id="{C2518F66-9C05-7673-7CA7-7D553FE2FE1B}"/>
              </a:ext>
            </a:extLst>
          </p:cNvPr>
          <p:cNvPicPr>
            <a:picLocks noChangeAspect="1"/>
          </p:cNvPicPr>
          <p:nvPr/>
        </p:nvPicPr>
        <p:blipFill>
          <a:blip r:embed="rId3"/>
          <a:stretch>
            <a:fillRect/>
          </a:stretch>
        </p:blipFill>
        <p:spPr>
          <a:xfrm>
            <a:off x="6913806" y="0"/>
            <a:ext cx="5278194" cy="6858000"/>
          </a:xfrm>
          <a:prstGeom prst="rect">
            <a:avLst/>
          </a:prstGeom>
        </p:spPr>
      </p:pic>
    </p:spTree>
    <p:extLst>
      <p:ext uri="{BB962C8B-B14F-4D97-AF65-F5344CB8AC3E}">
        <p14:creationId xmlns:p14="http://schemas.microsoft.com/office/powerpoint/2010/main" val="26366398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70C90C54-392B-11A0-6C57-2B8D1BC1C44B}"/>
              </a:ext>
            </a:extLst>
          </p:cNvPr>
          <p:cNvPicPr>
            <a:picLocks noChangeAspect="1"/>
          </p:cNvPicPr>
          <p:nvPr/>
        </p:nvPicPr>
        <p:blipFill rotWithShape="1">
          <a:blip r:embed="rId2"/>
          <a:srcRect l="9090" r="10576" b="2"/>
          <a:stretch/>
        </p:blipFill>
        <p:spPr>
          <a:xfrm>
            <a:off x="7082810" y="841663"/>
            <a:ext cx="4166151" cy="5185923"/>
          </a:xfrm>
          <a:prstGeom prst="rect">
            <a:avLst/>
          </a:prstGeom>
        </p:spPr>
      </p:pic>
      <p:grpSp>
        <p:nvGrpSpPr>
          <p:cNvPr id="19" name="Group 18">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0" name="Freeform: Shape 19">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A2102D8-2883-A9AB-CD0E-D073D0F0DA61}"/>
              </a:ext>
            </a:extLst>
          </p:cNvPr>
          <p:cNvSpPr>
            <a:spLocks noGrp="1"/>
          </p:cNvSpPr>
          <p:nvPr>
            <p:ph type="title"/>
          </p:nvPr>
        </p:nvSpPr>
        <p:spPr>
          <a:xfrm>
            <a:off x="1014984" y="819015"/>
            <a:ext cx="5821537" cy="2353362"/>
          </a:xfrm>
        </p:spPr>
        <p:txBody>
          <a:bodyPr anchor="b">
            <a:normAutofit/>
          </a:bodyPr>
          <a:lstStyle/>
          <a:p>
            <a:r>
              <a:rPr lang="en-GB" sz="4800" dirty="0">
                <a:solidFill>
                  <a:schemeClr val="bg1"/>
                </a:solidFill>
              </a:rPr>
              <a:t>A Wales of Vibrant Culture and Thriving Welsh Language </a:t>
            </a:r>
          </a:p>
        </p:txBody>
      </p:sp>
      <p:sp>
        <p:nvSpPr>
          <p:cNvPr id="3" name="Content Placeholder 2">
            <a:extLst>
              <a:ext uri="{FF2B5EF4-FFF2-40B4-BE49-F238E27FC236}">
                <a16:creationId xmlns:a16="http://schemas.microsoft.com/office/drawing/2014/main" id="{8975C76D-3E4E-5068-D408-A24836DD5E59}"/>
              </a:ext>
            </a:extLst>
          </p:cNvPr>
          <p:cNvSpPr>
            <a:spLocks noGrp="1"/>
          </p:cNvSpPr>
          <p:nvPr>
            <p:ph idx="1"/>
          </p:nvPr>
        </p:nvSpPr>
        <p:spPr>
          <a:xfrm>
            <a:off x="1014984" y="3442089"/>
            <a:ext cx="5821537" cy="2596896"/>
          </a:xfrm>
        </p:spPr>
        <p:txBody>
          <a:bodyPr anchor="t">
            <a:normAutofit/>
          </a:bodyPr>
          <a:lstStyle/>
          <a:p>
            <a:pPr marL="0" indent="0" algn="ctr">
              <a:buNone/>
            </a:pPr>
            <a:r>
              <a:rPr lang="en-GB" dirty="0">
                <a:solidFill>
                  <a:schemeClr val="bg1"/>
                </a:solidFill>
              </a:rPr>
              <a:t>“A society that promotes and protects culture, heritage and the Welsh language, and which encourages people to participate in the arts, sports and recreation”.</a:t>
            </a:r>
          </a:p>
        </p:txBody>
      </p:sp>
    </p:spTree>
    <p:extLst>
      <p:ext uri="{BB962C8B-B14F-4D97-AF65-F5344CB8AC3E}">
        <p14:creationId xmlns:p14="http://schemas.microsoft.com/office/powerpoint/2010/main" val="39059456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A21803-B041-6E29-4DA8-D9BD7C5F7F03}"/>
              </a:ext>
            </a:extLst>
          </p:cNvPr>
          <p:cNvSpPr>
            <a:spLocks noGrp="1"/>
          </p:cNvSpPr>
          <p:nvPr>
            <p:ph type="title"/>
          </p:nvPr>
        </p:nvSpPr>
        <p:spPr>
          <a:xfrm>
            <a:off x="6412091" y="501651"/>
            <a:ext cx="4395340" cy="1716255"/>
          </a:xfrm>
        </p:spPr>
        <p:txBody>
          <a:bodyPr anchor="b">
            <a:normAutofit/>
          </a:bodyPr>
          <a:lstStyle/>
          <a:p>
            <a:pPr algn="ctr"/>
            <a:r>
              <a:rPr lang="en-GB" sz="5600" dirty="0"/>
              <a:t>Welsh Nationalism </a:t>
            </a:r>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66ADF05-7C8D-6713-953D-84C8A5DA49C1}"/>
              </a:ext>
            </a:extLst>
          </p:cNvPr>
          <p:cNvPicPr>
            <a:picLocks noChangeAspect="1"/>
          </p:cNvPicPr>
          <p:nvPr/>
        </p:nvPicPr>
        <p:blipFill>
          <a:blip r:embed="rId2"/>
          <a:stretch>
            <a:fillRect/>
          </a:stretch>
        </p:blipFill>
        <p:spPr>
          <a:xfrm>
            <a:off x="378539" y="299509"/>
            <a:ext cx="5022833" cy="6258983"/>
          </a:xfrm>
          <a:prstGeom prst="rect">
            <a:avLst/>
          </a:prstGeom>
        </p:spPr>
      </p:pic>
      <p:sp>
        <p:nvSpPr>
          <p:cNvPr id="3" name="Content Placeholder 2">
            <a:extLst>
              <a:ext uri="{FF2B5EF4-FFF2-40B4-BE49-F238E27FC236}">
                <a16:creationId xmlns:a16="http://schemas.microsoft.com/office/drawing/2014/main" id="{5959FB06-956B-8FDB-E1A6-DA75BD7DB6A9}"/>
              </a:ext>
            </a:extLst>
          </p:cNvPr>
          <p:cNvSpPr>
            <a:spLocks noGrp="1"/>
          </p:cNvSpPr>
          <p:nvPr>
            <p:ph idx="1"/>
          </p:nvPr>
        </p:nvSpPr>
        <p:spPr>
          <a:xfrm>
            <a:off x="6392583" y="2645922"/>
            <a:ext cx="4434721" cy="3710427"/>
          </a:xfrm>
        </p:spPr>
        <p:txBody>
          <a:bodyPr anchor="t">
            <a:normAutofit fontScale="92500"/>
          </a:bodyPr>
          <a:lstStyle/>
          <a:p>
            <a:pPr marL="0" indent="0">
              <a:buNone/>
            </a:pPr>
            <a:r>
              <a:rPr lang="en-GB" dirty="0">
                <a:solidFill>
                  <a:schemeClr val="tx1">
                    <a:alpha val="80000"/>
                  </a:schemeClr>
                </a:solidFill>
              </a:rPr>
              <a:t>Welsh nationalism emphasises the distinctiveness of: </a:t>
            </a:r>
          </a:p>
          <a:p>
            <a:r>
              <a:rPr lang="en-GB" dirty="0">
                <a:solidFill>
                  <a:schemeClr val="tx1">
                    <a:alpha val="80000"/>
                  </a:schemeClr>
                </a:solidFill>
              </a:rPr>
              <a:t>Language</a:t>
            </a:r>
          </a:p>
          <a:p>
            <a:r>
              <a:rPr lang="en-GB" dirty="0">
                <a:solidFill>
                  <a:schemeClr val="tx1">
                    <a:alpha val="80000"/>
                  </a:schemeClr>
                </a:solidFill>
              </a:rPr>
              <a:t>Culture  </a:t>
            </a:r>
          </a:p>
          <a:p>
            <a:r>
              <a:rPr lang="en-GB" dirty="0">
                <a:solidFill>
                  <a:schemeClr val="tx1">
                    <a:alpha val="80000"/>
                  </a:schemeClr>
                </a:solidFill>
              </a:rPr>
              <a:t>History </a:t>
            </a:r>
          </a:p>
          <a:p>
            <a:r>
              <a:rPr lang="en-GB" dirty="0">
                <a:solidFill>
                  <a:schemeClr val="tx1">
                    <a:alpha val="80000"/>
                  </a:schemeClr>
                </a:solidFill>
              </a:rPr>
              <a:t>Calls  for more self-determination for Wales (Devolution/ independence)</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60666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lowchart: Document 103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E62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9A5BF5F8-1C5F-BD38-50DE-CF05D00A6B51}"/>
              </a:ext>
            </a:extLst>
          </p:cNvPr>
          <p:cNvPicPr>
            <a:picLocks noChangeAspect="1"/>
          </p:cNvPicPr>
          <p:nvPr/>
        </p:nvPicPr>
        <p:blipFill>
          <a:blip r:embed="rId3"/>
          <a:stretch>
            <a:fillRect/>
          </a:stretch>
        </p:blipFill>
        <p:spPr>
          <a:xfrm>
            <a:off x="4210050" y="639763"/>
            <a:ext cx="2416175" cy="3230563"/>
          </a:xfrm>
          <a:prstGeom prst="rect">
            <a:avLst/>
          </a:prstGeom>
        </p:spPr>
      </p:pic>
      <p:pic>
        <p:nvPicPr>
          <p:cNvPr id="4" name="Content Placeholder 3">
            <a:extLst>
              <a:ext uri="{FF2B5EF4-FFF2-40B4-BE49-F238E27FC236}">
                <a16:creationId xmlns:a16="http://schemas.microsoft.com/office/drawing/2014/main" id="{E38F7875-F88B-505A-7874-0FD3BDDEAA5C}"/>
              </a:ext>
            </a:extLst>
          </p:cNvPr>
          <p:cNvPicPr>
            <a:picLocks noGrp="1" noChangeAspect="1"/>
          </p:cNvPicPr>
          <p:nvPr>
            <p:ph idx="1"/>
          </p:nvPr>
        </p:nvPicPr>
        <p:blipFill rotWithShape="1">
          <a:blip r:embed="rId4"/>
          <a:srcRect l="3017" r="7481" b="1"/>
          <a:stretch/>
        </p:blipFill>
        <p:spPr>
          <a:xfrm>
            <a:off x="6692900" y="639763"/>
            <a:ext cx="4857750" cy="3230563"/>
          </a:xfrm>
          <a:prstGeom prst="rect">
            <a:avLst/>
          </a:prstGeom>
        </p:spPr>
      </p:pic>
      <p:pic>
        <p:nvPicPr>
          <p:cNvPr id="1026" name="Picture 2" descr="Flag of Saint David - Wikipedia">
            <a:extLst>
              <a:ext uri="{FF2B5EF4-FFF2-40B4-BE49-F238E27FC236}">
                <a16:creationId xmlns:a16="http://schemas.microsoft.com/office/drawing/2014/main" id="{33BDA272-87A3-9BA5-C948-2B15D3E1C6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0050" y="3940175"/>
            <a:ext cx="3836988" cy="2279650"/>
          </a:xfrm>
          <a:prstGeom prst="rect">
            <a:avLst/>
          </a:prstGeom>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FBE44BD-7E77-B881-B10A-53BE783F9772}"/>
              </a:ext>
            </a:extLst>
          </p:cNvPr>
          <p:cNvPicPr>
            <a:picLocks noChangeAspect="1"/>
          </p:cNvPicPr>
          <p:nvPr/>
        </p:nvPicPr>
        <p:blipFill rotWithShape="1">
          <a:blip r:embed="rId6"/>
          <a:srcRect l="7382" r="18032" b="1"/>
          <a:stretch/>
        </p:blipFill>
        <p:spPr>
          <a:xfrm>
            <a:off x="8115300" y="3940175"/>
            <a:ext cx="3435350" cy="2279650"/>
          </a:xfrm>
          <a:prstGeom prst="rect">
            <a:avLst/>
          </a:prstGeom>
        </p:spPr>
      </p:pic>
      <p:sp>
        <p:nvSpPr>
          <p:cNvPr id="2" name="Title 1">
            <a:extLst>
              <a:ext uri="{FF2B5EF4-FFF2-40B4-BE49-F238E27FC236}">
                <a16:creationId xmlns:a16="http://schemas.microsoft.com/office/drawing/2014/main" id="{73FDC454-2CD4-CD39-1321-5659A98481B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Symbols </a:t>
            </a:r>
          </a:p>
        </p:txBody>
      </p:sp>
    </p:spTree>
    <p:extLst>
      <p:ext uri="{BB962C8B-B14F-4D97-AF65-F5344CB8AC3E}">
        <p14:creationId xmlns:p14="http://schemas.microsoft.com/office/powerpoint/2010/main" val="33481543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C3DB6CE-B855-4AD2-8FB5-3C271542C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13B5B157-B8F6-61A1-381B-1F1A2BC00827}"/>
              </a:ext>
            </a:extLst>
          </p:cNvPr>
          <p:cNvPicPr>
            <a:picLocks noChangeAspect="1"/>
          </p:cNvPicPr>
          <p:nvPr/>
        </p:nvPicPr>
        <p:blipFill rotWithShape="1">
          <a:blip r:embed="rId3">
            <a:alphaModFix amt="40000"/>
          </a:blip>
          <a:srcRect t="3559" b="12171"/>
          <a:stretch/>
        </p:blipFill>
        <p:spPr>
          <a:xfrm>
            <a:off x="-24" y="-3"/>
            <a:ext cx="12192000" cy="6858000"/>
          </a:xfrm>
          <a:prstGeom prst="rect">
            <a:avLst/>
          </a:prstGeom>
        </p:spPr>
      </p:pic>
      <p:sp>
        <p:nvSpPr>
          <p:cNvPr id="2" name="Title 1">
            <a:extLst>
              <a:ext uri="{FF2B5EF4-FFF2-40B4-BE49-F238E27FC236}">
                <a16:creationId xmlns:a16="http://schemas.microsoft.com/office/drawing/2014/main" id="{6CD12440-3D0C-72AB-FCE9-FA42D1BD45AC}"/>
              </a:ext>
            </a:extLst>
          </p:cNvPr>
          <p:cNvSpPr>
            <a:spLocks noGrp="1"/>
          </p:cNvSpPr>
          <p:nvPr>
            <p:ph type="title"/>
          </p:nvPr>
        </p:nvSpPr>
        <p:spPr>
          <a:xfrm>
            <a:off x="838200" y="1113157"/>
            <a:ext cx="4797354" cy="3103030"/>
          </a:xfrm>
        </p:spPr>
        <p:txBody>
          <a:bodyPr vert="horz" lIns="91440" tIns="45720" rIns="91440" bIns="45720" rtlCol="0" anchor="b">
            <a:normAutofit/>
          </a:bodyPr>
          <a:lstStyle/>
          <a:p>
            <a:r>
              <a:rPr lang="en-US" kern="1200">
                <a:solidFill>
                  <a:schemeClr val="tx1"/>
                </a:solidFill>
                <a:latin typeface="+mj-lt"/>
                <a:ea typeface="+mj-ea"/>
                <a:cs typeface="+mj-cs"/>
              </a:rPr>
              <a:t> </a:t>
            </a:r>
          </a:p>
        </p:txBody>
      </p:sp>
      <p:pic>
        <p:nvPicPr>
          <p:cNvPr id="7" name="Picture 6">
            <a:extLst>
              <a:ext uri="{FF2B5EF4-FFF2-40B4-BE49-F238E27FC236}">
                <a16:creationId xmlns:a16="http://schemas.microsoft.com/office/drawing/2014/main" id="{E03FA150-5016-ABC8-F398-EE77236B6DBA}"/>
              </a:ext>
            </a:extLst>
          </p:cNvPr>
          <p:cNvPicPr>
            <a:picLocks noChangeAspect="1"/>
          </p:cNvPicPr>
          <p:nvPr/>
        </p:nvPicPr>
        <p:blipFill rotWithShape="1">
          <a:blip r:embed="rId4"/>
          <a:srcRect r="1" b="2177"/>
          <a:stretch/>
        </p:blipFill>
        <p:spPr>
          <a:xfrm>
            <a:off x="5710839"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6" name="Picture 5">
            <a:extLst>
              <a:ext uri="{FF2B5EF4-FFF2-40B4-BE49-F238E27FC236}">
                <a16:creationId xmlns:a16="http://schemas.microsoft.com/office/drawing/2014/main" id="{990E05D1-4B49-5D77-E09E-858E69A017D5}"/>
              </a:ext>
            </a:extLst>
          </p:cNvPr>
          <p:cNvPicPr>
            <a:picLocks noChangeAspect="1"/>
          </p:cNvPicPr>
          <p:nvPr/>
        </p:nvPicPr>
        <p:blipFill rotWithShape="1">
          <a:blip r:embed="rId5"/>
          <a:srcRect l="2455" r="6498" b="3"/>
          <a:stretch/>
        </p:blipFill>
        <p:spPr>
          <a:xfrm>
            <a:off x="5078138" y="4323898"/>
            <a:ext cx="4101827" cy="2534102"/>
          </a:xfrm>
          <a:custGeom>
            <a:avLst/>
            <a:gdLst/>
            <a:ahLst/>
            <a:cxnLst/>
            <a:rect l="l" t="t" r="r" b="b"/>
            <a:pathLst>
              <a:path w="4101827" h="2534102">
                <a:moveTo>
                  <a:pt x="1237396" y="0"/>
                </a:moveTo>
                <a:lnTo>
                  <a:pt x="4101827" y="0"/>
                </a:lnTo>
                <a:lnTo>
                  <a:pt x="410182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p:spPr>
      </p:pic>
      <p:pic>
        <p:nvPicPr>
          <p:cNvPr id="5" name="Picture 4">
            <a:extLst>
              <a:ext uri="{FF2B5EF4-FFF2-40B4-BE49-F238E27FC236}">
                <a16:creationId xmlns:a16="http://schemas.microsoft.com/office/drawing/2014/main" id="{111573FC-41AB-798E-3E0F-475D6D04AC06}"/>
              </a:ext>
            </a:extLst>
          </p:cNvPr>
          <p:cNvPicPr>
            <a:picLocks noChangeAspect="1"/>
          </p:cNvPicPr>
          <p:nvPr/>
        </p:nvPicPr>
        <p:blipFill rotWithShape="1">
          <a:blip r:embed="rId6"/>
          <a:srcRect t="2691" r="3" b="31117"/>
          <a:stretch/>
        </p:blipFill>
        <p:spPr>
          <a:xfrm>
            <a:off x="9307676" y="4323902"/>
            <a:ext cx="2884327" cy="2534101"/>
          </a:xfrm>
          <a:prstGeom prst="rect">
            <a:avLst/>
          </a:prstGeom>
        </p:spPr>
      </p:pic>
    </p:spTree>
    <p:extLst>
      <p:ext uri="{BB962C8B-B14F-4D97-AF65-F5344CB8AC3E}">
        <p14:creationId xmlns:p14="http://schemas.microsoft.com/office/powerpoint/2010/main" val="10983782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2">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D44CDC-6E70-B93F-87B5-E2759066E5DE}"/>
              </a:ext>
            </a:extLst>
          </p:cNvPr>
          <p:cNvSpPr>
            <a:spLocks noGrp="1"/>
          </p:cNvSpPr>
          <p:nvPr>
            <p:ph type="title"/>
          </p:nvPr>
        </p:nvSpPr>
        <p:spPr>
          <a:xfrm>
            <a:off x="1051560" y="4440602"/>
            <a:ext cx="3538728" cy="1645920"/>
          </a:xfrm>
        </p:spPr>
        <p:txBody>
          <a:bodyPr vert="horz" lIns="91440" tIns="45720" rIns="91440" bIns="45720" rtlCol="0" anchor="ctr">
            <a:normAutofit/>
          </a:bodyPr>
          <a:lstStyle/>
          <a:p>
            <a:r>
              <a:rPr lang="en-US" sz="3200" kern="1200">
                <a:solidFill>
                  <a:schemeClr val="tx1"/>
                </a:solidFill>
                <a:latin typeface="+mj-lt"/>
                <a:ea typeface="+mj-ea"/>
                <a:cs typeface="+mj-cs"/>
              </a:rPr>
              <a:t>Welsh Community examples </a:t>
            </a:r>
          </a:p>
        </p:txBody>
      </p:sp>
      <p:pic>
        <p:nvPicPr>
          <p:cNvPr id="5" name="Picture 4">
            <a:extLst>
              <a:ext uri="{FF2B5EF4-FFF2-40B4-BE49-F238E27FC236}">
                <a16:creationId xmlns:a16="http://schemas.microsoft.com/office/drawing/2014/main" id="{02079735-C515-2EBC-E021-AE148F237997}"/>
              </a:ext>
            </a:extLst>
          </p:cNvPr>
          <p:cNvPicPr>
            <a:picLocks noChangeAspect="1"/>
          </p:cNvPicPr>
          <p:nvPr/>
        </p:nvPicPr>
        <p:blipFill rotWithShape="1">
          <a:blip r:embed="rId3"/>
          <a:srcRect b="15442"/>
          <a:stretch/>
        </p:blipFill>
        <p:spPr>
          <a:xfrm>
            <a:off x="6" y="10"/>
            <a:ext cx="4884383" cy="3995918"/>
          </a:xfrm>
          <a:prstGeom prst="rect">
            <a:avLst/>
          </a:prstGeom>
        </p:spPr>
      </p:pic>
      <p:pic>
        <p:nvPicPr>
          <p:cNvPr id="6" name="Picture 5">
            <a:extLst>
              <a:ext uri="{FF2B5EF4-FFF2-40B4-BE49-F238E27FC236}">
                <a16:creationId xmlns:a16="http://schemas.microsoft.com/office/drawing/2014/main" id="{4EECF1EA-7069-C49E-293B-990DC544ACCD}"/>
              </a:ext>
            </a:extLst>
          </p:cNvPr>
          <p:cNvPicPr>
            <a:picLocks noChangeAspect="1"/>
          </p:cNvPicPr>
          <p:nvPr/>
        </p:nvPicPr>
        <p:blipFill rotWithShape="1">
          <a:blip r:embed="rId4"/>
          <a:srcRect t="987" r="1" b="14585"/>
          <a:stretch/>
        </p:blipFill>
        <p:spPr>
          <a:xfrm>
            <a:off x="5074877" y="10"/>
            <a:ext cx="7117118" cy="3995918"/>
          </a:xfrm>
          <a:prstGeom prst="rect">
            <a:avLst/>
          </a:prstGeom>
        </p:spPr>
      </p:pic>
      <p:sp>
        <p:nvSpPr>
          <p:cNvPr id="20" name="Rectangle 14">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D4EC16D-011B-59FB-7A1F-8376CF3B5575}"/>
              </a:ext>
            </a:extLst>
          </p:cNvPr>
          <p:cNvSpPr>
            <a:spLocks noGrp="1"/>
          </p:cNvSpPr>
          <p:nvPr>
            <p:ph sz="half" idx="1"/>
          </p:nvPr>
        </p:nvSpPr>
        <p:spPr>
          <a:xfrm>
            <a:off x="5349240" y="4440602"/>
            <a:ext cx="6007608" cy="1645920"/>
          </a:xfrm>
        </p:spPr>
        <p:txBody>
          <a:bodyPr vert="horz" lIns="91440" tIns="45720" rIns="91440" bIns="45720" rtlCol="0" anchor="ctr">
            <a:normAutofit/>
          </a:bodyPr>
          <a:lstStyle/>
          <a:p>
            <a:pPr marL="0" indent="0">
              <a:buNone/>
            </a:pPr>
            <a:r>
              <a:rPr lang="en-US" sz="1800" dirty="0"/>
              <a:t>Whilst the Welsh speaking population is increasing, do you think it is making Wales more cohesive? </a:t>
            </a:r>
          </a:p>
        </p:txBody>
      </p:sp>
    </p:spTree>
    <p:extLst>
      <p:ext uri="{BB962C8B-B14F-4D97-AF65-F5344CB8AC3E}">
        <p14:creationId xmlns:p14="http://schemas.microsoft.com/office/powerpoint/2010/main" val="42070701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w="22225">
                <a:solidFill>
                  <a:srgbClr val="ED7D31"/>
                </a:solidFill>
                <a:prstDash val="solid"/>
              </a:ln>
              <a:solidFill>
                <a:srgbClr val="ED7D31">
                  <a:lumMod val="40000"/>
                  <a:lumOff val="60000"/>
                </a:srgbClr>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F7938C-4049-067C-DE31-4342EC7A5BAB}"/>
              </a:ext>
            </a:extLst>
          </p:cNvPr>
          <p:cNvSpPr>
            <a:spLocks noGrp="1"/>
          </p:cNvSpPr>
          <p:nvPr>
            <p:ph type="title"/>
          </p:nvPr>
        </p:nvSpPr>
        <p:spPr>
          <a:xfrm>
            <a:off x="6597016" y="905011"/>
            <a:ext cx="4589328" cy="1889135"/>
          </a:xfrm>
        </p:spPr>
        <p:txBody>
          <a:bodyPr anchor="b">
            <a:normAutofit/>
          </a:bodyPr>
          <a:lstStyle/>
          <a:p>
            <a:pPr algn="ctr"/>
            <a:r>
              <a:rPr lang="en-GB" sz="4800" dirty="0"/>
              <a:t>Language </a:t>
            </a:r>
          </a:p>
        </p:txBody>
      </p:sp>
      <p:pic>
        <p:nvPicPr>
          <p:cNvPr id="4" name="Picture 3" descr="A sign with black text&#10;&#10;Description automatically generated">
            <a:extLst>
              <a:ext uri="{FF2B5EF4-FFF2-40B4-BE49-F238E27FC236}">
                <a16:creationId xmlns:a16="http://schemas.microsoft.com/office/drawing/2014/main" id="{1E0DA332-51C7-FCA2-4625-BC4A544B340A}"/>
              </a:ext>
            </a:extLst>
          </p:cNvPr>
          <p:cNvPicPr>
            <a:picLocks noChangeAspect="1"/>
          </p:cNvPicPr>
          <p:nvPr/>
        </p:nvPicPr>
        <p:blipFill>
          <a:blip r:embed="rId4"/>
          <a:stretch>
            <a:fillRect/>
          </a:stretch>
        </p:blipFill>
        <p:spPr>
          <a:xfrm>
            <a:off x="720807" y="1688420"/>
            <a:ext cx="5468347" cy="3472400"/>
          </a:xfrm>
          <a:prstGeom prst="rect">
            <a:avLst/>
          </a:prstGeom>
        </p:spPr>
      </p:pic>
      <p:sp>
        <p:nvSpPr>
          <p:cNvPr id="3" name="Content Placeholder 2">
            <a:extLst>
              <a:ext uri="{FF2B5EF4-FFF2-40B4-BE49-F238E27FC236}">
                <a16:creationId xmlns:a16="http://schemas.microsoft.com/office/drawing/2014/main" id="{FD08C4A4-EA12-05F6-442A-016792F086DB}"/>
              </a:ext>
            </a:extLst>
          </p:cNvPr>
          <p:cNvSpPr>
            <a:spLocks noGrp="1"/>
          </p:cNvSpPr>
          <p:nvPr>
            <p:ph idx="1"/>
          </p:nvPr>
        </p:nvSpPr>
        <p:spPr>
          <a:xfrm>
            <a:off x="6597016" y="2965592"/>
            <a:ext cx="4589328" cy="2987397"/>
          </a:xfrm>
        </p:spPr>
        <p:txBody>
          <a:bodyPr>
            <a:normAutofit/>
          </a:bodyPr>
          <a:lstStyle/>
          <a:p>
            <a:pPr marL="0" indent="0">
              <a:buNone/>
            </a:pPr>
            <a:r>
              <a:rPr lang="en-GB" sz="1800" dirty="0"/>
              <a:t>The strongest Celtic language </a:t>
            </a:r>
          </a:p>
          <a:p>
            <a:pPr marL="0" indent="0">
              <a:buNone/>
            </a:pPr>
            <a:r>
              <a:rPr lang="en-GB" sz="1800" dirty="0"/>
              <a:t>Language is strongly linked to identity, particularly in the north (Gogledd) </a:t>
            </a:r>
          </a:p>
          <a:p>
            <a:pPr marL="0" indent="0">
              <a:buNone/>
            </a:pPr>
            <a:r>
              <a:rPr lang="en-GB" sz="1800" dirty="0"/>
              <a:t>There is drive to develop number of Welsh speakers </a:t>
            </a:r>
          </a:p>
          <a:p>
            <a:pPr marL="0" indent="0">
              <a:buNone/>
            </a:pPr>
            <a:r>
              <a:rPr lang="en-GB" sz="1800" dirty="0"/>
              <a:t>In 2022, approximately 30% (900,600) of its population aged 3 and above speak Welsh. </a:t>
            </a:r>
          </a:p>
          <a:p>
            <a:pPr marL="0" indent="0">
              <a:buNone/>
            </a:pPr>
            <a:endParaRPr lang="en-GB" sz="1800" dirty="0"/>
          </a:p>
        </p:txBody>
      </p:sp>
    </p:spTree>
    <p:extLst>
      <p:ext uri="{BB962C8B-B14F-4D97-AF65-F5344CB8AC3E}">
        <p14:creationId xmlns:p14="http://schemas.microsoft.com/office/powerpoint/2010/main" val="14757060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30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graph of different countries/regions&#10;&#10;Description automatically generated">
            <a:extLst>
              <a:ext uri="{FF2B5EF4-FFF2-40B4-BE49-F238E27FC236}">
                <a16:creationId xmlns:a16="http://schemas.microsoft.com/office/drawing/2014/main" id="{D1A0B1B7-7F07-7E5F-553D-FA7535810F2C}"/>
              </a:ext>
            </a:extLst>
          </p:cNvPr>
          <p:cNvPicPr>
            <a:picLocks noGrp="1" noChangeAspect="1"/>
          </p:cNvPicPr>
          <p:nvPr>
            <p:ph idx="1"/>
          </p:nvPr>
        </p:nvPicPr>
        <p:blipFill>
          <a:blip r:embed="rId3"/>
          <a:stretch>
            <a:fillRect/>
          </a:stretch>
        </p:blipFill>
        <p:spPr>
          <a:xfrm>
            <a:off x="1374758" y="643467"/>
            <a:ext cx="9442484" cy="5571066"/>
          </a:xfrm>
          <a:prstGeom prst="rect">
            <a:avLst/>
          </a:prstGeom>
        </p:spPr>
      </p:pic>
    </p:spTree>
    <p:extLst>
      <p:ext uri="{BB962C8B-B14F-4D97-AF65-F5344CB8AC3E}">
        <p14:creationId xmlns:p14="http://schemas.microsoft.com/office/powerpoint/2010/main" val="27348086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5F20080F-54E0-7FC1-D6A3-A08C34866C99}"/>
              </a:ext>
            </a:extLst>
          </p:cNvPr>
          <p:cNvPicPr>
            <a:picLocks noGrp="1" noChangeAspect="1"/>
          </p:cNvPicPr>
          <p:nvPr>
            <p:ph idx="1"/>
          </p:nvPr>
        </p:nvPicPr>
        <p:blipFill>
          <a:blip r:embed="rId3"/>
          <a:stretch>
            <a:fillRect/>
          </a:stretch>
        </p:blipFill>
        <p:spPr>
          <a:xfrm>
            <a:off x="1123189" y="643467"/>
            <a:ext cx="7791701" cy="5571066"/>
          </a:xfrm>
          <a:prstGeom prst="rect">
            <a:avLst/>
          </a:prstGeom>
        </p:spPr>
      </p:pic>
    </p:spTree>
    <p:extLst>
      <p:ext uri="{BB962C8B-B14F-4D97-AF65-F5344CB8AC3E}">
        <p14:creationId xmlns:p14="http://schemas.microsoft.com/office/powerpoint/2010/main" val="38933274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D159100-B4CC-50DC-5581-ED10B402DEEF}"/>
              </a:ext>
            </a:extLst>
          </p:cNvPr>
          <p:cNvPicPr>
            <a:picLocks noGrp="1" noChangeAspect="1"/>
          </p:cNvPicPr>
          <p:nvPr>
            <p:ph idx="1"/>
          </p:nvPr>
        </p:nvPicPr>
        <p:blipFill>
          <a:blip r:embed="rId3"/>
          <a:stretch>
            <a:fillRect/>
          </a:stretch>
        </p:blipFill>
        <p:spPr>
          <a:xfrm>
            <a:off x="1458636" y="324370"/>
            <a:ext cx="9274727" cy="5366745"/>
          </a:xfrm>
        </p:spPr>
      </p:pic>
    </p:spTree>
    <p:extLst>
      <p:ext uri="{BB962C8B-B14F-4D97-AF65-F5344CB8AC3E}">
        <p14:creationId xmlns:p14="http://schemas.microsoft.com/office/powerpoint/2010/main" val="26013809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E720238-0B4C-D1FE-165F-4A04824BF401}"/>
              </a:ext>
            </a:extLst>
          </p:cNvPr>
          <p:cNvPicPr>
            <a:picLocks noGrp="1" noChangeAspect="1"/>
          </p:cNvPicPr>
          <p:nvPr>
            <p:ph idx="1"/>
          </p:nvPr>
        </p:nvPicPr>
        <p:blipFill>
          <a:blip r:embed="rId3"/>
          <a:stretch>
            <a:fillRect/>
          </a:stretch>
        </p:blipFill>
        <p:spPr>
          <a:xfrm>
            <a:off x="2439974" y="97556"/>
            <a:ext cx="7503120" cy="5571067"/>
          </a:xfrm>
          <a:prstGeom prst="rect">
            <a:avLst/>
          </a:prstGeom>
        </p:spPr>
      </p:pic>
    </p:spTree>
    <p:extLst>
      <p:ext uri="{BB962C8B-B14F-4D97-AF65-F5344CB8AC3E}">
        <p14:creationId xmlns:p14="http://schemas.microsoft.com/office/powerpoint/2010/main" val="4132319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1291862C-31FB-951D-3AB4-786A0DA03271}"/>
              </a:ext>
            </a:extLst>
          </p:cNvPr>
          <p:cNvSpPr>
            <a:spLocks noGrp="1"/>
          </p:cNvSpPr>
          <p:nvPr>
            <p:ph type="title"/>
          </p:nvPr>
        </p:nvSpPr>
        <p:spPr>
          <a:xfrm>
            <a:off x="6035323" y="108171"/>
            <a:ext cx="6027312" cy="1559264"/>
          </a:xfrm>
          <a:ln w="57150">
            <a:solidFill>
              <a:srgbClr val="00B050"/>
            </a:solidFill>
          </a:ln>
        </p:spPr>
        <p:txBody>
          <a:bodyPr vert="horz" lIns="91440" tIns="45720" rIns="91440" bIns="45720" rtlCol="0" anchor="ctr">
            <a:normAutofit fontScale="90000"/>
          </a:bodyPr>
          <a:lstStyle/>
          <a:p>
            <a:pPr algn="ctr"/>
            <a:r>
              <a:rPr lang="en-US" sz="5400" b="1" dirty="0">
                <a:latin typeface="Aharoni" panose="02010803020104030203" pitchFamily="2" charset="-79"/>
                <a:cs typeface="Aharoni" panose="02010803020104030203" pitchFamily="2" charset="-79"/>
              </a:rPr>
              <a:t>Welsh Language Standards </a:t>
            </a:r>
          </a:p>
        </p:txBody>
      </p:sp>
      <p:pic>
        <p:nvPicPr>
          <p:cNvPr id="10" name="Picture 10">
            <a:extLst>
              <a:ext uri="{FF2B5EF4-FFF2-40B4-BE49-F238E27FC236}">
                <a16:creationId xmlns:a16="http://schemas.microsoft.com/office/drawing/2014/main" id="{03352124-D5CC-72D1-4BDE-9F4B3A22E394}"/>
              </a:ext>
            </a:extLst>
          </p:cNvPr>
          <p:cNvPicPr>
            <a:picLocks noChangeAspect="1"/>
          </p:cNvPicPr>
          <p:nvPr/>
        </p:nvPicPr>
        <p:blipFill rotWithShape="1">
          <a:blip r:embed="rId3"/>
          <a:srcRect l="22015" r="9087" b="-1"/>
          <a:stretch/>
        </p:blipFill>
        <p:spPr>
          <a:xfrm>
            <a:off x="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8" name="TextBox 7">
            <a:extLst>
              <a:ext uri="{FF2B5EF4-FFF2-40B4-BE49-F238E27FC236}">
                <a16:creationId xmlns:a16="http://schemas.microsoft.com/office/drawing/2014/main" id="{B7F07A91-99C2-1A1C-BE0A-1754F457B4B6}"/>
              </a:ext>
            </a:extLst>
          </p:cNvPr>
          <p:cNvSpPr txBox="1"/>
          <p:nvPr/>
        </p:nvSpPr>
        <p:spPr>
          <a:xfrm>
            <a:off x="6026463" y="1947464"/>
            <a:ext cx="6036172" cy="50038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marL="0" marR="0" lvl="0" indent="-2286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Welsh has an official status in Wales</a:t>
            </a: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rPr>
              <a:t>     </a:t>
            </a:r>
          </a:p>
          <a:p>
            <a:pPr marL="0" marR="0" lvl="0" indent="-2286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This official status has legal implications and means that Welsh language should not be treated less favorably than the English language in Wales.</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Calibri"/>
              </a:rPr>
              <a:t>     </a:t>
            </a:r>
          </a:p>
          <a:p>
            <a:pPr marL="0" marR="0" lvl="0" indent="-2286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Welsh Language Standards were introduced in 2011. </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www.comisiynyddygymraeg.org​</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p:txBody>
      </p:sp>
    </p:spTree>
    <p:extLst>
      <p:ext uri="{BB962C8B-B14F-4D97-AF65-F5344CB8AC3E}">
        <p14:creationId xmlns:p14="http://schemas.microsoft.com/office/powerpoint/2010/main" val="8535316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785336-168A-734A-843C-6DCFE5509832}"/>
              </a:ext>
            </a:extLst>
          </p:cNvPr>
          <p:cNvSpPr>
            <a:spLocks noGrp="1"/>
          </p:cNvSpPr>
          <p:nvPr>
            <p:ph type="title"/>
          </p:nvPr>
        </p:nvSpPr>
        <p:spPr>
          <a:xfrm>
            <a:off x="618641" y="156112"/>
            <a:ext cx="10954718" cy="1325563"/>
          </a:xfrm>
        </p:spPr>
        <p:txBody>
          <a:bodyPr>
            <a:normAutofit/>
          </a:bodyPr>
          <a:lstStyle/>
          <a:p>
            <a:pPr algn="ctr">
              <a:lnSpc>
                <a:spcPct val="100000"/>
              </a:lnSpc>
            </a:pPr>
            <a:r>
              <a:rPr lang="en-US" sz="2600" b="1" dirty="0"/>
              <a:t>Slide 4 : Legislations and Acts within Care Sector that refers to the value and importance of respecting and using Welsh.</a:t>
            </a:r>
            <a:endParaRPr lang="en-US" sz="2400" b="1" dirty="0">
              <a:cs typeface="Calibri Light" panose="020F0302020204030204"/>
            </a:endParaRPr>
          </a:p>
        </p:txBody>
      </p:sp>
      <p:sp>
        <p:nvSpPr>
          <p:cNvPr id="3" name="Content Placeholder 2">
            <a:extLst>
              <a:ext uri="{FF2B5EF4-FFF2-40B4-BE49-F238E27FC236}">
                <a16:creationId xmlns:a16="http://schemas.microsoft.com/office/drawing/2014/main" id="{1486B9A0-EF18-B444-98EE-1296365ADF33}"/>
              </a:ext>
            </a:extLst>
          </p:cNvPr>
          <p:cNvSpPr>
            <a:spLocks noGrp="1"/>
          </p:cNvSpPr>
          <p:nvPr>
            <p:ph sz="half" idx="1"/>
          </p:nvPr>
        </p:nvSpPr>
        <p:spPr>
          <a:xfrm>
            <a:off x="618641" y="1937587"/>
            <a:ext cx="5097780" cy="4144459"/>
          </a:xfrm>
        </p:spPr>
        <p:txBody>
          <a:bodyPr vert="horz" lIns="91440" tIns="45720" rIns="91440" bIns="45720" rtlCol="0" anchor="t">
            <a:noAutofit/>
          </a:bodyPr>
          <a:lstStyle/>
          <a:p>
            <a:r>
              <a:rPr lang="en-US" dirty="0">
                <a:cs typeface="Calibri"/>
              </a:rPr>
              <a:t>Social Services and Well-being (Wales) Act </a:t>
            </a:r>
            <a:r>
              <a:rPr lang="en-US" u="sng" dirty="0">
                <a:cs typeface="Calibri"/>
              </a:rPr>
              <a:t>2014</a:t>
            </a:r>
            <a:r>
              <a:rPr lang="en-US" dirty="0">
                <a:cs typeface="Calibri"/>
              </a:rPr>
              <a:t>.</a:t>
            </a:r>
          </a:p>
          <a:p>
            <a:endParaRPr lang="en-US" dirty="0">
              <a:cs typeface="Calibri"/>
            </a:endParaRPr>
          </a:p>
          <a:p>
            <a:r>
              <a:rPr lang="en-US" dirty="0">
                <a:cs typeface="Calibri"/>
              </a:rPr>
              <a:t>Well-being of Future Generations (Wales) Act </a:t>
            </a:r>
            <a:r>
              <a:rPr lang="en-US" u="sng" dirty="0">
                <a:cs typeface="Calibri"/>
              </a:rPr>
              <a:t>2015</a:t>
            </a:r>
          </a:p>
          <a:p>
            <a:endParaRPr lang="en-US" dirty="0">
              <a:cs typeface="Calibri"/>
            </a:endParaRPr>
          </a:p>
          <a:p>
            <a:r>
              <a:rPr lang="en-US" dirty="0">
                <a:cs typeface="Calibri"/>
              </a:rPr>
              <a:t>Regulation &amp; Inspection of Social Care (Wales</a:t>
            </a:r>
            <a:r>
              <a:rPr lang="en-US" u="sng" dirty="0">
                <a:cs typeface="Calibri"/>
              </a:rPr>
              <a:t>) 2016</a:t>
            </a:r>
          </a:p>
        </p:txBody>
      </p:sp>
      <p:sp>
        <p:nvSpPr>
          <p:cNvPr id="4" name="Content Placeholder 3">
            <a:extLst>
              <a:ext uri="{FF2B5EF4-FFF2-40B4-BE49-F238E27FC236}">
                <a16:creationId xmlns:a16="http://schemas.microsoft.com/office/drawing/2014/main" id="{6AFA9DDD-C454-674E-9F1E-56EA802217FC}"/>
              </a:ext>
            </a:extLst>
          </p:cNvPr>
          <p:cNvSpPr>
            <a:spLocks noGrp="1"/>
          </p:cNvSpPr>
          <p:nvPr>
            <p:ph sz="half" idx="2"/>
          </p:nvPr>
        </p:nvSpPr>
        <p:spPr>
          <a:xfrm>
            <a:off x="6235100" y="1834266"/>
            <a:ext cx="5338259" cy="4351103"/>
          </a:xfrm>
        </p:spPr>
        <p:txBody>
          <a:bodyPr vert="horz" lIns="91440" tIns="45720" rIns="91440" bIns="45720" rtlCol="0" anchor="t">
            <a:noAutofit/>
          </a:bodyPr>
          <a:lstStyle/>
          <a:p>
            <a:r>
              <a:rPr lang="en-US" dirty="0">
                <a:cs typeface="Calibri"/>
              </a:rPr>
              <a:t>White paper - Services Fit for the Future </a:t>
            </a:r>
            <a:r>
              <a:rPr lang="en-US" u="sng" dirty="0">
                <a:cs typeface="Calibri"/>
              </a:rPr>
              <a:t>2017 </a:t>
            </a:r>
          </a:p>
          <a:p>
            <a:endParaRPr lang="en-US" dirty="0">
              <a:cs typeface="Calibri"/>
            </a:endParaRPr>
          </a:p>
          <a:p>
            <a:r>
              <a:rPr lang="en-US" dirty="0">
                <a:ea typeface="+mn-lt"/>
                <a:cs typeface="+mn-lt"/>
              </a:rPr>
              <a:t>A healthier Wales : our Plans for Health and Social Care (Wales Gov., </a:t>
            </a:r>
            <a:r>
              <a:rPr lang="en-US" u="sng" dirty="0">
                <a:ea typeface="+mn-lt"/>
                <a:cs typeface="+mn-lt"/>
              </a:rPr>
              <a:t>2018</a:t>
            </a:r>
            <a:r>
              <a:rPr lang="en-US" dirty="0">
                <a:ea typeface="+mn-lt"/>
                <a:cs typeface="+mn-lt"/>
              </a:rPr>
              <a:t>)</a:t>
            </a:r>
            <a:endParaRPr lang="en-US" dirty="0">
              <a:cs typeface="Calibri"/>
            </a:endParaRPr>
          </a:p>
          <a:p>
            <a:endParaRPr lang="en-US" dirty="0">
              <a:cs typeface="Calibri"/>
            </a:endParaRPr>
          </a:p>
          <a:p>
            <a:r>
              <a:rPr lang="en-US" dirty="0">
                <a:cs typeface="Calibri"/>
              </a:rPr>
              <a:t>Welsh Language Standards for health sector were introduced in </a:t>
            </a:r>
            <a:r>
              <a:rPr lang="en-US" u="sng" dirty="0">
                <a:cs typeface="Calibri"/>
              </a:rPr>
              <a:t>2018</a:t>
            </a:r>
          </a:p>
        </p:txBody>
      </p:sp>
    </p:spTree>
    <p:extLst>
      <p:ext uri="{BB962C8B-B14F-4D97-AF65-F5344CB8AC3E}">
        <p14:creationId xmlns:p14="http://schemas.microsoft.com/office/powerpoint/2010/main" val="9732907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1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1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Content Placeholder 5">
            <a:extLst>
              <a:ext uri="{FF2B5EF4-FFF2-40B4-BE49-F238E27FC236}">
                <a16:creationId xmlns:a16="http://schemas.microsoft.com/office/drawing/2014/main" id="{2EDF9305-E03D-EAA8-93CC-D80B0B01CA7D}"/>
              </a:ext>
            </a:extLst>
          </p:cNvPr>
          <p:cNvPicPr>
            <a:picLocks noGrp="1" noChangeAspect="1"/>
          </p:cNvPicPr>
          <p:nvPr>
            <p:ph sz="half" idx="2"/>
          </p:nvPr>
        </p:nvPicPr>
        <p:blipFill>
          <a:blip r:embed="rId2"/>
          <a:stretch>
            <a:fillRect/>
          </a:stretch>
        </p:blipFill>
        <p:spPr>
          <a:xfrm>
            <a:off x="6677026" y="598260"/>
            <a:ext cx="4858266" cy="5661482"/>
          </a:xfrm>
          <a:prstGeom prst="rect">
            <a:avLst/>
          </a:prstGeom>
        </p:spPr>
      </p:pic>
      <p:grpSp>
        <p:nvGrpSpPr>
          <p:cNvPr id="37" name="Group 2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2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2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2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2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2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2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2F5E0B3-041D-A68E-64A3-456E74D691B6}"/>
              </a:ext>
            </a:extLst>
          </p:cNvPr>
          <p:cNvSpPr>
            <a:spLocks noGrp="1"/>
          </p:cNvSpPr>
          <p:nvPr>
            <p:ph type="title"/>
          </p:nvPr>
        </p:nvSpPr>
        <p:spPr>
          <a:xfrm>
            <a:off x="946045" y="708637"/>
            <a:ext cx="5501548" cy="742420"/>
          </a:xfrm>
        </p:spPr>
        <p:txBody>
          <a:bodyPr vert="horz" lIns="91440" tIns="45720" rIns="91440" bIns="45720" rtlCol="0" anchor="b">
            <a:normAutofit fontScale="90000"/>
          </a:bodyPr>
          <a:lstStyle/>
          <a:p>
            <a:pPr algn="ctr"/>
            <a:r>
              <a:rPr lang="en-US" sz="4800" b="1" kern="1200" dirty="0">
                <a:solidFill>
                  <a:schemeClr val="bg1"/>
                </a:solidFill>
                <a:latin typeface="+mj-lt"/>
                <a:ea typeface="+mj-ea"/>
                <a:cs typeface="+mj-cs"/>
              </a:rPr>
              <a:t>Question Time</a:t>
            </a:r>
          </a:p>
        </p:txBody>
      </p:sp>
      <p:sp>
        <p:nvSpPr>
          <p:cNvPr id="3" name="Content Placeholder 2">
            <a:extLst>
              <a:ext uri="{FF2B5EF4-FFF2-40B4-BE49-F238E27FC236}">
                <a16:creationId xmlns:a16="http://schemas.microsoft.com/office/drawing/2014/main" id="{B645BF6B-7AA0-2BEC-CD40-FEEADEB8EB1E}"/>
              </a:ext>
            </a:extLst>
          </p:cNvPr>
          <p:cNvSpPr>
            <a:spLocks noGrp="1"/>
          </p:cNvSpPr>
          <p:nvPr>
            <p:ph sz="half" idx="1"/>
          </p:nvPr>
        </p:nvSpPr>
        <p:spPr>
          <a:xfrm>
            <a:off x="656708" y="1561435"/>
            <a:ext cx="6014419" cy="4717566"/>
          </a:xfrm>
        </p:spPr>
        <p:txBody>
          <a:bodyPr vert="horz" lIns="91440" tIns="45720" rIns="91440" bIns="45720" rtlCol="0" anchor="t">
            <a:normAutofit fontScale="85000" lnSpcReduction="10000"/>
          </a:bodyPr>
          <a:lstStyle/>
          <a:p>
            <a:pPr>
              <a:lnSpc>
                <a:spcPct val="150000"/>
              </a:lnSpc>
            </a:pPr>
            <a:r>
              <a:rPr lang="en-US" sz="1800" b="1" dirty="0">
                <a:solidFill>
                  <a:schemeClr val="bg1"/>
                </a:solidFill>
              </a:rPr>
              <a:t>The Welsh Government has set out an ambitious target of reaching a million Welsh Speakers by 2050. </a:t>
            </a:r>
          </a:p>
          <a:p>
            <a:pPr>
              <a:lnSpc>
                <a:spcPct val="150000"/>
              </a:lnSpc>
            </a:pPr>
            <a:r>
              <a:rPr lang="en-US" sz="1800" b="1" dirty="0">
                <a:solidFill>
                  <a:schemeClr val="bg1"/>
                </a:solidFill>
              </a:rPr>
              <a:t>Do you think this is a reasonable target? </a:t>
            </a:r>
          </a:p>
          <a:p>
            <a:pPr>
              <a:lnSpc>
                <a:spcPct val="150000"/>
              </a:lnSpc>
            </a:pPr>
            <a:r>
              <a:rPr lang="en-US" sz="1800" b="1" dirty="0">
                <a:solidFill>
                  <a:schemeClr val="bg1"/>
                </a:solidFill>
              </a:rPr>
              <a:t>Do you think this target is important? </a:t>
            </a:r>
          </a:p>
          <a:p>
            <a:pPr>
              <a:lnSpc>
                <a:spcPct val="150000"/>
              </a:lnSpc>
            </a:pPr>
            <a:r>
              <a:rPr lang="en-US" sz="1800" b="1" dirty="0">
                <a:solidFill>
                  <a:schemeClr val="bg1"/>
                </a:solidFill>
              </a:rPr>
              <a:t>Do you think that this will help make people feel more included within their communities? </a:t>
            </a:r>
          </a:p>
          <a:p>
            <a:pPr>
              <a:lnSpc>
                <a:spcPct val="150000"/>
              </a:lnSpc>
            </a:pPr>
            <a:r>
              <a:rPr lang="en-US" sz="1800" b="1" dirty="0">
                <a:solidFill>
                  <a:schemeClr val="bg1"/>
                </a:solidFill>
              </a:rPr>
              <a:t>Do you think that this target is fair?  (e.g., for those who are not native or use a non-native language as their first language). </a:t>
            </a:r>
          </a:p>
          <a:p>
            <a:pPr>
              <a:lnSpc>
                <a:spcPct val="150000"/>
              </a:lnSpc>
            </a:pPr>
            <a:r>
              <a:rPr lang="en-US" sz="1800" b="1" dirty="0">
                <a:solidFill>
                  <a:schemeClr val="bg1"/>
                </a:solidFill>
              </a:rPr>
              <a:t>Will this ultimately creative cohesive communities? </a:t>
            </a:r>
          </a:p>
          <a:p>
            <a:pPr>
              <a:lnSpc>
                <a:spcPct val="150000"/>
              </a:lnSpc>
            </a:pPr>
            <a:endParaRPr lang="en-US" sz="1800" b="1" dirty="0">
              <a:solidFill>
                <a:schemeClr val="bg1"/>
              </a:solidFill>
            </a:endParaRPr>
          </a:p>
          <a:p>
            <a:pPr marL="0" indent="0">
              <a:lnSpc>
                <a:spcPct val="150000"/>
              </a:lnSpc>
              <a:buNone/>
            </a:pPr>
            <a:r>
              <a:rPr lang="en-US" sz="1800" b="1" dirty="0">
                <a:solidFill>
                  <a:schemeClr val="bg1"/>
                </a:solidFill>
              </a:rPr>
              <a:t>Let’s Discuss… </a:t>
            </a:r>
          </a:p>
          <a:p>
            <a:endParaRPr lang="en-US" sz="1800" dirty="0">
              <a:solidFill>
                <a:schemeClr val="bg1"/>
              </a:solidFill>
            </a:endParaRPr>
          </a:p>
        </p:txBody>
      </p:sp>
    </p:spTree>
    <p:extLst>
      <p:ext uri="{BB962C8B-B14F-4D97-AF65-F5344CB8AC3E}">
        <p14:creationId xmlns:p14="http://schemas.microsoft.com/office/powerpoint/2010/main" val="11771032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A1705EA-ED0A-1F08-20FC-2661653B88F8}"/>
              </a:ext>
            </a:extLst>
          </p:cNvPr>
          <p:cNvPicPr>
            <a:picLocks noGrp="1" noChangeAspect="1"/>
          </p:cNvPicPr>
          <p:nvPr>
            <p:ph sz="half" idx="2"/>
          </p:nvPr>
        </p:nvPicPr>
        <p:blipFill rotWithShape="1">
          <a:blip r:embed="rId3"/>
          <a:srcRect l="14052" r="663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8EEAD-1F14-AE2F-F5ED-0320FB1ACAE4}"/>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Activity: </a:t>
            </a:r>
          </a:p>
        </p:txBody>
      </p:sp>
      <p:sp>
        <p:nvSpPr>
          <p:cNvPr id="3" name="Content Placeholder 2">
            <a:extLst>
              <a:ext uri="{FF2B5EF4-FFF2-40B4-BE49-F238E27FC236}">
                <a16:creationId xmlns:a16="http://schemas.microsoft.com/office/drawing/2014/main" id="{3606179A-7069-8D6F-2EA3-48D924650298}"/>
              </a:ext>
            </a:extLst>
          </p:cNvPr>
          <p:cNvSpPr>
            <a:spLocks noGrp="1"/>
          </p:cNvSpPr>
          <p:nvPr>
            <p:ph sz="half" idx="1"/>
          </p:nvPr>
        </p:nvSpPr>
        <p:spPr>
          <a:xfrm>
            <a:off x="123568" y="1767016"/>
            <a:ext cx="4536821" cy="5090984"/>
          </a:xfrm>
        </p:spPr>
        <p:txBody>
          <a:bodyPr vert="horz" lIns="91440" tIns="45720" rIns="91440" bIns="45720" rtlCol="0">
            <a:normAutofit/>
          </a:bodyPr>
          <a:lstStyle/>
          <a:p>
            <a:pPr marL="0" indent="0">
              <a:lnSpc>
                <a:spcPct val="150000"/>
              </a:lnSpc>
              <a:buNone/>
            </a:pPr>
            <a:r>
              <a:rPr lang="en-US" sz="2000" dirty="0"/>
              <a:t>Using your local community, explore how your local PSB and local authority creating a vibrant culture and cohesive communities. </a:t>
            </a:r>
          </a:p>
          <a:p>
            <a:pPr marL="0">
              <a:lnSpc>
                <a:spcPct val="150000"/>
              </a:lnSpc>
            </a:pPr>
            <a:r>
              <a:rPr lang="en-US" sz="2000" dirty="0"/>
              <a:t>Students may want to explore PSB wellbeing plans or identify local initiatives. </a:t>
            </a:r>
          </a:p>
          <a:p>
            <a:pPr marL="0">
              <a:lnSpc>
                <a:spcPct val="150000"/>
              </a:lnSpc>
            </a:pPr>
            <a:r>
              <a:rPr lang="en-US" sz="2000" dirty="0"/>
              <a:t>What are the benefits and challenges of the initiatives.  </a:t>
            </a:r>
          </a:p>
        </p:txBody>
      </p:sp>
    </p:spTree>
    <p:extLst>
      <p:ext uri="{BB962C8B-B14F-4D97-AF65-F5344CB8AC3E}">
        <p14:creationId xmlns:p14="http://schemas.microsoft.com/office/powerpoint/2010/main" val="24498394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2416F-7E49-1A34-5ED6-D5CE2470A41F}"/>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C400FBF4-792F-B56B-8ABF-7AB3E3E84C2E}"/>
              </a:ext>
            </a:extLst>
          </p:cNvPr>
          <p:cNvSpPr>
            <a:spLocks noGrp="1"/>
          </p:cNvSpPr>
          <p:nvPr>
            <p:ph idx="1"/>
          </p:nvPr>
        </p:nvSpPr>
        <p:spPr/>
        <p:txBody>
          <a:bodyPr/>
          <a:lstStyle/>
          <a:p>
            <a:r>
              <a:rPr lang="en-GB" dirty="0" err="1"/>
              <a:t>Zevallos</a:t>
            </a:r>
            <a:r>
              <a:rPr lang="en-GB" dirty="0"/>
              <a:t>, Z. (2013) Sociology of Community Available at: https://othersociologist.com/2013/11/20/sociology-of-community/ (Accessed: 10 September 2021).</a:t>
            </a:r>
          </a:p>
          <a:p>
            <a:r>
              <a:rPr lang="en-GB" dirty="0"/>
              <a:t> Keller, S. (2018) Community : Pursuing the Dream, Living the Reality. Princeton, NJ: Princeton University Press,. Available at: </a:t>
            </a:r>
            <a:r>
              <a:rPr lang="en-GB" dirty="0">
                <a:hlinkClick r:id="rId2"/>
              </a:rPr>
              <a:t>https://doi.org/10.1515/9780691186665</a:t>
            </a:r>
            <a:r>
              <a:rPr lang="en-GB" dirty="0"/>
              <a:t>.</a:t>
            </a:r>
          </a:p>
          <a:p>
            <a:r>
              <a:rPr lang="en-GB" dirty="0"/>
              <a:t>Wales Centre for Public Policy (2021) [Online] Available at: </a:t>
            </a:r>
            <a:r>
              <a:rPr lang="en-GB" dirty="0">
                <a:hlinkClick r:id="rId3"/>
              </a:rPr>
              <a:t>https://www.wcpp.org.uk/wp-content/uploads/2021/10/Health-and-loneliness-in-Wales.pdf</a:t>
            </a:r>
            <a:r>
              <a:rPr lang="en-GB" dirty="0"/>
              <a:t>.  Accessed 7</a:t>
            </a:r>
            <a:r>
              <a:rPr lang="en-GB" baseline="30000" dirty="0"/>
              <a:t>th</a:t>
            </a:r>
            <a:r>
              <a:rPr lang="en-GB" dirty="0"/>
              <a:t> September 2023.  </a:t>
            </a:r>
          </a:p>
          <a:p>
            <a:endParaRPr lang="en-GB" dirty="0"/>
          </a:p>
          <a:p>
            <a:endParaRPr lang="en-GB" dirty="0"/>
          </a:p>
        </p:txBody>
      </p:sp>
    </p:spTree>
    <p:extLst>
      <p:ext uri="{BB962C8B-B14F-4D97-AF65-F5344CB8AC3E}">
        <p14:creationId xmlns:p14="http://schemas.microsoft.com/office/powerpoint/2010/main" val="24166301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1F8258A-8AE4-407F-AF08-73DCC6A95795}">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2684</Words>
  <Application>Microsoft Office PowerPoint</Application>
  <PresentationFormat>Widescreen</PresentationFormat>
  <Paragraphs>312</Paragraphs>
  <Slides>38</Slides>
  <Notes>24</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38</vt:i4>
      </vt:variant>
    </vt:vector>
  </HeadingPairs>
  <TitlesOfParts>
    <vt:vector size="47" baseType="lpstr">
      <vt:lpstr>Söhne</vt:lpstr>
      <vt:lpstr>Aharoni</vt:lpstr>
      <vt:lpstr>Arial</vt:lpstr>
      <vt:lpstr>Calibri</vt:lpstr>
      <vt:lpstr>Calibri Light</vt:lpstr>
      <vt:lpstr>Office Theme</vt:lpstr>
      <vt:lpstr>1_Office Theme</vt:lpstr>
      <vt:lpstr>Text 1</vt:lpstr>
      <vt:lpstr>2_Office Theme</vt:lpstr>
      <vt:lpstr>A Wales of Cohesive Communities, Vibrant Culture and Thriving Welsh Language  </vt:lpstr>
      <vt:lpstr>Contents Page </vt:lpstr>
      <vt:lpstr>Wellbeing Goals of Wales </vt:lpstr>
      <vt:lpstr>What is a community? </vt:lpstr>
      <vt:lpstr>What is a community? </vt:lpstr>
      <vt:lpstr>What is a community: Characteristics</vt:lpstr>
      <vt:lpstr>Bonding </vt:lpstr>
      <vt:lpstr>Linking </vt:lpstr>
      <vt:lpstr>Bridging </vt:lpstr>
      <vt:lpstr>What does a community need? </vt:lpstr>
      <vt:lpstr>Benefits of a community </vt:lpstr>
      <vt:lpstr>A Wales of cohesive communities </vt:lpstr>
      <vt:lpstr>National Indicators </vt:lpstr>
      <vt:lpstr>A journey to “A Wales of cohesive communities”</vt:lpstr>
      <vt:lpstr>A journey to ‘”A Wales of more Cohesive Communities”</vt:lpstr>
      <vt:lpstr>Loneliness </vt:lpstr>
      <vt:lpstr>Who are more likely to experience loneliness? </vt:lpstr>
      <vt:lpstr>Answers: </vt:lpstr>
      <vt:lpstr>PowerPoint Presentation</vt:lpstr>
      <vt:lpstr>PowerPoint Presentation</vt:lpstr>
      <vt:lpstr>Activity </vt:lpstr>
      <vt:lpstr>PowerPoint Presentation</vt:lpstr>
      <vt:lpstr>PowerPoint Presentation</vt:lpstr>
      <vt:lpstr>A Wales of Vibrant Culture and Thriving Welsh Language </vt:lpstr>
      <vt:lpstr>Welsh Nationalism </vt:lpstr>
      <vt:lpstr>Symbols </vt:lpstr>
      <vt:lpstr> </vt:lpstr>
      <vt:lpstr>Welsh Community examples </vt:lpstr>
      <vt:lpstr>Language </vt:lpstr>
      <vt:lpstr>PowerPoint Presentation</vt:lpstr>
      <vt:lpstr>PowerPoint Presentation</vt:lpstr>
      <vt:lpstr>PowerPoint Presentation</vt:lpstr>
      <vt:lpstr>PowerPoint Presentation</vt:lpstr>
      <vt:lpstr>Welsh Language Standards </vt:lpstr>
      <vt:lpstr>Slide 4 : Legislations and Acts within Care Sector that refers to the value and importance of respecting and using Welsh.</vt:lpstr>
      <vt:lpstr>Question Time</vt:lpstr>
      <vt:lpstr>Activity: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Wales of Cohesive Communities, Vibrant Culture and Thriving Welsh Language  </dc:title>
  <dc:creator>Jonathan Wyatt</dc:creator>
  <cp:lastModifiedBy>Jonathan Wyatt</cp:lastModifiedBy>
  <cp:revision>8</cp:revision>
  <dcterms:created xsi:type="dcterms:W3CDTF">2023-09-07T08:27:14Z</dcterms:created>
  <dcterms:modified xsi:type="dcterms:W3CDTF">2023-09-07T21:44:39Z</dcterms:modified>
</cp:coreProperties>
</file>