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73" r:id="rId5"/>
    <p:sldId id="274" r:id="rId6"/>
    <p:sldId id="275" r:id="rId7"/>
    <p:sldId id="276" r:id="rId8"/>
    <p:sldId id="277" r:id="rId9"/>
    <p:sldId id="278" r:id="rId10"/>
    <p:sldId id="279" r:id="rId11"/>
    <p:sldId id="280" r:id="rId12"/>
    <p:sldId id="281" r:id="rId13"/>
    <p:sldId id="282" r:id="rId14"/>
    <p:sldId id="283" r:id="rId15"/>
    <p:sldId id="284" r:id="rId16"/>
    <p:sldId id="285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2BBF07-F1D3-4C8F-8F58-88513F9BF02C}" type="datetimeFigureOut">
              <a:rPr lang="en-GB" smtClean="0"/>
              <a:t>24/11/2011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C87AF-6F89-4CBE-BACC-DB10EE72849C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2BBF07-F1D3-4C8F-8F58-88513F9BF02C}" type="datetimeFigureOut">
              <a:rPr lang="en-GB" smtClean="0"/>
              <a:t>24/11/2011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C87AF-6F89-4CBE-BACC-DB10EE72849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2BBF07-F1D3-4C8F-8F58-88513F9BF02C}" type="datetimeFigureOut">
              <a:rPr lang="en-GB" smtClean="0"/>
              <a:t>24/11/2011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C87AF-6F89-4CBE-BACC-DB10EE72849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2BBF07-F1D3-4C8F-8F58-88513F9BF02C}" type="datetimeFigureOut">
              <a:rPr lang="en-GB" smtClean="0"/>
              <a:t>24/11/2011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C87AF-6F89-4CBE-BACC-DB10EE72849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2BBF07-F1D3-4C8F-8F58-88513F9BF02C}" type="datetimeFigureOut">
              <a:rPr lang="en-GB" smtClean="0"/>
              <a:t>24/11/2011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C87AF-6F89-4CBE-BACC-DB10EE72849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2BBF07-F1D3-4C8F-8F58-88513F9BF02C}" type="datetimeFigureOut">
              <a:rPr lang="en-GB" smtClean="0"/>
              <a:t>24/11/2011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C87AF-6F89-4CBE-BACC-DB10EE72849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2BBF07-F1D3-4C8F-8F58-88513F9BF02C}" type="datetimeFigureOut">
              <a:rPr lang="en-GB" smtClean="0"/>
              <a:t>24/11/2011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C87AF-6F89-4CBE-BACC-DB10EE72849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2BBF07-F1D3-4C8F-8F58-88513F9BF02C}" type="datetimeFigureOut">
              <a:rPr lang="en-GB" smtClean="0"/>
              <a:t>24/11/2011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C87AF-6F89-4CBE-BACC-DB10EE72849C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B22BBF07-F1D3-4C8F-8F58-88513F9BF02C}" type="datetimeFigureOut">
              <a:rPr lang="en-GB" smtClean="0"/>
              <a:t>24/11/2011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B42C87AF-6F89-4CBE-BACC-DB10EE72849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2BBF07-F1D3-4C8F-8F58-88513F9BF02C}" type="datetimeFigureOut">
              <a:rPr lang="en-GB" smtClean="0"/>
              <a:t>24/11/2011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C87AF-6F89-4CBE-BACC-DB10EE72849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2BBF07-F1D3-4C8F-8F58-88513F9BF02C}" type="datetimeFigureOut">
              <a:rPr lang="en-GB" smtClean="0"/>
              <a:t>24/11/2011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C87AF-6F89-4CBE-BACC-DB10EE72849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B22BBF07-F1D3-4C8F-8F58-88513F9BF02C}" type="datetimeFigureOut">
              <a:rPr lang="en-GB" smtClean="0"/>
              <a:t>24/11/2011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B42C87AF-6F89-4CBE-BACC-DB10EE72849C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email">
            <a:lum bright="-4000" contrast="-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501008"/>
            <a:ext cx="8641614" cy="30243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939824"/>
            <a:ext cx="8077200" cy="1673352"/>
          </a:xfrm>
        </p:spPr>
        <p:txBody>
          <a:bodyPr>
            <a:normAutofit/>
          </a:bodyPr>
          <a:lstStyle/>
          <a:p>
            <a:r>
              <a:rPr lang="en-GB" sz="4800" dirty="0" smtClean="0"/>
              <a:t>Introducing Archaeology</a:t>
            </a:r>
            <a:endParaRPr lang="en-GB" sz="4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412776"/>
            <a:ext cx="8077200" cy="1499616"/>
          </a:xfrm>
        </p:spPr>
        <p:txBody>
          <a:bodyPr>
            <a:normAutofit/>
          </a:bodyPr>
          <a:lstStyle/>
          <a:p>
            <a:r>
              <a:rPr lang="en-GB" sz="4000" b="1" dirty="0" smtClean="0"/>
              <a:t>Food and Drink</a:t>
            </a:r>
            <a:endParaRPr lang="en-GB" sz="4000" b="1" dirty="0"/>
          </a:p>
        </p:txBody>
      </p:sp>
    </p:spTree>
    <p:extLst>
      <p:ext uri="{BB962C8B-B14F-4D97-AF65-F5344CB8AC3E}">
        <p14:creationId xmlns:p14="http://schemas.microsoft.com/office/powerpoint/2010/main" val="101234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Did They Eat?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51920" y="1700808"/>
            <a:ext cx="5112568" cy="462381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How can archaeologists reconstruct past diet?</a:t>
            </a:r>
          </a:p>
          <a:p>
            <a:pPr lvl="1">
              <a:defRPr/>
            </a:pPr>
            <a:r>
              <a:rPr lang="en-GB" dirty="0"/>
              <a:t>Ethnography</a:t>
            </a:r>
          </a:p>
          <a:p>
            <a:pPr lvl="1">
              <a:defRPr/>
            </a:pPr>
            <a:r>
              <a:rPr lang="en-GB" dirty="0" err="1"/>
              <a:t>Archaeozoology</a:t>
            </a:r>
            <a:r>
              <a:rPr lang="en-GB" dirty="0"/>
              <a:t> &amp; </a:t>
            </a:r>
            <a:r>
              <a:rPr lang="en-GB" dirty="0" err="1"/>
              <a:t>palaeobotany</a:t>
            </a:r>
            <a:endParaRPr lang="en-GB" dirty="0"/>
          </a:p>
          <a:p>
            <a:pPr lvl="1">
              <a:defRPr/>
            </a:pPr>
            <a:r>
              <a:rPr lang="en-GB" dirty="0"/>
              <a:t>Scientific analyses of archaeological remains</a:t>
            </a:r>
          </a:p>
          <a:p>
            <a:pPr lvl="1">
              <a:defRPr/>
            </a:pPr>
            <a:r>
              <a:rPr lang="en-GB" dirty="0" smtClean="0"/>
              <a:t>Texts </a:t>
            </a:r>
            <a:r>
              <a:rPr lang="en-GB" dirty="0"/>
              <a:t>&amp; representations</a:t>
            </a:r>
          </a:p>
          <a:p>
            <a:pPr lvl="1">
              <a:defRPr/>
            </a:pPr>
            <a:r>
              <a:rPr lang="en-GB" dirty="0"/>
              <a:t>Inference from archaeological </a:t>
            </a:r>
            <a:r>
              <a:rPr lang="en-GB" dirty="0" smtClean="0"/>
              <a:t>finds</a:t>
            </a:r>
            <a:endParaRPr lang="en-GB" dirty="0"/>
          </a:p>
        </p:txBody>
      </p:sp>
      <p:pic>
        <p:nvPicPr>
          <p:cNvPr id="5" name="Content Placeholder 4" descr="scan0004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14000" contrast="-1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348880"/>
            <a:ext cx="3681357" cy="27363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87373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4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 descr="maybe-bon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187575"/>
            <a:ext cx="9217025" cy="10080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 err="1" smtClean="0"/>
              <a:t>Archaeozoology</a:t>
            </a:r>
            <a:endParaRPr lang="en-GB" sz="5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rgbClr val="FFFF99"/>
              </a:buClr>
              <a:buFont typeface="Wingdings" pitchFamily="2" charset="2"/>
              <a:buChar char="§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Are animal bones present through human agency or other causes?</a:t>
            </a:r>
          </a:p>
          <a:p>
            <a:pPr>
              <a:buClr>
                <a:srgbClr val="FFFF99"/>
              </a:buClr>
              <a:buFont typeface="Wingdings" pitchFamily="2" charset="2"/>
              <a:buChar char="§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Are animals exploited for food or other resources</a:t>
            </a: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?</a:t>
            </a:r>
            <a:endParaRPr lang="en-GB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46984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dirty="0" err="1"/>
              <a:t>Archaeozoology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00808"/>
            <a:ext cx="4608512" cy="469694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Clr>
                <a:srgbClr val="FFFF99"/>
              </a:buClr>
              <a:buFont typeface="Wingdings" pitchFamily="2" charset="2"/>
              <a:buChar char="§"/>
              <a:defRPr/>
            </a:pPr>
            <a:r>
              <a:rPr lang="en-GB" sz="2800" dirty="0">
                <a:solidFill>
                  <a:schemeClr val="tx1">
                    <a:lumMod val="95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Association of animal bones &amp; stone tools</a:t>
            </a:r>
          </a:p>
          <a:p>
            <a:pPr>
              <a:lnSpc>
                <a:spcPct val="90000"/>
              </a:lnSpc>
              <a:buClr>
                <a:srgbClr val="FFFF99"/>
              </a:buClr>
              <a:buFont typeface="Wingdings" pitchFamily="2" charset="2"/>
              <a:buChar char="§"/>
              <a:defRPr/>
            </a:pPr>
            <a:r>
              <a:rPr lang="en-GB" sz="2800" dirty="0">
                <a:solidFill>
                  <a:schemeClr val="tx1">
                    <a:lumMod val="95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Tool marks on bones: butchering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err="1"/>
              <a:t>eg</a:t>
            </a:r>
            <a:r>
              <a:rPr lang="en-GB" dirty="0"/>
              <a:t>. Olduvai Gorge, Henry Bunn identified cut marks &amp; hammer fractures on animal bones</a:t>
            </a:r>
          </a:p>
          <a:p>
            <a:pPr>
              <a:lnSpc>
                <a:spcPct val="90000"/>
              </a:lnSpc>
              <a:buClr>
                <a:srgbClr val="FFFF99"/>
              </a:buClr>
              <a:buFont typeface="Wingdings" pitchFamily="2" charset="2"/>
              <a:buChar char="§"/>
              <a:defRPr/>
            </a:pPr>
            <a:r>
              <a:rPr lang="en-GB" sz="2800" dirty="0">
                <a:solidFill>
                  <a:schemeClr val="tx1">
                    <a:lumMod val="95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Diagnostic feature of cut mark is a </a:t>
            </a:r>
            <a:r>
              <a:rPr lang="en-GB" sz="2800" dirty="0" err="1">
                <a:solidFill>
                  <a:schemeClr val="tx1">
                    <a:lumMod val="95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v-shape</a:t>
            </a:r>
            <a:r>
              <a:rPr lang="en-GB" sz="2800" dirty="0">
                <a:solidFill>
                  <a:schemeClr val="tx1">
                    <a:lumMod val="95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groove with longitudinal parallel lines along the </a:t>
            </a:r>
            <a:r>
              <a:rPr lang="en-GB" sz="2800" dirty="0" smtClean="0">
                <a:solidFill>
                  <a:schemeClr val="tx1">
                    <a:lumMod val="95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bottom</a:t>
            </a:r>
            <a:endParaRPr lang="en-GB" sz="2800" dirty="0">
              <a:solidFill>
                <a:schemeClr val="tx1">
                  <a:lumMod val="95000"/>
                </a:schemeClr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5" name="Picture 2" descr="gazelle bones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4000" contrast="-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276872"/>
            <a:ext cx="4038600" cy="25682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50327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 err="1"/>
              <a:t>Archaeozoology</a:t>
            </a:r>
            <a:endParaRPr lang="en-GB" sz="5400" dirty="0"/>
          </a:p>
        </p:txBody>
      </p:sp>
      <p:pic>
        <p:nvPicPr>
          <p:cNvPr id="5" name="Picture 6" descr="pygmy hippo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648200" y="2071474"/>
            <a:ext cx="4038600" cy="4027915"/>
          </a:xfrm>
          <a:noFill/>
        </p:spPr>
      </p:pic>
      <p:sp>
        <p:nvSpPr>
          <p:cNvPr id="6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179512" y="1773936"/>
            <a:ext cx="4316288" cy="4623816"/>
          </a:xfrm>
        </p:spPr>
        <p:txBody>
          <a:bodyPr/>
          <a:lstStyle/>
          <a:p>
            <a:pPr>
              <a:buClr>
                <a:srgbClr val="FFFF99"/>
              </a:buClr>
              <a:buFont typeface="Wingdings" pitchFamily="2" charset="2"/>
              <a:buChar char="§"/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  <a:ea typeface="+mn-ea"/>
              </a:rPr>
              <a:t>Artificial concentrations of animal bones:</a:t>
            </a:r>
          </a:p>
          <a:p>
            <a:pPr lvl="1">
              <a:defRPr/>
            </a:pPr>
            <a:r>
              <a:rPr lang="en-GB" dirty="0"/>
              <a:t>Middle Palaeolithic stacking of </a:t>
            </a:r>
            <a:r>
              <a:rPr lang="en-GB" dirty="0" smtClean="0"/>
              <a:t>mammoth </a:t>
            </a:r>
            <a:r>
              <a:rPr lang="en-GB" dirty="0"/>
              <a:t>bones</a:t>
            </a:r>
          </a:p>
          <a:p>
            <a:pPr lvl="1">
              <a:defRPr/>
            </a:pPr>
            <a:r>
              <a:rPr lang="en-GB" dirty="0" err="1" smtClean="0"/>
              <a:t>Akrotiri</a:t>
            </a:r>
            <a:r>
              <a:rPr lang="en-GB" dirty="0" smtClean="0"/>
              <a:t> Site E: </a:t>
            </a:r>
            <a:r>
              <a:rPr lang="en-GB" dirty="0"/>
              <a:t>cave shelter with concentration of pygmy hippo bones</a:t>
            </a:r>
          </a:p>
        </p:txBody>
      </p:sp>
    </p:spTree>
    <p:extLst>
      <p:ext uri="{BB962C8B-B14F-4D97-AF65-F5344CB8AC3E}">
        <p14:creationId xmlns:p14="http://schemas.microsoft.com/office/powerpoint/2010/main" val="3495347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gazell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31"/>
            <a:ext cx="9342438" cy="10872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Archaeozoology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rgbClr val="FFFF99"/>
              </a:buClr>
              <a:buFont typeface="Wingdings" pitchFamily="2" charset="2"/>
              <a:buChar char="§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Seasonal hunting</a:t>
            </a:r>
          </a:p>
          <a:p>
            <a:pPr>
              <a:buClr>
                <a:srgbClr val="FFFF99"/>
              </a:buClr>
              <a:buFont typeface="Wingdings" pitchFamily="2" charset="2"/>
              <a:buChar char="§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Domestication</a:t>
            </a:r>
          </a:p>
          <a:p>
            <a:pPr>
              <a:buClr>
                <a:srgbClr val="FFFF99"/>
              </a:buClr>
              <a:buFont typeface="Wingdings" pitchFamily="2" charset="2"/>
              <a:buChar char="§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How were animals hunted, butchered, consumed</a:t>
            </a: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?</a:t>
            </a:r>
            <a:endParaRPr lang="en-GB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65292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dama mesopotamica"/>
          <p:cNvPicPr>
            <a:picLocks noChangeAspect="1" noChangeArrowheads="1"/>
          </p:cNvPicPr>
          <p:nvPr/>
        </p:nvPicPr>
        <p:blipFill>
          <a:blip r:embed="rId2">
            <a:lum bright="-18000" contrast="-1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41338" y="0"/>
            <a:ext cx="9685338" cy="6851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Archaeozoology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62560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defRPr/>
            </a:pPr>
            <a:r>
              <a:rPr lang="en-GB" dirty="0" smtClean="0"/>
              <a:t>Sex: antlers</a:t>
            </a:r>
            <a:r>
              <a:rPr lang="en-GB" dirty="0"/>
              <a:t>, pelvic </a:t>
            </a:r>
            <a:r>
              <a:rPr lang="en-GB" dirty="0" smtClean="0"/>
              <a:t>structure etc.</a:t>
            </a:r>
            <a:endParaRPr lang="en-GB" dirty="0"/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Sexual </a:t>
            </a:r>
            <a:r>
              <a:rPr lang="en-GB" dirty="0" smtClean="0"/>
              <a:t>dimorphism (</a:t>
            </a:r>
            <a:r>
              <a:rPr lang="en-GB" dirty="0" err="1" smtClean="0"/>
              <a:t>eg</a:t>
            </a:r>
            <a:r>
              <a:rPr lang="en-GB" dirty="0"/>
              <a:t>. </a:t>
            </a:r>
            <a:r>
              <a:rPr lang="en-GB" dirty="0" smtClean="0"/>
              <a:t>goats</a:t>
            </a:r>
            <a:r>
              <a:rPr lang="en-GB" dirty="0" smtClean="0"/>
              <a:t>) might suggest culling </a:t>
            </a:r>
            <a:r>
              <a:rPr lang="en-GB" dirty="0"/>
              <a:t>of young males suggests managed herd</a:t>
            </a:r>
          </a:p>
          <a:p>
            <a:pPr>
              <a:lnSpc>
                <a:spcPct val="90000"/>
              </a:lnSpc>
              <a:defRPr/>
            </a:pPr>
            <a:r>
              <a:rPr lang="en-GB" dirty="0" smtClean="0"/>
              <a:t>Age: </a:t>
            </a:r>
            <a:r>
              <a:rPr lang="en-GB" dirty="0"/>
              <a:t>Fusion of bones, eruption &amp; wear patterns on teeth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Age distribution of cull population?</a:t>
            </a:r>
          </a:p>
          <a:p>
            <a:pPr>
              <a:lnSpc>
                <a:spcPct val="90000"/>
              </a:lnSpc>
              <a:defRPr/>
            </a:pPr>
            <a:r>
              <a:rPr lang="en-GB" dirty="0"/>
              <a:t>Season of death?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Animal migrations: availability of food source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Shedding of antlers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Time of year that young are born</a:t>
            </a:r>
            <a:r>
              <a:rPr lang="en-GB" dirty="0" smtClean="0"/>
              <a:t>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2421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5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5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sc03l"/>
          <p:cNvPicPr>
            <a:picLocks noChangeAspect="1" noChangeArrowheads="1"/>
          </p:cNvPicPr>
          <p:nvPr/>
        </p:nvPicPr>
        <p:blipFill>
          <a:blip r:embed="rId2">
            <a:lum bright="-10000" contrast="-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938" y="-26988"/>
            <a:ext cx="9332913" cy="6999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Age, Sex  &amp; Seasonality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Star Carr: pioneering study of animal </a:t>
            </a:r>
            <a:r>
              <a:rPr lang="en-GB" dirty="0" smtClean="0"/>
              <a:t>bones</a:t>
            </a:r>
            <a:endParaRPr lang="en-GB" dirty="0"/>
          </a:p>
          <a:p>
            <a:pPr lvl="1">
              <a:defRPr/>
            </a:pPr>
            <a:r>
              <a:rPr lang="en-GB" dirty="0"/>
              <a:t>Shed &amp; unshed antler of red deer &amp; elk</a:t>
            </a:r>
          </a:p>
          <a:p>
            <a:pPr lvl="1">
              <a:defRPr/>
            </a:pPr>
            <a:r>
              <a:rPr lang="en-GB" dirty="0"/>
              <a:t>Graham Clark: </a:t>
            </a:r>
            <a:r>
              <a:rPr lang="en-GB" dirty="0" smtClean="0"/>
              <a:t>site occupied </a:t>
            </a:r>
            <a:r>
              <a:rPr lang="en-GB" dirty="0"/>
              <a:t>in winter months, to allow collection of both</a:t>
            </a:r>
          </a:p>
          <a:p>
            <a:pPr lvl="1">
              <a:defRPr/>
            </a:pPr>
            <a:r>
              <a:rPr lang="en-GB" dirty="0"/>
              <a:t>Antler made into artefacts or waste… as raw resource they bear little relation to season of occupation</a:t>
            </a:r>
          </a:p>
          <a:p>
            <a:pPr>
              <a:defRPr/>
            </a:pPr>
            <a:r>
              <a:rPr lang="en-GB" dirty="0"/>
              <a:t>Adult dentition of deer supported early summer </a:t>
            </a:r>
            <a:r>
              <a:rPr lang="en-GB" dirty="0" smtClean="0"/>
              <a:t>occupation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2981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Palaeobotany</a:t>
            </a:r>
            <a:endParaRPr lang="en-GB" dirty="0"/>
          </a:p>
        </p:txBody>
      </p:sp>
      <p:pic>
        <p:nvPicPr>
          <p:cNvPr id="5" name="Picture 5" descr="cereal processi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812" y="1916832"/>
            <a:ext cx="5074027" cy="33843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988840"/>
            <a:ext cx="3682752" cy="3671288"/>
          </a:xfrm>
        </p:spPr>
        <p:txBody>
          <a:bodyPr/>
          <a:lstStyle/>
          <a:p>
            <a:pPr>
              <a:defRPr/>
            </a:pPr>
            <a:r>
              <a:rPr lang="en-GB" dirty="0"/>
              <a:t>Survival of plant macros:</a:t>
            </a:r>
          </a:p>
          <a:p>
            <a:pPr lvl="1">
              <a:defRPr/>
            </a:pPr>
            <a:r>
              <a:rPr lang="en-GB" dirty="0"/>
              <a:t>waterlogged, dry environment, charred</a:t>
            </a:r>
          </a:p>
          <a:p>
            <a:pPr>
              <a:defRPr/>
            </a:pPr>
            <a:r>
              <a:rPr lang="en-GB" dirty="0"/>
              <a:t>Processing of plant </a:t>
            </a:r>
            <a:r>
              <a:rPr lang="en-GB" dirty="0" smtClean="0"/>
              <a:t>remains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2086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Human Remains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779912" y="1773936"/>
            <a:ext cx="4906888" cy="4623816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GB" dirty="0"/>
              <a:t>What do human remains tell us?</a:t>
            </a:r>
          </a:p>
          <a:p>
            <a:pPr>
              <a:defRPr/>
            </a:pPr>
            <a:r>
              <a:rPr lang="en-GB" dirty="0"/>
              <a:t>Human teeth: abrasion patterns indicate less effort need in mastication as Palaeolithic progressed</a:t>
            </a:r>
          </a:p>
          <a:p>
            <a:pPr lvl="1">
              <a:defRPr/>
            </a:pPr>
            <a:r>
              <a:rPr lang="en-GB" dirty="0"/>
              <a:t>More varied diet</a:t>
            </a:r>
          </a:p>
          <a:p>
            <a:pPr lvl="1">
              <a:defRPr/>
            </a:pPr>
            <a:r>
              <a:rPr lang="en-GB" dirty="0"/>
              <a:t>Processing of foods</a:t>
            </a:r>
          </a:p>
          <a:p>
            <a:pPr>
              <a:defRPr/>
            </a:pPr>
            <a:r>
              <a:rPr lang="en-GB" dirty="0"/>
              <a:t>Tooth wear increasingly common from Neolithi</a:t>
            </a:r>
            <a:r>
              <a:rPr lang="en-GB" sz="2400" dirty="0"/>
              <a:t>c</a:t>
            </a:r>
          </a:p>
          <a:p>
            <a:pPr lvl="1">
              <a:defRPr/>
            </a:pPr>
            <a:r>
              <a:rPr lang="en-GB" dirty="0"/>
              <a:t>Grit from grinding stones</a:t>
            </a:r>
          </a:p>
        </p:txBody>
      </p:sp>
      <p:pic>
        <p:nvPicPr>
          <p:cNvPr id="5" name="Picture 5" descr="vedboek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772817"/>
            <a:ext cx="3406187" cy="41044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41871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Human Remains</a:t>
            </a:r>
            <a:endParaRPr lang="en-GB" dirty="0"/>
          </a:p>
        </p:txBody>
      </p:sp>
      <p:pic>
        <p:nvPicPr>
          <p:cNvPr id="5" name="Picture 7" descr="jericho_skull1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email">
            <a:lum bright="-12000" contrast="-1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0" y="2060848"/>
            <a:ext cx="4896544" cy="36724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11960" y="1772816"/>
            <a:ext cx="4618856" cy="462381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Isotope analysis of tooth enamel &amp; bone collagen: chemical signature of foods consumed</a:t>
            </a:r>
          </a:p>
          <a:p>
            <a:pPr>
              <a:defRPr/>
            </a:pPr>
            <a:r>
              <a:rPr lang="en-GB" dirty="0"/>
              <a:t>Different ratios of C12, C 13, C14 – land or marine plants?</a:t>
            </a:r>
          </a:p>
          <a:p>
            <a:pPr lvl="1">
              <a:defRPr/>
            </a:pPr>
            <a:r>
              <a:rPr lang="en-GB" dirty="0" smtClean="0"/>
              <a:t>Mycenae, Grave </a:t>
            </a:r>
            <a:r>
              <a:rPr lang="en-GB" dirty="0"/>
              <a:t>Circle B: men had greater access to marine foods than </a:t>
            </a:r>
            <a:r>
              <a:rPr lang="en-GB" dirty="0" smtClean="0"/>
              <a:t>women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5784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4" descr="tollund man"/>
          <p:cNvPicPr>
            <a:picLocks noChangeAspect="1" noChangeArrowheads="1"/>
          </p:cNvPicPr>
          <p:nvPr/>
        </p:nvPicPr>
        <p:blipFill>
          <a:blip r:embed="rId2">
            <a:lum bright="-6000" contrast="-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28675" y="0"/>
            <a:ext cx="10261600" cy="688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Human Remains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Stomach contents:</a:t>
            </a:r>
          </a:p>
          <a:p>
            <a:pPr lvl="1">
              <a:defRPr/>
            </a:pPr>
            <a:r>
              <a:rPr lang="en-GB" dirty="0" err="1"/>
              <a:t>Lindow</a:t>
            </a:r>
            <a:r>
              <a:rPr lang="en-GB" dirty="0"/>
              <a:t> Man had eaten a griddled cake</a:t>
            </a:r>
          </a:p>
          <a:p>
            <a:pPr lvl="1">
              <a:defRPr/>
            </a:pPr>
            <a:r>
              <a:rPr lang="en-GB" dirty="0" err="1"/>
              <a:t>Tollund</a:t>
            </a:r>
            <a:r>
              <a:rPr lang="en-GB" dirty="0"/>
              <a:t> Man had eaten plant foods</a:t>
            </a:r>
          </a:p>
          <a:p>
            <a:pPr lvl="1">
              <a:defRPr/>
            </a:pPr>
            <a:r>
              <a:rPr lang="en-GB" dirty="0" err="1"/>
              <a:t>Grauballe</a:t>
            </a:r>
            <a:r>
              <a:rPr lang="en-GB" dirty="0"/>
              <a:t> man: diet included more than 60 species of wild </a:t>
            </a:r>
            <a:r>
              <a:rPr lang="en-GB" dirty="0" smtClean="0"/>
              <a:t>seed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8491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Organic Residue </a:t>
            </a:r>
            <a:r>
              <a:rPr lang="en-GB" dirty="0" err="1" smtClean="0"/>
              <a:t>ANalysis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172272" cy="4623816"/>
          </a:xfrm>
        </p:spPr>
        <p:txBody>
          <a:bodyPr/>
          <a:lstStyle/>
          <a:p>
            <a:pPr>
              <a:defRPr/>
            </a:pPr>
            <a:r>
              <a:rPr lang="en-GB" dirty="0" smtClean="0"/>
              <a:t>Tartaric </a:t>
            </a:r>
            <a:r>
              <a:rPr lang="en-GB" dirty="0"/>
              <a:t>acid, tannins &amp; </a:t>
            </a:r>
            <a:r>
              <a:rPr lang="en-GB" dirty="0" err="1"/>
              <a:t>anthocyanins</a:t>
            </a:r>
            <a:r>
              <a:rPr lang="en-GB" dirty="0"/>
              <a:t> identify wine production</a:t>
            </a:r>
          </a:p>
          <a:p>
            <a:pPr>
              <a:defRPr/>
            </a:pPr>
            <a:r>
              <a:rPr lang="en-GB" dirty="0" err="1"/>
              <a:t>Terebinth</a:t>
            </a:r>
            <a:r>
              <a:rPr lang="en-GB" dirty="0"/>
              <a:t> &amp; other resins used to preserve ancient wine</a:t>
            </a:r>
          </a:p>
          <a:p>
            <a:pPr lvl="1">
              <a:defRPr/>
            </a:pPr>
            <a:r>
              <a:rPr lang="en-GB" dirty="0"/>
              <a:t>Lipid analysis of Minoan &amp; Mycenaean </a:t>
            </a:r>
            <a:r>
              <a:rPr lang="en-GB" dirty="0" smtClean="0"/>
              <a:t>pottery: olive </a:t>
            </a:r>
            <a:r>
              <a:rPr lang="en-GB" dirty="0"/>
              <a:t>oil, beer, honey etc</a:t>
            </a:r>
            <a:r>
              <a:rPr lang="en-GB" dirty="0" smtClean="0"/>
              <a:t>.</a:t>
            </a:r>
            <a:endParaRPr lang="en-GB" dirty="0"/>
          </a:p>
        </p:txBody>
      </p:sp>
      <p:pic>
        <p:nvPicPr>
          <p:cNvPr id="7" name="Picture 7" descr="myrtos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4151" y="1916831"/>
            <a:ext cx="3497285" cy="41321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10" descr="linbsj"/>
          <p:cNvPicPr>
            <a:picLocks noChangeAspect="1" noChangeArrowheads="1"/>
          </p:cNvPicPr>
          <p:nvPr/>
        </p:nvPicPr>
        <p:blipFill>
          <a:blip r:embed="rId3" cstate="email">
            <a:lum bright="-10000" contrast="-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6738" y="1844824"/>
            <a:ext cx="4270070" cy="44644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53244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4" descr="quern1"/>
          <p:cNvPicPr>
            <a:picLocks noChangeAspect="1" noChangeArrowheads="1"/>
          </p:cNvPicPr>
          <p:nvPr/>
        </p:nvPicPr>
        <p:blipFill>
          <a:blip r:embed="rId2">
            <a:lum bright="-8000" contrast="-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875" y="76200"/>
            <a:ext cx="8578850" cy="6638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8" descr="opheltes.tif"/>
          <p:cNvPicPr>
            <a:picLocks noChangeAspect="1"/>
          </p:cNvPicPr>
          <p:nvPr/>
        </p:nvPicPr>
        <p:blipFill>
          <a:blip r:embed="rId3" cstate="email">
            <a:lum bright="-6000" contrast="-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204864"/>
            <a:ext cx="3708838" cy="3988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 descr="PWP02.tif"/>
          <p:cNvPicPr>
            <a:picLocks noChangeAspect="1"/>
          </p:cNvPicPr>
          <p:nvPr/>
        </p:nvPicPr>
        <p:blipFill>
          <a:blip r:embed="rId4">
            <a:lum bright="-6000" contrast="-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663" y="111125"/>
            <a:ext cx="8510587" cy="6627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Artefact Analysis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Equipment used for processing food</a:t>
            </a:r>
          </a:p>
          <a:p>
            <a:pPr lvl="1">
              <a:defRPr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Querns &amp; rubbers, knives </a:t>
            </a:r>
            <a:r>
              <a:rPr lang="en-US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etc</a:t>
            </a: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defRPr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Equipment used for cooking food:</a:t>
            </a:r>
          </a:p>
          <a:p>
            <a:pPr lvl="1">
              <a:defRPr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Hearths &amp; ovens</a:t>
            </a:r>
          </a:p>
          <a:p>
            <a:pPr lvl="1">
              <a:defRPr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Cooking pots</a:t>
            </a:r>
          </a:p>
          <a:p>
            <a:pPr lvl="1">
              <a:defRPr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Spits &amp; griddles</a:t>
            </a:r>
          </a:p>
          <a:p>
            <a:pPr>
              <a:defRPr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Utensils used as tableware</a:t>
            </a:r>
          </a:p>
          <a:p>
            <a:pPr>
              <a:defRPr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Location of activities (preparation, cooking, eating</a:t>
            </a: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41354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9" descr="basin"/>
          <p:cNvPicPr>
            <a:picLocks noChangeAspect="1" noChangeArrowheads="1"/>
          </p:cNvPicPr>
          <p:nvPr/>
        </p:nvPicPr>
        <p:blipFill>
          <a:blip r:embed="rId2" cstate="email">
            <a:lum bright="-2000" contrast="-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005064"/>
            <a:ext cx="3907567" cy="26639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Representational Evidence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00808"/>
            <a:ext cx="5184576" cy="4824536"/>
          </a:xfrm>
        </p:spPr>
        <p:txBody>
          <a:bodyPr>
            <a:normAutofit/>
          </a:bodyPr>
          <a:lstStyle/>
          <a:p>
            <a:r>
              <a:rPr lang="en-GB" dirty="0" smtClean="0"/>
              <a:t>Images of people eating, drinking, preparing food….</a:t>
            </a:r>
            <a:endParaRPr lang="en-US" dirty="0" smtClean="0"/>
          </a:p>
          <a:p>
            <a:r>
              <a:rPr lang="en-US" dirty="0" smtClean="0"/>
              <a:t>The </a:t>
            </a:r>
            <a:r>
              <a:rPr lang="en-US" dirty="0"/>
              <a:t>cultural aspect of food &amp; drink which might otherwise be hidden within the archaeological record</a:t>
            </a:r>
            <a:endParaRPr lang="en-GB" dirty="0"/>
          </a:p>
          <a:p>
            <a:pPr lvl="1">
              <a:defRPr/>
            </a:pPr>
            <a:r>
              <a:rPr lang="en-US" dirty="0" smtClean="0"/>
              <a:t>Social practices: </a:t>
            </a:r>
            <a:r>
              <a:rPr lang="en-US" dirty="0" err="1" smtClean="0"/>
              <a:t>eg</a:t>
            </a:r>
            <a:r>
              <a:rPr lang="en-US" dirty="0" smtClean="0"/>
              <a:t>. </a:t>
            </a:r>
            <a:r>
              <a:rPr lang="en-US" dirty="0"/>
              <a:t>table manners</a:t>
            </a:r>
          </a:p>
          <a:p>
            <a:pPr lvl="1">
              <a:defRPr/>
            </a:pPr>
            <a:r>
              <a:rPr lang="en-US" dirty="0"/>
              <a:t>Feasting equipment</a:t>
            </a:r>
          </a:p>
          <a:p>
            <a:pPr lvl="1">
              <a:defRPr/>
            </a:pPr>
            <a:r>
              <a:rPr lang="en-US" dirty="0"/>
              <a:t>Associated activities &amp; the context of consumption</a:t>
            </a:r>
          </a:p>
          <a:p>
            <a:endParaRPr lang="en-GB" dirty="0"/>
          </a:p>
        </p:txBody>
      </p:sp>
      <p:pic>
        <p:nvPicPr>
          <p:cNvPr id="5" name="Picture 5" descr="toasting couple.tif"/>
          <p:cNvPicPr>
            <a:picLocks noGrp="1" noChangeAspect="1"/>
          </p:cNvPicPr>
          <p:nvPr>
            <p:ph sz="half" idx="2"/>
          </p:nvPr>
        </p:nvPicPr>
        <p:blipFill>
          <a:blip r:embed="rId3" cstate="email">
            <a:lum bright="-6000" contrast="-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196752"/>
            <a:ext cx="2726437" cy="27128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88234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1700809"/>
            <a:ext cx="8229600" cy="4699992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US" sz="2800" dirty="0"/>
              <a:t>Varied sources of evidence</a:t>
            </a:r>
          </a:p>
          <a:p>
            <a:pPr>
              <a:defRPr/>
            </a:pPr>
            <a:r>
              <a:rPr lang="en-US" sz="2800" dirty="0"/>
              <a:t>Primarily scientific analyses of the debris of food &amp; drink:</a:t>
            </a:r>
          </a:p>
          <a:p>
            <a:pPr lvl="1">
              <a:defRPr/>
            </a:pPr>
            <a:r>
              <a:rPr lang="en-US" sz="2400" dirty="0"/>
              <a:t>Animal bones</a:t>
            </a:r>
          </a:p>
          <a:p>
            <a:pPr lvl="1">
              <a:defRPr/>
            </a:pPr>
            <a:r>
              <a:rPr lang="en-US" sz="2400" dirty="0"/>
              <a:t>Pollen analyses</a:t>
            </a:r>
          </a:p>
          <a:p>
            <a:pPr lvl="1">
              <a:defRPr/>
            </a:pPr>
            <a:r>
              <a:rPr lang="en-US" sz="2400" dirty="0"/>
              <a:t>Human remains</a:t>
            </a:r>
          </a:p>
          <a:p>
            <a:pPr lvl="1">
              <a:defRPr/>
            </a:pPr>
            <a:r>
              <a:rPr lang="en-US" sz="2400" dirty="0"/>
              <a:t>Residue analyses</a:t>
            </a:r>
          </a:p>
          <a:p>
            <a:pPr>
              <a:defRPr/>
            </a:pPr>
            <a:r>
              <a:rPr lang="en-US" sz="2800" dirty="0"/>
              <a:t>Supplemented by detailed analyses of the </a:t>
            </a:r>
            <a:r>
              <a:rPr lang="en-US" sz="2800" dirty="0" err="1"/>
              <a:t>artefactual</a:t>
            </a:r>
            <a:r>
              <a:rPr lang="en-US" sz="2800" dirty="0"/>
              <a:t> remains</a:t>
            </a:r>
          </a:p>
          <a:p>
            <a:pPr>
              <a:defRPr/>
            </a:pPr>
            <a:r>
              <a:rPr lang="en-US" sz="2800" dirty="0"/>
              <a:t>Representational evidence: insight into culturally constructed </a:t>
            </a:r>
            <a:r>
              <a:rPr lang="en-US" sz="2800" dirty="0" smtClean="0"/>
              <a:t>practices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985883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38</TotalTime>
  <Words>558</Words>
  <Application>Microsoft Office PowerPoint</Application>
  <PresentationFormat>On-screen Show (4:3)</PresentationFormat>
  <Paragraphs>88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Module</vt:lpstr>
      <vt:lpstr>Introducing Archaeology</vt:lpstr>
      <vt:lpstr>What Did They Eat?</vt:lpstr>
      <vt:lpstr>Archaeozoology</vt:lpstr>
      <vt:lpstr>Archaeozoology</vt:lpstr>
      <vt:lpstr>Archaeozoology</vt:lpstr>
      <vt:lpstr>Archaeozoology</vt:lpstr>
      <vt:lpstr>Archaeozoology</vt:lpstr>
      <vt:lpstr>Age, Sex  &amp; Seasonality</vt:lpstr>
      <vt:lpstr>Palaeobotany</vt:lpstr>
      <vt:lpstr>Human Remains</vt:lpstr>
      <vt:lpstr>Human Remains</vt:lpstr>
      <vt:lpstr>Human Remains</vt:lpstr>
      <vt:lpstr>Organic Residue ANalysis</vt:lpstr>
      <vt:lpstr>Artefact Analysis</vt:lpstr>
      <vt:lpstr>Representational Evidence</vt:lpstr>
      <vt:lpstr>Summary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Introducing Archaeology</dc:title>
  <dc:creator>Louise Steel</dc:creator>
  <cp:lastModifiedBy>Louise Steel</cp:lastModifiedBy>
  <cp:revision>17</cp:revision>
  <dcterms:created xsi:type="dcterms:W3CDTF">2011-11-15T17:31:23Z</dcterms:created>
  <dcterms:modified xsi:type="dcterms:W3CDTF">2011-11-24T16:16:11Z</dcterms:modified>
</cp:coreProperties>
</file>