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65" r:id="rId4"/>
    <p:sldId id="264" r:id="rId5"/>
    <p:sldId id="258" r:id="rId6"/>
    <p:sldId id="259" r:id="rId7"/>
    <p:sldId id="266" r:id="rId8"/>
    <p:sldId id="260" r:id="rId9"/>
    <p:sldId id="268" r:id="rId10"/>
    <p:sldId id="261" r:id="rId11"/>
    <p:sldId id="269" r:id="rId12"/>
    <p:sldId id="262" r:id="rId13"/>
    <p:sldId id="263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60" y="21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45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783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10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365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800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662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780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010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85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949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61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8/5/2022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98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Pen placed on top of a signature line">
            <a:extLst>
              <a:ext uri="{FF2B5EF4-FFF2-40B4-BE49-F238E27FC236}">
                <a16:creationId xmlns:a16="http://schemas.microsoft.com/office/drawing/2014/main" id="{1F800D7A-4687-52C8-41A5-7C2651AC0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0150" y="2386744"/>
            <a:ext cx="67437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tx1"/>
                </a:solidFill>
              </a:rPr>
              <a:t>INTRODUCTION TO ACCOUNTING TERMINOLGY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COMMON ACCOUNTING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</a:t>
            </a:r>
          </a:p>
          <a:p>
            <a:pPr>
              <a:buNone/>
            </a:pPr>
            <a:r>
              <a:rPr lang="en-GB" sz="20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excess of income over expenditure</a:t>
            </a:r>
          </a:p>
          <a:p>
            <a:pPr>
              <a:buNone/>
            </a:pPr>
            <a:endParaRPr lang="en-GB" sz="20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However, there are many theoretical adjustments which also need to be considered</a:t>
            </a:r>
          </a:p>
          <a:p>
            <a:pPr>
              <a:buNone/>
            </a:pPr>
            <a:endParaRPr lang="en-GB" dirty="0">
              <a:solidFill>
                <a:srgbClr val="404040"/>
              </a:solidFill>
            </a:endParaRPr>
          </a:p>
          <a:p>
            <a:pPr>
              <a:buNone/>
            </a:pPr>
            <a:endParaRPr lang="en-GB" dirty="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2D2ED89-5AE9-4E9E-B74C-07803A862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7461" y="0"/>
            <a:ext cx="504907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0799" y="964692"/>
            <a:ext cx="6502401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b="1">
                <a:solidFill>
                  <a:srgbClr val="404040"/>
                </a:solidFill>
              </a:rPr>
              <a:t>ASSET</a:t>
            </a:r>
            <a:br>
              <a:rPr lang="en-GB" b="1">
                <a:solidFill>
                  <a:srgbClr val="404040"/>
                </a:solidFill>
              </a:rPr>
            </a:br>
            <a:endParaRPr lang="en-GB">
              <a:solidFill>
                <a:srgbClr val="40404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9123" y="2638044"/>
            <a:ext cx="4285753" cy="31019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 asset is something owned by the business and available for use within the business</a:t>
            </a:r>
          </a:p>
          <a:p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44102465-8862-60D2-54C4-6479D1B80D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23" r="31128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2522980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LIABILITY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38044"/>
            <a:ext cx="2522980" cy="34156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</a:rPr>
              <a:t>	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liability is something owed by the business</a:t>
            </a:r>
          </a:p>
          <a:p>
            <a:pPr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an obligation to pay money at some future date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nstruction vehicle">
            <a:extLst>
              <a:ext uri="{FF2B5EF4-FFF2-40B4-BE49-F238E27FC236}">
                <a16:creationId xmlns:a16="http://schemas.microsoft.com/office/drawing/2014/main" id="{63EE4C6E-FB58-0801-1726-82A9B94C67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43" r="26007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2522980" cy="1273365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SUBDIVISION OF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88840"/>
            <a:ext cx="2880320" cy="406482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(1 )  FIXED ASSETS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These are those assets purchased for continuing use in the business</a:t>
            </a:r>
          </a:p>
          <a:p>
            <a:pPr>
              <a:lnSpc>
                <a:spcPct val="90000"/>
              </a:lnSpc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i.e.  not for resale</a:t>
            </a:r>
          </a:p>
          <a:p>
            <a:pPr>
              <a:lnSpc>
                <a:spcPct val="90000"/>
              </a:lnSpc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Motor vehicles</a:t>
            </a: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Land and buildings</a:t>
            </a:r>
          </a:p>
          <a:p>
            <a:pPr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Plant and machinery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7D28F7A-AF1E-917C-F6A2-D13473B68E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67" r="23044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2522980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(2)  </a:t>
            </a:r>
            <a:r>
              <a:rPr lang="en-GB" b="1" dirty="0">
                <a:solidFill>
                  <a:schemeClr val="bg1"/>
                </a:solidFill>
              </a:rPr>
              <a:t>CURRENT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38044"/>
            <a:ext cx="2522980" cy="3415622"/>
          </a:xfrm>
        </p:spPr>
        <p:txBody>
          <a:bodyPr>
            <a:normAutofit fontScale="92500" lnSpcReduction="20000"/>
          </a:bodyPr>
          <a:lstStyle/>
          <a:p>
            <a:pPr lvl="2">
              <a:buNone/>
            </a:pPr>
            <a:r>
              <a:rPr lang="en-GB" dirty="0">
                <a:solidFill>
                  <a:schemeClr val="bg1"/>
                </a:solidFill>
              </a:rPr>
              <a:t>   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are short term assets which will be expected to be turned into cash within 1 year</a:t>
            </a:r>
          </a:p>
          <a:p>
            <a:pPr lvl="2"/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There are 5 categories of current asset:</a:t>
            </a:r>
          </a:p>
          <a:p>
            <a:pPr lvl="2"/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 and graphs">
            <a:extLst>
              <a:ext uri="{FF2B5EF4-FFF2-40B4-BE49-F238E27FC236}">
                <a16:creationId xmlns:a16="http://schemas.microsoft.com/office/drawing/2014/main" id="{512DDB0A-5B5B-9289-A315-B46F4A83D0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98" r="14152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260648"/>
            <a:ext cx="3240360" cy="5793018"/>
          </a:xfrm>
        </p:spPr>
        <p:txBody>
          <a:bodyPr>
            <a:normAutofit fontScale="85000" lnSpcReduction="10000"/>
          </a:bodyPr>
          <a:lstStyle/>
          <a:p>
            <a:pPr marL="1362456" lvl="2" indent="-457200">
              <a:lnSpc>
                <a:spcPct val="90000"/>
              </a:lnSpc>
              <a:buAutoNum type="alphaLcParenBoth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STOCKS</a:t>
            </a:r>
          </a:p>
          <a:p>
            <a:pPr marL="1581912" lvl="3" indent="-45720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Unsold goods at the year end</a:t>
            </a:r>
          </a:p>
          <a:p>
            <a:pPr marL="1581912" lvl="3" indent="-457200">
              <a:lnSpc>
                <a:spcPct val="90000"/>
              </a:lnSpc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AutoNum type="alphaLcParenBoth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DEBTORS</a:t>
            </a:r>
          </a:p>
          <a:p>
            <a:pPr marL="1581912" lvl="3" indent="-457200">
              <a:lnSpc>
                <a:spcPct val="9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Amounts owed to the business by customers</a:t>
            </a:r>
          </a:p>
          <a:p>
            <a:pPr marL="1581912" lvl="3" indent="-457200">
              <a:lnSpc>
                <a:spcPct val="90000"/>
              </a:lnSpc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(c)  PREPAYMENTS</a:t>
            </a:r>
          </a:p>
          <a:p>
            <a:pPr marL="1581912" lvl="3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Expenses paid in advance</a:t>
            </a: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(d)  CASH AT BANK</a:t>
            </a: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(e)  CASH IN HAND</a:t>
            </a:r>
          </a:p>
          <a:p>
            <a:pPr lvl="0">
              <a:lnSpc>
                <a:spcPct val="90000"/>
              </a:lnSpc>
              <a:buClr>
                <a:srgbClr val="A53010"/>
              </a:buClr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581912" lvl="3" indent="-457200">
              <a:lnSpc>
                <a:spcPct val="90000"/>
              </a:lnSpc>
              <a:buNone/>
            </a:pPr>
            <a:endParaRPr lang="en-GB" sz="900" dirty="0">
              <a:solidFill>
                <a:schemeClr val="bg1"/>
              </a:solidFill>
            </a:endParaRPr>
          </a:p>
          <a:p>
            <a:pPr marL="1581912" lvl="3" indent="-457200">
              <a:lnSpc>
                <a:spcPct val="90000"/>
              </a:lnSpc>
              <a:buNone/>
            </a:pPr>
            <a:endParaRPr lang="en-GB" sz="9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 sz="9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978776"/>
            <a:ext cx="3364992" cy="1174991"/>
          </a:xfrm>
        </p:spPr>
        <p:txBody>
          <a:bodyPr>
            <a:normAutofit/>
          </a:bodyPr>
          <a:lstStyle/>
          <a:p>
            <a:r>
              <a:rPr lang="en-GB" sz="2100"/>
              <a:t>SUB DIVISION OF LIABILITIES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640692"/>
            <a:ext cx="3364992" cy="32552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are also broken down into 2 categories:</a:t>
            </a: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buAutoNum type="arabicParenBoth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CURRENT LIABILITIES</a:t>
            </a:r>
          </a:p>
          <a:p>
            <a:pPr marL="651510" indent="-51435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These are liabilities which are due within 1 year</a:t>
            </a:r>
          </a:p>
          <a:p>
            <a:pPr marL="651510" indent="-514350">
              <a:buNone/>
            </a:pPr>
            <a:endParaRPr lang="en-GB" dirty="0"/>
          </a:p>
          <a:p>
            <a:pPr marL="651510" indent="-514350">
              <a:buNone/>
            </a:pPr>
            <a:endParaRPr lang="en-GB" dirty="0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67850DEC-A8F2-818D-A323-BCB5C6E7DB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267" r="26400" b="1"/>
          <a:stretch/>
        </p:blipFill>
        <p:spPr>
          <a:xfrm>
            <a:off x="4572000" y="10"/>
            <a:ext cx="4572000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0F60298D-6E26-15C3-0045-81FD2ABB3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72" r="17778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38044"/>
            <a:ext cx="2522980" cy="3415622"/>
          </a:xfrm>
        </p:spPr>
        <p:txBody>
          <a:bodyPr>
            <a:normAutofit/>
          </a:bodyPr>
          <a:lstStyle/>
          <a:p>
            <a:pPr marL="651510" indent="-514350">
              <a:buAutoNum type="alphaLcParenBoth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Creditors</a:t>
            </a:r>
          </a:p>
          <a:p>
            <a:pPr marL="651510" indent="-51435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Amounts owed by the    business to suppliers of goods / raw materials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and orange electric plug">
            <a:extLst>
              <a:ext uri="{FF2B5EF4-FFF2-40B4-BE49-F238E27FC236}">
                <a16:creationId xmlns:a16="http://schemas.microsoft.com/office/drawing/2014/main" id="{409F598D-6439-CB99-E3F9-A6C6D91726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14" r="28836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38044"/>
            <a:ext cx="2522980" cy="341562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(b)  Accruals</a:t>
            </a:r>
          </a:p>
          <a:p>
            <a:pPr lvl="2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lvl="2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Expenses paid in arrears</a:t>
            </a:r>
          </a:p>
          <a:p>
            <a:pPr lvl="2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e.g.  Telephone, gas, electric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93241856-4E12-EA2E-B944-1EF0929EF4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49" r="21501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0" y="404664"/>
            <a:ext cx="2793255" cy="5649002"/>
          </a:xfrm>
        </p:spPr>
        <p:txBody>
          <a:bodyPr>
            <a:normAutofit/>
          </a:bodyPr>
          <a:lstStyle/>
          <a:p>
            <a:pPr lvl="2">
              <a:buNone/>
            </a:pPr>
            <a:r>
              <a:rPr lang="en-GB" sz="2000" b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LIABILITIES</a:t>
            </a:r>
          </a:p>
          <a:p>
            <a:pPr marL="1362456" lvl="2" indent="-45720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Amounts due after more than 1 year</a:t>
            </a:r>
          </a:p>
          <a:p>
            <a:pPr marL="1362456" lvl="2" indent="-45720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e.g.  Bank loans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4D1EFF8-6F82-33AE-1388-32792D49EA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819" r="18347" b="-1"/>
          <a:stretch/>
        </p:blipFill>
        <p:spPr>
          <a:xfrm>
            <a:off x="481" y="10"/>
            <a:ext cx="457200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2841505"/>
            <a:ext cx="3365473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bg1"/>
                </a:solidFill>
              </a:rPr>
              <a:t>THE CONCEPT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7955" y="976129"/>
            <a:ext cx="3603699" cy="4919815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preparation of accounts the business and its owner are classes as separate entities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are preparing the accounts of the business, so transactions with the owner need to be highlighted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D746000A-117F-5ABF-BD44-A30ED8232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9" r="41191" b="-1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2522980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CAPITAL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38044"/>
            <a:ext cx="2522980" cy="3415622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</a:rPr>
              <a:t>	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amount owed by the business to the owner</a:t>
            </a:r>
          </a:p>
          <a:p>
            <a:pPr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i.e.  the amount invested in the business by the owner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5C5C13EF-1FC7-68B0-B139-19956751E8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78" r="16606"/>
          <a:stretch/>
        </p:blipFill>
        <p:spPr>
          <a:xfrm>
            <a:off x="3488181" y="10"/>
            <a:ext cx="5655818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643467"/>
            <a:ext cx="2522980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DRAWINGS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38044"/>
            <a:ext cx="2522980" cy="34156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</a:rPr>
              <a:t>	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withdrawal of cash / goods from the business by the owner for his own personal use are classed as drawings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351</Words>
  <Application>Microsoft Office PowerPoint</Application>
  <PresentationFormat>On-screen Show (4:3)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Gill Sans MT</vt:lpstr>
      <vt:lpstr>Parcel</vt:lpstr>
      <vt:lpstr>INTRODUCTION TO ACCOUNTING TERMINOLGY</vt:lpstr>
      <vt:lpstr>COMMON ACCOUNTING TERMS</vt:lpstr>
      <vt:lpstr>ASSET </vt:lpstr>
      <vt:lpstr>LIABILITY </vt:lpstr>
      <vt:lpstr>SUBDIVISION OF ASSETS</vt:lpstr>
      <vt:lpstr>(2)  CURRENT ASSETS</vt:lpstr>
      <vt:lpstr>PowerPoint Presentation</vt:lpstr>
      <vt:lpstr>SUB DIVISION OF LIABILITIES</vt:lpstr>
      <vt:lpstr>PowerPoint Presentation</vt:lpstr>
      <vt:lpstr>PowerPoint Presentation</vt:lpstr>
      <vt:lpstr>PowerPoint Presentation</vt:lpstr>
      <vt:lpstr>THE CONCEPT OF CAPITAL</vt:lpstr>
      <vt:lpstr>CAPITAL </vt:lpstr>
      <vt:lpstr>DRAWINGS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Richard Dunstan</dc:creator>
  <cp:lastModifiedBy>Marie Pitson</cp:lastModifiedBy>
  <cp:revision>12</cp:revision>
  <dcterms:created xsi:type="dcterms:W3CDTF">2012-06-08T10:12:51Z</dcterms:created>
  <dcterms:modified xsi:type="dcterms:W3CDTF">2022-08-05T15:06:17Z</dcterms:modified>
</cp:coreProperties>
</file>