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2" r:id="rId20"/>
    <p:sldId id="275" r:id="rId21"/>
    <p:sldId id="276" r:id="rId22"/>
    <p:sldId id="277" r:id="rId23"/>
    <p:sldId id="278"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5" d="100"/>
          <a:sy n="65" d="100"/>
        </p:scale>
        <p:origin x="-219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t>25/11/2013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t>25/11/2013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t>25/11/2013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1A0DD0F-7349-7F46-8AFA-3093A4DE8AB6}" type="datetimeFigureOut">
              <a:rPr lang="en-US" smtClean="0"/>
              <a:t>25/11/2013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51A0DD0F-7349-7F46-8AFA-3093A4DE8AB6}" type="datetimeFigureOut">
              <a:rPr lang="en-US" smtClean="0"/>
              <a:t>25/11/2013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51A0DD0F-7349-7F46-8AFA-3093A4DE8AB6}" type="datetimeFigureOut">
              <a:rPr lang="en-US" smtClean="0"/>
              <a:t>25/11/2013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51A0DD0F-7349-7F46-8AFA-3093A4DE8AB6}" type="datetimeFigureOut">
              <a:rPr lang="en-US" smtClean="0"/>
              <a:t>25/11/2013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0DD0F-7349-7F46-8AFA-3093A4DE8AB6}" type="datetimeFigureOut">
              <a:rPr lang="en-US" smtClean="0"/>
              <a:t>25/11/2013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A0DD0F-7349-7F46-8AFA-3093A4DE8AB6}" type="datetimeFigureOut">
              <a:rPr lang="en-US" smtClean="0"/>
              <a:t>25/11/2013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A0DD0F-7349-7F46-8AFA-3093A4DE8AB6}" type="datetimeFigureOut">
              <a:rPr lang="en-US" smtClean="0"/>
              <a:t>25/11/2013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8A63D-57DD-304C-B6E5-3CDAC3D9FBFB}"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t>25/11/2013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t>25/11/2013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51A0DD0F-7349-7F46-8AFA-3093A4DE8AB6}" type="datetimeFigureOut">
              <a:rPr lang="en-US" smtClean="0"/>
              <a:t>25/11/2013</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0738A63D-57DD-304C-B6E5-3CDAC3D9FBF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Judaism and Christianity</a:t>
            </a:r>
            <a:endParaRPr lang="en-US" dirty="0"/>
          </a:p>
        </p:txBody>
      </p:sp>
      <p:sp>
        <p:nvSpPr>
          <p:cNvPr id="3" name="Subtitle 2"/>
          <p:cNvSpPr>
            <a:spLocks noGrp="1"/>
          </p:cNvSpPr>
          <p:nvPr>
            <p:ph type="subTitle" idx="1"/>
          </p:nvPr>
        </p:nvSpPr>
        <p:spPr/>
        <p:txBody>
          <a:bodyPr/>
          <a:lstStyle/>
          <a:p>
            <a:r>
              <a:rPr lang="en-US" dirty="0" smtClean="0"/>
              <a:t>Christianity and Women</a:t>
            </a:r>
            <a:endParaRPr lang="en-US" dirty="0"/>
          </a:p>
        </p:txBody>
      </p:sp>
    </p:spTree>
    <p:extLst>
      <p:ext uri="{BB962C8B-B14F-4D97-AF65-F5344CB8AC3E}">
        <p14:creationId xmlns:p14="http://schemas.microsoft.com/office/powerpoint/2010/main" val="2686350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Traditional views of women</a:t>
            </a:r>
          </a:p>
          <a:p>
            <a:r>
              <a:rPr lang="en-US" dirty="0" smtClean="0"/>
              <a:t>Weak, helpless, lacking physical strength or intellectual ability</a:t>
            </a:r>
          </a:p>
          <a:p>
            <a:r>
              <a:rPr lang="en-US" dirty="0" smtClean="0"/>
              <a:t>Sexism</a:t>
            </a:r>
          </a:p>
          <a:p>
            <a:r>
              <a:rPr lang="en-US" dirty="0" smtClean="0"/>
              <a:t>Prejudice or discrimination on the grounds of sex, especially against women</a:t>
            </a:r>
          </a:p>
          <a:p>
            <a:r>
              <a:rPr lang="en-US" dirty="0" smtClean="0"/>
              <a:t>Patriarchy</a:t>
            </a:r>
          </a:p>
          <a:p>
            <a:r>
              <a:rPr lang="en-US" dirty="0" smtClean="0"/>
              <a:t>Form of social </a:t>
            </a:r>
            <a:r>
              <a:rPr lang="en-US" dirty="0" err="1" smtClean="0"/>
              <a:t>organisation</a:t>
            </a:r>
            <a:r>
              <a:rPr lang="en-US" dirty="0" smtClean="0"/>
              <a:t> or government where men rule and secure power for themselves</a:t>
            </a:r>
            <a:endParaRPr lang="en-US" dirty="0"/>
          </a:p>
        </p:txBody>
      </p:sp>
    </p:spTree>
    <p:extLst>
      <p:ext uri="{BB962C8B-B14F-4D97-AF65-F5344CB8AC3E}">
        <p14:creationId xmlns:p14="http://schemas.microsoft.com/office/powerpoint/2010/main" val="139065253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Janet Martin Soskice</a:t>
            </a:r>
            <a:endParaRPr lang="en-US" dirty="0"/>
          </a:p>
        </p:txBody>
      </p:sp>
      <p:sp>
        <p:nvSpPr>
          <p:cNvPr id="5" name="Content Placeholder 4"/>
          <p:cNvSpPr>
            <a:spLocks noGrp="1"/>
          </p:cNvSpPr>
          <p:nvPr>
            <p:ph sz="half" idx="1"/>
          </p:nvPr>
        </p:nvSpPr>
        <p:spPr/>
        <p:txBody>
          <a:bodyPr/>
          <a:lstStyle/>
          <a:p>
            <a:endParaRPr lang="en-US"/>
          </a:p>
        </p:txBody>
      </p:sp>
      <p:sp>
        <p:nvSpPr>
          <p:cNvPr id="6" name="Content Placeholder 5"/>
          <p:cNvSpPr>
            <a:spLocks noGrp="1"/>
          </p:cNvSpPr>
          <p:nvPr>
            <p:ph sz="half" idx="2"/>
          </p:nvPr>
        </p:nvSpPr>
        <p:spPr/>
        <p:txBody>
          <a:bodyPr/>
          <a:lstStyle/>
          <a:p>
            <a:r>
              <a:rPr lang="en-US" dirty="0" smtClean="0"/>
              <a:t>‘Sexism is not something that hurts women’s feelings, sexism kills millions and millions and millions of girls and women each year’.</a:t>
            </a:r>
          </a:p>
          <a:p>
            <a:r>
              <a:rPr lang="en-US" dirty="0" smtClean="0"/>
              <a:t>‘Where there is anything, boy children and men get it first’.</a:t>
            </a:r>
            <a:endParaRPr lang="en-US" dirty="0"/>
          </a:p>
        </p:txBody>
      </p:sp>
      <p:pic>
        <p:nvPicPr>
          <p:cNvPr id="7" name="Picture 6"/>
          <p:cNvPicPr>
            <a:picLocks noChangeAspect="1"/>
          </p:cNvPicPr>
          <p:nvPr/>
        </p:nvPicPr>
        <p:blipFill>
          <a:blip r:embed="rId2"/>
          <a:stretch>
            <a:fillRect/>
          </a:stretch>
        </p:blipFill>
        <p:spPr>
          <a:xfrm>
            <a:off x="731462" y="1600200"/>
            <a:ext cx="3519716" cy="4831610"/>
          </a:xfrm>
          <a:prstGeom prst="rect">
            <a:avLst/>
          </a:prstGeom>
        </p:spPr>
      </p:pic>
    </p:spTree>
    <p:extLst>
      <p:ext uri="{BB962C8B-B14F-4D97-AF65-F5344CB8AC3E}">
        <p14:creationId xmlns:p14="http://schemas.microsoft.com/office/powerpoint/2010/main" val="275878893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a:t>
            </a:r>
            <a:r>
              <a:rPr lang="en-US" dirty="0" smtClean="0"/>
              <a:t>Daly (1928-2010)</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‘When will they understand? It is </a:t>
            </a:r>
            <a:r>
              <a:rPr lang="en-US" dirty="0" err="1" smtClean="0"/>
              <a:t>rapism</a:t>
            </a:r>
            <a:r>
              <a:rPr lang="en-US" dirty="0" smtClean="0"/>
              <a:t> that has spawned racism. It is </a:t>
            </a:r>
            <a:r>
              <a:rPr lang="en-US" dirty="0" err="1" smtClean="0"/>
              <a:t>gynocide</a:t>
            </a:r>
            <a:r>
              <a:rPr lang="en-US" dirty="0" smtClean="0"/>
              <a:t> that gives rise to genocide’.</a:t>
            </a:r>
          </a:p>
          <a:p>
            <a:r>
              <a:rPr lang="en-US" dirty="0" err="1" smtClean="0"/>
              <a:t>γυνη</a:t>
            </a:r>
            <a:endParaRPr lang="en-US" dirty="0"/>
          </a:p>
        </p:txBody>
      </p:sp>
      <p:pic>
        <p:nvPicPr>
          <p:cNvPr id="5" name="Picture 4"/>
          <p:cNvPicPr>
            <a:picLocks noChangeAspect="1"/>
          </p:cNvPicPr>
          <p:nvPr/>
        </p:nvPicPr>
        <p:blipFill>
          <a:blip r:embed="rId2"/>
          <a:stretch>
            <a:fillRect/>
          </a:stretch>
        </p:blipFill>
        <p:spPr>
          <a:xfrm>
            <a:off x="902979" y="1669476"/>
            <a:ext cx="3259999" cy="4346665"/>
          </a:xfrm>
          <a:prstGeom prst="rect">
            <a:avLst/>
          </a:prstGeom>
        </p:spPr>
      </p:pic>
    </p:spTree>
    <p:extLst>
      <p:ext uri="{BB962C8B-B14F-4D97-AF65-F5344CB8AC3E}">
        <p14:creationId xmlns:p14="http://schemas.microsoft.com/office/powerpoint/2010/main" val="34393151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Rosemary Radford </a:t>
            </a:r>
            <a:r>
              <a:rPr lang="en-US" dirty="0" err="1" smtClean="0"/>
              <a:t>Ruether</a:t>
            </a:r>
            <a:r>
              <a:rPr lang="en-US" dirty="0" smtClean="0"/>
              <a:t> (b. </a:t>
            </a:r>
            <a:r>
              <a:rPr lang="en-US" smtClean="0"/>
              <a:t>1936)</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‘journey of anger’</a:t>
            </a:r>
          </a:p>
          <a:p>
            <a:r>
              <a:rPr lang="en-US" dirty="0" smtClean="0"/>
              <a:t>All women need to take such a journey in order to expose and transform the endemic sexism in western culture (and the world).</a:t>
            </a:r>
            <a:endParaRPr lang="en-US" dirty="0"/>
          </a:p>
        </p:txBody>
      </p:sp>
      <p:pic>
        <p:nvPicPr>
          <p:cNvPr id="5" name="Picture 4"/>
          <p:cNvPicPr>
            <a:picLocks noChangeAspect="1"/>
          </p:cNvPicPr>
          <p:nvPr/>
        </p:nvPicPr>
        <p:blipFill>
          <a:blip r:embed="rId2"/>
          <a:stretch>
            <a:fillRect/>
          </a:stretch>
        </p:blipFill>
        <p:spPr>
          <a:xfrm>
            <a:off x="457200" y="1600200"/>
            <a:ext cx="3926272" cy="4525963"/>
          </a:xfrm>
          <a:prstGeom prst="rect">
            <a:avLst/>
          </a:prstGeom>
        </p:spPr>
      </p:pic>
    </p:spTree>
    <p:extLst>
      <p:ext uri="{BB962C8B-B14F-4D97-AF65-F5344CB8AC3E}">
        <p14:creationId xmlns:p14="http://schemas.microsoft.com/office/powerpoint/2010/main" val="31247372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Women Bishops</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Barbara Harris</a:t>
            </a:r>
          </a:p>
          <a:p>
            <a:r>
              <a:rPr lang="en-US" dirty="0" err="1" smtClean="0"/>
              <a:t>Suffragan</a:t>
            </a:r>
            <a:r>
              <a:rPr lang="en-US" dirty="0" smtClean="0"/>
              <a:t> Bishop of Massachusetts (1989)</a:t>
            </a:r>
          </a:p>
          <a:p>
            <a:r>
              <a:rPr lang="en-US" dirty="0" smtClean="0"/>
              <a:t>Wales, England (2013) – none yet consecrated</a:t>
            </a:r>
          </a:p>
          <a:p>
            <a:pPr marL="0" indent="0">
              <a:buNone/>
            </a:pPr>
            <a:endParaRPr lang="en-US" dirty="0"/>
          </a:p>
        </p:txBody>
      </p:sp>
      <p:pic>
        <p:nvPicPr>
          <p:cNvPr id="5" name="Picture 4"/>
          <p:cNvPicPr>
            <a:picLocks noChangeAspect="1"/>
          </p:cNvPicPr>
          <p:nvPr/>
        </p:nvPicPr>
        <p:blipFill>
          <a:blip r:embed="rId2"/>
          <a:stretch>
            <a:fillRect/>
          </a:stretch>
        </p:blipFill>
        <p:spPr>
          <a:xfrm>
            <a:off x="1049022" y="1645463"/>
            <a:ext cx="3275250" cy="4334889"/>
          </a:xfrm>
          <a:prstGeom prst="rect">
            <a:avLst/>
          </a:prstGeom>
        </p:spPr>
      </p:pic>
    </p:spTree>
    <p:extLst>
      <p:ext uri="{BB962C8B-B14F-4D97-AF65-F5344CB8AC3E}">
        <p14:creationId xmlns:p14="http://schemas.microsoft.com/office/powerpoint/2010/main" val="57424181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Opposition</a:t>
            </a:r>
            <a:endParaRPr lang="en-US" dirty="0"/>
          </a:p>
        </p:txBody>
      </p:sp>
      <p:sp>
        <p:nvSpPr>
          <p:cNvPr id="3" name="Content Placeholder 2"/>
          <p:cNvSpPr>
            <a:spLocks noGrp="1"/>
          </p:cNvSpPr>
          <p:nvPr>
            <p:ph sz="half" idx="1"/>
          </p:nvPr>
        </p:nvSpPr>
        <p:spPr/>
        <p:txBody>
          <a:bodyPr/>
          <a:lstStyle/>
          <a:p>
            <a:r>
              <a:rPr lang="en-US" dirty="0" smtClean="0"/>
              <a:t>Sacramental churches (Roman Catholic / Eastern Orthodox)</a:t>
            </a:r>
          </a:p>
          <a:p>
            <a:r>
              <a:rPr lang="en-US" dirty="0" smtClean="0"/>
              <a:t>Priest is the ‘vicar of Christ’</a:t>
            </a:r>
          </a:p>
          <a:p>
            <a:r>
              <a:rPr lang="en-US" i="1" dirty="0" err="1" smtClean="0"/>
              <a:t>Vicare</a:t>
            </a:r>
            <a:endParaRPr lang="en-US" dirty="0" smtClean="0"/>
          </a:p>
          <a:p>
            <a:r>
              <a:rPr lang="en-US" dirty="0" smtClean="0"/>
              <a:t>Disciples were all men</a:t>
            </a:r>
            <a:endParaRPr lang="en-US" dirty="0"/>
          </a:p>
        </p:txBody>
      </p:sp>
      <p:sp>
        <p:nvSpPr>
          <p:cNvPr id="4" name="Content Placeholder 3"/>
          <p:cNvSpPr>
            <a:spLocks noGrp="1"/>
          </p:cNvSpPr>
          <p:nvPr>
            <p:ph sz="half" idx="2"/>
          </p:nvPr>
        </p:nvSpPr>
        <p:spPr/>
        <p:txBody>
          <a:bodyPr/>
          <a:lstStyle/>
          <a:p>
            <a:r>
              <a:rPr lang="en-US" dirty="0" smtClean="0"/>
              <a:t>Evangelical churches</a:t>
            </a:r>
          </a:p>
          <a:p>
            <a:r>
              <a:rPr lang="en-US" dirty="0" smtClean="0"/>
              <a:t>Quote from scripture</a:t>
            </a:r>
          </a:p>
          <a:p>
            <a:r>
              <a:rPr lang="en-US" dirty="0" smtClean="0"/>
              <a:t>Women forbidden from leadership roles (especially over men)</a:t>
            </a:r>
          </a:p>
          <a:p>
            <a:r>
              <a:rPr lang="en-US" dirty="0" smtClean="0"/>
              <a:t>Women forbidden from speaking in church</a:t>
            </a:r>
          </a:p>
          <a:p>
            <a:endParaRPr lang="en-US" dirty="0"/>
          </a:p>
        </p:txBody>
      </p:sp>
    </p:spTree>
    <p:extLst>
      <p:ext uri="{BB962C8B-B14F-4D97-AF65-F5344CB8AC3E}">
        <p14:creationId xmlns:p14="http://schemas.microsoft.com/office/powerpoint/2010/main" val="335466816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a:bodyPr>
          <a:lstStyle/>
          <a:p>
            <a:r>
              <a:rPr lang="en-US" dirty="0"/>
              <a:t>‘As in all the congregations of the saints, women should keep silent in the churches. They are not allowed to speak, but must be in submission, as the Law says.  If they want to inquire about something, they should ask their own husbands at home; for it is disgraceful for a woman to speak in the church</a:t>
            </a:r>
            <a:r>
              <a:rPr lang="en-US" dirty="0" smtClean="0"/>
              <a:t>’</a:t>
            </a:r>
            <a:r>
              <a:rPr lang="en-GB" dirty="0" smtClean="0"/>
              <a:t>. (1 Corinthians 14:33-35)</a:t>
            </a:r>
            <a:endParaRPr lang="en-US" dirty="0"/>
          </a:p>
        </p:txBody>
      </p:sp>
      <p:sp>
        <p:nvSpPr>
          <p:cNvPr id="4" name="Content Placeholder 3"/>
          <p:cNvSpPr>
            <a:spLocks noGrp="1"/>
          </p:cNvSpPr>
          <p:nvPr>
            <p:ph sz="half" idx="2"/>
          </p:nvPr>
        </p:nvSpPr>
        <p:spPr/>
        <p:txBody>
          <a:bodyPr>
            <a:normAutofit/>
          </a:bodyPr>
          <a:lstStyle/>
          <a:p>
            <a:r>
              <a:rPr lang="en-US" dirty="0" smtClean="0"/>
              <a:t>‘But </a:t>
            </a:r>
            <a:r>
              <a:rPr lang="en-US" dirty="0"/>
              <a:t>I suffer not a woman to teach, nor to usurp authority over the man, but to be in silence</a:t>
            </a:r>
            <a:r>
              <a:rPr lang="en-US" dirty="0" smtClean="0"/>
              <a:t>’. (1 Timothy 2:12)</a:t>
            </a:r>
            <a:r>
              <a:rPr lang="en-GB" dirty="0" smtClean="0">
                <a:effectLst/>
              </a:rPr>
              <a:t> </a:t>
            </a:r>
            <a:endParaRPr lang="en-US" dirty="0"/>
          </a:p>
        </p:txBody>
      </p:sp>
    </p:spTree>
    <p:extLst>
      <p:ext uri="{BB962C8B-B14F-4D97-AF65-F5344CB8AC3E}">
        <p14:creationId xmlns:p14="http://schemas.microsoft.com/office/powerpoint/2010/main" val="19063994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r>
              <a:rPr lang="en-US" dirty="0" smtClean="0"/>
              <a:t>What can be said of women’s history in Christianity?</a:t>
            </a:r>
          </a:p>
          <a:p>
            <a:r>
              <a:rPr lang="en-US" dirty="0" smtClean="0"/>
              <a:t>What response have women made recently?</a:t>
            </a:r>
          </a:p>
          <a:p>
            <a:r>
              <a:rPr lang="en-US" dirty="0" smtClean="0"/>
              <a:t>Feminist Theology</a:t>
            </a:r>
          </a:p>
          <a:p>
            <a:r>
              <a:rPr lang="en-US" dirty="0" smtClean="0"/>
              <a:t>Women outnumber men by at least 3 to 2 in the western church</a:t>
            </a:r>
            <a:endParaRPr lang="en-US" dirty="0"/>
          </a:p>
        </p:txBody>
      </p:sp>
    </p:spTree>
    <p:extLst>
      <p:ext uri="{BB962C8B-B14F-4D97-AF65-F5344CB8AC3E}">
        <p14:creationId xmlns:p14="http://schemas.microsoft.com/office/powerpoint/2010/main" val="122788650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‘There </a:t>
            </a:r>
            <a:r>
              <a:rPr lang="en-US" dirty="0"/>
              <a:t>is neither Jew nor Gentile, neither slave nor free, nor is there male and female, for you are all one in Christ </a:t>
            </a:r>
            <a:r>
              <a:rPr lang="en-US" dirty="0" smtClean="0"/>
              <a:t>Jesus’. (Galatians 3:28)</a:t>
            </a:r>
          </a:p>
          <a:p>
            <a:r>
              <a:rPr lang="en-US" dirty="0" smtClean="0"/>
              <a:t>‘But I want you to realize that the head of every man is Christ, and the head of the woman is man, and the head of Christ is God’. (1 Corinthians 11:3)</a:t>
            </a:r>
          </a:p>
          <a:p>
            <a:r>
              <a:rPr lang="en-US" dirty="0" smtClean="0"/>
              <a:t>Linda </a:t>
            </a:r>
            <a:r>
              <a:rPr lang="en-US" dirty="0" err="1" smtClean="0"/>
              <a:t>Woodhead</a:t>
            </a:r>
            <a:r>
              <a:rPr lang="en-US" dirty="0" smtClean="0"/>
              <a:t>: ‘exemplify a pattern in Christianity of all varieties’.</a:t>
            </a:r>
            <a:endParaRPr lang="en-GB" dirty="0"/>
          </a:p>
          <a:p>
            <a:endParaRPr lang="en-US" dirty="0"/>
          </a:p>
        </p:txBody>
      </p:sp>
    </p:spTree>
    <p:extLst>
      <p:ext uri="{BB962C8B-B14F-4D97-AF65-F5344CB8AC3E}">
        <p14:creationId xmlns:p14="http://schemas.microsoft.com/office/powerpoint/2010/main" val="41124417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Linda </a:t>
            </a:r>
            <a:r>
              <a:rPr lang="en-US" dirty="0" err="1" smtClean="0"/>
              <a:t>Woodhead</a:t>
            </a:r>
            <a:endParaRPr lang="en-US" dirty="0"/>
          </a:p>
        </p:txBody>
      </p:sp>
      <p:sp>
        <p:nvSpPr>
          <p:cNvPr id="5" name="Content Placeholder 4"/>
          <p:cNvSpPr>
            <a:spLocks noGrp="1"/>
          </p:cNvSpPr>
          <p:nvPr>
            <p:ph sz="half" idx="1"/>
          </p:nvPr>
        </p:nvSpPr>
        <p:spPr/>
        <p:txBody>
          <a:bodyPr>
            <a:normAutofit fontScale="92500" lnSpcReduction="20000"/>
          </a:bodyPr>
          <a:lstStyle/>
          <a:p>
            <a:endParaRPr lang="en-US"/>
          </a:p>
        </p:txBody>
      </p:sp>
      <p:sp>
        <p:nvSpPr>
          <p:cNvPr id="6" name="Content Placeholder 5"/>
          <p:cNvSpPr>
            <a:spLocks noGrp="1"/>
          </p:cNvSpPr>
          <p:nvPr>
            <p:ph sz="half" idx="2"/>
          </p:nvPr>
        </p:nvSpPr>
        <p:spPr/>
        <p:txBody>
          <a:bodyPr>
            <a:normAutofit fontScale="92500" lnSpcReduction="20000"/>
          </a:bodyPr>
          <a:lstStyle/>
          <a:p>
            <a:r>
              <a:rPr lang="en-US" dirty="0" smtClean="0"/>
              <a:t>‘On </a:t>
            </a:r>
            <a:r>
              <a:rPr lang="en-US" dirty="0"/>
              <a:t>the one hand, egalitarian statements are backed up in practice by equal access for both sexes to the church’s key rituals and sacraments, scriptures, and the promise of salvation. But on the other hand the egalitarian emphasis is contradicted by a symbolic framework that elevates the male over the female, and by organizational arrangements that make masculine domination a reality in church </a:t>
            </a:r>
            <a:r>
              <a:rPr lang="en-US" dirty="0" smtClean="0"/>
              <a:t>life’.</a:t>
            </a:r>
            <a:r>
              <a:rPr lang="en-GB" dirty="0" smtClean="0">
                <a:effectLst/>
              </a:rPr>
              <a:t> </a:t>
            </a:r>
            <a:endParaRPr lang="en-US" dirty="0"/>
          </a:p>
        </p:txBody>
      </p:sp>
      <p:pic>
        <p:nvPicPr>
          <p:cNvPr id="7" name="Picture 6"/>
          <p:cNvPicPr>
            <a:picLocks noChangeAspect="1"/>
          </p:cNvPicPr>
          <p:nvPr/>
        </p:nvPicPr>
        <p:blipFill>
          <a:blip r:embed="rId2"/>
          <a:stretch>
            <a:fillRect/>
          </a:stretch>
        </p:blipFill>
        <p:spPr>
          <a:xfrm>
            <a:off x="571500" y="1958167"/>
            <a:ext cx="3626758" cy="4167995"/>
          </a:xfrm>
          <a:prstGeom prst="rect">
            <a:avLst/>
          </a:prstGeom>
        </p:spPr>
      </p:pic>
    </p:spTree>
    <p:extLst>
      <p:ext uri="{BB962C8B-B14F-4D97-AF65-F5344CB8AC3E}">
        <p14:creationId xmlns:p14="http://schemas.microsoft.com/office/powerpoint/2010/main" val="3771867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God and masculinity</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God as ‘He’</a:t>
            </a:r>
          </a:p>
          <a:p>
            <a:r>
              <a:rPr lang="en-US" dirty="0" smtClean="0"/>
              <a:t>‘Father’, ‘Son’, ‘King’, ‘Lord’, ‘Judge’, ‘Master’</a:t>
            </a:r>
          </a:p>
          <a:p>
            <a:r>
              <a:rPr lang="en-US" dirty="0" smtClean="0"/>
              <a:t>Theologically, God is sexless with neither masculinity nor femininity</a:t>
            </a:r>
            <a:endParaRPr lang="en-US" dirty="0"/>
          </a:p>
        </p:txBody>
      </p:sp>
      <p:pic>
        <p:nvPicPr>
          <p:cNvPr id="5" name="Picture 4"/>
          <p:cNvPicPr>
            <a:picLocks noChangeAspect="1"/>
          </p:cNvPicPr>
          <p:nvPr/>
        </p:nvPicPr>
        <p:blipFill>
          <a:blip r:embed="rId2"/>
          <a:stretch>
            <a:fillRect/>
          </a:stretch>
        </p:blipFill>
        <p:spPr>
          <a:xfrm>
            <a:off x="457199" y="1600200"/>
            <a:ext cx="4038601" cy="4508500"/>
          </a:xfrm>
          <a:prstGeom prst="rect">
            <a:avLst/>
          </a:prstGeom>
        </p:spPr>
      </p:pic>
    </p:spTree>
    <p:extLst>
      <p:ext uri="{BB962C8B-B14F-4D97-AF65-F5344CB8AC3E}">
        <p14:creationId xmlns:p14="http://schemas.microsoft.com/office/powerpoint/2010/main" val="39251920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Teachings arising from scripture</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Genesis 2</a:t>
            </a:r>
          </a:p>
          <a:p>
            <a:r>
              <a:rPr lang="en-US" dirty="0" smtClean="0"/>
              <a:t>Man created directly by God</a:t>
            </a:r>
          </a:p>
          <a:p>
            <a:r>
              <a:rPr lang="en-US" dirty="0" smtClean="0"/>
              <a:t>Woman created derivatively</a:t>
            </a:r>
          </a:p>
          <a:p>
            <a:r>
              <a:rPr lang="en-US" dirty="0" smtClean="0"/>
              <a:t>Eve succumbed to sin first</a:t>
            </a:r>
          </a:p>
          <a:p>
            <a:r>
              <a:rPr lang="en-US" dirty="0" smtClean="0"/>
              <a:t>‘adopted sons of God’</a:t>
            </a:r>
          </a:p>
          <a:p>
            <a:r>
              <a:rPr lang="en-US" dirty="0" smtClean="0"/>
              <a:t>‘female men of God’</a:t>
            </a:r>
          </a:p>
          <a:p>
            <a:endParaRPr lang="en-US" dirty="0"/>
          </a:p>
        </p:txBody>
      </p:sp>
      <p:pic>
        <p:nvPicPr>
          <p:cNvPr id="5" name="Picture 4"/>
          <p:cNvPicPr>
            <a:picLocks noChangeAspect="1"/>
          </p:cNvPicPr>
          <p:nvPr/>
        </p:nvPicPr>
        <p:blipFill>
          <a:blip r:embed="rId2"/>
          <a:stretch>
            <a:fillRect/>
          </a:stretch>
        </p:blipFill>
        <p:spPr>
          <a:xfrm>
            <a:off x="457200" y="1600200"/>
            <a:ext cx="4038600" cy="4525963"/>
          </a:xfrm>
          <a:prstGeom prst="rect">
            <a:avLst/>
          </a:prstGeom>
        </p:spPr>
      </p:pic>
    </p:spTree>
    <p:extLst>
      <p:ext uri="{BB962C8B-B14F-4D97-AF65-F5344CB8AC3E}">
        <p14:creationId xmlns:p14="http://schemas.microsoft.com/office/powerpoint/2010/main" val="222073096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 Augustine</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‘Even in them that are women in body, the manliness of their souls hides the sex of their flesh’.</a:t>
            </a:r>
            <a:endParaRPr lang="en-US" dirty="0"/>
          </a:p>
        </p:txBody>
      </p:sp>
      <p:pic>
        <p:nvPicPr>
          <p:cNvPr id="5" name="Picture 4"/>
          <p:cNvPicPr>
            <a:picLocks noChangeAspect="1"/>
          </p:cNvPicPr>
          <p:nvPr/>
        </p:nvPicPr>
        <p:blipFill>
          <a:blip r:embed="rId2"/>
          <a:stretch>
            <a:fillRect/>
          </a:stretch>
        </p:blipFill>
        <p:spPr>
          <a:xfrm>
            <a:off x="744253" y="1600199"/>
            <a:ext cx="3506924" cy="4525963"/>
          </a:xfrm>
          <a:prstGeom prst="rect">
            <a:avLst/>
          </a:prstGeom>
        </p:spPr>
      </p:pic>
    </p:spTree>
    <p:extLst>
      <p:ext uri="{BB962C8B-B14F-4D97-AF65-F5344CB8AC3E}">
        <p14:creationId xmlns:p14="http://schemas.microsoft.com/office/powerpoint/2010/main" val="36450311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Chrysostom (347-407)</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a:t>‘Then why is the man said to be in the ‘image of God’ and the woman not?  Because “image” has rather to do with authority, and this only the man has; the woman has it no longer</a:t>
            </a:r>
            <a:r>
              <a:rPr lang="en-US" dirty="0" smtClean="0"/>
              <a:t>’.</a:t>
            </a:r>
            <a:r>
              <a:rPr lang="en-GB" dirty="0" smtClean="0">
                <a:effectLst/>
              </a:rPr>
              <a:t> </a:t>
            </a:r>
            <a:endParaRPr lang="en-US" dirty="0"/>
          </a:p>
        </p:txBody>
      </p:sp>
      <p:pic>
        <p:nvPicPr>
          <p:cNvPr id="5" name="Picture 4"/>
          <p:cNvPicPr>
            <a:picLocks noChangeAspect="1"/>
          </p:cNvPicPr>
          <p:nvPr/>
        </p:nvPicPr>
        <p:blipFill>
          <a:blip r:embed="rId2"/>
          <a:stretch>
            <a:fillRect/>
          </a:stretch>
        </p:blipFill>
        <p:spPr>
          <a:xfrm>
            <a:off x="457200" y="1587737"/>
            <a:ext cx="4038600" cy="4538425"/>
          </a:xfrm>
          <a:prstGeom prst="rect">
            <a:avLst/>
          </a:prstGeom>
        </p:spPr>
      </p:pic>
    </p:spTree>
    <p:extLst>
      <p:ext uri="{BB962C8B-B14F-4D97-AF65-F5344CB8AC3E}">
        <p14:creationId xmlns:p14="http://schemas.microsoft.com/office/powerpoint/2010/main" val="156907680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Ambrosiaster</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smtClean="0"/>
              <a:t>Ambrose of Milan (337-397)</a:t>
            </a:r>
          </a:p>
          <a:p>
            <a:r>
              <a:rPr lang="en-US" dirty="0"/>
              <a:t>‘For how can it be said of woman that she is in the image of God when she is demonstrably subject to male dominion and has no authority?  For she can neither teach nor be a witness in a court nor take an oath nor be a judge</a:t>
            </a:r>
            <a:r>
              <a:rPr lang="en-US" dirty="0" smtClean="0"/>
              <a:t>’.</a:t>
            </a:r>
            <a:r>
              <a:rPr lang="en-GB" dirty="0" smtClean="0">
                <a:effectLst/>
              </a:rPr>
              <a:t> </a:t>
            </a:r>
            <a:endParaRPr lang="en-US" dirty="0"/>
          </a:p>
        </p:txBody>
      </p:sp>
      <p:pic>
        <p:nvPicPr>
          <p:cNvPr id="5" name="Picture 4"/>
          <p:cNvPicPr>
            <a:picLocks noChangeAspect="1"/>
          </p:cNvPicPr>
          <p:nvPr/>
        </p:nvPicPr>
        <p:blipFill>
          <a:blip r:embed="rId2"/>
          <a:stretch>
            <a:fillRect/>
          </a:stretch>
        </p:blipFill>
        <p:spPr>
          <a:xfrm>
            <a:off x="881987" y="1600199"/>
            <a:ext cx="3192793" cy="4601181"/>
          </a:xfrm>
          <a:prstGeom prst="rect">
            <a:avLst/>
          </a:prstGeom>
        </p:spPr>
      </p:pic>
    </p:spTree>
    <p:extLst>
      <p:ext uri="{BB962C8B-B14F-4D97-AF65-F5344CB8AC3E}">
        <p14:creationId xmlns:p14="http://schemas.microsoft.com/office/powerpoint/2010/main" val="32661228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Tertullian (160-220)</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a:t>‘You are the devil’s gateway.  You are the </a:t>
            </a:r>
            <a:r>
              <a:rPr lang="en-US" dirty="0" err="1"/>
              <a:t>unsealer</a:t>
            </a:r>
            <a:r>
              <a:rPr lang="en-US" dirty="0"/>
              <a:t> of the forbidden tree.  You are the first deserter of divine law...You destroyed so early God’s image, man.  On account of your desire, that is death, even the Son of God had to </a:t>
            </a:r>
            <a:r>
              <a:rPr lang="en-US" dirty="0" smtClean="0"/>
              <a:t>die’.</a:t>
            </a:r>
            <a:r>
              <a:rPr lang="en-GB" dirty="0" smtClean="0">
                <a:effectLst/>
              </a:rPr>
              <a:t> </a:t>
            </a:r>
            <a:endParaRPr lang="en-US" dirty="0"/>
          </a:p>
        </p:txBody>
      </p:sp>
      <p:pic>
        <p:nvPicPr>
          <p:cNvPr id="5" name="Picture 4"/>
          <p:cNvPicPr>
            <a:picLocks noChangeAspect="1"/>
          </p:cNvPicPr>
          <p:nvPr/>
        </p:nvPicPr>
        <p:blipFill>
          <a:blip r:embed="rId2"/>
          <a:stretch>
            <a:fillRect/>
          </a:stretch>
        </p:blipFill>
        <p:spPr>
          <a:xfrm>
            <a:off x="808454" y="1679448"/>
            <a:ext cx="3283966" cy="4270563"/>
          </a:xfrm>
          <a:prstGeom prst="rect">
            <a:avLst/>
          </a:prstGeom>
        </p:spPr>
      </p:pic>
    </p:spTree>
    <p:extLst>
      <p:ext uri="{BB962C8B-B14F-4D97-AF65-F5344CB8AC3E}">
        <p14:creationId xmlns:p14="http://schemas.microsoft.com/office/powerpoint/2010/main" val="8536085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Thomas Aquinas (1225-1274)</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Man plants the seed in the woman</a:t>
            </a:r>
          </a:p>
          <a:p>
            <a:r>
              <a:rPr lang="en-US" dirty="0" smtClean="0"/>
              <a:t>Can be affected by external factors</a:t>
            </a:r>
          </a:p>
          <a:p>
            <a:r>
              <a:rPr lang="en-US" dirty="0" smtClean="0"/>
              <a:t>South wind ‘which is damp’</a:t>
            </a:r>
          </a:p>
          <a:p>
            <a:r>
              <a:rPr lang="en-US" i="1" dirty="0" err="1" smtClean="0"/>
              <a:t>manquée</a:t>
            </a:r>
            <a:endParaRPr lang="en-US" i="1" dirty="0"/>
          </a:p>
        </p:txBody>
      </p:sp>
      <p:pic>
        <p:nvPicPr>
          <p:cNvPr id="5" name="Picture 4"/>
          <p:cNvPicPr>
            <a:picLocks noChangeAspect="1"/>
          </p:cNvPicPr>
          <p:nvPr/>
        </p:nvPicPr>
        <p:blipFill>
          <a:blip r:embed="rId2"/>
          <a:stretch>
            <a:fillRect/>
          </a:stretch>
        </p:blipFill>
        <p:spPr>
          <a:xfrm>
            <a:off x="419100" y="1600200"/>
            <a:ext cx="4076700" cy="4534065"/>
          </a:xfrm>
          <a:prstGeom prst="rect">
            <a:avLst/>
          </a:prstGeom>
        </p:spPr>
      </p:pic>
    </p:spTree>
    <p:extLst>
      <p:ext uri="{BB962C8B-B14F-4D97-AF65-F5344CB8AC3E}">
        <p14:creationId xmlns:p14="http://schemas.microsoft.com/office/powerpoint/2010/main" val="418815852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Martin Luther (1483-1546)</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a:t>‘The rule remains with the husband, and the wife is compelled to obey him by God’s command. He rules the home and the state, wages wars, and defends his possessions … The woman, on the other hand, is like a nail driven into the wall. She sits at home … She does not go beyond her most personal </a:t>
            </a:r>
            <a:r>
              <a:rPr lang="en-US" dirty="0" smtClean="0"/>
              <a:t>duties’.</a:t>
            </a:r>
            <a:endParaRPr lang="en-US" dirty="0"/>
          </a:p>
        </p:txBody>
      </p:sp>
      <p:pic>
        <p:nvPicPr>
          <p:cNvPr id="5" name="Picture 4"/>
          <p:cNvPicPr>
            <a:picLocks noChangeAspect="1"/>
          </p:cNvPicPr>
          <p:nvPr/>
        </p:nvPicPr>
        <p:blipFill>
          <a:blip r:embed="rId2"/>
          <a:stretch>
            <a:fillRect/>
          </a:stretch>
        </p:blipFill>
        <p:spPr>
          <a:xfrm>
            <a:off x="457199" y="1657214"/>
            <a:ext cx="4038601" cy="4199650"/>
          </a:xfrm>
          <a:prstGeom prst="rect">
            <a:avLst/>
          </a:prstGeom>
        </p:spPr>
      </p:pic>
    </p:spTree>
    <p:extLst>
      <p:ext uri="{BB962C8B-B14F-4D97-AF65-F5344CB8AC3E}">
        <p14:creationId xmlns:p14="http://schemas.microsoft.com/office/powerpoint/2010/main" val="215386067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Karl Barth (1886-1968)</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a:t>
            </a:r>
            <a:r>
              <a:rPr lang="en-US" dirty="0"/>
              <a:t>Properly speaking, the business of woman, her task and function, is to actualize the fellowship in which man can only precede her, stimulating, leading, </a:t>
            </a:r>
            <a:r>
              <a:rPr lang="en-US" dirty="0" smtClean="0"/>
              <a:t>inspiring’.</a:t>
            </a:r>
            <a:endParaRPr lang="en-US" dirty="0"/>
          </a:p>
        </p:txBody>
      </p:sp>
      <p:pic>
        <p:nvPicPr>
          <p:cNvPr id="5" name="Picture 4"/>
          <p:cNvPicPr>
            <a:picLocks noChangeAspect="1"/>
          </p:cNvPicPr>
          <p:nvPr/>
        </p:nvPicPr>
        <p:blipFill>
          <a:blip r:embed="rId2"/>
          <a:stretch>
            <a:fillRect/>
          </a:stretch>
        </p:blipFill>
        <p:spPr>
          <a:xfrm>
            <a:off x="588300" y="1600200"/>
            <a:ext cx="3609958" cy="4525963"/>
          </a:xfrm>
          <a:prstGeom prst="rect">
            <a:avLst/>
          </a:prstGeom>
        </p:spPr>
      </p:pic>
    </p:spTree>
    <p:extLst>
      <p:ext uri="{BB962C8B-B14F-4D97-AF65-F5344CB8AC3E}">
        <p14:creationId xmlns:p14="http://schemas.microsoft.com/office/powerpoint/2010/main" val="2106818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Pope John Paul II</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‘In </a:t>
            </a:r>
            <a:r>
              <a:rPr lang="en-US" dirty="0"/>
              <a:t>the Spirit of Christ, in fact, women can discover the entire meaning of their femininity and thus be disposed to make a “sincere gift of self” to others, thereby finding </a:t>
            </a:r>
            <a:r>
              <a:rPr lang="en-US" dirty="0" smtClean="0"/>
              <a:t>themselves’.</a:t>
            </a:r>
            <a:endParaRPr lang="en-US" dirty="0"/>
          </a:p>
        </p:txBody>
      </p:sp>
      <p:pic>
        <p:nvPicPr>
          <p:cNvPr id="5" name="Picture 4"/>
          <p:cNvPicPr>
            <a:picLocks noChangeAspect="1"/>
          </p:cNvPicPr>
          <p:nvPr/>
        </p:nvPicPr>
        <p:blipFill>
          <a:blip r:embed="rId2"/>
          <a:stretch>
            <a:fillRect/>
          </a:stretch>
        </p:blipFill>
        <p:spPr>
          <a:xfrm>
            <a:off x="457200" y="1600200"/>
            <a:ext cx="4038600" cy="4525963"/>
          </a:xfrm>
          <a:prstGeom prst="rect">
            <a:avLst/>
          </a:prstGeom>
        </p:spPr>
      </p:pic>
    </p:spTree>
    <p:extLst>
      <p:ext uri="{BB962C8B-B14F-4D97-AF65-F5344CB8AC3E}">
        <p14:creationId xmlns:p14="http://schemas.microsoft.com/office/powerpoint/2010/main" val="4105543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Attraction for men</a:t>
            </a:r>
            <a:endParaRPr lang="en-US" dirty="0"/>
          </a:p>
        </p:txBody>
      </p:sp>
      <p:sp>
        <p:nvSpPr>
          <p:cNvPr id="6" name="Content Placeholder 5"/>
          <p:cNvSpPr>
            <a:spLocks noGrp="1"/>
          </p:cNvSpPr>
          <p:nvPr>
            <p:ph idx="1"/>
          </p:nvPr>
        </p:nvSpPr>
        <p:spPr/>
        <p:txBody>
          <a:bodyPr>
            <a:normAutofit/>
          </a:bodyPr>
          <a:lstStyle/>
          <a:p>
            <a:r>
              <a:rPr lang="en-US" dirty="0" smtClean="0"/>
              <a:t>Christianity makes men rules in the home and (by extension) in the nation</a:t>
            </a:r>
          </a:p>
          <a:p>
            <a:r>
              <a:rPr lang="en-US" dirty="0" smtClean="0"/>
              <a:t>It can achieve this without requiring men to attend church</a:t>
            </a:r>
          </a:p>
          <a:p>
            <a:r>
              <a:rPr lang="en-US" dirty="0" smtClean="0"/>
              <a:t>It cannot offer positions of influence to all men</a:t>
            </a:r>
          </a:p>
          <a:p>
            <a:r>
              <a:rPr lang="en-US" dirty="0" smtClean="0"/>
              <a:t>Message of humility, weakness and submission unattractive to the ‘masculine’ psyche</a:t>
            </a:r>
            <a:endParaRPr lang="en-US" dirty="0"/>
          </a:p>
        </p:txBody>
      </p:sp>
    </p:spTree>
    <p:extLst>
      <p:ext uri="{BB962C8B-B14F-4D97-AF65-F5344CB8AC3E}">
        <p14:creationId xmlns:p14="http://schemas.microsoft.com/office/powerpoint/2010/main" val="15113005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Attraction for women</a:t>
            </a:r>
            <a:endParaRPr lang="en-US" dirty="0"/>
          </a:p>
        </p:txBody>
      </p:sp>
      <p:sp>
        <p:nvSpPr>
          <p:cNvPr id="3" name="Content Placeholder 2"/>
          <p:cNvSpPr>
            <a:spLocks noGrp="1"/>
          </p:cNvSpPr>
          <p:nvPr>
            <p:ph idx="1"/>
          </p:nvPr>
        </p:nvSpPr>
        <p:spPr/>
        <p:txBody>
          <a:bodyPr/>
          <a:lstStyle/>
          <a:p>
            <a:r>
              <a:rPr lang="en-US" dirty="0" smtClean="0"/>
              <a:t>Jesus ministered with and to women</a:t>
            </a:r>
          </a:p>
          <a:p>
            <a:r>
              <a:rPr lang="en-US" dirty="0" smtClean="0"/>
              <a:t>Humility, poverty of spirit, self-sacrifice, love</a:t>
            </a:r>
          </a:p>
          <a:p>
            <a:r>
              <a:rPr lang="en-US" dirty="0" smtClean="0"/>
              <a:t>Church supports the family and exalts the domestic role, offers support and companionship</a:t>
            </a:r>
          </a:p>
          <a:p>
            <a:r>
              <a:rPr lang="en-US" dirty="0" smtClean="0"/>
              <a:t>Only public space (historically) for women</a:t>
            </a:r>
          </a:p>
          <a:p>
            <a:r>
              <a:rPr lang="en-US" dirty="0" smtClean="0"/>
              <a:t>Missionary and charitable work</a:t>
            </a:r>
            <a:endParaRPr lang="en-US" dirty="0"/>
          </a:p>
        </p:txBody>
      </p:sp>
    </p:spTree>
    <p:extLst>
      <p:ext uri="{BB962C8B-B14F-4D97-AF65-F5344CB8AC3E}">
        <p14:creationId xmlns:p14="http://schemas.microsoft.com/office/powerpoint/2010/main" val="132342257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113</TotalTime>
  <Words>1052</Words>
  <Application>Microsoft Macintosh PowerPoint</Application>
  <PresentationFormat>On-screen Show (4:3)</PresentationFormat>
  <Paragraphs>83</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Breeze</vt:lpstr>
      <vt:lpstr>Judaism and Christianity</vt:lpstr>
      <vt:lpstr>PowerPoint Presentation</vt:lpstr>
      <vt:lpstr>Janet Martin Soskice</vt:lpstr>
      <vt:lpstr>Mary Daly (1928-2010)</vt:lpstr>
      <vt:lpstr>Rosemary Radford Ruether (b. 1936)</vt:lpstr>
      <vt:lpstr>Women Bishops</vt:lpstr>
      <vt:lpstr>Opposition</vt:lpstr>
      <vt:lpstr>PowerPoint Presentation</vt:lpstr>
      <vt:lpstr>PowerPoint Presentation</vt:lpstr>
      <vt:lpstr>PowerPoint Presentation</vt:lpstr>
      <vt:lpstr>Linda Woodhead</vt:lpstr>
      <vt:lpstr>God and masculinity</vt:lpstr>
      <vt:lpstr>Teachings arising from scripture</vt:lpstr>
      <vt:lpstr>St Augustine</vt:lpstr>
      <vt:lpstr>John Chrysostom (347-407)</vt:lpstr>
      <vt:lpstr>Ambrosiaster</vt:lpstr>
      <vt:lpstr>Tertullian (160-220)</vt:lpstr>
      <vt:lpstr>Thomas Aquinas (1225-1274)</vt:lpstr>
      <vt:lpstr>Martin Luther (1483-1546)</vt:lpstr>
      <vt:lpstr>Karl Barth (1886-1968)</vt:lpstr>
      <vt:lpstr>Pope John Paul II</vt:lpstr>
      <vt:lpstr>Attraction for men</vt:lpstr>
      <vt:lpstr>Attraction for women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Judaism and Christianity</dc:title>
  <dc:creator>Microsoft Office User</dc:creator>
  <cp:lastModifiedBy>Microsoft Office User</cp:lastModifiedBy>
  <cp:revision>8</cp:revision>
  <dcterms:created xsi:type="dcterms:W3CDTF">2013-11-25T18:36:57Z</dcterms:created>
  <dcterms:modified xsi:type="dcterms:W3CDTF">2013-11-25T20:55:57Z</dcterms:modified>
</cp:coreProperties>
</file>