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sldIdLst>
    <p:sldId id="256" r:id="rId2"/>
    <p:sldId id="258" r:id="rId3"/>
    <p:sldId id="259" r:id="rId4"/>
    <p:sldId id="260" r:id="rId5"/>
    <p:sldId id="257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F2AC1D-301D-4343-A934-F63BE8C1F728}" v="1095" dt="2021-03-29T09:48:44.133"/>
    <p1510:client id="{F4EA81B4-176A-9DFA-1C8A-C3C395F7A097}" v="68" dt="2021-03-29T09:55:19.7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none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3/29/2021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9447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3/29/2021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714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i="1" kern="1200" cap="none" spc="-7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>
            <a:extLst>
              <a:ext uri="{FF2B5EF4-FFF2-40B4-BE49-F238E27FC236}">
                <a16:creationId xmlns:a16="http://schemas.microsoft.com/office/drawing/2014/main" id="{9891C27D-8C9D-415C-A639-23D76B7B1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E8F4C0D6-B7E0-42D0-A57F-6781017A21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12">
            <a:extLst>
              <a:ext uri="{FF2B5EF4-FFF2-40B4-BE49-F238E27FC236}">
                <a16:creationId xmlns:a16="http://schemas.microsoft.com/office/drawing/2014/main" id="{5B4D6D08-A7F1-4445-BA2E-E449562C0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7" y="0"/>
            <a:ext cx="8168743" cy="6858000"/>
          </a:xfrm>
          <a:prstGeom prst="rect">
            <a:avLst/>
          </a:prstGeom>
          <a:solidFill>
            <a:schemeClr val="tx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14">
            <a:extLst>
              <a:ext uri="{FF2B5EF4-FFF2-40B4-BE49-F238E27FC236}">
                <a16:creationId xmlns:a16="http://schemas.microsoft.com/office/drawing/2014/main" id="{3A7C1A41-D915-4D26-8D5E-C01B27160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7" y="643464"/>
            <a:ext cx="6909241" cy="557107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50B663E-F671-4504-99A8-455955469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227" y="805446"/>
            <a:ext cx="6570161" cy="5244497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EF89585-ECD6-4B38-96B1-AD41A1BD4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37837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1B6FCD50-3FE8-4AB2-B746-2CC0EA9D4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52137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B3E90108-E441-4AF0-A059-613D076C7C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43777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0B422045-789A-442D-9E39-6FC4EC452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52137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46892A18-B2CB-4D6D-9826-00CF29C722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5859" y="1803342"/>
            <a:ext cx="5600897" cy="3654585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3F4C63FE-9526-4F8E-BCFD-954D2EF94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31468" y="164592"/>
            <a:ext cx="3708894" cy="6540176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60024" y="492342"/>
            <a:ext cx="3238829" cy="3150114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  <a:spcBef>
                <a:spcPts val="1000"/>
              </a:spcBef>
            </a:pPr>
            <a:r>
              <a:rPr lang="en-GB" sz="2400" i="0">
                <a:solidFill>
                  <a:schemeClr val="tx1"/>
                </a:solidFill>
                <a:latin typeface="Georgia Pro Cond Black"/>
              </a:rPr>
              <a:t>Donna Hutchinson: </a:t>
            </a:r>
            <a:br>
              <a:rPr lang="en-GB" sz="2400" i="0">
                <a:solidFill>
                  <a:schemeClr val="tx1"/>
                </a:solidFill>
                <a:latin typeface="Georgia Pro Cond Black"/>
              </a:rPr>
            </a:br>
            <a:r>
              <a:rPr lang="en-GB" sz="2400" i="0">
                <a:solidFill>
                  <a:schemeClr val="tx1"/>
                </a:solidFill>
                <a:latin typeface="Georgia Pro Cond Black"/>
              </a:rPr>
              <a:t>1817686</a:t>
            </a:r>
            <a:endParaRPr lang="en-US" sz="2400" i="0">
              <a:solidFill>
                <a:schemeClr val="tx1"/>
              </a:solidFill>
              <a:latin typeface="Georgia Pro Cond Black"/>
              <a:ea typeface="+mj-lt"/>
              <a:cs typeface="+mj-lt"/>
            </a:endParaRPr>
          </a:p>
          <a:p>
            <a:pPr algn="l">
              <a:lnSpc>
                <a:spcPct val="90000"/>
              </a:lnSpc>
              <a:spcBef>
                <a:spcPts val="1000"/>
              </a:spcBef>
            </a:pPr>
            <a:r>
              <a:rPr lang="en-GB" sz="2400" i="0">
                <a:solidFill>
                  <a:schemeClr val="tx1"/>
                </a:solidFill>
                <a:latin typeface="Georgia Pro Cond Black"/>
              </a:rPr>
              <a:t>Module: BMSW5016</a:t>
            </a:r>
            <a:endParaRPr lang="en-US" sz="2400" i="0">
              <a:solidFill>
                <a:schemeClr val="tx1"/>
              </a:solidFill>
              <a:latin typeface="Georgia Pro Cond Black"/>
              <a:ea typeface="+mj-lt"/>
              <a:cs typeface="+mj-lt"/>
            </a:endParaRPr>
          </a:p>
          <a:p>
            <a:pPr algn="l">
              <a:lnSpc>
                <a:spcPct val="90000"/>
              </a:lnSpc>
              <a:spcBef>
                <a:spcPts val="1000"/>
              </a:spcBef>
            </a:pPr>
            <a:r>
              <a:rPr lang="en-GB" sz="2400" i="0">
                <a:solidFill>
                  <a:schemeClr val="tx1"/>
                </a:solidFill>
                <a:latin typeface="Georgia Pro Cond Black"/>
              </a:rPr>
              <a:t>Lecturer:</a:t>
            </a:r>
            <a:endParaRPr lang="en-US" sz="2400" i="0">
              <a:solidFill>
                <a:schemeClr val="tx1"/>
              </a:solidFill>
              <a:latin typeface="Georgia Pro Cond Black"/>
              <a:ea typeface="+mj-lt"/>
              <a:cs typeface="+mj-lt"/>
            </a:endParaRPr>
          </a:p>
          <a:p>
            <a:pPr algn="l">
              <a:lnSpc>
                <a:spcPct val="90000"/>
              </a:lnSpc>
              <a:spcBef>
                <a:spcPts val="1000"/>
              </a:spcBef>
            </a:pPr>
            <a:r>
              <a:rPr lang="en-GB" sz="2400" i="0">
                <a:solidFill>
                  <a:schemeClr val="tx1"/>
                </a:solidFill>
                <a:latin typeface="Georgia Pro Cond Black"/>
              </a:rPr>
              <a:t>Vajira Balasuriya</a:t>
            </a:r>
            <a:endParaRPr lang="en-GB" sz="2400">
              <a:solidFill>
                <a:schemeClr val="tx1"/>
              </a:solidFill>
              <a:latin typeface="Georgia Pro Cond Black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60024" y="3428602"/>
            <a:ext cx="3238829" cy="325085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u="sng" dirty="0">
                <a:solidFill>
                  <a:schemeClr val="tx1">
                    <a:lumMod val="95000"/>
                  </a:schemeClr>
                </a:solidFill>
                <a:latin typeface="Bodoni MT Black"/>
              </a:rPr>
              <a:t>Knowledge and Information Management Systems of Tesco.</a:t>
            </a:r>
          </a:p>
          <a:p>
            <a:endParaRPr lang="en-GB" sz="2000" u="sng" dirty="0">
              <a:solidFill>
                <a:schemeClr val="tx1">
                  <a:lumMod val="95000"/>
                </a:schemeClr>
              </a:solidFill>
              <a:latin typeface="Georgia Pro Cond Black"/>
              <a:cs typeface="Aldhabi"/>
            </a:endParaRPr>
          </a:p>
          <a:p>
            <a:r>
              <a:rPr lang="en-GB" sz="1700" dirty="0">
                <a:solidFill>
                  <a:schemeClr val="tx1"/>
                </a:solidFill>
                <a:latin typeface="Georgia Pro Cond Black"/>
                <a:cs typeface="Aldhabi"/>
              </a:rPr>
              <a:t>Knowledge and Information management</a:t>
            </a:r>
          </a:p>
          <a:p>
            <a:r>
              <a:rPr lang="en-GB" sz="1700" dirty="0">
                <a:solidFill>
                  <a:schemeClr val="tx1"/>
                </a:solidFill>
                <a:latin typeface="Georgia Pro Cond Black"/>
                <a:cs typeface="Aldhabi"/>
              </a:rPr>
              <a:t>skills for the workplace</a:t>
            </a:r>
            <a:endParaRPr lang="en-GB" sz="1700" dirty="0">
              <a:solidFill>
                <a:schemeClr val="tx1"/>
              </a:solidFill>
              <a:latin typeface="Georgia Pro Cond Black"/>
              <a:ea typeface="+mn-lt"/>
              <a:cs typeface="Aldhabi"/>
            </a:endParaRPr>
          </a:p>
          <a:p>
            <a:endParaRPr lang="en-GB" sz="19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>
            <a:extLst>
              <a:ext uri="{FF2B5EF4-FFF2-40B4-BE49-F238E27FC236}">
                <a16:creationId xmlns:a16="http://schemas.microsoft.com/office/drawing/2014/main" id="{9891C27D-8C9D-415C-A639-23D76B7B1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E8F4C0D6-B7E0-42D0-A57F-6781017A21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12">
            <a:extLst>
              <a:ext uri="{FF2B5EF4-FFF2-40B4-BE49-F238E27FC236}">
                <a16:creationId xmlns:a16="http://schemas.microsoft.com/office/drawing/2014/main" id="{5B4D6D08-A7F1-4445-BA2E-E449562C0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7" y="0"/>
            <a:ext cx="8168743" cy="6858000"/>
          </a:xfrm>
          <a:prstGeom prst="rect">
            <a:avLst/>
          </a:prstGeom>
          <a:solidFill>
            <a:schemeClr val="tx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14">
            <a:extLst>
              <a:ext uri="{FF2B5EF4-FFF2-40B4-BE49-F238E27FC236}">
                <a16:creationId xmlns:a16="http://schemas.microsoft.com/office/drawing/2014/main" id="{3A7C1A41-D915-4D26-8D5E-C01B27160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7" y="643464"/>
            <a:ext cx="6909241" cy="557107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50B663E-F671-4504-99A8-455955469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227" y="805446"/>
            <a:ext cx="6570161" cy="5244497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EF89585-ECD6-4B38-96B1-AD41A1BD4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37837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1B6FCD50-3FE8-4AB2-B746-2CC0EA9D4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52137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B3E90108-E441-4AF0-A059-613D076C7C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43777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0B422045-789A-442D-9E39-6FC4EC452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52137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46892A18-B2CB-4D6D-9826-00CF29C722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5859" y="1803342"/>
            <a:ext cx="5600897" cy="3654585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3F4C63FE-9526-4F8E-BCFD-954D2EF94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31468" y="164592"/>
            <a:ext cx="3708894" cy="6540176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60024" y="233551"/>
            <a:ext cx="3238829" cy="1568604"/>
          </a:xfrm>
        </p:spPr>
        <p:txBody>
          <a:bodyPr>
            <a:normAutofit/>
          </a:bodyPr>
          <a:lstStyle/>
          <a:p>
            <a:r>
              <a:rPr lang="en-GB" sz="2400" u="sng" dirty="0">
                <a:latin typeface="Bodoni MT Black"/>
              </a:rPr>
              <a:t>The importance of Information Systems within Tesco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60024" y="1717697"/>
            <a:ext cx="3238829" cy="490424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Clr>
                <a:prstClr val="white">
                  <a:lumMod val="85000"/>
                  <a:lumOff val="15000"/>
                </a:prstClr>
              </a:buClr>
              <a:buFont typeface="Arial" pitchFamily="18" charset="0"/>
              <a:buChar char="•"/>
            </a:pPr>
            <a:r>
              <a:rPr lang="en-GB" sz="19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Management Information </a:t>
            </a:r>
            <a:r>
              <a:rPr lang="en-GB" sz="1900" b="1">
                <a:solidFill>
                  <a:schemeClr val="tx1">
                    <a:lumMod val="85000"/>
                    <a:lumOff val="15000"/>
                  </a:schemeClr>
                </a:solidFill>
              </a:rPr>
              <a:t>systems</a:t>
            </a:r>
            <a:endParaRPr lang="en-GB" sz="19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>
              <a:buClr>
                <a:srgbClr val="FFFFFF"/>
              </a:buClr>
              <a:buFont typeface="Arial" pitchFamily="18" charset="0"/>
              <a:buChar char="•"/>
            </a:pPr>
            <a:endParaRPr lang="en-GB" sz="19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>
              <a:buClr>
                <a:srgbClr val="FFFFFF"/>
              </a:buClr>
              <a:buFont typeface="Arial" pitchFamily="18" charset="0"/>
              <a:buChar char="•"/>
            </a:pPr>
            <a:r>
              <a:rPr lang="en-GB" sz="1900" b="1">
                <a:solidFill>
                  <a:schemeClr val="tx1">
                    <a:lumMod val="85000"/>
                    <a:lumOff val="15000"/>
                  </a:schemeClr>
                </a:solidFill>
              </a:rPr>
              <a:t>Human resources software and financials systems</a:t>
            </a:r>
            <a:endParaRPr lang="en-GB" sz="19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>
              <a:buClr>
                <a:srgbClr val="FFFFFF"/>
              </a:buClr>
              <a:buFont typeface="Arial" pitchFamily="18" charset="0"/>
              <a:buChar char="•"/>
            </a:pPr>
            <a:endParaRPr lang="en-GB" sz="19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>
              <a:buClr>
                <a:srgbClr val="FFFFFF"/>
              </a:buClr>
              <a:buFont typeface="Arial" pitchFamily="18" charset="0"/>
              <a:buChar char="•"/>
            </a:pPr>
            <a:r>
              <a:rPr lang="en-GB" sz="1900" b="1">
                <a:solidFill>
                  <a:schemeClr val="tx1">
                    <a:lumMod val="85000"/>
                    <a:lumOff val="15000"/>
                  </a:schemeClr>
                </a:solidFill>
              </a:rPr>
              <a:t>Communication technology systems</a:t>
            </a:r>
            <a:endParaRPr lang="en-GB" sz="19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>
              <a:buClr>
                <a:srgbClr val="FFFFFF"/>
              </a:buClr>
              <a:buFont typeface="Arial" pitchFamily="18" charset="0"/>
              <a:buChar char="•"/>
            </a:pPr>
            <a:endParaRPr lang="en-GB" sz="19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>
              <a:buClr>
                <a:srgbClr val="FFFFFF"/>
              </a:buClr>
              <a:buFont typeface="Arial" pitchFamily="18" charset="0"/>
              <a:buChar char="•"/>
            </a:pPr>
            <a:r>
              <a:rPr lang="en-GB" sz="19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Supply chain management</a:t>
            </a:r>
          </a:p>
          <a:p>
            <a:pPr marL="285750" indent="-285750">
              <a:buClr>
                <a:srgbClr val="FFFFFF"/>
              </a:buClr>
              <a:buFont typeface="Arial" pitchFamily="18" charset="0"/>
              <a:buChar char="•"/>
            </a:pPr>
            <a:endParaRPr lang="en-GB" sz="19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>
              <a:buClr>
                <a:srgbClr val="FFFFFF"/>
              </a:buClr>
              <a:buFont typeface="Arial" pitchFamily="18" charset="0"/>
              <a:buChar char="•"/>
            </a:pPr>
            <a:r>
              <a:rPr lang="en-GB" sz="1900" b="1">
                <a:solidFill>
                  <a:schemeClr val="tx1">
                    <a:lumMod val="85000"/>
                    <a:lumOff val="15000"/>
                  </a:schemeClr>
                </a:solidFill>
              </a:rPr>
              <a:t>Customer Services management</a:t>
            </a:r>
            <a:endParaRPr lang="en-GB" sz="19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30827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>
            <a:extLst>
              <a:ext uri="{FF2B5EF4-FFF2-40B4-BE49-F238E27FC236}">
                <a16:creationId xmlns:a16="http://schemas.microsoft.com/office/drawing/2014/main" id="{9891C27D-8C9D-415C-A639-23D76B7B1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E8F4C0D6-B7E0-42D0-A57F-6781017A21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12">
            <a:extLst>
              <a:ext uri="{FF2B5EF4-FFF2-40B4-BE49-F238E27FC236}">
                <a16:creationId xmlns:a16="http://schemas.microsoft.com/office/drawing/2014/main" id="{5B4D6D08-A7F1-4445-BA2E-E449562C0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7" y="0"/>
            <a:ext cx="8168743" cy="6858000"/>
          </a:xfrm>
          <a:prstGeom prst="rect">
            <a:avLst/>
          </a:prstGeom>
          <a:solidFill>
            <a:schemeClr val="tx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14">
            <a:extLst>
              <a:ext uri="{FF2B5EF4-FFF2-40B4-BE49-F238E27FC236}">
                <a16:creationId xmlns:a16="http://schemas.microsoft.com/office/drawing/2014/main" id="{3A7C1A41-D915-4D26-8D5E-C01B27160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7" y="643464"/>
            <a:ext cx="6909241" cy="557107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50B663E-F671-4504-99A8-455955469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227" y="805446"/>
            <a:ext cx="6570161" cy="5244497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EF89585-ECD6-4B38-96B1-AD41A1BD4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37837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1B6FCD50-3FE8-4AB2-B746-2CC0EA9D4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52137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B3E90108-E441-4AF0-A059-613D076C7C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43777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0B422045-789A-442D-9E39-6FC4EC452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52137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46892A18-B2CB-4D6D-9826-00CF29C722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5859" y="1803342"/>
            <a:ext cx="5600897" cy="3654585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3F4C63FE-9526-4F8E-BCFD-954D2EF94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31468" y="164592"/>
            <a:ext cx="3708894" cy="6540176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29987" y="1139323"/>
            <a:ext cx="3468866" cy="1094152"/>
          </a:xfrm>
        </p:spPr>
        <p:txBody>
          <a:bodyPr>
            <a:normAutofit/>
          </a:bodyPr>
          <a:lstStyle/>
          <a:p>
            <a:r>
              <a:rPr lang="en-GB" sz="2400" u="sng">
                <a:latin typeface="Bodoni MT Black"/>
              </a:rPr>
              <a:t>Input  output and processing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60024" y="2450942"/>
            <a:ext cx="3238829" cy="325085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Font typeface="Arial" pitchFamily="18" charset="0"/>
              <a:buChar char="•"/>
            </a:pPr>
            <a:r>
              <a:rPr lang="en-GB" sz="2000" b="1">
                <a:solidFill>
                  <a:schemeClr val="tx1">
                    <a:lumMod val="85000"/>
                    <a:lumOff val="15000"/>
                  </a:schemeClr>
                </a:solidFill>
              </a:rPr>
              <a:t>Input- The decision making </a:t>
            </a:r>
            <a:endParaRPr lang="en-GB" sz="2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>
              <a:buClr>
                <a:srgbClr val="FFFFFF"/>
              </a:buClr>
              <a:buFont typeface="Arial" pitchFamily="18" charset="0"/>
              <a:buChar char="•"/>
            </a:pPr>
            <a:endParaRPr lang="en-GB" sz="2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>
              <a:buClr>
                <a:srgbClr val="FFFFFF"/>
              </a:buClr>
              <a:buFont typeface="Arial" pitchFamily="18" charset="0"/>
              <a:buChar char="•"/>
            </a:pPr>
            <a:r>
              <a:rPr lang="en-GB" sz="2000" b="1">
                <a:solidFill>
                  <a:schemeClr val="tx1">
                    <a:lumMod val="85000"/>
                    <a:lumOff val="15000"/>
                  </a:schemeClr>
                </a:solidFill>
              </a:rPr>
              <a:t>Output- The consequences of those decisions </a:t>
            </a:r>
            <a:endParaRPr lang="en-GB" sz="2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>
              <a:buClr>
                <a:srgbClr val="FFFFFF"/>
              </a:buClr>
              <a:buFont typeface="Arial" pitchFamily="18" charset="0"/>
              <a:buChar char="•"/>
            </a:pPr>
            <a:endParaRPr lang="en-GB" sz="2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>
              <a:buClr>
                <a:srgbClr val="FFFFFF"/>
              </a:buClr>
              <a:buFont typeface="Arial" pitchFamily="18" charset="0"/>
              <a:buChar char="•"/>
            </a:pPr>
            <a:r>
              <a:rPr lang="en-GB" sz="2000" b="1">
                <a:solidFill>
                  <a:schemeClr val="tx1">
                    <a:lumMod val="85000"/>
                    <a:lumOff val="15000"/>
                  </a:schemeClr>
                </a:solidFill>
              </a:rPr>
              <a:t>Processing- The use of all that information</a:t>
            </a:r>
            <a:endParaRPr lang="en-GB" sz="2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69639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>
            <a:extLst>
              <a:ext uri="{FF2B5EF4-FFF2-40B4-BE49-F238E27FC236}">
                <a16:creationId xmlns:a16="http://schemas.microsoft.com/office/drawing/2014/main" id="{9891C27D-8C9D-415C-A639-23D76B7B1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E8F4C0D6-B7E0-42D0-A57F-6781017A21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12">
            <a:extLst>
              <a:ext uri="{FF2B5EF4-FFF2-40B4-BE49-F238E27FC236}">
                <a16:creationId xmlns:a16="http://schemas.microsoft.com/office/drawing/2014/main" id="{5B4D6D08-A7F1-4445-BA2E-E449562C0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7" y="0"/>
            <a:ext cx="8168743" cy="6858000"/>
          </a:xfrm>
          <a:prstGeom prst="rect">
            <a:avLst/>
          </a:prstGeom>
          <a:solidFill>
            <a:schemeClr val="tx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14">
            <a:extLst>
              <a:ext uri="{FF2B5EF4-FFF2-40B4-BE49-F238E27FC236}">
                <a16:creationId xmlns:a16="http://schemas.microsoft.com/office/drawing/2014/main" id="{3A7C1A41-D915-4D26-8D5E-C01B27160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7" y="643464"/>
            <a:ext cx="6909241" cy="557107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50B663E-F671-4504-99A8-455955469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227" y="805446"/>
            <a:ext cx="6570161" cy="5244497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EF89585-ECD6-4B38-96B1-AD41A1BD4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37837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1B6FCD50-3FE8-4AB2-B746-2CC0EA9D4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52137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B3E90108-E441-4AF0-A059-613D076C7C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43777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0B422045-789A-442D-9E39-6FC4EC452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52137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46892A18-B2CB-4D6D-9826-00CF29C722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5859" y="1803342"/>
            <a:ext cx="5600897" cy="3654585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3F4C63FE-9526-4F8E-BCFD-954D2EF94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31468" y="164592"/>
            <a:ext cx="3708894" cy="6540176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60024" y="348569"/>
            <a:ext cx="3238829" cy="2301849"/>
          </a:xfrm>
        </p:spPr>
        <p:txBody>
          <a:bodyPr>
            <a:normAutofit/>
          </a:bodyPr>
          <a:lstStyle/>
          <a:p>
            <a:r>
              <a:rPr lang="en-GB" sz="2400" u="sng">
                <a:latin typeface="Bodoni MT Black"/>
              </a:rPr>
              <a:t>Benefits of I.T  the advantages and  disadvantages of online shopping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60025" y="2551583"/>
            <a:ext cx="3310715" cy="3811570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14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GB" sz="2000" b="1">
                <a:solidFill>
                  <a:schemeClr val="tx1">
                    <a:lumMod val="85000"/>
                    <a:lumOff val="15000"/>
                  </a:schemeClr>
                </a:solidFill>
              </a:rPr>
              <a:t>Utilising the information </a:t>
            </a:r>
            <a:endParaRPr lang="en-GB" sz="2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GB" sz="2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GB" sz="2000" b="1">
                <a:solidFill>
                  <a:schemeClr val="tx1">
                    <a:lumMod val="85000"/>
                    <a:lumOff val="15000"/>
                  </a:schemeClr>
                </a:solidFill>
              </a:rPr>
              <a:t>Targeting stores and areas</a:t>
            </a:r>
            <a:endParaRPr lang="en-GB" sz="2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GB" sz="2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GB" sz="2000" b="1">
                <a:solidFill>
                  <a:schemeClr val="tx1">
                    <a:lumMod val="85000"/>
                    <a:lumOff val="15000"/>
                  </a:schemeClr>
                </a:solidFill>
              </a:rPr>
              <a:t>Convienance &amp; accessaibility</a:t>
            </a:r>
            <a:endParaRPr lang="en-GB" sz="2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GB" sz="2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GB" sz="2000" b="1">
                <a:solidFill>
                  <a:schemeClr val="tx1">
                    <a:lumMod val="85000"/>
                    <a:lumOff val="15000"/>
                  </a:schemeClr>
                </a:solidFill>
              </a:rPr>
              <a:t>Poor products</a:t>
            </a:r>
            <a:endParaRPr lang="en-GB" sz="2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GB" sz="2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GB" sz="2000" b="1">
                <a:solidFill>
                  <a:schemeClr val="tx1">
                    <a:lumMod val="85000"/>
                    <a:lumOff val="15000"/>
                  </a:schemeClr>
                </a:solidFill>
              </a:rPr>
              <a:t>Privacy and security</a:t>
            </a:r>
            <a:endParaRPr lang="en-GB" sz="2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GB" sz="2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84665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>
            <a:extLst>
              <a:ext uri="{FF2B5EF4-FFF2-40B4-BE49-F238E27FC236}">
                <a16:creationId xmlns:a16="http://schemas.microsoft.com/office/drawing/2014/main" id="{9891C27D-8C9D-415C-A639-23D76B7B1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E8F4C0D6-B7E0-42D0-A57F-6781017A21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12">
            <a:extLst>
              <a:ext uri="{FF2B5EF4-FFF2-40B4-BE49-F238E27FC236}">
                <a16:creationId xmlns:a16="http://schemas.microsoft.com/office/drawing/2014/main" id="{5B4D6D08-A7F1-4445-BA2E-E449562C0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7" y="0"/>
            <a:ext cx="8168743" cy="6858000"/>
          </a:xfrm>
          <a:prstGeom prst="rect">
            <a:avLst/>
          </a:prstGeom>
          <a:solidFill>
            <a:schemeClr val="tx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14">
            <a:extLst>
              <a:ext uri="{FF2B5EF4-FFF2-40B4-BE49-F238E27FC236}">
                <a16:creationId xmlns:a16="http://schemas.microsoft.com/office/drawing/2014/main" id="{3A7C1A41-D915-4D26-8D5E-C01B27160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7" y="643464"/>
            <a:ext cx="6909241" cy="557107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50B663E-F671-4504-99A8-455955469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227" y="805446"/>
            <a:ext cx="6570161" cy="5244497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EF89585-ECD6-4B38-96B1-AD41A1BD4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37837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1B6FCD50-3FE8-4AB2-B746-2CC0EA9D4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52137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B3E90108-E441-4AF0-A059-613D076C7C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43777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0B422045-789A-442D-9E39-6FC4EC452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52137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46892A18-B2CB-4D6D-9826-00CF29C722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5859" y="1803342"/>
            <a:ext cx="5600897" cy="3654585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3F4C63FE-9526-4F8E-BCFD-954D2EF94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31468" y="164592"/>
            <a:ext cx="3708894" cy="6540176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60024" y="578607"/>
            <a:ext cx="3238829" cy="1381699"/>
          </a:xfrm>
        </p:spPr>
        <p:txBody>
          <a:bodyPr>
            <a:normAutofit/>
          </a:bodyPr>
          <a:lstStyle/>
          <a:p>
            <a:r>
              <a:rPr lang="en-GB" sz="2400" u="sng" dirty="0">
                <a:latin typeface="Bodoni MT Black"/>
              </a:rPr>
              <a:t>PORTERS 5 FORCES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60024" y="2019620"/>
            <a:ext cx="3238829" cy="425726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Font typeface="Arial" pitchFamily="18" charset="0"/>
              <a:buChar char="•"/>
            </a:pPr>
            <a:endParaRPr lang="en-GB" sz="14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>
              <a:buFont typeface="Arial" pitchFamily="18" charset="0"/>
              <a:buChar char="•"/>
            </a:pPr>
            <a:r>
              <a:rPr lang="en-GB" sz="2200" b="1">
                <a:solidFill>
                  <a:schemeClr val="tx1">
                    <a:lumMod val="85000"/>
                    <a:lumOff val="15000"/>
                  </a:schemeClr>
                </a:solidFill>
              </a:rPr>
              <a:t>Competition</a:t>
            </a:r>
            <a:endParaRPr lang="en-GB" sz="22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>
              <a:buClr>
                <a:srgbClr val="FFFFFF"/>
              </a:buClr>
              <a:buFont typeface="Arial" pitchFamily="18" charset="0"/>
              <a:buChar char="•"/>
            </a:pPr>
            <a:endParaRPr lang="en-GB" sz="22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>
              <a:buClr>
                <a:srgbClr val="FFFFFF"/>
              </a:buClr>
              <a:buFont typeface="Arial" pitchFamily="18" charset="0"/>
              <a:buChar char="•"/>
            </a:pPr>
            <a:r>
              <a:rPr lang="en-GB" sz="2200" b="1">
                <a:solidFill>
                  <a:schemeClr val="tx1">
                    <a:lumMod val="85000"/>
                    <a:lumOff val="15000"/>
                  </a:schemeClr>
                </a:solidFill>
              </a:rPr>
              <a:t>New entrants into the market/industry</a:t>
            </a:r>
            <a:endParaRPr lang="en-GB" sz="22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>
              <a:buClr>
                <a:srgbClr val="FFFFFF"/>
              </a:buClr>
              <a:buFont typeface="Arial" pitchFamily="18" charset="0"/>
              <a:buChar char="•"/>
            </a:pPr>
            <a:endParaRPr lang="en-GB" sz="22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>
              <a:buClr>
                <a:srgbClr val="FFFFFF"/>
              </a:buClr>
              <a:buFont typeface="Arial" pitchFamily="18" charset="0"/>
              <a:buChar char="•"/>
            </a:pPr>
            <a:r>
              <a:rPr lang="en-GB" sz="2200" b="1">
                <a:solidFill>
                  <a:schemeClr val="tx1">
                    <a:lumMod val="85000"/>
                    <a:lumOff val="15000"/>
                  </a:schemeClr>
                </a:solidFill>
              </a:rPr>
              <a:t>Supplier Power</a:t>
            </a:r>
            <a:endParaRPr lang="en-GB" sz="22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>
              <a:buClr>
                <a:srgbClr val="FFFFFF"/>
              </a:buClr>
              <a:buFont typeface="Arial" pitchFamily="18" charset="0"/>
              <a:buChar char="•"/>
            </a:pPr>
            <a:endParaRPr lang="en-GB" sz="22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>
              <a:buClr>
                <a:srgbClr val="FFFFFF"/>
              </a:buClr>
              <a:buFont typeface="Arial" pitchFamily="18" charset="0"/>
              <a:buChar char="•"/>
            </a:pPr>
            <a:r>
              <a:rPr lang="en-GB" sz="2200" b="1">
                <a:solidFill>
                  <a:schemeClr val="tx1">
                    <a:lumMod val="85000"/>
                    <a:lumOff val="15000"/>
                  </a:schemeClr>
                </a:solidFill>
              </a:rPr>
              <a:t>Buyer Power</a:t>
            </a:r>
            <a:endParaRPr lang="en-GB" sz="22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>
              <a:buClr>
                <a:srgbClr val="FFFFFF"/>
              </a:buClr>
              <a:buFont typeface="Arial" pitchFamily="18" charset="0"/>
              <a:buChar char="•"/>
            </a:pPr>
            <a:endParaRPr lang="en-GB" sz="22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>
              <a:buClr>
                <a:srgbClr val="FFFFFF"/>
              </a:buClr>
              <a:buFont typeface="Arial" pitchFamily="18" charset="0"/>
              <a:buChar char="•"/>
            </a:pPr>
            <a:r>
              <a:rPr lang="en-GB" sz="2200" b="1">
                <a:solidFill>
                  <a:schemeClr val="tx1">
                    <a:lumMod val="85000"/>
                    <a:lumOff val="15000"/>
                  </a:schemeClr>
                </a:solidFill>
              </a:rPr>
              <a:t>Threats</a:t>
            </a:r>
            <a:endParaRPr lang="en-GB" sz="22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68509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Custom 8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96A9A9"/>
      </a:accent1>
      <a:accent2>
        <a:srgbClr val="CB58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D0690C"/>
      </a:hlink>
      <a:folHlink>
        <a:srgbClr val="9696A0"/>
      </a:folHlink>
    </a:clrScheme>
    <a:fontScheme name="Savon">
      <a:majorFont>
        <a:latin typeface="Goudy Old Style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oudy Old Style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SavonVTI</vt:lpstr>
      <vt:lpstr>Donna Hutchinson:  1817686 Module: BMSW5016 Lecturer: Vajira Balasuriya</vt:lpstr>
      <vt:lpstr>The importance of Information Systems within Tesco</vt:lpstr>
      <vt:lpstr>Input  output and processing</vt:lpstr>
      <vt:lpstr>Benefits of I.T  the advantages and  disadvantages of online shopping</vt:lpstr>
      <vt:lpstr>PORTERS 5 FORCES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235</cp:revision>
  <dcterms:created xsi:type="dcterms:W3CDTF">2021-03-29T00:17:06Z</dcterms:created>
  <dcterms:modified xsi:type="dcterms:W3CDTF">2021-03-29T09:59:41Z</dcterms:modified>
</cp:coreProperties>
</file>