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4"/>
  </p:sldMasterIdLst>
  <p:notesMasterIdLst>
    <p:notesMasterId r:id="rId39"/>
  </p:notesMasterIdLst>
  <p:handoutMasterIdLst>
    <p:handoutMasterId r:id="rId40"/>
  </p:handoutMasterIdLst>
  <p:sldIdLst>
    <p:sldId id="273" r:id="rId5"/>
    <p:sldId id="257" r:id="rId6"/>
    <p:sldId id="258" r:id="rId7"/>
    <p:sldId id="259" r:id="rId8"/>
    <p:sldId id="260" r:id="rId9"/>
    <p:sldId id="274" r:id="rId10"/>
    <p:sldId id="261" r:id="rId11"/>
    <p:sldId id="277" r:id="rId12"/>
    <p:sldId id="262" r:id="rId13"/>
    <p:sldId id="263" r:id="rId14"/>
    <p:sldId id="275" r:id="rId15"/>
    <p:sldId id="264" r:id="rId16"/>
    <p:sldId id="265" r:id="rId17"/>
    <p:sldId id="266" r:id="rId18"/>
    <p:sldId id="276" r:id="rId19"/>
    <p:sldId id="267" r:id="rId20"/>
    <p:sldId id="279" r:id="rId21"/>
    <p:sldId id="280" r:id="rId22"/>
    <p:sldId id="281" r:id="rId23"/>
    <p:sldId id="282" r:id="rId24"/>
    <p:sldId id="283" r:id="rId25"/>
    <p:sldId id="284" r:id="rId26"/>
    <p:sldId id="285" r:id="rId27"/>
    <p:sldId id="286" r:id="rId28"/>
    <p:sldId id="287" r:id="rId29"/>
    <p:sldId id="290" r:id="rId30"/>
    <p:sldId id="291" r:id="rId31"/>
    <p:sldId id="288" r:id="rId32"/>
    <p:sldId id="289" r:id="rId33"/>
    <p:sldId id="278" r:id="rId34"/>
    <p:sldId id="269" r:id="rId35"/>
    <p:sldId id="270" r:id="rId36"/>
    <p:sldId id="271" r:id="rId37"/>
    <p:sldId id="272" r:id="rId3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imes New Roman" panose="02020603050405020304" pitchFamily="18" charset="0"/>
        <a:ea typeface="+mn-ea"/>
        <a:cs typeface="Times New Roman" panose="02020603050405020304" pitchFamily="18" charset="0"/>
      </a:defRPr>
    </a:lvl1pPr>
    <a:lvl2pPr marL="457200" algn="l" rtl="0" fontAlgn="base">
      <a:spcBef>
        <a:spcPct val="0"/>
      </a:spcBef>
      <a:spcAft>
        <a:spcPct val="0"/>
      </a:spcAft>
      <a:defRPr kern="1200">
        <a:solidFill>
          <a:schemeClr val="tx1"/>
        </a:solidFill>
        <a:latin typeface="Times New Roman" panose="02020603050405020304" pitchFamily="18" charset="0"/>
        <a:ea typeface="+mn-ea"/>
        <a:cs typeface="Times New Roman" panose="02020603050405020304" pitchFamily="18" charset="0"/>
      </a:defRPr>
    </a:lvl2pPr>
    <a:lvl3pPr marL="914400" algn="l" rtl="0" fontAlgn="base">
      <a:spcBef>
        <a:spcPct val="0"/>
      </a:spcBef>
      <a:spcAft>
        <a:spcPct val="0"/>
      </a:spcAft>
      <a:defRPr kern="1200">
        <a:solidFill>
          <a:schemeClr val="tx1"/>
        </a:solidFill>
        <a:latin typeface="Times New Roman" panose="02020603050405020304" pitchFamily="18" charset="0"/>
        <a:ea typeface="+mn-ea"/>
        <a:cs typeface="Times New Roman" panose="02020603050405020304" pitchFamily="18" charset="0"/>
      </a:defRPr>
    </a:lvl3pPr>
    <a:lvl4pPr marL="1371600" algn="l" rtl="0" fontAlgn="base">
      <a:spcBef>
        <a:spcPct val="0"/>
      </a:spcBef>
      <a:spcAft>
        <a:spcPct val="0"/>
      </a:spcAft>
      <a:defRPr kern="1200">
        <a:solidFill>
          <a:schemeClr val="tx1"/>
        </a:solidFill>
        <a:latin typeface="Times New Roman" panose="02020603050405020304" pitchFamily="18" charset="0"/>
        <a:ea typeface="+mn-ea"/>
        <a:cs typeface="Times New Roman" panose="02020603050405020304" pitchFamily="18" charset="0"/>
      </a:defRPr>
    </a:lvl4pPr>
    <a:lvl5pPr marL="1828800" algn="l" rtl="0" fontAlgn="base">
      <a:spcBef>
        <a:spcPct val="0"/>
      </a:spcBef>
      <a:spcAft>
        <a:spcPct val="0"/>
      </a:spcAft>
      <a:defRPr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kern="1200">
        <a:solidFill>
          <a:schemeClr val="tx1"/>
        </a:solidFill>
        <a:latin typeface="Times New Roman" panose="02020603050405020304" pitchFamily="18" charset="0"/>
        <a:ea typeface="+mn-ea"/>
        <a:cs typeface="Times New Roman" panose="02020603050405020304" pitchFamily="18" charset="0"/>
      </a:defRPr>
    </a:lvl6pPr>
    <a:lvl7pPr marL="2743200" algn="l" defTabSz="914400" rtl="0" eaLnBrk="1" latinLnBrk="0" hangingPunct="1">
      <a:defRPr kern="1200">
        <a:solidFill>
          <a:schemeClr val="tx1"/>
        </a:solidFill>
        <a:latin typeface="Times New Roman" panose="02020603050405020304" pitchFamily="18" charset="0"/>
        <a:ea typeface="+mn-ea"/>
        <a:cs typeface="Times New Roman" panose="02020603050405020304" pitchFamily="18" charset="0"/>
      </a:defRPr>
    </a:lvl7pPr>
    <a:lvl8pPr marL="3200400" algn="l" defTabSz="914400" rtl="0" eaLnBrk="1" latinLnBrk="0" hangingPunct="1">
      <a:defRPr kern="1200">
        <a:solidFill>
          <a:schemeClr val="tx1"/>
        </a:solidFill>
        <a:latin typeface="Times New Roman" panose="02020603050405020304" pitchFamily="18" charset="0"/>
        <a:ea typeface="+mn-ea"/>
        <a:cs typeface="Times New Roman" panose="02020603050405020304" pitchFamily="18" charset="0"/>
      </a:defRPr>
    </a:lvl8pPr>
    <a:lvl9pPr marL="3657600" algn="l" defTabSz="914400" rtl="0" eaLnBrk="1" latinLnBrk="0" hangingPunct="1">
      <a:defRPr kern="1200">
        <a:solidFill>
          <a:schemeClr val="tx1"/>
        </a:solidFill>
        <a:latin typeface="Times New Roman" panose="02020603050405020304" pitchFamily="18" charset="0"/>
        <a:ea typeface="+mn-ea"/>
        <a:cs typeface="Times New Roman" panose="02020603050405020304"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581" autoAdjust="0"/>
  </p:normalViewPr>
  <p:slideViewPr>
    <p:cSldViewPr>
      <p:cViewPr varScale="1">
        <p:scale>
          <a:sx n="80" d="100"/>
          <a:sy n="80" d="100"/>
        </p:scale>
        <p:origin x="501"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26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61443" name="Rectangle 3"/>
          <p:cNvSpPr>
            <a:spLocks noGrp="1" noChangeArrowheads="1"/>
          </p:cNvSpPr>
          <p:nvPr>
            <p:ph type="dt" sz="quarter"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61444" name="Rectangle 4"/>
          <p:cNvSpPr>
            <a:spLocks noGrp="1" noChangeArrowheads="1"/>
          </p:cNvSpPr>
          <p:nvPr>
            <p:ph type="ftr" sz="quarter" idx="2"/>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61445"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0EF49293-8FA2-4D8A-B936-42A7BB9FE8E6}"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40963"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40964"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0965"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0966"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0967"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1E52E818-3B0B-4E2D-89E9-8AC0B33B2308}"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Narrow" panose="020B060602020203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Narrow" panose="020B060602020203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Narrow" panose="020B060602020203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Narrow" panose="020B060602020203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Narrow" panose="020B0606020202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891D97-FD38-4B80-99DB-B7D47F2C1D19}" type="slidenum">
              <a:rPr lang="en-US" altLang="en-US"/>
              <a:pPr/>
              <a:t>2</a:t>
            </a:fld>
            <a:endParaRPr lang="en-US" altLang="en-US"/>
          </a:p>
        </p:txBody>
      </p:sp>
      <p:sp>
        <p:nvSpPr>
          <p:cNvPr id="41986" name="Rectangle 2"/>
          <p:cNvSpPr>
            <a:spLocks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1987"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360DEB-FA81-4FD5-BA7A-9D25091E035D}" type="slidenum">
              <a:rPr lang="en-US" altLang="en-US"/>
              <a:pPr/>
              <a:t>3</a:t>
            </a:fld>
            <a:endParaRPr lang="en-US" altLang="en-US"/>
          </a:p>
        </p:txBody>
      </p:sp>
      <p:sp>
        <p:nvSpPr>
          <p:cNvPr id="44034" name="Rectangle 2"/>
          <p:cNvSpPr>
            <a:spLocks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403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ctrTitle"/>
          </p:nvPr>
        </p:nvSpPr>
        <p:spPr>
          <a:xfrm>
            <a:off x="1143000" y="3048000"/>
            <a:ext cx="6019800" cy="762000"/>
          </a:xfrm>
        </p:spPr>
        <p:txBody>
          <a:bodyPr/>
          <a:lstStyle>
            <a:lvl1pPr algn="l">
              <a:defRPr/>
            </a:lvl1pPr>
          </a:lstStyle>
          <a:p>
            <a:pPr lvl="0"/>
            <a:r>
              <a:rPr lang="en-US" altLang="en-US" noProof="0" smtClean="0"/>
              <a:t>Click to edit Master title style</a:t>
            </a:r>
          </a:p>
        </p:txBody>
      </p:sp>
      <p:sp>
        <p:nvSpPr>
          <p:cNvPr id="70659" name="Rectangle 3"/>
          <p:cNvSpPr>
            <a:spLocks noGrp="1" noChangeArrowheads="1"/>
          </p:cNvSpPr>
          <p:nvPr>
            <p:ph type="subTitle" idx="1"/>
          </p:nvPr>
        </p:nvSpPr>
        <p:spPr>
          <a:xfrm>
            <a:off x="1295400" y="3860800"/>
            <a:ext cx="5486400" cy="635000"/>
          </a:xfrm>
        </p:spPr>
        <p:txBody>
          <a:bodyPr/>
          <a:lstStyle>
            <a:lvl1pPr marL="0" indent="0">
              <a:buFontTx/>
              <a:buNone/>
              <a:defRPr sz="2800"/>
            </a:lvl1pPr>
          </a:lstStyle>
          <a:p>
            <a:pPr lvl="0"/>
            <a:r>
              <a:rPr lang="en-US" altLang="en-US" noProof="0" smtClean="0"/>
              <a:t>Click to edit Master subtitle style</a:t>
            </a:r>
          </a:p>
        </p:txBody>
      </p:sp>
      <p:sp>
        <p:nvSpPr>
          <p:cNvPr id="70660" name="Rectangle 4"/>
          <p:cNvSpPr>
            <a:spLocks noGrp="1" noChangeArrowheads="1"/>
          </p:cNvSpPr>
          <p:nvPr>
            <p:ph type="dt" sz="half" idx="2"/>
          </p:nvPr>
        </p:nvSpPr>
        <p:spPr/>
        <p:txBody>
          <a:bodyPr/>
          <a:lstStyle>
            <a:lvl1pPr>
              <a:defRPr/>
            </a:lvl1pPr>
          </a:lstStyle>
          <a:p>
            <a:endParaRPr lang="en-US" altLang="en-US"/>
          </a:p>
        </p:txBody>
      </p:sp>
      <p:sp>
        <p:nvSpPr>
          <p:cNvPr id="70661" name="Rectangle 5"/>
          <p:cNvSpPr>
            <a:spLocks noGrp="1" noChangeArrowheads="1"/>
          </p:cNvSpPr>
          <p:nvPr>
            <p:ph type="ftr" sz="quarter" idx="3"/>
          </p:nvPr>
        </p:nvSpPr>
        <p:spPr/>
        <p:txBody>
          <a:bodyPr/>
          <a:lstStyle>
            <a:lvl1pPr>
              <a:defRPr/>
            </a:lvl1pPr>
          </a:lstStyle>
          <a:p>
            <a:endParaRPr lang="en-US" altLang="en-US"/>
          </a:p>
        </p:txBody>
      </p:sp>
      <p:sp>
        <p:nvSpPr>
          <p:cNvPr id="70662" name="Rectangle 6"/>
          <p:cNvSpPr>
            <a:spLocks noGrp="1" noChangeArrowheads="1"/>
          </p:cNvSpPr>
          <p:nvPr>
            <p:ph type="sldNum" sz="quarter" idx="4"/>
          </p:nvPr>
        </p:nvSpPr>
        <p:spPr/>
        <p:txBody>
          <a:bodyPr/>
          <a:lstStyle>
            <a:lvl1pPr>
              <a:defRPr/>
            </a:lvl1pPr>
          </a:lstStyle>
          <a:p>
            <a:fld id="{8EE3405E-6D46-427C-B56A-65222B321100}" type="slidenum">
              <a:rPr lang="en-US" altLang="en-US"/>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9E1EA817-7EE9-49EE-AF99-B0B386FE9B0C}" type="slidenum">
              <a:rPr lang="en-US" altLang="en-US"/>
              <a:pPr/>
              <a:t>‹#›</a:t>
            </a:fld>
            <a:endParaRPr lang="en-US" altLang="en-US"/>
          </a:p>
        </p:txBody>
      </p:sp>
    </p:spTree>
    <p:extLst>
      <p:ext uri="{BB962C8B-B14F-4D97-AF65-F5344CB8AC3E}">
        <p14:creationId xmlns:p14="http://schemas.microsoft.com/office/powerpoint/2010/main" val="1655587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F8F29D7-97C9-466C-BF35-D0086E1E3672}" type="slidenum">
              <a:rPr lang="en-US" altLang="en-US"/>
              <a:pPr/>
              <a:t>‹#›</a:t>
            </a:fld>
            <a:endParaRPr lang="en-US" altLang="en-US"/>
          </a:p>
        </p:txBody>
      </p:sp>
    </p:spTree>
    <p:extLst>
      <p:ext uri="{BB962C8B-B14F-4D97-AF65-F5344CB8AC3E}">
        <p14:creationId xmlns:p14="http://schemas.microsoft.com/office/powerpoint/2010/main" val="911190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90600" y="1600200"/>
            <a:ext cx="35814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4400" y="1600200"/>
            <a:ext cx="35814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062CBCD5-51D5-4F1D-876D-E9760487386F}" type="slidenum">
              <a:rPr lang="en-US" altLang="en-US"/>
              <a:pPr/>
              <a:t>‹#›</a:t>
            </a:fld>
            <a:endParaRPr lang="en-US" altLang="en-US"/>
          </a:p>
        </p:txBody>
      </p:sp>
    </p:spTree>
    <p:extLst>
      <p:ext uri="{BB962C8B-B14F-4D97-AF65-F5344CB8AC3E}">
        <p14:creationId xmlns:p14="http://schemas.microsoft.com/office/powerpoint/2010/main" val="4090257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6066D476-0D7D-4B67-B253-1B1EEB217374}" type="slidenum">
              <a:rPr lang="en-US" altLang="en-US"/>
              <a:pPr/>
              <a:t>‹#›</a:t>
            </a:fld>
            <a:endParaRPr lang="en-US" altLang="en-US"/>
          </a:p>
        </p:txBody>
      </p:sp>
    </p:spTree>
    <p:extLst>
      <p:ext uri="{BB962C8B-B14F-4D97-AF65-F5344CB8AC3E}">
        <p14:creationId xmlns:p14="http://schemas.microsoft.com/office/powerpoint/2010/main" val="2456207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1D0A6E17-E19F-4549-9566-4D9E74771221}" type="slidenum">
              <a:rPr lang="en-US" altLang="en-US"/>
              <a:pPr/>
              <a:t>‹#›</a:t>
            </a:fld>
            <a:endParaRPr lang="en-US" altLang="en-US"/>
          </a:p>
        </p:txBody>
      </p:sp>
    </p:spTree>
    <p:extLst>
      <p:ext uri="{BB962C8B-B14F-4D97-AF65-F5344CB8AC3E}">
        <p14:creationId xmlns:p14="http://schemas.microsoft.com/office/powerpoint/2010/main" val="3428568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6C02F203-57F4-4B4D-9CD4-9EBB70714238}" type="slidenum">
              <a:rPr lang="en-US" altLang="en-US"/>
              <a:pPr/>
              <a:t>‹#›</a:t>
            </a:fld>
            <a:endParaRPr lang="en-US" altLang="en-US"/>
          </a:p>
        </p:txBody>
      </p:sp>
    </p:spTree>
    <p:extLst>
      <p:ext uri="{BB962C8B-B14F-4D97-AF65-F5344CB8AC3E}">
        <p14:creationId xmlns:p14="http://schemas.microsoft.com/office/powerpoint/2010/main" val="1271548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0C246E9C-E4AB-4479-A1C7-A0674BC625B8}" type="slidenum">
              <a:rPr lang="en-US" altLang="en-US"/>
              <a:pPr/>
              <a:t>‹#›</a:t>
            </a:fld>
            <a:endParaRPr lang="en-US" altLang="en-US"/>
          </a:p>
        </p:txBody>
      </p:sp>
    </p:spTree>
    <p:extLst>
      <p:ext uri="{BB962C8B-B14F-4D97-AF65-F5344CB8AC3E}">
        <p14:creationId xmlns:p14="http://schemas.microsoft.com/office/powerpoint/2010/main" val="1539770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077397F7-FA13-47F1-9C77-AAA5B5A4521C}" type="slidenum">
              <a:rPr lang="en-US" altLang="en-US"/>
              <a:pPr/>
              <a:t>‹#›</a:t>
            </a:fld>
            <a:endParaRPr lang="en-US" altLang="en-US"/>
          </a:p>
        </p:txBody>
      </p:sp>
    </p:spTree>
    <p:extLst>
      <p:ext uri="{BB962C8B-B14F-4D97-AF65-F5344CB8AC3E}">
        <p14:creationId xmlns:p14="http://schemas.microsoft.com/office/powerpoint/2010/main" val="125053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8D0E329F-4BCD-4ADC-9523-0394A40B7845}" type="slidenum">
              <a:rPr lang="en-US" altLang="en-US"/>
              <a:pPr/>
              <a:t>‹#›</a:t>
            </a:fld>
            <a:endParaRPr lang="en-US" altLang="en-US"/>
          </a:p>
        </p:txBody>
      </p:sp>
    </p:spTree>
    <p:extLst>
      <p:ext uri="{BB962C8B-B14F-4D97-AF65-F5344CB8AC3E}">
        <p14:creationId xmlns:p14="http://schemas.microsoft.com/office/powerpoint/2010/main" val="2609476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0"/>
            <a:ext cx="2057400" cy="61261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0"/>
            <a:ext cx="6019800" cy="612616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FEBF245-61D4-4BA7-8D30-F1E3DE00D90A}" type="slidenum">
              <a:rPr lang="en-US" altLang="en-US"/>
              <a:pPr/>
              <a:t>‹#›</a:t>
            </a:fld>
            <a:endParaRPr lang="en-US" altLang="en-US"/>
          </a:p>
        </p:txBody>
      </p:sp>
    </p:spTree>
    <p:extLst>
      <p:ext uri="{BB962C8B-B14F-4D97-AF65-F5344CB8AC3E}">
        <p14:creationId xmlns:p14="http://schemas.microsoft.com/office/powerpoint/2010/main" val="2167571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bwMode="auto">
          <a:xfrm>
            <a:off x="457200" y="0"/>
            <a:ext cx="82296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69635" name="Rectangle 3"/>
          <p:cNvSpPr>
            <a:spLocks noGrp="1" noChangeArrowheads="1"/>
          </p:cNvSpPr>
          <p:nvPr>
            <p:ph type="body" idx="1"/>
          </p:nvPr>
        </p:nvSpPr>
        <p:spPr bwMode="auto">
          <a:xfrm>
            <a:off x="990600" y="1600200"/>
            <a:ext cx="73152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6963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panose="020B0604020202020204" pitchFamily="34" charset="0"/>
              </a:defRPr>
            </a:lvl1pPr>
          </a:lstStyle>
          <a:p>
            <a:endParaRPr lang="en-US" altLang="en-US"/>
          </a:p>
        </p:txBody>
      </p:sp>
      <p:sp>
        <p:nvSpPr>
          <p:cNvPr id="6963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panose="020B0604020202020204" pitchFamily="34" charset="0"/>
              </a:defRPr>
            </a:lvl1pPr>
          </a:lstStyle>
          <a:p>
            <a:endParaRPr lang="en-US" altLang="en-US"/>
          </a:p>
        </p:txBody>
      </p:sp>
      <p:sp>
        <p:nvSpPr>
          <p:cNvPr id="6963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fld id="{F953B4E8-E5A0-4030-90DC-9FAE948A6F23}"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Lst>
  <p:txStyles>
    <p:titleStyle>
      <a:lvl1pPr algn="ctr" rtl="0" fontAlgn="base">
        <a:spcBef>
          <a:spcPct val="0"/>
        </a:spcBef>
        <a:spcAft>
          <a:spcPct val="0"/>
        </a:spcAft>
        <a:defRPr sz="4000" kern="1200">
          <a:solidFill>
            <a:schemeClr val="tx2"/>
          </a:solidFill>
          <a:latin typeface="+mj-lt"/>
          <a:ea typeface="+mj-ea"/>
          <a:cs typeface="+mj-cs"/>
        </a:defRPr>
      </a:lvl1pPr>
      <a:lvl2pPr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2pPr>
      <a:lvl3pPr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3pPr>
      <a:lvl4pPr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4pPr>
      <a:lvl5pPr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5pPr>
      <a:lvl6pPr marL="457200"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6pPr>
      <a:lvl7pPr marL="914400"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7pPr>
      <a:lvl8pPr marL="1371600"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8pPr>
      <a:lvl9pPr marL="1828800" algn="ctr" rtl="0" fontAlgn="base">
        <a:spcBef>
          <a:spcPct val="0"/>
        </a:spcBef>
        <a:spcAft>
          <a:spcPct val="0"/>
        </a:spcAft>
        <a:defRPr sz="4000">
          <a:solidFill>
            <a:schemeClr val="tx2"/>
          </a:solidFill>
          <a:latin typeface="Times New Roman" panose="02020603050405020304" pitchFamily="18" charset="0"/>
          <a:cs typeface="Times New Roman" panose="02020603050405020304" pitchFamily="18"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content.apa.org/journals/pro/32/3/248.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ctrTitle"/>
          </p:nvPr>
        </p:nvSpPr>
        <p:spPr>
          <a:xfrm>
            <a:off x="990600" y="2758888"/>
            <a:ext cx="6248400" cy="1447800"/>
          </a:xfrm>
        </p:spPr>
        <p:txBody>
          <a:bodyPr/>
          <a:lstStyle/>
          <a:p>
            <a:pPr algn="ctr"/>
            <a:r>
              <a:rPr lang="en-US" altLang="en-US" b="1" dirty="0" smtClean="0">
                <a:effectLst>
                  <a:outerShdw blurRad="38100" dist="38100" dir="2700000" algn="tl">
                    <a:srgbClr val="000000">
                      <a:alpha val="43137"/>
                    </a:srgbClr>
                  </a:outerShdw>
                </a:effectLst>
                <a:latin typeface="Arial Black" panose="020B0A04020102020204" pitchFamily="34" charset="0"/>
              </a:rPr>
              <a:t>Research Design and Statistics</a:t>
            </a:r>
            <a:endParaRPr lang="en-US" altLang="en-US" b="1" dirty="0">
              <a:effectLst>
                <a:outerShdw blurRad="38100" dist="38100" dir="2700000" algn="tl">
                  <a:srgbClr val="000000">
                    <a:alpha val="43137"/>
                  </a:srgbClr>
                </a:outerShdw>
              </a:effectLst>
              <a:latin typeface="Arial Black" panose="020B0A04020102020204" pitchFamily="34" charset="0"/>
            </a:endParaRPr>
          </a:p>
        </p:txBody>
      </p:sp>
    </p:spTree>
  </p:cSld>
  <p:clrMapOvr>
    <a:masterClrMapping/>
  </p:clrMapOvr>
  <p:transition>
    <p:random/>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Statistics and Research Design</a:t>
            </a:r>
          </a:p>
        </p:txBody>
      </p:sp>
      <p:sp>
        <p:nvSpPr>
          <p:cNvPr id="39939" name="Rectangle 3"/>
          <p:cNvSpPr>
            <a:spLocks noGrp="1" noChangeArrowheads="1"/>
          </p:cNvSpPr>
          <p:nvPr>
            <p:ph type="body" idx="1"/>
          </p:nvPr>
        </p:nvSpPr>
        <p:spPr>
          <a:xfrm>
            <a:off x="609600" y="1600200"/>
            <a:ext cx="7315200" cy="4525963"/>
          </a:xfrm>
        </p:spPr>
        <p:txBody>
          <a:bodyPr/>
          <a:lstStyle/>
          <a:p>
            <a:pPr>
              <a:lnSpc>
                <a:spcPct val="90000"/>
              </a:lnSpc>
            </a:pPr>
            <a:r>
              <a:rPr lang="en-US" altLang="en-US" dirty="0"/>
              <a:t>Statistics:  Theory and method of analyzing quantitative data from samples of </a:t>
            </a:r>
            <a:r>
              <a:rPr lang="en-US" altLang="en-US" dirty="0" smtClean="0"/>
              <a:t>observations </a:t>
            </a:r>
            <a:r>
              <a:rPr lang="en-US" altLang="en-US" dirty="0"/>
              <a:t>to help make decisions about hypothesized relations.</a:t>
            </a:r>
          </a:p>
          <a:p>
            <a:pPr lvl="1">
              <a:lnSpc>
                <a:spcPct val="90000"/>
              </a:lnSpc>
            </a:pPr>
            <a:r>
              <a:rPr lang="en-US" altLang="en-US" dirty="0"/>
              <a:t>Tools used in research design</a:t>
            </a:r>
          </a:p>
          <a:p>
            <a:pPr>
              <a:lnSpc>
                <a:spcPct val="90000"/>
              </a:lnSpc>
            </a:pPr>
            <a:endParaRPr lang="en-US" altLang="en-US" dirty="0"/>
          </a:p>
          <a:p>
            <a:pPr>
              <a:lnSpc>
                <a:spcPct val="90000"/>
              </a:lnSpc>
            </a:pPr>
            <a:r>
              <a:rPr lang="en-US" altLang="en-US" dirty="0"/>
              <a:t>Research Design:  Plan and structure of the investigation so as to answer the research questions (or hypotheses)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399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Statistics and Research Design</a:t>
            </a:r>
          </a:p>
        </p:txBody>
      </p:sp>
      <p:sp>
        <p:nvSpPr>
          <p:cNvPr id="43011" name="Rectangle 3"/>
          <p:cNvSpPr>
            <a:spLocks noGrp="1" noChangeArrowheads="1"/>
          </p:cNvSpPr>
          <p:nvPr>
            <p:ph type="body" idx="1"/>
          </p:nvPr>
        </p:nvSpPr>
        <p:spPr/>
        <p:txBody>
          <a:bodyPr/>
          <a:lstStyle/>
          <a:p>
            <a:pPr>
              <a:lnSpc>
                <a:spcPct val="90000"/>
              </a:lnSpc>
            </a:pPr>
            <a:r>
              <a:rPr lang="en-US" altLang="en-US" sz="2800"/>
              <a:t>Analogy:</a:t>
            </a:r>
          </a:p>
          <a:p>
            <a:pPr lvl="1">
              <a:lnSpc>
                <a:spcPct val="90000"/>
              </a:lnSpc>
            </a:pPr>
            <a:endParaRPr lang="en-US" altLang="en-US" sz="2400"/>
          </a:p>
          <a:p>
            <a:pPr lvl="1">
              <a:lnSpc>
                <a:spcPct val="90000"/>
              </a:lnSpc>
            </a:pPr>
            <a:r>
              <a:rPr lang="en-US" altLang="en-US" sz="2400"/>
              <a:t>Research design is the blueprint of the study.</a:t>
            </a:r>
          </a:p>
          <a:p>
            <a:pPr lvl="1">
              <a:lnSpc>
                <a:spcPct val="90000"/>
              </a:lnSpc>
            </a:pPr>
            <a:endParaRPr lang="en-US" altLang="en-US" sz="2400"/>
          </a:p>
          <a:p>
            <a:pPr lvl="1">
              <a:lnSpc>
                <a:spcPct val="90000"/>
              </a:lnSpc>
            </a:pPr>
            <a:r>
              <a:rPr lang="en-US" altLang="en-US" sz="2400"/>
              <a:t>In quantitative designs, statistical design and procedures are the craft and tools used to conduct quantitative studies.</a:t>
            </a:r>
          </a:p>
          <a:p>
            <a:pPr lvl="1">
              <a:lnSpc>
                <a:spcPct val="90000"/>
              </a:lnSpc>
            </a:pPr>
            <a:endParaRPr lang="en-US" altLang="en-US" sz="2400"/>
          </a:p>
          <a:p>
            <a:pPr lvl="1">
              <a:lnSpc>
                <a:spcPct val="90000"/>
              </a:lnSpc>
            </a:pPr>
            <a:r>
              <a:rPr lang="en-US" altLang="en-US" sz="2400"/>
              <a:t>The logic of hypothesis testing is the decision-making process that links statistical design to research design.</a:t>
            </a:r>
          </a:p>
        </p:txBody>
      </p:sp>
    </p:spTree>
  </p:cSld>
  <p:clrMapOvr>
    <a:masterClrMapping/>
  </p:clrMapOvr>
  <p:transition>
    <p:random/>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62000" y="0"/>
            <a:ext cx="5638800" cy="990600"/>
          </a:xfrm>
        </p:spPr>
        <p:txBody>
          <a:bodyPr/>
          <a:lstStyle/>
          <a:p>
            <a:r>
              <a:rPr lang="en-US" altLang="en-US" b="1" dirty="0">
                <a:solidFill>
                  <a:schemeClr val="bg1"/>
                </a:solidFill>
                <a:effectLst>
                  <a:outerShdw blurRad="38100" dist="38100" dir="2700000" algn="tl">
                    <a:srgbClr val="000000">
                      <a:alpha val="43137"/>
                    </a:srgbClr>
                  </a:outerShdw>
                </a:effectLst>
              </a:rPr>
              <a:t>Statistics</a:t>
            </a:r>
          </a:p>
        </p:txBody>
      </p:sp>
      <p:sp>
        <p:nvSpPr>
          <p:cNvPr id="45059" name="Rectangle 3"/>
          <p:cNvSpPr>
            <a:spLocks noGrp="1" noChangeArrowheads="1"/>
          </p:cNvSpPr>
          <p:nvPr>
            <p:ph type="body" idx="1"/>
          </p:nvPr>
        </p:nvSpPr>
        <p:spPr>
          <a:xfrm>
            <a:off x="228600" y="1447800"/>
            <a:ext cx="7315200" cy="4525963"/>
          </a:xfrm>
        </p:spPr>
        <p:txBody>
          <a:bodyPr/>
          <a:lstStyle/>
          <a:p>
            <a:r>
              <a:rPr lang="en-US" altLang="en-US" dirty="0"/>
              <a:t>There are two types of statistics</a:t>
            </a:r>
          </a:p>
          <a:p>
            <a:pPr lvl="1"/>
            <a:endParaRPr lang="en-US" altLang="en-US" b="1" dirty="0" smtClean="0"/>
          </a:p>
          <a:p>
            <a:pPr lvl="1"/>
            <a:r>
              <a:rPr lang="en-US" altLang="en-US" b="1" dirty="0" smtClean="0"/>
              <a:t>Descriptive </a:t>
            </a:r>
            <a:r>
              <a:rPr lang="en-US" altLang="en-US" b="1" dirty="0"/>
              <a:t>Statistics</a:t>
            </a:r>
            <a:r>
              <a:rPr lang="en-US" altLang="en-US" dirty="0"/>
              <a:t>: involve tabulating, depicting, and describing data</a:t>
            </a:r>
          </a:p>
          <a:p>
            <a:pPr lvl="1"/>
            <a:endParaRPr lang="en-US" altLang="en-US" dirty="0"/>
          </a:p>
          <a:p>
            <a:pPr lvl="1"/>
            <a:r>
              <a:rPr lang="en-US" altLang="en-US" b="1" dirty="0"/>
              <a:t>Inferential Statistics</a:t>
            </a:r>
            <a:r>
              <a:rPr lang="en-US" altLang="en-US" dirty="0"/>
              <a:t>:  predicts or estimates characteristics of a population from a knowledge of the characteristics of only a sample of the population</a:t>
            </a:r>
          </a:p>
        </p:txBody>
      </p:sp>
    </p:spTree>
  </p:cSld>
  <p:clrMapOvr>
    <a:masterClrMapping/>
  </p:clrMapOvr>
  <p:transition>
    <p:random/>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Descriptive Statistics</a:t>
            </a:r>
          </a:p>
        </p:txBody>
      </p:sp>
      <p:sp>
        <p:nvSpPr>
          <p:cNvPr id="46083" name="Rectangle 3"/>
          <p:cNvSpPr>
            <a:spLocks noGrp="1" noChangeArrowheads="1"/>
          </p:cNvSpPr>
          <p:nvPr>
            <p:ph type="body" idx="1"/>
          </p:nvPr>
        </p:nvSpPr>
        <p:spPr>
          <a:xfrm>
            <a:off x="475129" y="1752600"/>
            <a:ext cx="7626350" cy="4876800"/>
          </a:xfrm>
        </p:spPr>
        <p:txBody>
          <a:bodyPr/>
          <a:lstStyle/>
          <a:p>
            <a:pPr>
              <a:lnSpc>
                <a:spcPct val="80000"/>
              </a:lnSpc>
              <a:buFontTx/>
              <a:buNone/>
            </a:pPr>
            <a:r>
              <a:rPr lang="en-US" altLang="en-US" sz="2400" dirty="0"/>
              <a:t>	</a:t>
            </a:r>
            <a:r>
              <a:rPr lang="en-US" altLang="en-US" sz="2400" b="1" i="1" dirty="0"/>
              <a:t>Scales of Measurement</a:t>
            </a:r>
          </a:p>
          <a:p>
            <a:pPr lvl="1">
              <a:lnSpc>
                <a:spcPct val="80000"/>
              </a:lnSpc>
            </a:pPr>
            <a:r>
              <a:rPr lang="en-US" altLang="en-US" sz="2400" dirty="0"/>
              <a:t>Nominal</a:t>
            </a:r>
          </a:p>
          <a:p>
            <a:pPr lvl="2">
              <a:lnSpc>
                <a:spcPct val="80000"/>
              </a:lnSpc>
            </a:pPr>
            <a:r>
              <a:rPr lang="en-US" altLang="en-US" dirty="0"/>
              <a:t>No numerical or quantitative properties. A way to classify groups or categories.</a:t>
            </a:r>
          </a:p>
          <a:p>
            <a:pPr lvl="2">
              <a:lnSpc>
                <a:spcPct val="80000"/>
              </a:lnSpc>
            </a:pPr>
            <a:r>
              <a:rPr lang="en-US" altLang="en-US" dirty="0"/>
              <a:t>Gender: Male and Female</a:t>
            </a:r>
          </a:p>
          <a:p>
            <a:pPr lvl="2">
              <a:lnSpc>
                <a:spcPct val="80000"/>
              </a:lnSpc>
            </a:pPr>
            <a:r>
              <a:rPr lang="en-US" altLang="en-US" dirty="0"/>
              <a:t>Major: RC or PH</a:t>
            </a:r>
          </a:p>
          <a:p>
            <a:pPr lvl="1">
              <a:lnSpc>
                <a:spcPct val="80000"/>
              </a:lnSpc>
            </a:pPr>
            <a:r>
              <a:rPr lang="en-US" altLang="en-US" sz="2400" dirty="0"/>
              <a:t>Ordinal</a:t>
            </a:r>
          </a:p>
          <a:p>
            <a:pPr lvl="2">
              <a:lnSpc>
                <a:spcPct val="80000"/>
              </a:lnSpc>
            </a:pPr>
            <a:r>
              <a:rPr lang="en-US" altLang="en-US" dirty="0"/>
              <a:t>Used to rank and order the levels of the variable being studied. No particular value is placed between the numbers in the rating scale.</a:t>
            </a:r>
          </a:p>
          <a:p>
            <a:pPr lvl="2">
              <a:lnSpc>
                <a:spcPct val="80000"/>
              </a:lnSpc>
            </a:pPr>
            <a:r>
              <a:rPr lang="en-US" altLang="en-US" dirty="0"/>
              <a:t>Movie Ratings: 4 Stars, 3 Stars, 2 Stars, and 1 Star</a:t>
            </a:r>
          </a:p>
        </p:txBody>
      </p:sp>
    </p:spTree>
  </p:cSld>
  <p:clrMapOvr>
    <a:masterClrMapping/>
  </p:clrMapOvr>
  <p:transition>
    <p:rand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152400" y="-5976"/>
            <a:ext cx="8229600" cy="990600"/>
          </a:xfrm>
        </p:spPr>
        <p:txBody>
          <a:bodyPr/>
          <a:lstStyle/>
          <a:p>
            <a:r>
              <a:rPr lang="en-US" altLang="en-US" b="1" dirty="0">
                <a:solidFill>
                  <a:schemeClr val="bg1"/>
                </a:solidFill>
                <a:effectLst>
                  <a:outerShdw blurRad="38100" dist="38100" dir="2700000" algn="tl">
                    <a:srgbClr val="000000">
                      <a:alpha val="43137"/>
                    </a:srgbClr>
                  </a:outerShdw>
                </a:effectLst>
              </a:rPr>
              <a:t>Descriptive Statistics</a:t>
            </a:r>
          </a:p>
        </p:txBody>
      </p:sp>
      <p:sp>
        <p:nvSpPr>
          <p:cNvPr id="63491" name="Rectangle 3"/>
          <p:cNvSpPr>
            <a:spLocks noGrp="1" noChangeArrowheads="1"/>
          </p:cNvSpPr>
          <p:nvPr>
            <p:ph type="body" idx="1"/>
          </p:nvPr>
        </p:nvSpPr>
        <p:spPr>
          <a:xfrm>
            <a:off x="685800" y="1676400"/>
            <a:ext cx="7315200" cy="4800600"/>
          </a:xfrm>
        </p:spPr>
        <p:txBody>
          <a:bodyPr/>
          <a:lstStyle/>
          <a:p>
            <a:pPr lvl="1">
              <a:buFontTx/>
              <a:buNone/>
            </a:pPr>
            <a:r>
              <a:rPr lang="en-US" altLang="en-US" sz="2400" b="1" i="1" dirty="0">
                <a:effectLst>
                  <a:outerShdw blurRad="38100" dist="38100" dir="2700000" algn="tl">
                    <a:srgbClr val="000000">
                      <a:alpha val="43137"/>
                    </a:srgbClr>
                  </a:outerShdw>
                </a:effectLst>
              </a:rPr>
              <a:t>Scales of Measurement Cont.</a:t>
            </a:r>
          </a:p>
          <a:p>
            <a:pPr lvl="1"/>
            <a:r>
              <a:rPr lang="en-US" altLang="en-US" sz="1900" dirty="0"/>
              <a:t>Interval</a:t>
            </a:r>
          </a:p>
          <a:p>
            <a:pPr lvl="2"/>
            <a:r>
              <a:rPr lang="en-US" altLang="en-US" sz="1900" dirty="0"/>
              <a:t>Difference between the numbers on the scale is meaningful and intervals are equal in size. NO absolute zero.</a:t>
            </a:r>
          </a:p>
          <a:p>
            <a:pPr lvl="2"/>
            <a:r>
              <a:rPr lang="en-US" altLang="en-US" sz="1900" dirty="0"/>
              <a:t>Allows for comparisons between things being measured</a:t>
            </a:r>
          </a:p>
          <a:p>
            <a:pPr lvl="2"/>
            <a:r>
              <a:rPr lang="en-US" altLang="en-US" sz="1900" dirty="0"/>
              <a:t>Temperatures on a thermometer: The difference between 60 and 70 is the same as the difference between 90 and 100. You cannot say that 70 degrees is twice as hot as 35 degrees, it is only 35 degrees warmer.</a:t>
            </a:r>
          </a:p>
          <a:p>
            <a:pPr lvl="1"/>
            <a:r>
              <a:rPr lang="en-US" altLang="en-US" sz="1900" dirty="0"/>
              <a:t>Ratio</a:t>
            </a:r>
          </a:p>
          <a:p>
            <a:pPr lvl="2"/>
            <a:r>
              <a:rPr lang="en-US" altLang="en-US" sz="1900" dirty="0"/>
              <a:t>Scales that do have an absolute zero point than indicated the absence of the variable being studied. Can form ratios.</a:t>
            </a:r>
          </a:p>
          <a:p>
            <a:pPr lvl="2"/>
            <a:r>
              <a:rPr lang="en-US" altLang="en-US" sz="1900" dirty="0"/>
              <a:t>Weight: 100 pounds is ½ of 200.</a:t>
            </a:r>
          </a:p>
          <a:p>
            <a:pPr lvl="2"/>
            <a:r>
              <a:rPr lang="en-US" altLang="en-US" sz="1900" dirty="0"/>
              <a:t>Time</a:t>
            </a:r>
          </a:p>
          <a:p>
            <a:endParaRPr lang="en-US" altLang="en-US" sz="1900" dirty="0"/>
          </a:p>
        </p:txBody>
      </p:sp>
    </p:spTree>
  </p:cSld>
  <p:clrMapOvr>
    <a:masterClrMapping/>
  </p:clrMapOvr>
  <p:transition>
    <p:rand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914400" y="0"/>
            <a:ext cx="6400800" cy="990600"/>
          </a:xfrm>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47107" name="Rectangle 3"/>
          <p:cNvSpPr>
            <a:spLocks noGrp="1" noChangeArrowheads="1"/>
          </p:cNvSpPr>
          <p:nvPr>
            <p:ph type="body" idx="1"/>
          </p:nvPr>
        </p:nvSpPr>
        <p:spPr>
          <a:xfrm>
            <a:off x="762000" y="1600200"/>
            <a:ext cx="7315200" cy="4525963"/>
          </a:xfrm>
        </p:spPr>
        <p:txBody>
          <a:bodyPr/>
          <a:lstStyle/>
          <a:p>
            <a:pPr>
              <a:lnSpc>
                <a:spcPct val="90000"/>
              </a:lnSpc>
            </a:pPr>
            <a:r>
              <a:rPr lang="en-US" altLang="en-US" dirty="0"/>
              <a:t>Frequency Distributions</a:t>
            </a:r>
          </a:p>
          <a:p>
            <a:pPr lvl="1">
              <a:lnSpc>
                <a:spcPct val="90000"/>
              </a:lnSpc>
            </a:pPr>
            <a:endParaRPr lang="en-US" altLang="en-US" dirty="0"/>
          </a:p>
          <a:p>
            <a:pPr lvl="1">
              <a:lnSpc>
                <a:spcPct val="90000"/>
              </a:lnSpc>
            </a:pPr>
            <a:r>
              <a:rPr lang="en-US" altLang="en-US" dirty="0"/>
              <a:t>In tables, the frequency distribution is constructed by summarizing data in terms of the number or frequency of observations in each category, score, or score interval</a:t>
            </a:r>
          </a:p>
          <a:p>
            <a:pPr lvl="1">
              <a:lnSpc>
                <a:spcPct val="90000"/>
              </a:lnSpc>
            </a:pPr>
            <a:endParaRPr lang="en-US" altLang="en-US" dirty="0"/>
          </a:p>
          <a:p>
            <a:pPr lvl="1">
              <a:lnSpc>
                <a:spcPct val="90000"/>
              </a:lnSpc>
            </a:pPr>
            <a:r>
              <a:rPr lang="en-US" altLang="en-US" dirty="0"/>
              <a:t>In graphs, the data can be concisely summarized into bar graphs, histograms, or frequency polygons</a:t>
            </a:r>
          </a:p>
        </p:txBody>
      </p:sp>
    </p:spTree>
  </p:cSld>
  <p:clrMapOvr>
    <a:masterClrMapping/>
  </p:clrMapOvr>
  <p:transition>
    <p:random/>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5" name="Picture 5" descr="be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52400"/>
            <a:ext cx="7696200" cy="647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random/>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609600" y="-34365"/>
            <a:ext cx="8229600" cy="990600"/>
          </a:xfrm>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1027" name="Rectangle 3"/>
          <p:cNvSpPr>
            <a:spLocks noGrp="1" noChangeArrowheads="1"/>
          </p:cNvSpPr>
          <p:nvPr>
            <p:ph type="body" sz="half" idx="1"/>
          </p:nvPr>
        </p:nvSpPr>
        <p:spPr>
          <a:xfrm>
            <a:off x="609600" y="1524000"/>
            <a:ext cx="3584575" cy="4525963"/>
          </a:xfrm>
        </p:spPr>
        <p:txBody>
          <a:bodyPr/>
          <a:lstStyle/>
          <a:p>
            <a:pPr lvl="1"/>
            <a:r>
              <a:rPr lang="en-US" altLang="en-US" dirty="0"/>
              <a:t>Normal Curve</a:t>
            </a:r>
          </a:p>
          <a:p>
            <a:pPr lvl="1"/>
            <a:endParaRPr lang="en-US" altLang="en-US" sz="2400" dirty="0"/>
          </a:p>
        </p:txBody>
      </p:sp>
      <p:sp>
        <p:nvSpPr>
          <p:cNvPr id="1030" name="Rectangle 6"/>
          <p:cNvSpPr>
            <a:spLocks noGrp="1" noChangeArrowheads="1"/>
          </p:cNvSpPr>
          <p:nvPr>
            <p:ph type="body" sz="half" idx="2"/>
          </p:nvPr>
        </p:nvSpPr>
        <p:spPr>
          <a:xfrm>
            <a:off x="3989387" y="1472404"/>
            <a:ext cx="3584575" cy="4525963"/>
          </a:xfrm>
        </p:spPr>
        <p:txBody>
          <a:bodyPr/>
          <a:lstStyle/>
          <a:p>
            <a:pPr lvl="1"/>
            <a:r>
              <a:rPr lang="en-US" altLang="en-US" dirty="0"/>
              <a:t>Bimodal Curve</a:t>
            </a:r>
          </a:p>
        </p:txBody>
      </p:sp>
      <p:pic>
        <p:nvPicPr>
          <p:cNvPr id="1028" name="Picture 4" descr="normal curv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86553" y="2971797"/>
            <a:ext cx="1809750" cy="1527175"/>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bimodal curv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6800" y="2971799"/>
            <a:ext cx="1809750" cy="15271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anim calcmode="lin" valueType="num">
                                      <p:cBhvr additive="base">
                                        <p:cTn id="11" dur="500" fill="hold"/>
                                        <p:tgtEl>
                                          <p:spTgt spid="1028"/>
                                        </p:tgtEl>
                                        <p:attrNameLst>
                                          <p:attrName>ppt_x</p:attrName>
                                        </p:attrNameLst>
                                      </p:cBhvr>
                                      <p:tavLst>
                                        <p:tav tm="0">
                                          <p:val>
                                            <p:strVal val="#ppt_x"/>
                                          </p:val>
                                        </p:tav>
                                        <p:tav tm="100000">
                                          <p:val>
                                            <p:strVal val="#ppt_x"/>
                                          </p:val>
                                        </p:tav>
                                      </p:tavLst>
                                    </p:anim>
                                    <p:anim calcmode="lin" valueType="num">
                                      <p:cBhvr additive="base">
                                        <p:cTn id="12"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030">
                                            <p:txEl>
                                              <p:pRg st="0" end="0"/>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1029"/>
                                        </p:tgtEl>
                                        <p:attrNameLst>
                                          <p:attrName>style.visibility</p:attrName>
                                        </p:attrNameLst>
                                      </p:cBhvr>
                                      <p:to>
                                        <p:strVal val="visible"/>
                                      </p:to>
                                    </p:set>
                                    <p:anim calcmode="lin" valueType="num">
                                      <p:cBhvr additive="base">
                                        <p:cTn id="21" dur="500" fill="hold"/>
                                        <p:tgtEl>
                                          <p:spTgt spid="1029"/>
                                        </p:tgtEl>
                                        <p:attrNameLst>
                                          <p:attrName>ppt_x</p:attrName>
                                        </p:attrNameLst>
                                      </p:cBhvr>
                                      <p:tavLst>
                                        <p:tav tm="0">
                                          <p:val>
                                            <p:strVal val="#ppt_x"/>
                                          </p:val>
                                        </p:tav>
                                        <p:tav tm="100000">
                                          <p:val>
                                            <p:strVal val="#ppt_x"/>
                                          </p:val>
                                        </p:tav>
                                      </p:tavLst>
                                    </p:anim>
                                    <p:anim calcmode="lin" valueType="num">
                                      <p:cBhvr additive="base">
                                        <p:cTn id="22"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bldP spid="103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Descriptive Statistics</a:t>
            </a:r>
          </a:p>
        </p:txBody>
      </p:sp>
      <p:sp>
        <p:nvSpPr>
          <p:cNvPr id="48131" name="Rectangle 3"/>
          <p:cNvSpPr>
            <a:spLocks noGrp="1" noChangeArrowheads="1"/>
          </p:cNvSpPr>
          <p:nvPr>
            <p:ph type="body" sz="half" idx="1"/>
          </p:nvPr>
        </p:nvSpPr>
        <p:spPr>
          <a:xfrm>
            <a:off x="121046" y="1523999"/>
            <a:ext cx="3584575" cy="4525963"/>
          </a:xfrm>
        </p:spPr>
        <p:txBody>
          <a:bodyPr/>
          <a:lstStyle/>
          <a:p>
            <a:pPr lvl="1"/>
            <a:r>
              <a:rPr lang="en-US" altLang="en-US" dirty="0"/>
              <a:t>Positively Skewed</a:t>
            </a:r>
            <a:endParaRPr lang="en-US" altLang="en-US" sz="2400" dirty="0"/>
          </a:p>
          <a:p>
            <a:pPr lvl="1"/>
            <a:endParaRPr lang="en-US" altLang="en-US" sz="2400" dirty="0"/>
          </a:p>
        </p:txBody>
      </p:sp>
      <p:sp>
        <p:nvSpPr>
          <p:cNvPr id="48136" name="Rectangle 8"/>
          <p:cNvSpPr>
            <a:spLocks noGrp="1" noChangeArrowheads="1"/>
          </p:cNvSpPr>
          <p:nvPr>
            <p:ph type="body" sz="half" idx="2"/>
          </p:nvPr>
        </p:nvSpPr>
        <p:spPr>
          <a:xfrm>
            <a:off x="4343400" y="1524000"/>
            <a:ext cx="3584575" cy="4525963"/>
          </a:xfrm>
        </p:spPr>
        <p:txBody>
          <a:bodyPr/>
          <a:lstStyle/>
          <a:p>
            <a:pPr lvl="1"/>
            <a:r>
              <a:rPr lang="en-US" altLang="en-US" dirty="0"/>
              <a:t>Negatively Skewed</a:t>
            </a:r>
            <a:endParaRPr lang="en-US" altLang="en-US" sz="2400" dirty="0"/>
          </a:p>
        </p:txBody>
      </p:sp>
      <p:pic>
        <p:nvPicPr>
          <p:cNvPr id="48134" name="Picture 6" descr="positively skewed curv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4301" y="2947894"/>
            <a:ext cx="2093913" cy="1495612"/>
          </a:xfrm>
          <a:prstGeom prst="rect">
            <a:avLst/>
          </a:prstGeom>
          <a:noFill/>
          <a:extLst>
            <a:ext uri="{909E8E84-426E-40DD-AFC4-6F175D3DCCD1}">
              <a14:hiddenFill xmlns:a14="http://schemas.microsoft.com/office/drawing/2010/main">
                <a:solidFill>
                  <a:srgbClr val="FFFFFF"/>
                </a:solidFill>
              </a14:hiddenFill>
            </a:ext>
          </a:extLst>
        </p:spPr>
      </p:pic>
      <p:pic>
        <p:nvPicPr>
          <p:cNvPr id="48135" name="Picture 7" descr="negatively skewed curv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6800" y="3048000"/>
            <a:ext cx="2093913" cy="13955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81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48134"/>
                                        </p:tgtEl>
                                        <p:attrNameLst>
                                          <p:attrName>style.visibility</p:attrName>
                                        </p:attrNameLst>
                                      </p:cBhvr>
                                      <p:to>
                                        <p:strVal val="visible"/>
                                      </p:to>
                                    </p:set>
                                    <p:anim calcmode="lin" valueType="num">
                                      <p:cBhvr additive="base">
                                        <p:cTn id="11" dur="500" fill="hold"/>
                                        <p:tgtEl>
                                          <p:spTgt spid="48134"/>
                                        </p:tgtEl>
                                        <p:attrNameLst>
                                          <p:attrName>ppt_x</p:attrName>
                                        </p:attrNameLst>
                                      </p:cBhvr>
                                      <p:tavLst>
                                        <p:tav tm="0">
                                          <p:val>
                                            <p:strVal val="#ppt_x"/>
                                          </p:val>
                                        </p:tav>
                                        <p:tav tm="100000">
                                          <p:val>
                                            <p:strVal val="#ppt_x"/>
                                          </p:val>
                                        </p:tav>
                                      </p:tavLst>
                                    </p:anim>
                                    <p:anim calcmode="lin" valueType="num">
                                      <p:cBhvr additive="base">
                                        <p:cTn id="12" dur="500" fill="hold"/>
                                        <p:tgtEl>
                                          <p:spTgt spid="4813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8136">
                                            <p:txEl>
                                              <p:pRg st="0" end="0"/>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48135"/>
                                        </p:tgtEl>
                                        <p:attrNameLst>
                                          <p:attrName>style.visibility</p:attrName>
                                        </p:attrNameLst>
                                      </p:cBhvr>
                                      <p:to>
                                        <p:strVal val="visible"/>
                                      </p:to>
                                    </p:set>
                                    <p:anim calcmode="lin" valueType="num">
                                      <p:cBhvr additive="base">
                                        <p:cTn id="21" dur="500" fill="hold"/>
                                        <p:tgtEl>
                                          <p:spTgt spid="48135"/>
                                        </p:tgtEl>
                                        <p:attrNameLst>
                                          <p:attrName>ppt_x</p:attrName>
                                        </p:attrNameLst>
                                      </p:cBhvr>
                                      <p:tavLst>
                                        <p:tav tm="0">
                                          <p:val>
                                            <p:strVal val="#ppt_x"/>
                                          </p:val>
                                        </p:tav>
                                        <p:tav tm="100000">
                                          <p:val>
                                            <p:strVal val="#ppt_x"/>
                                          </p:val>
                                        </p:tav>
                                      </p:tavLst>
                                    </p:anim>
                                    <p:anim calcmode="lin" valueType="num">
                                      <p:cBhvr additive="base">
                                        <p:cTn id="22" dur="500" fill="hold"/>
                                        <p:tgtEl>
                                          <p:spTgt spid="481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autoUpdateAnimBg="0"/>
      <p:bldP spid="48136"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Descriptive Statistics</a:t>
            </a:r>
          </a:p>
        </p:txBody>
      </p:sp>
      <p:sp>
        <p:nvSpPr>
          <p:cNvPr id="64515" name="Rectangle 3"/>
          <p:cNvSpPr>
            <a:spLocks noGrp="1" noChangeArrowheads="1"/>
          </p:cNvSpPr>
          <p:nvPr>
            <p:ph type="body" idx="1"/>
          </p:nvPr>
        </p:nvSpPr>
        <p:spPr>
          <a:xfrm>
            <a:off x="457200" y="1600200"/>
            <a:ext cx="7315200" cy="4525963"/>
          </a:xfrm>
        </p:spPr>
        <p:txBody>
          <a:bodyPr/>
          <a:lstStyle/>
          <a:p>
            <a:pPr>
              <a:lnSpc>
                <a:spcPct val="80000"/>
              </a:lnSpc>
            </a:pPr>
            <a:r>
              <a:rPr lang="en-US" altLang="en-US" sz="1800" dirty="0"/>
              <a:t>Measures of Central Tendency</a:t>
            </a:r>
          </a:p>
          <a:p>
            <a:pPr lvl="1">
              <a:lnSpc>
                <a:spcPct val="80000"/>
              </a:lnSpc>
            </a:pPr>
            <a:r>
              <a:rPr lang="en-US" altLang="en-US" sz="1800" dirty="0"/>
              <a:t>Mode</a:t>
            </a:r>
          </a:p>
          <a:p>
            <a:pPr lvl="2">
              <a:lnSpc>
                <a:spcPct val="80000"/>
              </a:lnSpc>
            </a:pPr>
            <a:r>
              <a:rPr lang="en-US" altLang="en-US" sz="1800" dirty="0"/>
              <a:t>The most frequently occurring score</a:t>
            </a:r>
          </a:p>
          <a:p>
            <a:pPr lvl="2">
              <a:lnSpc>
                <a:spcPct val="80000"/>
              </a:lnSpc>
            </a:pPr>
            <a:r>
              <a:rPr lang="en-US" altLang="en-US" sz="1800" dirty="0"/>
              <a:t>3 3 3 4 4 4 5 5 5 6 6 6 6: Mode is 6</a:t>
            </a:r>
          </a:p>
          <a:p>
            <a:pPr lvl="2">
              <a:lnSpc>
                <a:spcPct val="80000"/>
              </a:lnSpc>
            </a:pPr>
            <a:r>
              <a:rPr lang="en-US" altLang="en-US" sz="1800" dirty="0"/>
              <a:t>3 3 3 4 4 4 5 5 6 6 7 7 8: Mode is 3 and 4</a:t>
            </a:r>
          </a:p>
          <a:p>
            <a:pPr lvl="1">
              <a:lnSpc>
                <a:spcPct val="80000"/>
              </a:lnSpc>
            </a:pPr>
            <a:r>
              <a:rPr lang="en-US" altLang="en-US" sz="1800" dirty="0"/>
              <a:t>Median</a:t>
            </a:r>
          </a:p>
          <a:p>
            <a:pPr lvl="2">
              <a:lnSpc>
                <a:spcPct val="80000"/>
              </a:lnSpc>
            </a:pPr>
            <a:r>
              <a:rPr lang="en-US" altLang="en-US" sz="1800" dirty="0"/>
              <a:t>The score that divides a group of scores in half with 50% falling above and 50% falling below the median.</a:t>
            </a:r>
          </a:p>
          <a:p>
            <a:pPr lvl="2">
              <a:lnSpc>
                <a:spcPct val="80000"/>
              </a:lnSpc>
            </a:pPr>
            <a:r>
              <a:rPr lang="en-US" altLang="en-US" sz="1800" dirty="0"/>
              <a:t>3 3 3 5 8 8 8: The median is 5</a:t>
            </a:r>
          </a:p>
          <a:p>
            <a:pPr lvl="2">
              <a:lnSpc>
                <a:spcPct val="80000"/>
              </a:lnSpc>
            </a:pPr>
            <a:r>
              <a:rPr lang="en-US" altLang="en-US" sz="1800" dirty="0"/>
              <a:t>3 3 5 6: The median is 4 (Average of two middle numbers)</a:t>
            </a:r>
          </a:p>
          <a:p>
            <a:pPr lvl="1">
              <a:lnSpc>
                <a:spcPct val="80000"/>
              </a:lnSpc>
            </a:pPr>
            <a:r>
              <a:rPr lang="en-US" altLang="en-US" sz="1800" dirty="0"/>
              <a:t>Mean</a:t>
            </a:r>
          </a:p>
          <a:p>
            <a:pPr lvl="2">
              <a:lnSpc>
                <a:spcPct val="80000"/>
              </a:lnSpc>
            </a:pPr>
            <a:r>
              <a:rPr lang="en-US" altLang="en-US" sz="1800" dirty="0"/>
              <a:t>Preferred whenever possible and is the only measure of central tendency that is used in advanced statistical calculations:</a:t>
            </a:r>
          </a:p>
          <a:p>
            <a:pPr lvl="3">
              <a:lnSpc>
                <a:spcPct val="80000"/>
              </a:lnSpc>
            </a:pPr>
            <a:r>
              <a:rPr lang="en-US" altLang="en-US" sz="1600" dirty="0"/>
              <a:t>More reliable and accurate</a:t>
            </a:r>
          </a:p>
          <a:p>
            <a:pPr lvl="3">
              <a:lnSpc>
                <a:spcPct val="80000"/>
              </a:lnSpc>
            </a:pPr>
            <a:r>
              <a:rPr lang="en-US" altLang="en-US" sz="1600" dirty="0"/>
              <a:t>Better suited to arithmetic calculations</a:t>
            </a:r>
          </a:p>
          <a:p>
            <a:pPr lvl="2">
              <a:lnSpc>
                <a:spcPct val="80000"/>
              </a:lnSpc>
            </a:pPr>
            <a:r>
              <a:rPr lang="en-US" altLang="en-US" sz="1800" dirty="0"/>
              <a:t>Basically, and average of all scores. Add up all scores and divide by total number of scores.</a:t>
            </a:r>
          </a:p>
          <a:p>
            <a:pPr lvl="2">
              <a:lnSpc>
                <a:spcPct val="80000"/>
              </a:lnSpc>
            </a:pPr>
            <a:r>
              <a:rPr lang="en-US" altLang="en-US" sz="1800" dirty="0"/>
              <a:t>2 3 4 6 10: Mean is 5 (25/5)</a:t>
            </a:r>
          </a:p>
          <a:p>
            <a:pPr lvl="2">
              <a:lnSpc>
                <a:spcPct val="80000"/>
              </a:lnSpc>
              <a:buFontTx/>
              <a:buNone/>
            </a:pPr>
            <a:endParaRPr lang="en-US" altLang="en-US" sz="1800" dirty="0"/>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anim to="" calcmode="lin" valueType="num">
                                      <p:cBhvr>
                                        <p:cTn id="7" dur="1" fill="hold"/>
                                        <p:tgtEl>
                                          <p:spTgt spid="6451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nodeType="clickEffect">
                                  <p:stCondLst>
                                    <p:cond delay="0"/>
                                  </p:stCondLst>
                                  <p:childTnLst>
                                    <p:set>
                                      <p:cBhvr>
                                        <p:cTn id="11" dur="1" fill="hold">
                                          <p:stCondLst>
                                            <p:cond delay="0"/>
                                          </p:stCondLst>
                                        </p:cTn>
                                        <p:tgtEl>
                                          <p:spTgt spid="64515">
                                            <p:txEl>
                                              <p:pRg st="1" end="1"/>
                                            </p:txEl>
                                          </p:spTgt>
                                        </p:tgtEl>
                                        <p:attrNameLst>
                                          <p:attrName>style.visibility</p:attrName>
                                        </p:attrNameLst>
                                      </p:cBhvr>
                                      <p:to>
                                        <p:strVal val="visible"/>
                                      </p:to>
                                    </p:set>
                                    <p:anim to="" calcmode="lin" valueType="num">
                                      <p:cBhvr>
                                        <p:cTn id="12" dur="1" fill="hold"/>
                                        <p:tgtEl>
                                          <p:spTgt spid="64515">
                                            <p:txEl>
                                              <p:pRg st="1" end="1"/>
                                            </p:txEl>
                                          </p:spTgt>
                                        </p:tgtEl>
                                        <p:attrNameLst>
                                          <p:attrName/>
                                        </p:attrNameLst>
                                      </p:cBhvr>
                                    </p:anim>
                                  </p:childTnLst>
                                </p:cTn>
                              </p:par>
                              <p:par>
                                <p:cTn id="13" presetID="24" presetClass="entr" presetSubtype="0" fill="hold" nodeType="withEffect">
                                  <p:stCondLst>
                                    <p:cond delay="0"/>
                                  </p:stCondLst>
                                  <p:childTnLst>
                                    <p:set>
                                      <p:cBhvr>
                                        <p:cTn id="14" dur="1" fill="hold">
                                          <p:stCondLst>
                                            <p:cond delay="0"/>
                                          </p:stCondLst>
                                        </p:cTn>
                                        <p:tgtEl>
                                          <p:spTgt spid="64515">
                                            <p:txEl>
                                              <p:pRg st="2" end="2"/>
                                            </p:txEl>
                                          </p:spTgt>
                                        </p:tgtEl>
                                        <p:attrNameLst>
                                          <p:attrName>style.visibility</p:attrName>
                                        </p:attrNameLst>
                                      </p:cBhvr>
                                      <p:to>
                                        <p:strVal val="visible"/>
                                      </p:to>
                                    </p:set>
                                    <p:anim to="" calcmode="lin" valueType="num">
                                      <p:cBhvr>
                                        <p:cTn id="15" dur="1" fill="hold"/>
                                        <p:tgtEl>
                                          <p:spTgt spid="64515">
                                            <p:txEl>
                                              <p:pRg st="2" end="2"/>
                                            </p:txEl>
                                          </p:spTgt>
                                        </p:tgtEl>
                                        <p:attrNameLst>
                                          <p:attrName/>
                                        </p:attrNameLst>
                                      </p:cBhvr>
                                    </p:anim>
                                  </p:childTnLst>
                                </p:cTn>
                              </p:par>
                              <p:par>
                                <p:cTn id="16" presetID="24" presetClass="entr" presetSubtype="0" fill="hold" nodeType="withEffect">
                                  <p:stCondLst>
                                    <p:cond delay="0"/>
                                  </p:stCondLst>
                                  <p:childTnLst>
                                    <p:set>
                                      <p:cBhvr>
                                        <p:cTn id="17" dur="1" fill="hold">
                                          <p:stCondLst>
                                            <p:cond delay="0"/>
                                          </p:stCondLst>
                                        </p:cTn>
                                        <p:tgtEl>
                                          <p:spTgt spid="64515">
                                            <p:txEl>
                                              <p:pRg st="3" end="3"/>
                                            </p:txEl>
                                          </p:spTgt>
                                        </p:tgtEl>
                                        <p:attrNameLst>
                                          <p:attrName>style.visibility</p:attrName>
                                        </p:attrNameLst>
                                      </p:cBhvr>
                                      <p:to>
                                        <p:strVal val="visible"/>
                                      </p:to>
                                    </p:set>
                                    <p:anim to="" calcmode="lin" valueType="num">
                                      <p:cBhvr>
                                        <p:cTn id="18" dur="1" fill="hold"/>
                                        <p:tgtEl>
                                          <p:spTgt spid="64515">
                                            <p:txEl>
                                              <p:pRg st="3" end="3"/>
                                            </p:txEl>
                                          </p:spTgt>
                                        </p:tgtEl>
                                        <p:attrNameLst>
                                          <p:attrName/>
                                        </p:attrNameLst>
                                      </p:cBhvr>
                                    </p:anim>
                                  </p:childTnLst>
                                </p:cTn>
                              </p:par>
                              <p:par>
                                <p:cTn id="19" presetID="24" presetClass="entr" presetSubtype="0" fill="hold" nodeType="withEffect">
                                  <p:stCondLst>
                                    <p:cond delay="0"/>
                                  </p:stCondLst>
                                  <p:childTnLst>
                                    <p:set>
                                      <p:cBhvr>
                                        <p:cTn id="20" dur="1" fill="hold">
                                          <p:stCondLst>
                                            <p:cond delay="0"/>
                                          </p:stCondLst>
                                        </p:cTn>
                                        <p:tgtEl>
                                          <p:spTgt spid="64515">
                                            <p:txEl>
                                              <p:pRg st="4" end="4"/>
                                            </p:txEl>
                                          </p:spTgt>
                                        </p:tgtEl>
                                        <p:attrNameLst>
                                          <p:attrName>style.visibility</p:attrName>
                                        </p:attrNameLst>
                                      </p:cBhvr>
                                      <p:to>
                                        <p:strVal val="visible"/>
                                      </p:to>
                                    </p:set>
                                    <p:anim to="" calcmode="lin" valueType="num">
                                      <p:cBhvr>
                                        <p:cTn id="21" dur="1" fill="hold"/>
                                        <p:tgtEl>
                                          <p:spTgt spid="64515">
                                            <p:txEl>
                                              <p:pRg st="4" end="4"/>
                                            </p:txEl>
                                          </p:spTgt>
                                        </p:tgtEl>
                                        <p:attrNameLst>
                                          <p:attrName/>
                                        </p:attrNameLst>
                                      </p:cBhvr>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4" presetClass="entr" presetSubtype="0" fill="hold" nodeType="clickEffect">
                                  <p:stCondLst>
                                    <p:cond delay="0"/>
                                  </p:stCondLst>
                                  <p:childTnLst>
                                    <p:set>
                                      <p:cBhvr>
                                        <p:cTn id="25" dur="1" fill="hold">
                                          <p:stCondLst>
                                            <p:cond delay="0"/>
                                          </p:stCondLst>
                                        </p:cTn>
                                        <p:tgtEl>
                                          <p:spTgt spid="64515">
                                            <p:txEl>
                                              <p:pRg st="5" end="5"/>
                                            </p:txEl>
                                          </p:spTgt>
                                        </p:tgtEl>
                                        <p:attrNameLst>
                                          <p:attrName>style.visibility</p:attrName>
                                        </p:attrNameLst>
                                      </p:cBhvr>
                                      <p:to>
                                        <p:strVal val="visible"/>
                                      </p:to>
                                    </p:set>
                                    <p:anim to="" calcmode="lin" valueType="num">
                                      <p:cBhvr>
                                        <p:cTn id="26" dur="1" fill="hold"/>
                                        <p:tgtEl>
                                          <p:spTgt spid="64515">
                                            <p:txEl>
                                              <p:pRg st="5" end="5"/>
                                            </p:txEl>
                                          </p:spTgt>
                                        </p:tgtEl>
                                        <p:attrNameLst>
                                          <p:attrName/>
                                        </p:attrNameLst>
                                      </p:cBhvr>
                                    </p:anim>
                                  </p:childTnLst>
                                </p:cTn>
                              </p:par>
                              <p:par>
                                <p:cTn id="27" presetID="24" presetClass="entr" presetSubtype="0" fill="hold" nodeType="withEffect">
                                  <p:stCondLst>
                                    <p:cond delay="0"/>
                                  </p:stCondLst>
                                  <p:childTnLst>
                                    <p:set>
                                      <p:cBhvr>
                                        <p:cTn id="28" dur="1" fill="hold">
                                          <p:stCondLst>
                                            <p:cond delay="0"/>
                                          </p:stCondLst>
                                        </p:cTn>
                                        <p:tgtEl>
                                          <p:spTgt spid="64515">
                                            <p:txEl>
                                              <p:pRg st="6" end="6"/>
                                            </p:txEl>
                                          </p:spTgt>
                                        </p:tgtEl>
                                        <p:attrNameLst>
                                          <p:attrName>style.visibility</p:attrName>
                                        </p:attrNameLst>
                                      </p:cBhvr>
                                      <p:to>
                                        <p:strVal val="visible"/>
                                      </p:to>
                                    </p:set>
                                    <p:anim to="" calcmode="lin" valueType="num">
                                      <p:cBhvr>
                                        <p:cTn id="29" dur="1" fill="hold"/>
                                        <p:tgtEl>
                                          <p:spTgt spid="64515">
                                            <p:txEl>
                                              <p:pRg st="6" end="6"/>
                                            </p:txEl>
                                          </p:spTgt>
                                        </p:tgtEl>
                                        <p:attrNameLst>
                                          <p:attrName/>
                                        </p:attrNameLst>
                                      </p:cBhvr>
                                    </p:anim>
                                  </p:childTnLst>
                                </p:cTn>
                              </p:par>
                              <p:par>
                                <p:cTn id="30" presetID="24" presetClass="entr" presetSubtype="0" fill="hold" nodeType="withEffect">
                                  <p:stCondLst>
                                    <p:cond delay="0"/>
                                  </p:stCondLst>
                                  <p:childTnLst>
                                    <p:set>
                                      <p:cBhvr>
                                        <p:cTn id="31" dur="1" fill="hold">
                                          <p:stCondLst>
                                            <p:cond delay="0"/>
                                          </p:stCondLst>
                                        </p:cTn>
                                        <p:tgtEl>
                                          <p:spTgt spid="64515">
                                            <p:txEl>
                                              <p:pRg st="7" end="7"/>
                                            </p:txEl>
                                          </p:spTgt>
                                        </p:tgtEl>
                                        <p:attrNameLst>
                                          <p:attrName>style.visibility</p:attrName>
                                        </p:attrNameLst>
                                      </p:cBhvr>
                                      <p:to>
                                        <p:strVal val="visible"/>
                                      </p:to>
                                    </p:set>
                                    <p:anim to="" calcmode="lin" valueType="num">
                                      <p:cBhvr>
                                        <p:cTn id="32" dur="1" fill="hold"/>
                                        <p:tgtEl>
                                          <p:spTgt spid="64515">
                                            <p:txEl>
                                              <p:pRg st="7" end="7"/>
                                            </p:txEl>
                                          </p:spTgt>
                                        </p:tgtEl>
                                        <p:attrNameLst>
                                          <p:attrName/>
                                        </p:attrNameLst>
                                      </p:cBhvr>
                                    </p:anim>
                                  </p:childTnLst>
                                </p:cTn>
                              </p:par>
                              <p:par>
                                <p:cTn id="33" presetID="24" presetClass="entr" presetSubtype="0" fill="hold" nodeType="withEffect">
                                  <p:stCondLst>
                                    <p:cond delay="0"/>
                                  </p:stCondLst>
                                  <p:childTnLst>
                                    <p:set>
                                      <p:cBhvr>
                                        <p:cTn id="34" dur="1" fill="hold">
                                          <p:stCondLst>
                                            <p:cond delay="0"/>
                                          </p:stCondLst>
                                        </p:cTn>
                                        <p:tgtEl>
                                          <p:spTgt spid="64515">
                                            <p:txEl>
                                              <p:pRg st="8" end="8"/>
                                            </p:txEl>
                                          </p:spTgt>
                                        </p:tgtEl>
                                        <p:attrNameLst>
                                          <p:attrName>style.visibility</p:attrName>
                                        </p:attrNameLst>
                                      </p:cBhvr>
                                      <p:to>
                                        <p:strVal val="visible"/>
                                      </p:to>
                                    </p:set>
                                    <p:anim to="" calcmode="lin" valueType="num">
                                      <p:cBhvr>
                                        <p:cTn id="35" dur="1" fill="hold"/>
                                        <p:tgtEl>
                                          <p:spTgt spid="64515">
                                            <p:txEl>
                                              <p:pRg st="8" end="8"/>
                                            </p:txEl>
                                          </p:spTgt>
                                        </p:tgtEl>
                                        <p:attrNameLst>
                                          <p:attrName/>
                                        </p:attrNameLst>
                                      </p:cBhvr>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4" presetClass="entr" presetSubtype="0" fill="hold" nodeType="clickEffect">
                                  <p:stCondLst>
                                    <p:cond delay="0"/>
                                  </p:stCondLst>
                                  <p:childTnLst>
                                    <p:set>
                                      <p:cBhvr>
                                        <p:cTn id="39" dur="1" fill="hold">
                                          <p:stCondLst>
                                            <p:cond delay="0"/>
                                          </p:stCondLst>
                                        </p:cTn>
                                        <p:tgtEl>
                                          <p:spTgt spid="64515">
                                            <p:txEl>
                                              <p:pRg st="9" end="9"/>
                                            </p:txEl>
                                          </p:spTgt>
                                        </p:tgtEl>
                                        <p:attrNameLst>
                                          <p:attrName>style.visibility</p:attrName>
                                        </p:attrNameLst>
                                      </p:cBhvr>
                                      <p:to>
                                        <p:strVal val="visible"/>
                                      </p:to>
                                    </p:set>
                                    <p:anim to="" calcmode="lin" valueType="num">
                                      <p:cBhvr>
                                        <p:cTn id="40" dur="1" fill="hold"/>
                                        <p:tgtEl>
                                          <p:spTgt spid="64515">
                                            <p:txEl>
                                              <p:pRg st="9" end="9"/>
                                            </p:txEl>
                                          </p:spTgt>
                                        </p:tgtEl>
                                        <p:attrNameLst>
                                          <p:attrName/>
                                        </p:attrNameLst>
                                      </p:cBhvr>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4" presetClass="entr" presetSubtype="0" fill="hold" nodeType="clickEffect">
                                  <p:stCondLst>
                                    <p:cond delay="0"/>
                                  </p:stCondLst>
                                  <p:childTnLst>
                                    <p:set>
                                      <p:cBhvr>
                                        <p:cTn id="44" dur="1" fill="hold">
                                          <p:stCondLst>
                                            <p:cond delay="0"/>
                                          </p:stCondLst>
                                        </p:cTn>
                                        <p:tgtEl>
                                          <p:spTgt spid="64515">
                                            <p:txEl>
                                              <p:pRg st="10" end="10"/>
                                            </p:txEl>
                                          </p:spTgt>
                                        </p:tgtEl>
                                        <p:attrNameLst>
                                          <p:attrName>style.visibility</p:attrName>
                                        </p:attrNameLst>
                                      </p:cBhvr>
                                      <p:to>
                                        <p:strVal val="visible"/>
                                      </p:to>
                                    </p:set>
                                    <p:anim to="" calcmode="lin" valueType="num">
                                      <p:cBhvr>
                                        <p:cTn id="45" dur="1" fill="hold"/>
                                        <p:tgtEl>
                                          <p:spTgt spid="64515">
                                            <p:txEl>
                                              <p:pRg st="10" end="10"/>
                                            </p:txEl>
                                          </p:spTgt>
                                        </p:tgtEl>
                                        <p:attrNameLst>
                                          <p:attrName/>
                                        </p:attrNameLst>
                                      </p:cBhvr>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24" presetClass="entr" presetSubtype="0" fill="hold" nodeType="clickEffect">
                                  <p:stCondLst>
                                    <p:cond delay="0"/>
                                  </p:stCondLst>
                                  <p:childTnLst>
                                    <p:set>
                                      <p:cBhvr>
                                        <p:cTn id="49" dur="1" fill="hold">
                                          <p:stCondLst>
                                            <p:cond delay="0"/>
                                          </p:stCondLst>
                                        </p:cTn>
                                        <p:tgtEl>
                                          <p:spTgt spid="64515">
                                            <p:txEl>
                                              <p:pRg st="11" end="11"/>
                                            </p:txEl>
                                          </p:spTgt>
                                        </p:tgtEl>
                                        <p:attrNameLst>
                                          <p:attrName>style.visibility</p:attrName>
                                        </p:attrNameLst>
                                      </p:cBhvr>
                                      <p:to>
                                        <p:strVal val="visible"/>
                                      </p:to>
                                    </p:set>
                                    <p:anim to="" calcmode="lin" valueType="num">
                                      <p:cBhvr>
                                        <p:cTn id="50" dur="1" fill="hold"/>
                                        <p:tgtEl>
                                          <p:spTgt spid="64515">
                                            <p:txEl>
                                              <p:pRg st="11" end="11"/>
                                            </p:txEl>
                                          </p:spTgt>
                                        </p:tgtEl>
                                        <p:attrNameLst>
                                          <p:attrName/>
                                        </p:attrNameLst>
                                      </p:cBhvr>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4" presetClass="entr" presetSubtype="0" fill="hold" nodeType="clickEffect">
                                  <p:stCondLst>
                                    <p:cond delay="0"/>
                                  </p:stCondLst>
                                  <p:childTnLst>
                                    <p:set>
                                      <p:cBhvr>
                                        <p:cTn id="54" dur="1" fill="hold">
                                          <p:stCondLst>
                                            <p:cond delay="0"/>
                                          </p:stCondLst>
                                        </p:cTn>
                                        <p:tgtEl>
                                          <p:spTgt spid="64515">
                                            <p:txEl>
                                              <p:pRg st="12" end="12"/>
                                            </p:txEl>
                                          </p:spTgt>
                                        </p:tgtEl>
                                        <p:attrNameLst>
                                          <p:attrName>style.visibility</p:attrName>
                                        </p:attrNameLst>
                                      </p:cBhvr>
                                      <p:to>
                                        <p:strVal val="visible"/>
                                      </p:to>
                                    </p:set>
                                    <p:anim to="" calcmode="lin" valueType="num">
                                      <p:cBhvr>
                                        <p:cTn id="55" dur="1" fill="hold"/>
                                        <p:tgtEl>
                                          <p:spTgt spid="64515">
                                            <p:txEl>
                                              <p:pRg st="12" end="12"/>
                                            </p:txEl>
                                          </p:spTgt>
                                        </p:tgtEl>
                                        <p:attrNameLst>
                                          <p:attrName/>
                                        </p:attrNameLst>
                                      </p:cBhvr>
                                    </p:anim>
                                  </p:childTnLst>
                                </p:cTn>
                              </p:par>
                              <p:par>
                                <p:cTn id="56" presetID="24" presetClass="entr" presetSubtype="0" fill="hold" nodeType="withEffect">
                                  <p:stCondLst>
                                    <p:cond delay="0"/>
                                  </p:stCondLst>
                                  <p:childTnLst>
                                    <p:set>
                                      <p:cBhvr>
                                        <p:cTn id="57" dur="1" fill="hold">
                                          <p:stCondLst>
                                            <p:cond delay="0"/>
                                          </p:stCondLst>
                                        </p:cTn>
                                        <p:tgtEl>
                                          <p:spTgt spid="64515">
                                            <p:txEl>
                                              <p:pRg st="13" end="13"/>
                                            </p:txEl>
                                          </p:spTgt>
                                        </p:tgtEl>
                                        <p:attrNameLst>
                                          <p:attrName>style.visibility</p:attrName>
                                        </p:attrNameLst>
                                      </p:cBhvr>
                                      <p:to>
                                        <p:strVal val="visible"/>
                                      </p:to>
                                    </p:set>
                                    <p:anim to="" calcmode="lin" valueType="num">
                                      <p:cBhvr>
                                        <p:cTn id="58" dur="1" fill="hold"/>
                                        <p:tgtEl>
                                          <p:spTgt spid="64515">
                                            <p:txEl>
                                              <p:pRg st="13" end="13"/>
                                            </p:txEl>
                                          </p:spTgt>
                                        </p:tgtEl>
                                        <p:attrNameLst>
                                          <p:attrName/>
                                        </p:attrNameLst>
                                      </p:cBhvr>
                                    </p:anim>
                                  </p:childTnLst>
                                </p:cTn>
                              </p:par>
                              <p:par>
                                <p:cTn id="59" presetID="24" presetClass="entr" presetSubtype="0" fill="hold" nodeType="withEffect">
                                  <p:stCondLst>
                                    <p:cond delay="0"/>
                                  </p:stCondLst>
                                  <p:childTnLst>
                                    <p:set>
                                      <p:cBhvr>
                                        <p:cTn id="60" dur="1" fill="hold">
                                          <p:stCondLst>
                                            <p:cond delay="0"/>
                                          </p:stCondLst>
                                        </p:cTn>
                                        <p:tgtEl>
                                          <p:spTgt spid="64515">
                                            <p:txEl>
                                              <p:pRg st="14" end="14"/>
                                            </p:txEl>
                                          </p:spTgt>
                                        </p:tgtEl>
                                        <p:attrNameLst>
                                          <p:attrName>style.visibility</p:attrName>
                                        </p:attrNameLst>
                                      </p:cBhvr>
                                      <p:to>
                                        <p:strVal val="visible"/>
                                      </p:to>
                                    </p:set>
                                    <p:anim to="" calcmode="lin" valueType="num">
                                      <p:cBhvr>
                                        <p:cTn id="61" dur="1" fill="hold"/>
                                        <p:tgtEl>
                                          <p:spTgt spid="64515">
                                            <p:txEl>
                                              <p:pRg st="14" end="1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49155" name="Rectangle 3"/>
          <p:cNvSpPr>
            <a:spLocks noGrp="1" noChangeArrowheads="1"/>
          </p:cNvSpPr>
          <p:nvPr>
            <p:ph type="body" idx="1"/>
          </p:nvPr>
        </p:nvSpPr>
        <p:spPr/>
        <p:txBody>
          <a:bodyPr/>
          <a:lstStyle/>
          <a:p>
            <a:r>
              <a:rPr lang="en-US" altLang="en-US" sz="2800"/>
              <a:t>Measures of Central Tendency</a:t>
            </a:r>
          </a:p>
          <a:p>
            <a:pPr lvl="1"/>
            <a:r>
              <a:rPr lang="en-US" altLang="en-US" sz="2400"/>
              <a:t>Your Turn!</a:t>
            </a:r>
          </a:p>
          <a:p>
            <a:pPr lvl="1"/>
            <a:r>
              <a:rPr lang="en-US" altLang="en-US" sz="2400"/>
              <a:t>Mode</a:t>
            </a:r>
          </a:p>
          <a:p>
            <a:pPr lvl="2"/>
            <a:r>
              <a:rPr lang="en-US" altLang="en-US" sz="2000"/>
              <a:t>Example:  2  3  4  4  4  6  8  9  10  11  11</a:t>
            </a:r>
          </a:p>
          <a:p>
            <a:pPr lvl="1"/>
            <a:endParaRPr lang="en-US" altLang="en-US" sz="2400"/>
          </a:p>
          <a:p>
            <a:pPr lvl="1"/>
            <a:r>
              <a:rPr lang="en-US" altLang="en-US" sz="2400"/>
              <a:t>Median</a:t>
            </a:r>
          </a:p>
          <a:p>
            <a:pPr lvl="2"/>
            <a:r>
              <a:rPr lang="en-US" altLang="en-US" sz="2000"/>
              <a:t>Example:  2  3  4  4  4  6  8  9  10  11  11</a:t>
            </a:r>
          </a:p>
          <a:p>
            <a:pPr lvl="1"/>
            <a:endParaRPr lang="en-US" altLang="en-US" sz="2400"/>
          </a:p>
          <a:p>
            <a:pPr lvl="1"/>
            <a:r>
              <a:rPr lang="en-US" altLang="en-US" sz="2400"/>
              <a:t>Mean</a:t>
            </a:r>
          </a:p>
          <a:p>
            <a:pPr lvl="2"/>
            <a:r>
              <a:rPr lang="en-US" altLang="en-US" sz="2000"/>
              <a:t>Example:  2  3  4  4  4  6  8  9  10  11  11</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to="" calcmode="lin" valueType="num">
                                      <p:cBhvr>
                                        <p:cTn id="7" dur="1" fill="hold"/>
                                        <p:tgtEl>
                                          <p:spTgt spid="4915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 to="" calcmode="lin" valueType="num">
                                      <p:cBhvr>
                                        <p:cTn id="12" dur="1" fill="hold"/>
                                        <p:tgtEl>
                                          <p:spTgt spid="4915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 to="" calcmode="lin" valueType="num">
                                      <p:cBhvr>
                                        <p:cTn id="17" dur="1" fill="hold"/>
                                        <p:tgtEl>
                                          <p:spTgt spid="49155">
                                            <p:txEl>
                                              <p:pRg st="2" end="2"/>
                                            </p:txEl>
                                          </p:spTgt>
                                        </p:tgtEl>
                                        <p:attrNameLst>
                                          <p:attrName/>
                                        </p:attrNameLst>
                                      </p:cBhvr>
                                    </p:anim>
                                  </p:childTnLst>
                                </p:cTn>
                              </p:par>
                              <p:par>
                                <p:cTn id="18" presetID="24" presetClass="entr" presetSubtype="0" fill="hold" nodeType="withEffect">
                                  <p:stCondLst>
                                    <p:cond delay="0"/>
                                  </p:stCondLst>
                                  <p:childTnLst>
                                    <p:set>
                                      <p:cBhvr>
                                        <p:cTn id="19" dur="1" fill="hold">
                                          <p:stCondLst>
                                            <p:cond delay="0"/>
                                          </p:stCondLst>
                                        </p:cTn>
                                        <p:tgtEl>
                                          <p:spTgt spid="49155">
                                            <p:txEl>
                                              <p:pRg st="3" end="3"/>
                                            </p:txEl>
                                          </p:spTgt>
                                        </p:tgtEl>
                                        <p:attrNameLst>
                                          <p:attrName>style.visibility</p:attrName>
                                        </p:attrNameLst>
                                      </p:cBhvr>
                                      <p:to>
                                        <p:strVal val="visible"/>
                                      </p:to>
                                    </p:set>
                                    <p:anim to="" calcmode="lin" valueType="num">
                                      <p:cBhvr>
                                        <p:cTn id="20" dur="1" fill="hold"/>
                                        <p:tgtEl>
                                          <p:spTgt spid="49155">
                                            <p:txEl>
                                              <p:pRg st="3" end="3"/>
                                            </p:txEl>
                                          </p:spTgt>
                                        </p:tgtEl>
                                        <p:attrNameLst>
                                          <p:attrName/>
                                        </p:attrNameLst>
                                      </p:cBhvr>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4" presetClass="entr" presetSubtype="0" fill="hold" nodeType="clickEffect">
                                  <p:stCondLst>
                                    <p:cond delay="0"/>
                                  </p:stCondLst>
                                  <p:childTnLst>
                                    <p:set>
                                      <p:cBhvr>
                                        <p:cTn id="24" dur="1" fill="hold">
                                          <p:stCondLst>
                                            <p:cond delay="0"/>
                                          </p:stCondLst>
                                        </p:cTn>
                                        <p:tgtEl>
                                          <p:spTgt spid="49155">
                                            <p:txEl>
                                              <p:pRg st="5" end="5"/>
                                            </p:txEl>
                                          </p:spTgt>
                                        </p:tgtEl>
                                        <p:attrNameLst>
                                          <p:attrName>style.visibility</p:attrName>
                                        </p:attrNameLst>
                                      </p:cBhvr>
                                      <p:to>
                                        <p:strVal val="visible"/>
                                      </p:to>
                                    </p:set>
                                    <p:anim to="" calcmode="lin" valueType="num">
                                      <p:cBhvr>
                                        <p:cTn id="25" dur="1" fill="hold"/>
                                        <p:tgtEl>
                                          <p:spTgt spid="49155">
                                            <p:txEl>
                                              <p:pRg st="5" end="5"/>
                                            </p:txEl>
                                          </p:spTgt>
                                        </p:tgtEl>
                                        <p:attrNameLst>
                                          <p:attrName/>
                                        </p:attrNameLst>
                                      </p:cBhvr>
                                    </p:anim>
                                  </p:childTnLst>
                                </p:cTn>
                              </p:par>
                              <p:par>
                                <p:cTn id="26" presetID="24" presetClass="entr" presetSubtype="0" fill="hold" nodeType="withEffect">
                                  <p:stCondLst>
                                    <p:cond delay="0"/>
                                  </p:stCondLst>
                                  <p:childTnLst>
                                    <p:set>
                                      <p:cBhvr>
                                        <p:cTn id="27" dur="1" fill="hold">
                                          <p:stCondLst>
                                            <p:cond delay="0"/>
                                          </p:stCondLst>
                                        </p:cTn>
                                        <p:tgtEl>
                                          <p:spTgt spid="49155">
                                            <p:txEl>
                                              <p:pRg st="6" end="6"/>
                                            </p:txEl>
                                          </p:spTgt>
                                        </p:tgtEl>
                                        <p:attrNameLst>
                                          <p:attrName>style.visibility</p:attrName>
                                        </p:attrNameLst>
                                      </p:cBhvr>
                                      <p:to>
                                        <p:strVal val="visible"/>
                                      </p:to>
                                    </p:set>
                                    <p:anim to="" calcmode="lin" valueType="num">
                                      <p:cBhvr>
                                        <p:cTn id="28" dur="1" fill="hold"/>
                                        <p:tgtEl>
                                          <p:spTgt spid="49155">
                                            <p:txEl>
                                              <p:pRg st="6" end="6"/>
                                            </p:txEl>
                                          </p:spTgt>
                                        </p:tgtEl>
                                        <p:attrNameLst>
                                          <p:attrName/>
                                        </p:attrNameLst>
                                      </p:cBhvr>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4" presetClass="entr" presetSubtype="0" fill="hold" nodeType="clickEffect">
                                  <p:stCondLst>
                                    <p:cond delay="0"/>
                                  </p:stCondLst>
                                  <p:childTnLst>
                                    <p:set>
                                      <p:cBhvr>
                                        <p:cTn id="32" dur="1" fill="hold">
                                          <p:stCondLst>
                                            <p:cond delay="0"/>
                                          </p:stCondLst>
                                        </p:cTn>
                                        <p:tgtEl>
                                          <p:spTgt spid="49155">
                                            <p:txEl>
                                              <p:pRg st="8" end="8"/>
                                            </p:txEl>
                                          </p:spTgt>
                                        </p:tgtEl>
                                        <p:attrNameLst>
                                          <p:attrName>style.visibility</p:attrName>
                                        </p:attrNameLst>
                                      </p:cBhvr>
                                      <p:to>
                                        <p:strVal val="visible"/>
                                      </p:to>
                                    </p:set>
                                    <p:anim to="" calcmode="lin" valueType="num">
                                      <p:cBhvr>
                                        <p:cTn id="33" dur="1" fill="hold"/>
                                        <p:tgtEl>
                                          <p:spTgt spid="49155">
                                            <p:txEl>
                                              <p:pRg st="8" end="8"/>
                                            </p:txEl>
                                          </p:spTgt>
                                        </p:tgtEl>
                                        <p:attrNameLst>
                                          <p:attrName/>
                                        </p:attrNameLst>
                                      </p:cBhvr>
                                    </p:anim>
                                  </p:childTnLst>
                                </p:cTn>
                              </p:par>
                              <p:par>
                                <p:cTn id="34" presetID="24" presetClass="entr" presetSubtype="0" fill="hold" nodeType="withEffect">
                                  <p:stCondLst>
                                    <p:cond delay="0"/>
                                  </p:stCondLst>
                                  <p:childTnLst>
                                    <p:set>
                                      <p:cBhvr>
                                        <p:cTn id="35" dur="1" fill="hold">
                                          <p:stCondLst>
                                            <p:cond delay="0"/>
                                          </p:stCondLst>
                                        </p:cTn>
                                        <p:tgtEl>
                                          <p:spTgt spid="49155">
                                            <p:txEl>
                                              <p:pRg st="9" end="9"/>
                                            </p:txEl>
                                          </p:spTgt>
                                        </p:tgtEl>
                                        <p:attrNameLst>
                                          <p:attrName>style.visibility</p:attrName>
                                        </p:attrNameLst>
                                      </p:cBhvr>
                                      <p:to>
                                        <p:strVal val="visible"/>
                                      </p:to>
                                    </p:set>
                                    <p:anim to="" calcmode="lin" valueType="num">
                                      <p:cBhvr>
                                        <p:cTn id="36" dur="1" fill="hold"/>
                                        <p:tgtEl>
                                          <p:spTgt spid="49155">
                                            <p:txEl>
                                              <p:pRg st="9" end="9"/>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b="1" dirty="0">
                <a:solidFill>
                  <a:schemeClr val="bg1"/>
                </a:solidFill>
                <a:effectLst>
                  <a:outerShdw blurRad="38100" dist="38100" dir="2700000" algn="tl">
                    <a:srgbClr val="000000">
                      <a:alpha val="43137"/>
                    </a:srgbClr>
                  </a:outerShdw>
                </a:effectLst>
              </a:rPr>
              <a:t>Descriptive Statistics</a:t>
            </a:r>
          </a:p>
        </p:txBody>
      </p:sp>
      <p:sp>
        <p:nvSpPr>
          <p:cNvPr id="52227" name="Rectangle 3"/>
          <p:cNvSpPr>
            <a:spLocks noGrp="1" noChangeArrowheads="1"/>
          </p:cNvSpPr>
          <p:nvPr>
            <p:ph type="body" idx="1"/>
          </p:nvPr>
        </p:nvSpPr>
        <p:spPr/>
        <p:txBody>
          <a:bodyPr/>
          <a:lstStyle/>
          <a:p>
            <a:pPr>
              <a:lnSpc>
                <a:spcPct val="90000"/>
              </a:lnSpc>
            </a:pPr>
            <a:r>
              <a:rPr lang="en-US" altLang="en-US" sz="2800"/>
              <a:t>Measures of Variability (Dispersion)</a:t>
            </a:r>
          </a:p>
          <a:p>
            <a:pPr lvl="1">
              <a:lnSpc>
                <a:spcPct val="90000"/>
              </a:lnSpc>
            </a:pPr>
            <a:r>
              <a:rPr lang="en-US" altLang="en-US" sz="2400"/>
              <a:t>Range</a:t>
            </a:r>
          </a:p>
          <a:p>
            <a:pPr lvl="2">
              <a:lnSpc>
                <a:spcPct val="90000"/>
              </a:lnSpc>
            </a:pPr>
            <a:r>
              <a:rPr lang="en-US" altLang="en-US" sz="2000"/>
              <a:t>Calculated by subtracting the lowest score from the highest score. </a:t>
            </a:r>
          </a:p>
          <a:p>
            <a:pPr lvl="2">
              <a:lnSpc>
                <a:spcPct val="90000"/>
              </a:lnSpc>
            </a:pPr>
            <a:r>
              <a:rPr lang="en-US" altLang="en-US" sz="2000"/>
              <a:t>Used only for Ordinal, Interval, and Ratio scales as the data must be ordered</a:t>
            </a:r>
          </a:p>
          <a:p>
            <a:pPr lvl="3">
              <a:lnSpc>
                <a:spcPct val="90000"/>
              </a:lnSpc>
            </a:pPr>
            <a:r>
              <a:rPr lang="en-US" altLang="en-US" sz="1800"/>
              <a:t>Example: 2 3 4 6 8 11 24 (Range is 22)</a:t>
            </a:r>
          </a:p>
          <a:p>
            <a:pPr lvl="1">
              <a:lnSpc>
                <a:spcPct val="90000"/>
              </a:lnSpc>
            </a:pPr>
            <a:r>
              <a:rPr lang="en-US" altLang="en-US" sz="2400"/>
              <a:t>Variance</a:t>
            </a:r>
          </a:p>
          <a:p>
            <a:pPr lvl="2">
              <a:lnSpc>
                <a:spcPct val="90000"/>
              </a:lnSpc>
            </a:pPr>
            <a:r>
              <a:rPr lang="en-US" altLang="en-US" sz="2000"/>
              <a:t>The extent to which individual scores in a distribution of scores differ from one another</a:t>
            </a:r>
          </a:p>
          <a:p>
            <a:pPr lvl="1">
              <a:lnSpc>
                <a:spcPct val="90000"/>
              </a:lnSpc>
            </a:pPr>
            <a:r>
              <a:rPr lang="en-US" altLang="en-US" sz="2400"/>
              <a:t>Standard Deviation</a:t>
            </a:r>
          </a:p>
          <a:p>
            <a:pPr lvl="2">
              <a:lnSpc>
                <a:spcPct val="90000"/>
              </a:lnSpc>
            </a:pPr>
            <a:r>
              <a:rPr lang="en-US" altLang="en-US" sz="2000"/>
              <a:t>The square root of the variance</a:t>
            </a:r>
          </a:p>
          <a:p>
            <a:pPr lvl="2">
              <a:lnSpc>
                <a:spcPct val="90000"/>
              </a:lnSpc>
            </a:pPr>
            <a:r>
              <a:rPr lang="en-US" altLang="en-US" sz="2000"/>
              <a:t>Most widely used measure to describe the dispersion among a set of observations in a distribution.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22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5222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5222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2227">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5222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5222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2227">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499"/>
                                          </p:stCondLst>
                                        </p:cTn>
                                        <p:tgtEl>
                                          <p:spTgt spid="52227">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499"/>
                                          </p:stCondLst>
                                        </p:cTn>
                                        <p:tgtEl>
                                          <p:spTgt spid="5222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bldLvl="2"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53251" name="Rectangle 3"/>
          <p:cNvSpPr>
            <a:spLocks noGrp="1" noChangeArrowheads="1"/>
          </p:cNvSpPr>
          <p:nvPr>
            <p:ph type="body" idx="1"/>
          </p:nvPr>
        </p:nvSpPr>
        <p:spPr>
          <a:xfrm>
            <a:off x="990600" y="1600200"/>
            <a:ext cx="7315200" cy="5105400"/>
          </a:xfrm>
        </p:spPr>
        <p:txBody>
          <a:bodyPr/>
          <a:lstStyle/>
          <a:p>
            <a:r>
              <a:rPr lang="en-US" altLang="en-US" sz="2800"/>
              <a:t>Standard Scores: Z-Scores and T-Scores</a:t>
            </a:r>
          </a:p>
          <a:p>
            <a:pPr lvl="1"/>
            <a:r>
              <a:rPr lang="en-US" altLang="en-US" sz="2400"/>
              <a:t>Z-Scores</a:t>
            </a:r>
          </a:p>
          <a:p>
            <a:pPr lvl="2"/>
            <a:r>
              <a:rPr lang="en-US" altLang="en-US" sz="2000"/>
              <a:t>Most widely used standard score in statistics</a:t>
            </a:r>
          </a:p>
          <a:p>
            <a:pPr lvl="3"/>
            <a:r>
              <a:rPr lang="en-US" altLang="en-US" sz="1800"/>
              <a:t>It is the number of standard deviations above or below the mean.</a:t>
            </a:r>
          </a:p>
          <a:p>
            <a:pPr lvl="2"/>
            <a:r>
              <a:rPr lang="en-US" altLang="en-US" sz="2000"/>
              <a:t>A Z score of 1.5 means that the score is 1.5 standard deviations above the mean; a Z score of -1.5 means that the score is 1.5 standard deviations below the mean</a:t>
            </a:r>
          </a:p>
          <a:p>
            <a:pPr lvl="2"/>
            <a:r>
              <a:rPr lang="en-US" altLang="en-US" sz="2000"/>
              <a:t>Always have the same meaning in all distributions</a:t>
            </a:r>
          </a:p>
          <a:p>
            <a:pPr lvl="2"/>
            <a:r>
              <a:rPr lang="en-US" altLang="en-US" sz="2000"/>
              <a:t>To find a percentile rank, first convert to a Z score and then find percentile rank off a normal-curve table</a:t>
            </a:r>
          </a:p>
          <a:p>
            <a:pPr lvl="1">
              <a:buFontTx/>
              <a:buNone/>
            </a:pPr>
            <a:endParaRPr lang="en-US" altLang="en-US" sz="2400"/>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325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5325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5325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325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325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32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bldLvl="2"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65539" name="Rectangle 3"/>
          <p:cNvSpPr>
            <a:spLocks noGrp="1" noChangeArrowheads="1"/>
          </p:cNvSpPr>
          <p:nvPr>
            <p:ph type="body" idx="1"/>
          </p:nvPr>
        </p:nvSpPr>
        <p:spPr>
          <a:xfrm>
            <a:off x="381000" y="1447800"/>
            <a:ext cx="7315200" cy="5105400"/>
          </a:xfrm>
        </p:spPr>
        <p:txBody>
          <a:bodyPr/>
          <a:lstStyle/>
          <a:p>
            <a:r>
              <a:rPr lang="en-US" altLang="en-US" dirty="0"/>
              <a:t>Standard Scores: Z-Scores and T-Scores</a:t>
            </a:r>
          </a:p>
          <a:p>
            <a:pPr lvl="1"/>
            <a:r>
              <a:rPr lang="en-US" altLang="en-US" dirty="0"/>
              <a:t>T-Scores</a:t>
            </a:r>
          </a:p>
          <a:p>
            <a:pPr lvl="2"/>
            <a:r>
              <a:rPr lang="en-US" altLang="en-US" dirty="0"/>
              <a:t>Most commonly used standard score for reporting performance</a:t>
            </a:r>
          </a:p>
          <a:p>
            <a:pPr lvl="2"/>
            <a:r>
              <a:rPr lang="en-US" altLang="en-US" dirty="0"/>
              <a:t>May be converted from Z-scores and are always rounded to two figures; therefore, eliminating decimals</a:t>
            </a:r>
          </a:p>
          <a:p>
            <a:pPr lvl="2"/>
            <a:r>
              <a:rPr lang="en-US" altLang="en-US" dirty="0"/>
              <a:t>Always reported in positive numbers</a:t>
            </a:r>
          </a:p>
          <a:p>
            <a:pPr lvl="2"/>
            <a:r>
              <a:rPr lang="en-US" altLang="en-US" dirty="0"/>
              <a:t>The mean is always 50 and the standard deviation is always 10.</a:t>
            </a:r>
          </a:p>
          <a:p>
            <a:pPr lvl="3"/>
            <a:r>
              <a:rPr lang="en-US" altLang="en-US" dirty="0"/>
              <a:t>A T-score of 70 is 2 SDs above the mean</a:t>
            </a:r>
          </a:p>
          <a:p>
            <a:pPr lvl="3"/>
            <a:r>
              <a:rPr lang="en-US" altLang="en-US" dirty="0"/>
              <a:t>A T-score of 20 is 3 SDs below the mean</a:t>
            </a:r>
          </a:p>
        </p:txBody>
      </p:sp>
    </p:spTree>
  </p:cSld>
  <p:clrMapOvr>
    <a:masterClrMapping/>
  </p:clrMapOvr>
  <p:transition>
    <p:random/>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Descriptive Statistics</a:t>
            </a:r>
          </a:p>
        </p:txBody>
      </p:sp>
      <p:sp>
        <p:nvSpPr>
          <p:cNvPr id="54275" name="Rectangle 3"/>
          <p:cNvSpPr>
            <a:spLocks noGrp="1" noChangeArrowheads="1"/>
          </p:cNvSpPr>
          <p:nvPr>
            <p:ph type="body" idx="1"/>
          </p:nvPr>
        </p:nvSpPr>
        <p:spPr/>
        <p:txBody>
          <a:bodyPr/>
          <a:lstStyle/>
          <a:p>
            <a:pPr>
              <a:lnSpc>
                <a:spcPct val="90000"/>
              </a:lnSpc>
            </a:pPr>
            <a:r>
              <a:rPr lang="en-US" altLang="en-US" sz="2800"/>
              <a:t>Correlation or Covariation</a:t>
            </a:r>
          </a:p>
          <a:p>
            <a:pPr>
              <a:lnSpc>
                <a:spcPct val="90000"/>
              </a:lnSpc>
            </a:pPr>
            <a:endParaRPr lang="en-US" altLang="en-US" sz="2800"/>
          </a:p>
          <a:p>
            <a:pPr lvl="1">
              <a:lnSpc>
                <a:spcPct val="90000"/>
              </a:lnSpc>
            </a:pPr>
            <a:r>
              <a:rPr lang="en-US" altLang="en-US" sz="2400"/>
              <a:t>A correlation coefficient is a statistical summary of the degree or magnitude and direction of the relationship or association between two variables</a:t>
            </a:r>
          </a:p>
          <a:p>
            <a:pPr lvl="1">
              <a:lnSpc>
                <a:spcPct val="90000"/>
              </a:lnSpc>
            </a:pPr>
            <a:endParaRPr lang="en-US" altLang="en-US" sz="2400"/>
          </a:p>
          <a:p>
            <a:pPr lvl="1">
              <a:lnSpc>
                <a:spcPct val="90000"/>
              </a:lnSpc>
            </a:pPr>
            <a:r>
              <a:rPr lang="en-US" altLang="en-US" sz="2400"/>
              <a:t>It is possible to have a negative or positive correlation</a:t>
            </a:r>
          </a:p>
          <a:p>
            <a:pPr lvl="1">
              <a:lnSpc>
                <a:spcPct val="90000"/>
              </a:lnSpc>
            </a:pPr>
            <a:endParaRPr lang="en-US" altLang="en-US" sz="2400"/>
          </a:p>
          <a:p>
            <a:pPr>
              <a:lnSpc>
                <a:spcPct val="90000"/>
              </a:lnSpc>
            </a:pPr>
            <a:r>
              <a:rPr lang="en-US" altLang="en-US" sz="2800"/>
              <a:t>Linear Regression</a:t>
            </a:r>
          </a:p>
          <a:p>
            <a:pPr lvl="1">
              <a:lnSpc>
                <a:spcPct val="90000"/>
              </a:lnSpc>
            </a:pPr>
            <a:r>
              <a:rPr lang="en-US" altLang="en-US" sz="2400"/>
              <a:t>The purpose of a regression equation is to make predictions on a new sample of observations from the findings on a previous sample</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427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427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4275">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4275">
                                            <p:txEl>
                                              <p:pRg st="6" end="6"/>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42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Inferential Statistics: Sampling</a:t>
            </a:r>
          </a:p>
        </p:txBody>
      </p:sp>
      <p:sp>
        <p:nvSpPr>
          <p:cNvPr id="72707" name="Rectangle 3"/>
          <p:cNvSpPr>
            <a:spLocks noGrp="1" noChangeArrowheads="1"/>
          </p:cNvSpPr>
          <p:nvPr>
            <p:ph type="body" idx="1"/>
          </p:nvPr>
        </p:nvSpPr>
        <p:spPr>
          <a:xfrm>
            <a:off x="433294" y="1600200"/>
            <a:ext cx="7315200" cy="4525963"/>
          </a:xfrm>
        </p:spPr>
        <p:txBody>
          <a:bodyPr/>
          <a:lstStyle/>
          <a:p>
            <a:pPr>
              <a:lnSpc>
                <a:spcPct val="90000"/>
              </a:lnSpc>
            </a:pPr>
            <a:r>
              <a:rPr lang="en-US" altLang="en-US" sz="2800" dirty="0"/>
              <a:t>Sampling relates to the degree to which those surveyed are representative of a specific population</a:t>
            </a:r>
          </a:p>
          <a:p>
            <a:pPr>
              <a:lnSpc>
                <a:spcPct val="90000"/>
              </a:lnSpc>
            </a:pPr>
            <a:endParaRPr lang="en-US" altLang="en-US" sz="2800" dirty="0"/>
          </a:p>
          <a:p>
            <a:pPr>
              <a:lnSpc>
                <a:spcPct val="90000"/>
              </a:lnSpc>
            </a:pPr>
            <a:r>
              <a:rPr lang="en-US" altLang="en-US" sz="2800" dirty="0"/>
              <a:t>The </a:t>
            </a:r>
            <a:r>
              <a:rPr lang="en-US" altLang="en-US" sz="2800" i="1" dirty="0"/>
              <a:t>sample frame</a:t>
            </a:r>
            <a:r>
              <a:rPr lang="en-US" altLang="en-US" sz="2800" dirty="0"/>
              <a:t> is the set of people who have the chance to respond to the survey</a:t>
            </a:r>
          </a:p>
          <a:p>
            <a:pPr>
              <a:lnSpc>
                <a:spcPct val="90000"/>
              </a:lnSpc>
            </a:pPr>
            <a:endParaRPr lang="en-US" altLang="en-US" sz="2800" dirty="0"/>
          </a:p>
          <a:p>
            <a:pPr>
              <a:lnSpc>
                <a:spcPct val="90000"/>
              </a:lnSpc>
            </a:pPr>
            <a:r>
              <a:rPr lang="en-US" altLang="en-US" sz="2800" dirty="0"/>
              <a:t>A question related to external validity is the degree to which the sample frame corresponds to the population to which the researcher wants to apply the results (Fowler, 1988)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Sampling</a:t>
            </a:r>
          </a:p>
        </p:txBody>
      </p:sp>
      <p:sp>
        <p:nvSpPr>
          <p:cNvPr id="73731" name="Rectangle 3"/>
          <p:cNvSpPr>
            <a:spLocks noGrp="1" noChangeArrowheads="1"/>
          </p:cNvSpPr>
          <p:nvPr>
            <p:ph type="body" idx="1"/>
          </p:nvPr>
        </p:nvSpPr>
        <p:spPr/>
        <p:txBody>
          <a:bodyPr/>
          <a:lstStyle/>
          <a:p>
            <a:pPr>
              <a:lnSpc>
                <a:spcPct val="90000"/>
              </a:lnSpc>
            </a:pPr>
            <a:r>
              <a:rPr lang="en-US" altLang="en-US" sz="2800"/>
              <a:t>Two basic types: probability and non-probability</a:t>
            </a:r>
          </a:p>
          <a:p>
            <a:pPr>
              <a:lnSpc>
                <a:spcPct val="90000"/>
              </a:lnSpc>
            </a:pPr>
            <a:endParaRPr lang="en-US" altLang="en-US" sz="2800"/>
          </a:p>
          <a:p>
            <a:pPr>
              <a:lnSpc>
                <a:spcPct val="90000"/>
              </a:lnSpc>
            </a:pPr>
            <a:r>
              <a:rPr lang="en-US" altLang="en-US" sz="2800"/>
              <a:t>Probability sampling can include random sampling, stratified random sampling, and cluster sampling</a:t>
            </a:r>
          </a:p>
          <a:p>
            <a:pPr>
              <a:lnSpc>
                <a:spcPct val="90000"/>
              </a:lnSpc>
            </a:pPr>
            <a:endParaRPr lang="en-US" altLang="en-US" sz="2800"/>
          </a:p>
          <a:p>
            <a:pPr>
              <a:lnSpc>
                <a:spcPct val="90000"/>
              </a:lnSpc>
            </a:pPr>
            <a:r>
              <a:rPr lang="en-US" altLang="en-US" sz="2800"/>
              <a:t>Non-probability sampling can include quota sampling, haphazard sampling, and convenience sampling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Random Sampling</a:t>
            </a:r>
          </a:p>
        </p:txBody>
      </p:sp>
      <p:sp>
        <p:nvSpPr>
          <p:cNvPr id="74755" name="Rectangle 3"/>
          <p:cNvSpPr>
            <a:spLocks noGrp="1" noChangeArrowheads="1"/>
          </p:cNvSpPr>
          <p:nvPr>
            <p:ph type="body" idx="1"/>
          </p:nvPr>
        </p:nvSpPr>
        <p:spPr/>
        <p:txBody>
          <a:bodyPr/>
          <a:lstStyle/>
          <a:p>
            <a:r>
              <a:rPr lang="en-US" altLang="en-US"/>
              <a:t>Every unit has an equal chance of selection</a:t>
            </a:r>
          </a:p>
          <a:p>
            <a:endParaRPr lang="en-US" altLang="en-US"/>
          </a:p>
          <a:p>
            <a:r>
              <a:rPr lang="en-US" altLang="en-US"/>
              <a:t>Although it is relatively simple, members of specific subgroups may not be included in appropriate proportions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US" altLang="en-US"/>
              <a:t>Stratified Random Sampling</a:t>
            </a:r>
          </a:p>
        </p:txBody>
      </p:sp>
      <p:sp>
        <p:nvSpPr>
          <p:cNvPr id="75779" name="Rectangle 3"/>
          <p:cNvSpPr>
            <a:spLocks noGrp="1" noChangeArrowheads="1"/>
          </p:cNvSpPr>
          <p:nvPr>
            <p:ph type="body" idx="1"/>
          </p:nvPr>
        </p:nvSpPr>
        <p:spPr/>
        <p:txBody>
          <a:bodyPr/>
          <a:lstStyle/>
          <a:p>
            <a:pPr>
              <a:lnSpc>
                <a:spcPct val="90000"/>
              </a:lnSpc>
            </a:pPr>
            <a:r>
              <a:rPr lang="en-US" altLang="en-US"/>
              <a:t>The population is grouped according to meaningful characteristics or strata</a:t>
            </a:r>
          </a:p>
          <a:p>
            <a:pPr>
              <a:lnSpc>
                <a:spcPct val="90000"/>
              </a:lnSpc>
            </a:pPr>
            <a:endParaRPr lang="en-US" altLang="en-US"/>
          </a:p>
          <a:p>
            <a:pPr>
              <a:lnSpc>
                <a:spcPct val="90000"/>
              </a:lnSpc>
            </a:pPr>
            <a:r>
              <a:rPr lang="en-US" altLang="en-US"/>
              <a:t>This method is more likely to reflect the general population, and subgroup analysis is possible</a:t>
            </a:r>
          </a:p>
          <a:p>
            <a:pPr>
              <a:lnSpc>
                <a:spcPct val="90000"/>
              </a:lnSpc>
            </a:pPr>
            <a:endParaRPr lang="en-US" altLang="en-US"/>
          </a:p>
          <a:p>
            <a:pPr>
              <a:lnSpc>
                <a:spcPct val="90000"/>
              </a:lnSpc>
            </a:pPr>
            <a:r>
              <a:rPr lang="en-US" altLang="en-US"/>
              <a:t>However, it can be time consuming and costly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altLang="en-US"/>
              <a:t>Systematic Sampling</a:t>
            </a:r>
          </a:p>
        </p:txBody>
      </p:sp>
      <p:sp>
        <p:nvSpPr>
          <p:cNvPr id="76803" name="Rectangle 3"/>
          <p:cNvSpPr>
            <a:spLocks noGrp="1" noChangeArrowheads="1"/>
          </p:cNvSpPr>
          <p:nvPr>
            <p:ph type="body" idx="1"/>
          </p:nvPr>
        </p:nvSpPr>
        <p:spPr/>
        <p:txBody>
          <a:bodyPr/>
          <a:lstStyle/>
          <a:p>
            <a:pPr>
              <a:lnSpc>
                <a:spcPct val="90000"/>
              </a:lnSpc>
            </a:pPr>
            <a:r>
              <a:rPr lang="en-US" altLang="en-US" sz="2800"/>
              <a:t>Every x</a:t>
            </a:r>
            <a:r>
              <a:rPr lang="en-US" altLang="en-US" sz="2800" baseline="30000"/>
              <a:t>th</a:t>
            </a:r>
            <a:r>
              <a:rPr lang="en-US" altLang="en-US" sz="2800"/>
              <a:t> unit is selected </a:t>
            </a:r>
          </a:p>
          <a:p>
            <a:pPr lvl="1">
              <a:lnSpc>
                <a:spcPct val="90000"/>
              </a:lnSpc>
            </a:pPr>
            <a:r>
              <a:rPr lang="en-US" altLang="en-US" sz="2400"/>
              <a:t>(e.g., every other person entering the Swamp at Gate 1 was selected)</a:t>
            </a:r>
          </a:p>
          <a:p>
            <a:pPr>
              <a:lnSpc>
                <a:spcPct val="90000"/>
              </a:lnSpc>
            </a:pPr>
            <a:endParaRPr lang="en-US" altLang="en-US" sz="2800"/>
          </a:p>
          <a:p>
            <a:pPr>
              <a:lnSpc>
                <a:spcPct val="90000"/>
              </a:lnSpc>
            </a:pPr>
            <a:r>
              <a:rPr lang="en-US" altLang="en-US" sz="2800"/>
              <a:t>The method is convenient and close to random sampling if the starting point is randomly chosen</a:t>
            </a:r>
          </a:p>
          <a:p>
            <a:pPr>
              <a:lnSpc>
                <a:spcPct val="90000"/>
              </a:lnSpc>
            </a:pPr>
            <a:endParaRPr lang="en-US" altLang="en-US" sz="2800"/>
          </a:p>
          <a:p>
            <a:pPr>
              <a:lnSpc>
                <a:spcPct val="90000"/>
              </a:lnSpc>
            </a:pPr>
            <a:r>
              <a:rPr lang="en-US" altLang="en-US" sz="2800"/>
              <a:t>Recurring patterns can occur and should be examined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Cluster/Multistage Sampling</a:t>
            </a:r>
          </a:p>
        </p:txBody>
      </p:sp>
      <p:sp>
        <p:nvSpPr>
          <p:cNvPr id="77827" name="Rectangle 3"/>
          <p:cNvSpPr>
            <a:spLocks noGrp="1" noChangeArrowheads="1"/>
          </p:cNvSpPr>
          <p:nvPr>
            <p:ph type="body" idx="1"/>
          </p:nvPr>
        </p:nvSpPr>
        <p:spPr/>
        <p:txBody>
          <a:bodyPr/>
          <a:lstStyle/>
          <a:p>
            <a:r>
              <a:rPr lang="en-US" altLang="en-US"/>
              <a:t>Natural groups are sampled and then their members are sampled</a:t>
            </a:r>
          </a:p>
          <a:p>
            <a:endParaRPr lang="en-US" altLang="en-US"/>
          </a:p>
          <a:p>
            <a:r>
              <a:rPr lang="en-US" altLang="en-US"/>
              <a:t>This method is convenient and can use existing units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Convenience Sampling</a:t>
            </a:r>
          </a:p>
        </p:txBody>
      </p:sp>
      <p:sp>
        <p:nvSpPr>
          <p:cNvPr id="78851" name="Rectangle 3"/>
          <p:cNvSpPr>
            <a:spLocks noGrp="1" noChangeArrowheads="1"/>
          </p:cNvSpPr>
          <p:nvPr>
            <p:ph type="body" idx="1"/>
          </p:nvPr>
        </p:nvSpPr>
        <p:spPr/>
        <p:txBody>
          <a:bodyPr/>
          <a:lstStyle/>
          <a:p>
            <a:pPr>
              <a:lnSpc>
                <a:spcPct val="90000"/>
              </a:lnSpc>
            </a:pPr>
            <a:r>
              <a:rPr lang="en-US" altLang="en-US" sz="2800"/>
              <a:t>This method uses readily available groups or units of individuals</a:t>
            </a:r>
          </a:p>
          <a:p>
            <a:pPr>
              <a:lnSpc>
                <a:spcPct val="90000"/>
              </a:lnSpc>
            </a:pPr>
            <a:endParaRPr lang="en-US" altLang="en-US" sz="2800"/>
          </a:p>
          <a:p>
            <a:pPr>
              <a:lnSpc>
                <a:spcPct val="90000"/>
              </a:lnSpc>
            </a:pPr>
            <a:r>
              <a:rPr lang="en-US" altLang="en-US" sz="2800"/>
              <a:t>It is practical and easy to use</a:t>
            </a:r>
          </a:p>
          <a:p>
            <a:pPr>
              <a:lnSpc>
                <a:spcPct val="90000"/>
              </a:lnSpc>
            </a:pPr>
            <a:endParaRPr lang="en-US" altLang="en-US" sz="2800"/>
          </a:p>
          <a:p>
            <a:pPr>
              <a:lnSpc>
                <a:spcPct val="90000"/>
              </a:lnSpc>
            </a:pPr>
            <a:r>
              <a:rPr lang="en-US" altLang="en-US" sz="2800"/>
              <a:t>However, it may produce a biased sample</a:t>
            </a:r>
          </a:p>
          <a:p>
            <a:pPr>
              <a:lnSpc>
                <a:spcPct val="90000"/>
              </a:lnSpc>
            </a:pPr>
            <a:endParaRPr lang="en-US" altLang="en-US" sz="2800"/>
          </a:p>
          <a:p>
            <a:pPr>
              <a:lnSpc>
                <a:spcPct val="90000"/>
              </a:lnSpc>
            </a:pPr>
            <a:r>
              <a:rPr lang="en-US" altLang="en-US" sz="2800"/>
              <a:t>Convenience sampling can be perfectly acceptable if the purpose of the research is to test a hypothesis that certain variables are related to one another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Snowball Sampling</a:t>
            </a:r>
          </a:p>
        </p:txBody>
      </p:sp>
      <p:sp>
        <p:nvSpPr>
          <p:cNvPr id="79875" name="Rectangle 3"/>
          <p:cNvSpPr>
            <a:spLocks noGrp="1" noChangeArrowheads="1"/>
          </p:cNvSpPr>
          <p:nvPr>
            <p:ph type="body" idx="1"/>
          </p:nvPr>
        </p:nvSpPr>
        <p:spPr/>
        <p:txBody>
          <a:bodyPr/>
          <a:lstStyle/>
          <a:p>
            <a:r>
              <a:rPr lang="en-US" altLang="en-US"/>
              <a:t>Previously identified members identify others</a:t>
            </a:r>
          </a:p>
          <a:p>
            <a:endParaRPr lang="en-US" altLang="en-US"/>
          </a:p>
          <a:p>
            <a:r>
              <a:rPr lang="en-US" altLang="en-US"/>
              <a:t>This method is useful when a list of potential names is difficult to obtain</a:t>
            </a:r>
          </a:p>
          <a:p>
            <a:endParaRPr lang="en-US" altLang="en-US"/>
          </a:p>
          <a:p>
            <a:r>
              <a:rPr lang="en-US" altLang="en-US"/>
              <a:t>However, it may produce a biased sample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US" altLang="en-US"/>
              <a:t>Quota Sampling</a:t>
            </a:r>
          </a:p>
        </p:txBody>
      </p:sp>
      <p:sp>
        <p:nvSpPr>
          <p:cNvPr id="80899" name="Rectangle 3"/>
          <p:cNvSpPr>
            <a:spLocks noGrp="1" noChangeArrowheads="1"/>
          </p:cNvSpPr>
          <p:nvPr>
            <p:ph type="body" idx="1"/>
          </p:nvPr>
        </p:nvSpPr>
        <p:spPr/>
        <p:txBody>
          <a:bodyPr/>
          <a:lstStyle/>
          <a:p>
            <a:r>
              <a:rPr lang="en-US" altLang="en-US"/>
              <a:t>The population is divided into subgroups and the sample is selected based on the proportions of the subgroups necessary to represent the population</a:t>
            </a:r>
          </a:p>
          <a:p>
            <a:endParaRPr lang="en-US" altLang="en-US"/>
          </a:p>
          <a:p>
            <a:r>
              <a:rPr lang="en-US" altLang="en-US"/>
              <a:t>This method depends on reliable data about the proportions in the population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Statistics &amp; Parameters</a:t>
            </a:r>
          </a:p>
        </p:txBody>
      </p:sp>
      <p:sp>
        <p:nvSpPr>
          <p:cNvPr id="83971" name="Rectangle 3"/>
          <p:cNvSpPr>
            <a:spLocks noGrp="1" noChangeArrowheads="1"/>
          </p:cNvSpPr>
          <p:nvPr>
            <p:ph type="body" idx="1"/>
          </p:nvPr>
        </p:nvSpPr>
        <p:spPr>
          <a:xfrm>
            <a:off x="381000" y="1524000"/>
            <a:ext cx="7315200" cy="5029200"/>
          </a:xfrm>
        </p:spPr>
        <p:txBody>
          <a:bodyPr/>
          <a:lstStyle/>
          <a:p>
            <a:pPr lvl="1">
              <a:lnSpc>
                <a:spcPct val="90000"/>
              </a:lnSpc>
            </a:pPr>
            <a:r>
              <a:rPr lang="en-US" altLang="en-US" sz="2400" dirty="0"/>
              <a:t>A </a:t>
            </a:r>
            <a:r>
              <a:rPr lang="en-US" altLang="en-US" sz="2400" i="1" dirty="0"/>
              <a:t>parameter</a:t>
            </a:r>
            <a:r>
              <a:rPr lang="en-US" altLang="en-US" sz="2400" dirty="0"/>
              <a:t> is a value, usually unknown (and which therefore has to be estimated), used to represent a certain population characteristic. For example, the population mean is a parameter that is often used to indicate the average value of a quantity</a:t>
            </a:r>
          </a:p>
          <a:p>
            <a:pPr lvl="1">
              <a:lnSpc>
                <a:spcPct val="90000"/>
              </a:lnSpc>
            </a:pPr>
            <a:endParaRPr lang="en-US" altLang="en-US" sz="2400" dirty="0"/>
          </a:p>
          <a:p>
            <a:pPr lvl="1">
              <a:lnSpc>
                <a:spcPct val="90000"/>
              </a:lnSpc>
            </a:pPr>
            <a:r>
              <a:rPr lang="en-US" altLang="en-US" sz="2400" dirty="0"/>
              <a:t>A </a:t>
            </a:r>
            <a:r>
              <a:rPr lang="en-US" altLang="en-US" sz="2400" i="1" dirty="0"/>
              <a:t>statistic </a:t>
            </a:r>
            <a:r>
              <a:rPr lang="en-US" altLang="en-US" sz="2400" dirty="0"/>
              <a:t>is a quantity that is calculated from a sample of data. It is used to give information about unknown values in the corresponding population. For example, the average of the data in a sample is used to give information about the overall average in the population from which that sample was drawn.</a:t>
            </a:r>
          </a:p>
          <a:p>
            <a:pPr>
              <a:lnSpc>
                <a:spcPct val="90000"/>
              </a:lnSpc>
            </a:pPr>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Sampling Distribution</a:t>
            </a:r>
          </a:p>
        </p:txBody>
      </p:sp>
      <p:sp>
        <p:nvSpPr>
          <p:cNvPr id="84995" name="Rectangle 3"/>
          <p:cNvSpPr>
            <a:spLocks noGrp="1" noChangeArrowheads="1"/>
          </p:cNvSpPr>
          <p:nvPr>
            <p:ph type="body" idx="1"/>
          </p:nvPr>
        </p:nvSpPr>
        <p:spPr/>
        <p:txBody>
          <a:bodyPr/>
          <a:lstStyle/>
          <a:p>
            <a:r>
              <a:rPr lang="en-US" altLang="en-US"/>
              <a:t>The </a:t>
            </a:r>
            <a:r>
              <a:rPr lang="en-US" altLang="en-US" i="1"/>
              <a:t>sampling distribution</a:t>
            </a:r>
            <a:r>
              <a:rPr lang="en-US" altLang="en-US"/>
              <a:t> describes probabilities associated with a statistic when a random sample is drawn from a population</a:t>
            </a:r>
          </a:p>
          <a:p>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Response Rates</a:t>
            </a:r>
          </a:p>
        </p:txBody>
      </p:sp>
      <p:sp>
        <p:nvSpPr>
          <p:cNvPr id="81923" name="Rectangle 3"/>
          <p:cNvSpPr>
            <a:spLocks noGrp="1" noChangeArrowheads="1"/>
          </p:cNvSpPr>
          <p:nvPr>
            <p:ph type="body" idx="1"/>
          </p:nvPr>
        </p:nvSpPr>
        <p:spPr/>
        <p:txBody>
          <a:bodyPr/>
          <a:lstStyle/>
          <a:p>
            <a:pPr marL="533400" indent="-533400">
              <a:lnSpc>
                <a:spcPct val="90000"/>
              </a:lnSpc>
            </a:pPr>
            <a:r>
              <a:rPr lang="en-US" altLang="en-US" sz="2800"/>
              <a:t>Whatever the sampling technique, response rates and non-response bias must be considered</a:t>
            </a:r>
          </a:p>
          <a:p>
            <a:pPr marL="533400" indent="-533400">
              <a:lnSpc>
                <a:spcPct val="90000"/>
              </a:lnSpc>
              <a:buFontTx/>
              <a:buNone/>
            </a:pPr>
            <a:r>
              <a:rPr lang="en-US" altLang="en-US" sz="2400">
                <a:hlinkClick r:id="rId2"/>
              </a:rPr>
              <a:t>http://content.apa.org/journals/pro/32/3/248.html</a:t>
            </a:r>
            <a:endParaRPr lang="en-US" altLang="en-US" sz="2400"/>
          </a:p>
          <a:p>
            <a:pPr marL="533400" indent="-533400">
              <a:lnSpc>
                <a:spcPct val="90000"/>
              </a:lnSpc>
            </a:pPr>
            <a:endParaRPr lang="en-US" altLang="en-US" sz="2800"/>
          </a:p>
          <a:p>
            <a:pPr marL="533400" indent="-533400">
              <a:lnSpc>
                <a:spcPct val="90000"/>
              </a:lnSpc>
            </a:pPr>
            <a:r>
              <a:rPr lang="en-US" altLang="en-US" sz="2800"/>
              <a:t>Lowered response rates introduce bias into the sample</a:t>
            </a:r>
          </a:p>
          <a:p>
            <a:pPr marL="533400" indent="-533400">
              <a:lnSpc>
                <a:spcPct val="90000"/>
              </a:lnSpc>
            </a:pPr>
            <a:endParaRPr lang="en-US" altLang="en-US" sz="2800"/>
          </a:p>
          <a:p>
            <a:pPr marL="533400" indent="-533400">
              <a:lnSpc>
                <a:spcPct val="90000"/>
              </a:lnSpc>
            </a:pPr>
            <a:r>
              <a:rPr lang="en-US" altLang="en-US" sz="2800"/>
              <a:t>In cases of low response rates, people who respond to the survey are likely to be systematically different from people who do not respond to the sample </a:t>
            </a:r>
          </a:p>
          <a:p>
            <a:pPr marL="533400" indent="-533400">
              <a:lnSpc>
                <a:spcPct val="90000"/>
              </a:lnSpc>
            </a:pPr>
            <a:endParaRPr lang="en-US" altLang="en-US" sz="280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Response Rates</a:t>
            </a:r>
          </a:p>
        </p:txBody>
      </p:sp>
      <p:sp>
        <p:nvSpPr>
          <p:cNvPr id="82947" name="Rectangle 3"/>
          <p:cNvSpPr>
            <a:spLocks noGrp="1" noChangeArrowheads="1"/>
          </p:cNvSpPr>
          <p:nvPr>
            <p:ph type="body" idx="1"/>
          </p:nvPr>
        </p:nvSpPr>
        <p:spPr>
          <a:xfrm>
            <a:off x="533400" y="1600200"/>
            <a:ext cx="7315200" cy="4525963"/>
          </a:xfrm>
        </p:spPr>
        <p:txBody>
          <a:bodyPr/>
          <a:lstStyle/>
          <a:p>
            <a:pPr>
              <a:lnSpc>
                <a:spcPct val="90000"/>
              </a:lnSpc>
            </a:pPr>
            <a:r>
              <a:rPr lang="en-US" altLang="en-US" sz="2400" dirty="0"/>
              <a:t>In mail surveys, the results of non-response bias can be examined by comparing those who respond early with those who respond after follow up</a:t>
            </a:r>
          </a:p>
          <a:p>
            <a:pPr>
              <a:lnSpc>
                <a:spcPct val="90000"/>
              </a:lnSpc>
            </a:pPr>
            <a:endParaRPr lang="en-US" altLang="en-US" sz="2400" dirty="0"/>
          </a:p>
          <a:p>
            <a:pPr>
              <a:lnSpc>
                <a:spcPct val="90000"/>
              </a:lnSpc>
            </a:pPr>
            <a:r>
              <a:rPr lang="en-US" altLang="en-US" sz="2400" dirty="0"/>
              <a:t>Most government-sponsored surveys require response rates of 75%</a:t>
            </a:r>
          </a:p>
          <a:p>
            <a:pPr>
              <a:lnSpc>
                <a:spcPct val="90000"/>
              </a:lnSpc>
            </a:pPr>
            <a:endParaRPr lang="en-US" altLang="en-US" sz="2400" dirty="0"/>
          </a:p>
          <a:p>
            <a:pPr>
              <a:lnSpc>
                <a:spcPct val="90000"/>
              </a:lnSpc>
            </a:pPr>
            <a:r>
              <a:rPr lang="en-US" altLang="en-US" sz="2400" dirty="0"/>
              <a:t>For mail surveys, post-cards, follow-up letters, and telephone calls are used to increase the response rates (Fowler, 1988)</a:t>
            </a:r>
          </a:p>
          <a:p>
            <a:pPr>
              <a:lnSpc>
                <a:spcPct val="90000"/>
              </a:lnSpc>
            </a:pPr>
            <a:endParaRPr lang="en-US" altLang="en-US" sz="2400" dirty="0"/>
          </a:p>
          <a:p>
            <a:pPr>
              <a:lnSpc>
                <a:spcPct val="90000"/>
              </a:lnSpc>
            </a:pPr>
            <a:r>
              <a:rPr lang="en-US" altLang="en-US" sz="2400" dirty="0"/>
              <a:t>According to </a:t>
            </a:r>
            <a:r>
              <a:rPr lang="en-US" altLang="en-US" sz="2400" dirty="0" err="1"/>
              <a:t>Babbie</a:t>
            </a:r>
            <a:r>
              <a:rPr lang="en-US" altLang="en-US" sz="2400" dirty="0"/>
              <a:t> (1989), a response rate of 70% is very good, 60% is good, and 50% is adequate</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Inferential Statistics</a:t>
            </a:r>
          </a:p>
        </p:txBody>
      </p:sp>
      <p:sp>
        <p:nvSpPr>
          <p:cNvPr id="71683" name="Rectangle 3"/>
          <p:cNvSpPr>
            <a:spLocks noGrp="1" noChangeArrowheads="1"/>
          </p:cNvSpPr>
          <p:nvPr>
            <p:ph type="body" idx="1"/>
          </p:nvPr>
        </p:nvSpPr>
        <p:spPr/>
        <p:txBody>
          <a:bodyPr/>
          <a:lstStyle/>
          <a:p>
            <a:r>
              <a:rPr lang="en-US" altLang="en-US" sz="2800"/>
              <a:t>Interval Estimate</a:t>
            </a:r>
          </a:p>
          <a:p>
            <a:pPr lvl="1"/>
            <a:r>
              <a:rPr lang="en-US" altLang="en-US" sz="2400"/>
              <a:t>A range or band within which the parameter is thought to lie, instead of a single point or value as the estimate of the </a:t>
            </a:r>
            <a:r>
              <a:rPr lang="en-US" altLang="en-US" sz="2400" i="1"/>
              <a:t>parameter</a:t>
            </a:r>
          </a:p>
          <a:p>
            <a:pPr lvl="1"/>
            <a:endParaRPr lang="en-US" altLang="en-US" sz="2400" i="1"/>
          </a:p>
          <a:p>
            <a:pPr lvl="1">
              <a:buFontTx/>
              <a:buNone/>
            </a:pPr>
            <a:endParaRPr lang="en-US" altLang="en-US" sz="2400"/>
          </a:p>
          <a:p>
            <a:pPr lvl="1"/>
            <a:endParaRPr lang="en-US" altLang="en-US" sz="2400"/>
          </a:p>
          <a:p>
            <a:endParaRPr lang="en-US" altLang="en-US"/>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Inferential Statistics</a:t>
            </a:r>
          </a:p>
        </p:txBody>
      </p:sp>
      <p:sp>
        <p:nvSpPr>
          <p:cNvPr id="56323" name="Rectangle 3"/>
          <p:cNvSpPr>
            <a:spLocks noGrp="1" noChangeArrowheads="1"/>
          </p:cNvSpPr>
          <p:nvPr>
            <p:ph type="body" idx="1"/>
          </p:nvPr>
        </p:nvSpPr>
        <p:spPr/>
        <p:txBody>
          <a:bodyPr/>
          <a:lstStyle/>
          <a:p>
            <a:r>
              <a:rPr lang="en-US" altLang="en-US" sz="2800"/>
              <a:t>Sampling Distributions</a:t>
            </a:r>
          </a:p>
          <a:p>
            <a:endParaRPr lang="en-US" altLang="en-US" sz="2800"/>
          </a:p>
          <a:p>
            <a:pPr lvl="1"/>
            <a:r>
              <a:rPr lang="en-US" altLang="en-US" sz="2400"/>
              <a:t>The sampling distribution of the mean is a frequency distribution, not of observations, but of means of samples, each based on </a:t>
            </a:r>
            <a:r>
              <a:rPr lang="en-US" altLang="en-US" sz="2400" i="1"/>
              <a:t>n</a:t>
            </a:r>
            <a:r>
              <a:rPr lang="en-US" altLang="en-US" sz="2400"/>
              <a:t> observations.</a:t>
            </a:r>
          </a:p>
          <a:p>
            <a:pPr lvl="1"/>
            <a:endParaRPr lang="en-US" altLang="en-US" sz="2400"/>
          </a:p>
          <a:p>
            <a:pPr lvl="1"/>
            <a:r>
              <a:rPr lang="en-US" altLang="en-US" sz="2400"/>
              <a:t>The standard error of the mean is used as an estimate of the magnitude of sampling error.  It is the standard deviation of the sampling distribution of the sample means.</a:t>
            </a:r>
          </a:p>
        </p:txBody>
      </p:sp>
    </p:spTree>
  </p:cSld>
  <p:clrMapOvr>
    <a:masterClrMapping/>
  </p:clrMapOvr>
  <p:transition>
    <p:random/>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Inferential Statistics</a:t>
            </a:r>
          </a:p>
        </p:txBody>
      </p:sp>
      <p:sp>
        <p:nvSpPr>
          <p:cNvPr id="57347" name="Rectangle 3"/>
          <p:cNvSpPr>
            <a:spLocks noGrp="1" noChangeArrowheads="1"/>
          </p:cNvSpPr>
          <p:nvPr>
            <p:ph type="body" idx="1"/>
          </p:nvPr>
        </p:nvSpPr>
        <p:spPr/>
        <p:txBody>
          <a:bodyPr/>
          <a:lstStyle/>
          <a:p>
            <a:pPr>
              <a:lnSpc>
                <a:spcPct val="90000"/>
              </a:lnSpc>
            </a:pPr>
            <a:r>
              <a:rPr lang="en-US" altLang="en-US" sz="2800"/>
              <a:t>Confidence Intervals</a:t>
            </a:r>
          </a:p>
          <a:p>
            <a:pPr lvl="1">
              <a:lnSpc>
                <a:spcPct val="90000"/>
              </a:lnSpc>
            </a:pPr>
            <a:r>
              <a:rPr lang="en-US" altLang="en-US" sz="2400"/>
              <a:t>Same as the percentage of cases in a normal distribution that lie within 1, 2, or 3 standard deviations from the mean</a:t>
            </a:r>
          </a:p>
          <a:p>
            <a:pPr lvl="1">
              <a:lnSpc>
                <a:spcPct val="90000"/>
              </a:lnSpc>
            </a:pPr>
            <a:endParaRPr lang="en-US" altLang="en-US" sz="2400"/>
          </a:p>
          <a:p>
            <a:pPr>
              <a:lnSpc>
                <a:spcPct val="90000"/>
              </a:lnSpc>
            </a:pPr>
            <a:r>
              <a:rPr lang="en-US" altLang="en-US" sz="2800"/>
              <a:t>Central Limit Theorem</a:t>
            </a:r>
          </a:p>
          <a:p>
            <a:pPr lvl="1">
              <a:lnSpc>
                <a:spcPct val="90000"/>
              </a:lnSpc>
            </a:pPr>
            <a:r>
              <a:rPr lang="en-US" altLang="en-US" sz="2400"/>
              <a:t>States that the distribution of samples (means, medians, variances, and most other statistical measures) approaches a normal distribution as the sample size, </a:t>
            </a:r>
            <a:r>
              <a:rPr lang="en-US" altLang="en-US" sz="2400" i="1"/>
              <a:t>n</a:t>
            </a:r>
            <a:r>
              <a:rPr lang="en-US" altLang="en-US" sz="2400"/>
              <a:t>, increases</a:t>
            </a:r>
          </a:p>
          <a:p>
            <a:pPr lvl="1">
              <a:lnSpc>
                <a:spcPct val="90000"/>
              </a:lnSpc>
            </a:pPr>
            <a:endParaRPr lang="en-US" altLang="en-US" sz="2400"/>
          </a:p>
          <a:p>
            <a:pPr>
              <a:lnSpc>
                <a:spcPct val="90000"/>
              </a:lnSpc>
            </a:pPr>
            <a:r>
              <a:rPr lang="en-US" altLang="en-US" sz="2800"/>
              <a:t>Hypothesis Testing – will cover next.</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73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734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573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5734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73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ltLang="en-US"/>
              <a:t>Inferential Statistics</a:t>
            </a:r>
          </a:p>
        </p:txBody>
      </p:sp>
      <p:sp>
        <p:nvSpPr>
          <p:cNvPr id="58371" name="Rectangle 3"/>
          <p:cNvSpPr>
            <a:spLocks noGrp="1" noChangeArrowheads="1"/>
          </p:cNvSpPr>
          <p:nvPr>
            <p:ph type="body" idx="1"/>
          </p:nvPr>
        </p:nvSpPr>
        <p:spPr>
          <a:xfrm>
            <a:off x="990600" y="1600200"/>
            <a:ext cx="7315200" cy="4953000"/>
          </a:xfrm>
        </p:spPr>
        <p:txBody>
          <a:bodyPr/>
          <a:lstStyle/>
          <a:p>
            <a:pPr>
              <a:lnSpc>
                <a:spcPct val="90000"/>
              </a:lnSpc>
            </a:pPr>
            <a:r>
              <a:rPr lang="en-US" altLang="en-US" sz="2800"/>
              <a:t>Types of Statistical Analysis - Descriptive</a:t>
            </a:r>
          </a:p>
          <a:p>
            <a:pPr>
              <a:lnSpc>
                <a:spcPct val="90000"/>
              </a:lnSpc>
            </a:pPr>
            <a:endParaRPr lang="en-US" altLang="en-US" sz="2800"/>
          </a:p>
          <a:p>
            <a:pPr lvl="1">
              <a:lnSpc>
                <a:spcPct val="90000"/>
              </a:lnSpc>
            </a:pPr>
            <a:r>
              <a:rPr lang="en-US" altLang="en-US" sz="2400"/>
              <a:t>Quantify the degree of relationship between variables</a:t>
            </a:r>
          </a:p>
          <a:p>
            <a:pPr lvl="1">
              <a:lnSpc>
                <a:spcPct val="90000"/>
              </a:lnSpc>
            </a:pPr>
            <a:endParaRPr lang="en-US" altLang="en-US" sz="2400"/>
          </a:p>
          <a:p>
            <a:pPr lvl="1">
              <a:lnSpc>
                <a:spcPct val="90000"/>
              </a:lnSpc>
            </a:pPr>
            <a:r>
              <a:rPr lang="en-US" altLang="en-US" sz="2400"/>
              <a:t>Parametric tests are used to test hypotheses with stringent assumptions about observations</a:t>
            </a:r>
          </a:p>
          <a:p>
            <a:pPr lvl="2">
              <a:lnSpc>
                <a:spcPct val="90000"/>
              </a:lnSpc>
            </a:pPr>
            <a:r>
              <a:rPr lang="en-US" altLang="en-US" sz="2000"/>
              <a:t>e.g., t-test, ANOVA</a:t>
            </a:r>
          </a:p>
          <a:p>
            <a:pPr lvl="1">
              <a:lnSpc>
                <a:spcPct val="90000"/>
              </a:lnSpc>
            </a:pPr>
            <a:endParaRPr lang="en-US" altLang="en-US" sz="2400"/>
          </a:p>
          <a:p>
            <a:pPr lvl="1">
              <a:lnSpc>
                <a:spcPct val="90000"/>
              </a:lnSpc>
            </a:pPr>
            <a:r>
              <a:rPr lang="en-US" altLang="en-US" sz="2400"/>
              <a:t>Nonparametric tests are used with data in a nominal or ordinal scale</a:t>
            </a:r>
          </a:p>
          <a:p>
            <a:pPr lvl="2">
              <a:lnSpc>
                <a:spcPct val="90000"/>
              </a:lnSpc>
            </a:pPr>
            <a:r>
              <a:rPr lang="en-US" altLang="en-US" sz="2000"/>
              <a:t>e.g., Chi-Square, Mann-Whitney U, Wilcoxon</a:t>
            </a:r>
          </a:p>
        </p:txBody>
      </p:sp>
    </p:spTree>
  </p:cSld>
  <p:clrMapOvr>
    <a:masterClrMapping/>
  </p:clrMapOvr>
  <p:transition>
    <p:random/>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ltLang="en-US" b="1" dirty="0">
                <a:solidFill>
                  <a:schemeClr val="tx1"/>
                </a:solidFill>
                <a:effectLst>
                  <a:outerShdw blurRad="38100" dist="38100" dir="2700000" algn="tl">
                    <a:srgbClr val="000000">
                      <a:alpha val="43137"/>
                    </a:srgbClr>
                  </a:outerShdw>
                </a:effectLst>
              </a:rPr>
              <a:t>Inferential Statistics</a:t>
            </a:r>
          </a:p>
        </p:txBody>
      </p:sp>
      <p:sp>
        <p:nvSpPr>
          <p:cNvPr id="59395" name="Rectangle 3"/>
          <p:cNvSpPr>
            <a:spLocks noGrp="1" noChangeArrowheads="1"/>
          </p:cNvSpPr>
          <p:nvPr>
            <p:ph type="body" idx="1"/>
          </p:nvPr>
        </p:nvSpPr>
        <p:spPr>
          <a:xfrm>
            <a:off x="304800" y="1447800"/>
            <a:ext cx="7315200" cy="4525963"/>
          </a:xfrm>
        </p:spPr>
        <p:txBody>
          <a:bodyPr/>
          <a:lstStyle/>
          <a:p>
            <a:pPr>
              <a:lnSpc>
                <a:spcPct val="90000"/>
              </a:lnSpc>
            </a:pPr>
            <a:r>
              <a:rPr lang="en-US" altLang="en-US" sz="2800" dirty="0"/>
              <a:t>Types of Statistical Analysis - Inferential</a:t>
            </a:r>
          </a:p>
          <a:p>
            <a:pPr>
              <a:lnSpc>
                <a:spcPct val="90000"/>
              </a:lnSpc>
            </a:pPr>
            <a:endParaRPr lang="en-US" altLang="en-US" sz="2800" dirty="0"/>
          </a:p>
          <a:p>
            <a:pPr lvl="1">
              <a:lnSpc>
                <a:spcPct val="90000"/>
              </a:lnSpc>
            </a:pPr>
            <a:r>
              <a:rPr lang="en-US" altLang="en-US" sz="2400" dirty="0"/>
              <a:t>Allow generalization about populations using data from samples</a:t>
            </a:r>
          </a:p>
          <a:p>
            <a:pPr lvl="1">
              <a:lnSpc>
                <a:spcPct val="90000"/>
              </a:lnSpc>
            </a:pPr>
            <a:r>
              <a:rPr lang="en-US" altLang="en-US" sz="2400" dirty="0"/>
              <a:t>Non-parametric</a:t>
            </a:r>
          </a:p>
          <a:p>
            <a:pPr lvl="2">
              <a:lnSpc>
                <a:spcPct val="90000"/>
              </a:lnSpc>
            </a:pPr>
            <a:r>
              <a:rPr lang="en-US" altLang="en-US" sz="2000" dirty="0"/>
              <a:t>Non-parametric tests do not require any assumptions about normal distribution, but are generally less sensitive than parametric tests.</a:t>
            </a:r>
          </a:p>
          <a:p>
            <a:pPr lvl="2">
              <a:lnSpc>
                <a:spcPct val="90000"/>
              </a:lnSpc>
            </a:pPr>
            <a:r>
              <a:rPr lang="en-US" altLang="en-US" sz="2000" dirty="0"/>
              <a:t>The test for nominal data is the Chi-Square test</a:t>
            </a:r>
          </a:p>
          <a:p>
            <a:pPr lvl="2">
              <a:lnSpc>
                <a:spcPct val="90000"/>
              </a:lnSpc>
            </a:pPr>
            <a:r>
              <a:rPr lang="en-US" altLang="en-US" sz="2000" dirty="0"/>
              <a:t>The tests for ordinal data are the Kolmogorov-Smirnov test, the Mann-Whitney U test, and the Wilcoxon Matched-Pairs Signed-Ranks test</a:t>
            </a:r>
          </a:p>
          <a:p>
            <a:pPr lvl="1">
              <a:lnSpc>
                <a:spcPct val="90000"/>
              </a:lnSpc>
            </a:pPr>
            <a:r>
              <a:rPr lang="en-US" altLang="en-US" sz="2400" dirty="0"/>
              <a:t>Parametric</a:t>
            </a:r>
          </a:p>
          <a:p>
            <a:pPr lvl="2">
              <a:lnSpc>
                <a:spcPct val="90000"/>
              </a:lnSpc>
            </a:pPr>
            <a:r>
              <a:rPr lang="en-US" altLang="en-US" sz="2000" dirty="0"/>
              <a:t>The tests for interval and ratio data include the t-test, ANOVA, ANCOVA, and Post-Hoc ANOVA tests</a:t>
            </a:r>
          </a:p>
        </p:txBody>
      </p:sp>
    </p:spTree>
  </p:cSld>
  <p:clrMapOvr>
    <a:masterClrMapping/>
  </p:clrMapOvr>
  <p:transition>
    <p:random/>
  </p:transition>
  <p:timing>
    <p:tnLst>
      <p:par>
        <p:cTn id="1" dur="indefinite" restart="never" nodeType="tmRoot"/>
      </p:par>
    </p:tnLst>
  </p:timing>
</p:sld>
</file>

<file path=ppt/theme/theme1.xml><?xml version="1.0" encoding="utf-8"?>
<a:theme xmlns:a="http://schemas.openxmlformats.org/drawingml/2006/main" name="Convex concave design template">
  <a:themeElements>
    <a:clrScheme name="Convex concave design template 13">
      <a:dk1>
        <a:srgbClr val="FFFFFF"/>
      </a:dk1>
      <a:lt1>
        <a:srgbClr val="FFFFFF"/>
      </a:lt1>
      <a:dk2>
        <a:srgbClr val="2D875A"/>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fontScheme name="Convex concave design template">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defRPr>
        </a:defPPr>
      </a:lstStyle>
    </a:lnDef>
  </a:objectDefaults>
  <a:extraClrSchemeLst>
    <a:extraClrScheme>
      <a:clrScheme name="Convex concave design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onvex concave design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onvex concave design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onvex concave design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onvex concave design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onvex concave design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onvex concave design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onvex concave design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onvex concave design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onvex concave design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onvex concave design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onvex concave design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onvex concave design template 13">
        <a:dk1>
          <a:srgbClr val="FFFFFF"/>
        </a:dk1>
        <a:lt1>
          <a:srgbClr val="FFFFFF"/>
        </a:lt1>
        <a:dk2>
          <a:srgbClr val="2D875A"/>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3CD1AC58CC0E47B544EBC3417F2D00" ma:contentTypeVersion="13" ma:contentTypeDescription="Create a new document." ma:contentTypeScope="" ma:versionID="26a84e5c379b4c85d7f5e8a32710107e">
  <xsd:schema xmlns:xsd="http://www.w3.org/2001/XMLSchema" xmlns:xs="http://www.w3.org/2001/XMLSchema" xmlns:p="http://schemas.microsoft.com/office/2006/metadata/properties" xmlns:ns3="6448fc0f-0ce1-43bc-9c1d-04ce2047b4a9" xmlns:ns4="6caffe59-4a57-4907-acc5-b924458de78f" targetNamespace="http://schemas.microsoft.com/office/2006/metadata/properties" ma:root="true" ma:fieldsID="5380fae53ee7012495c03d580401c759" ns3:_="" ns4:_="">
    <xsd:import namespace="6448fc0f-0ce1-43bc-9c1d-04ce2047b4a9"/>
    <xsd:import namespace="6caffe59-4a57-4907-acc5-b924458de7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48fc0f-0ce1-43bc-9c1d-04ce2047b4a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ffe59-4a57-4907-acc5-b924458de78f"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8549F6-7DF2-41FA-9B1E-4543477F2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48fc0f-0ce1-43bc-9c1d-04ce2047b4a9"/>
    <ds:schemaRef ds:uri="6caffe59-4a57-4907-acc5-b924458de7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13FF13-8448-454F-9262-7DF59167C758}">
  <ds:schemaRefs>
    <ds:schemaRef ds:uri="http://schemas.microsoft.com/sharepoint/v3/contenttype/forms"/>
  </ds:schemaRefs>
</ds:datastoreItem>
</file>

<file path=customXml/itemProps3.xml><?xml version="1.0" encoding="utf-8"?>
<ds:datastoreItem xmlns:ds="http://schemas.openxmlformats.org/officeDocument/2006/customXml" ds:itemID="{B8537E8C-9B71-4F42-8460-B6FF5D136F65}">
  <ds:schemaRefs>
    <ds:schemaRef ds:uri="http://purl.org/dc/elements/1.1/"/>
    <ds:schemaRef ds:uri="http://schemas.microsoft.com/office/infopath/2007/PartnerControls"/>
    <ds:schemaRef ds:uri="http://purl.org/dc/terms/"/>
    <ds:schemaRef ds:uri="http://schemas.microsoft.com/office/2006/metadata/properties"/>
    <ds:schemaRef ds:uri="6448fc0f-0ce1-43bc-9c1d-04ce2047b4a9"/>
    <ds:schemaRef ds:uri="http://schemas.microsoft.com/office/2006/documentManagement/types"/>
    <ds:schemaRef ds:uri="http://schemas.openxmlformats.org/package/2006/metadata/core-properties"/>
    <ds:schemaRef ds:uri="6caffe59-4a57-4907-acc5-b924458de78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C:\Documents and Settings\spruett\Application Data\Microsoft\Templates\Convex concave design template.pot</Template>
  <TotalTime>460</TotalTime>
  <Words>1845</Words>
  <Application>Microsoft Office PowerPoint</Application>
  <PresentationFormat>On-screen Show (4:3)</PresentationFormat>
  <Paragraphs>228</Paragraphs>
  <Slides>34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 Narrow</vt:lpstr>
      <vt:lpstr>Times New Roman</vt:lpstr>
      <vt:lpstr>Arial</vt:lpstr>
      <vt:lpstr>Convex concave design template</vt:lpstr>
      <vt:lpstr>Research Design and Statistics</vt:lpstr>
      <vt:lpstr>Statistics and Research Design</vt:lpstr>
      <vt:lpstr>Statistics and Research Design</vt:lpstr>
      <vt:lpstr>Statistics</vt:lpstr>
      <vt:lpstr>Descriptive Statistics</vt:lpstr>
      <vt:lpstr>Descriptive Statistics</vt:lpstr>
      <vt:lpstr>Descriptive Statistics</vt:lpstr>
      <vt:lpstr>PowerPoint Presentation</vt:lpstr>
      <vt:lpstr>Descriptive Statistics</vt:lpstr>
      <vt:lpstr>Descriptive Statistics</vt:lpstr>
      <vt:lpstr>Descriptive Statistics</vt:lpstr>
      <vt:lpstr>Descriptive Statistics</vt:lpstr>
      <vt:lpstr>Descriptive Statistics</vt:lpstr>
      <vt:lpstr>Descriptive Statistics</vt:lpstr>
      <vt:lpstr>Descriptive Statistics</vt:lpstr>
      <vt:lpstr>Descriptive Statistics</vt:lpstr>
      <vt:lpstr>Inferential Statistics: Sampling</vt:lpstr>
      <vt:lpstr>Sampling</vt:lpstr>
      <vt:lpstr>Random Sampling</vt:lpstr>
      <vt:lpstr>Stratified Random Sampling</vt:lpstr>
      <vt:lpstr>Systematic Sampling</vt:lpstr>
      <vt:lpstr>Cluster/Multistage Sampling</vt:lpstr>
      <vt:lpstr>Convenience Sampling</vt:lpstr>
      <vt:lpstr>Snowball Sampling</vt:lpstr>
      <vt:lpstr>Quota Sampling</vt:lpstr>
      <vt:lpstr>Statistics &amp; Parameters</vt:lpstr>
      <vt:lpstr>Sampling Distribution</vt:lpstr>
      <vt:lpstr>Response Rates</vt:lpstr>
      <vt:lpstr>Response Rates</vt:lpstr>
      <vt:lpstr>Inferential Statistics</vt:lpstr>
      <vt:lpstr>Inferential Statistics</vt:lpstr>
      <vt:lpstr>Inferential Statistics</vt:lpstr>
      <vt:lpstr>Inferential Statistics</vt:lpstr>
      <vt:lpstr>Inferential Statistics</vt:lpstr>
    </vt:vector>
  </TitlesOfParts>
  <Company>University of Florida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Statistics and Research Design</dc:title>
  <dc:creator>Elizabeth A Swett</dc:creator>
  <cp:lastModifiedBy>Irina Neaga</cp:lastModifiedBy>
  <cp:revision>34</cp:revision>
  <cp:lastPrinted>1601-01-01T00:00:00Z</cp:lastPrinted>
  <dcterms:created xsi:type="dcterms:W3CDTF">2002-05-21T20:01:44Z</dcterms:created>
  <dcterms:modified xsi:type="dcterms:W3CDTF">2021-07-22T10:43:50Z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0x010100F43CD1AC58CC0E47B544EBC3417F2D00</vt:lpwstr>
  </property>
</Properties>
</file>