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3" r:id="rId1"/>
  </p:sldMasterIdLst>
  <p:notesMasterIdLst>
    <p:notesMasterId r:id="rId12"/>
  </p:notesMasterIdLst>
  <p:sldIdLst>
    <p:sldId id="256" r:id="rId2"/>
    <p:sldId id="257" r:id="rId3"/>
    <p:sldId id="259" r:id="rId4"/>
    <p:sldId id="258"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5771" autoAdjust="0"/>
  </p:normalViewPr>
  <p:slideViewPr>
    <p:cSldViewPr snapToGrid="0" snapToObjects="1">
      <p:cViewPr varScale="1">
        <p:scale>
          <a:sx n="39" d="100"/>
          <a:sy n="39" d="100"/>
        </p:scale>
        <p:origin x="2722"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E4176C-3967-D041-9CFA-9836B9D3F904}" type="datetimeFigureOut">
              <a:rPr lang="en-US" smtClean="0"/>
              <a:t>4/6/2018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43FF3E-29CA-E240-B393-5DA72D0A762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This</a:t>
            </a:r>
            <a:r>
              <a:rPr lang="en-US" baseline="0" dirty="0"/>
              <a:t> presentation will demonstrate the idea of setting and streaming within mainstream education and looking at what constitutes power and control within society relating to this.</a:t>
            </a:r>
          </a:p>
          <a:p>
            <a:r>
              <a:rPr lang="en-US" baseline="0" dirty="0"/>
              <a:t>What is society? Society is explained as a group of </a:t>
            </a:r>
            <a:r>
              <a:rPr lang="en-US" baseline="0" dirty="0">
                <a:solidFill>
                  <a:srgbClr val="FF0000"/>
                </a:solidFill>
              </a:rPr>
              <a:t>people</a:t>
            </a:r>
            <a:r>
              <a:rPr lang="en-US" b="0" u="none" baseline="0" dirty="0">
                <a:solidFill>
                  <a:srgbClr val="FF0000"/>
                </a:solidFill>
              </a:rPr>
              <a:t> that relate or share similar things </a:t>
            </a:r>
            <a:r>
              <a:rPr lang="en-US" baseline="0" dirty="0"/>
              <a:t>such as social status, social networks, roles as well as sharing the same geographical territory and cultural expectations (</a:t>
            </a:r>
            <a:r>
              <a:rPr lang="en-US" sz="1200" dirty="0"/>
              <a:t>Beniger, 1984)</a:t>
            </a:r>
            <a:r>
              <a:rPr lang="en-US" b="1" u="sng" baseline="0" dirty="0"/>
              <a:t> </a:t>
            </a:r>
            <a:r>
              <a:rPr lang="en-US" baseline="0" dirty="0"/>
              <a:t>As a social norm within society children are expected to stay in full time education until they are 16 however this does change depending on the region that a child goes to school, for example in England a child cannot leave school until they are 18 until they work at least 20 hours a week. This already has a huge impact on the power and control society has regarding education and the expectations society has on pupils within an education setting (</a:t>
            </a:r>
            <a:r>
              <a:rPr lang="en-US" baseline="0" dirty="0" err="1"/>
              <a:t>Gov.UK</a:t>
            </a:r>
            <a:r>
              <a:rPr lang="en-US" baseline="0" dirty="0"/>
              <a:t> 2018).</a:t>
            </a: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meaning</a:t>
            </a:r>
            <a:r>
              <a:rPr lang="en-US" baseline="0" dirty="0"/>
              <a:t> and understanding of social control has changed and developed over time, from it being referred to the capacity of any social group, where as now the term social control has been redefined to mean either social repression or socialisation (Sociological Theory and Social Control, 1975)</a:t>
            </a:r>
            <a:br>
              <a:rPr lang="en-US" baseline="0" dirty="0"/>
            </a:br>
            <a:r>
              <a:rPr lang="en-US" baseline="0" dirty="0"/>
              <a:t>The one that is going to be focused on within this presentation is informal control, this is due to informal control relating most to education due to the main agents of socialisation that can come from informal control. Most of these forms of socialisation can be developed within school, children are able to build different relationships with their peers, as well as work towards supporting and understanding the wider community. Religion is also covered within education through R.E. and citizenship lessons, Religion is also able to be understood and developed by children have the opportunity to meet new people and families. The work ethic is also developed through school giving them opportunities to learning how to work independently and as part of groups. (Gibbs, 1989)</a:t>
            </a: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br>
              <a:rPr lang="en-US" b="1" u="sng" dirty="0"/>
            </a:br>
            <a:r>
              <a:rPr lang="en-US" b="0" u="none" baseline="0" dirty="0"/>
              <a:t> Power can be seen as being </a:t>
            </a:r>
            <a:r>
              <a:rPr lang="en-US" baseline="0" dirty="0"/>
              <a:t>developed through the controls that are created and put in place by groups of people within society. It is seen that these controls are put in place to create different rules, legislations and policies creating the idea of power.</a:t>
            </a: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Setting and streaming</a:t>
            </a:r>
            <a:r>
              <a:rPr lang="en-US" baseline="0" dirty="0"/>
              <a:t> within education can be described as. Although schools now try and ways to group the children according to ability the setting and streaming process is still happening but not always being made as obvious and it once was. For example children are still in classrooms of mixed ability but they maybe put into different tables depending on their ability and given different ability of work, some of them might have more support than others. Setting and streaming is still being used as a way of controlling work that is given to a child and potentially restricting them from achieving higher that might be expected. </a:t>
            </a:r>
            <a:br>
              <a:rPr lang="en-US" baseline="0" dirty="0"/>
            </a:br>
            <a:r>
              <a:rPr lang="en-US" baseline="0" dirty="0"/>
              <a:t>The way that teaching is created now is to make sure they are following all of the policies that are in place to support children, making sure they are able to work to the best of their abilities and well as making sure everyone is included and treated equally. Teachers put groups of children together that are a similar ability. Teachers do this to make sure they are working with material and information that is both challenging and interesting. Teachers make sure the learning outcomes are similar but reached in different ways. This is seen as a positive way to help shape the pupils and build on the different ideas on another shares as well as giving them the opportunity to be pushed within their boundaries without making them feel like they are being left behind (</a:t>
            </a:r>
            <a:r>
              <a:rPr lang="en-US" baseline="0" dirty="0" err="1"/>
              <a:t>Hryniewicz</a:t>
            </a:r>
            <a:r>
              <a:rPr lang="en-US" baseline="0" dirty="0"/>
              <a:t>, 2013).</a:t>
            </a:r>
            <a:br>
              <a:rPr lang="en-US" dirty="0"/>
            </a:b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Keddie</a:t>
            </a:r>
            <a:r>
              <a:rPr lang="en-US" baseline="0" dirty="0"/>
              <a:t> (1971), found that children who were in a higher set were given greater expectations from their teachers than the children who were in lower sets. </a:t>
            </a:r>
            <a:r>
              <a:rPr lang="en-US" baseline="0" dirty="0" err="1"/>
              <a:t>Keddie</a:t>
            </a:r>
            <a:r>
              <a:rPr lang="en-US" baseline="0" dirty="0"/>
              <a:t> (1971), also found that children in lower sets were not given the knowledge they needed to achieve more if they wanted. This control and power is still mirrored today with certain pupils sitting foundation papers meaning the highest mark they will achieve is a ‘C’.</a:t>
            </a:r>
            <a:br>
              <a:rPr lang="en-US" baseline="0" dirty="0"/>
            </a:br>
            <a:r>
              <a:rPr lang="en-US" baseline="0" dirty="0"/>
              <a:t>Marxists see education as a formal social control. They see all educational institutes having formal rules and impose negative sanctions on those who do not follow or break them (Thompson, 2008). Marxist believe that power and control come from a ruling-class they believe teachers give the orders and the pupils obey. Marxist suggest that the teachers are the ruling class and they have the power and control to set and stream the children and the children go along with it meaning they just conform and do not have the power to work to the best of their ability because the power and control within society decided on the child's ability group, without them having a say (Thompson, 2008).</a:t>
            </a:r>
          </a:p>
        </p:txBody>
      </p:sp>
      <p:sp>
        <p:nvSpPr>
          <p:cNvPr id="4" name="Slide Number Placeholder 3"/>
          <p:cNvSpPr>
            <a:spLocks noGrp="1"/>
          </p:cNvSpPr>
          <p:nvPr>
            <p:ph type="sldNum" sz="quarter" idx="10"/>
          </p:nvPr>
        </p:nvSpPr>
        <p:spPr/>
        <p:txBody>
          <a:bodyPr/>
          <a:lstStyle/>
          <a:p>
            <a:fld id="{CF43FF3E-29CA-E240-B393-5DA72D0A7628}"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Within these</a:t>
            </a:r>
            <a:r>
              <a:rPr lang="en-US" baseline="0" dirty="0"/>
              <a:t> policies and legislations it is said that all pupils should be accessing common opportunities in ways that is relevant and supportive of their needs. This means that in relation to the policy schools must adapt their </a:t>
            </a:r>
            <a:r>
              <a:rPr lang="en-US" baseline="0" dirty="0" err="1"/>
              <a:t>organsiation</a:t>
            </a:r>
            <a:r>
              <a:rPr lang="en-US" baseline="0" dirty="0"/>
              <a:t> and how they respond to both meet the needs and values as well as the development of all children in all areas of school life (Welsh Government, 2016)</a:t>
            </a:r>
          </a:p>
          <a:p>
            <a:r>
              <a:rPr lang="en-US" baseline="0" dirty="0"/>
              <a:t>The policies clearly state that all pupils have the access to an appropriate education that offers them the opportunity to achieve their potential (Welsh Government, 2016). Some people say the effect of </a:t>
            </a:r>
            <a:r>
              <a:rPr lang="en-US" baseline="0" dirty="0" err="1"/>
              <a:t>organising</a:t>
            </a:r>
            <a:r>
              <a:rPr lang="en-US" baseline="0" dirty="0"/>
              <a:t> a class by ability groups are less detrimental to equal learning depending on how it is implemented (</a:t>
            </a:r>
            <a:r>
              <a:rPr lang="en-US" baseline="0" dirty="0" err="1"/>
              <a:t>Gamoran</a:t>
            </a:r>
            <a:r>
              <a:rPr lang="en-US" baseline="0" dirty="0"/>
              <a:t>, 2002). Within the outline of the policies for schools to follow they give examples to support the schools making sure they are in the right lines of the policies (Welsh Government, 2016)</a:t>
            </a:r>
          </a:p>
          <a:p>
            <a:r>
              <a:rPr lang="en-US" baseline="0" dirty="0"/>
              <a:t>However it has been also been said that mixed ability teaching can produce less inequality but it can have an affect on high-achieving pupils because they tend not to progress as far because they are not necessarily being pushed to their ability.</a:t>
            </a:r>
          </a:p>
          <a:p>
            <a:r>
              <a:rPr lang="en-US" baseline="0" dirty="0"/>
              <a:t>Conflict theorist see these policies and legislations as a way to keep people in power and control children from a young age, they see policies in education a way to widen the gap in social inequality. With this in mind, they feel similar to Marxist believing that </a:t>
            </a:r>
            <a:r>
              <a:rPr lang="en-US" baseline="0" dirty="0" err="1"/>
              <a:t>governers</a:t>
            </a:r>
            <a:r>
              <a:rPr lang="en-US" baseline="0" dirty="0"/>
              <a:t>, head teachers and teachers have the power within the classroom to produce more people to go off into the work environment with skills that suit them to get them into a workforce (Morrow &amp; Torres, 1995)</a:t>
            </a:r>
          </a:p>
        </p:txBody>
      </p:sp>
      <p:sp>
        <p:nvSpPr>
          <p:cNvPr id="4" name="Slide Number Placeholder 3"/>
          <p:cNvSpPr>
            <a:spLocks noGrp="1"/>
          </p:cNvSpPr>
          <p:nvPr>
            <p:ph type="sldNum" sz="quarter" idx="10"/>
          </p:nvPr>
        </p:nvSpPr>
        <p:spPr/>
        <p:txBody>
          <a:bodyPr/>
          <a:lstStyle/>
          <a:p>
            <a:fld id="{CF43FF3E-29CA-E240-B393-5DA72D0A7628}"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These</a:t>
            </a:r>
            <a:r>
              <a:rPr lang="en-US" baseline="0" dirty="0"/>
              <a:t> are all images taken from headlines from different newspapers about the power and control society has with setting and streaming and the views that, teachers, children and parents have on this. These are all taken from different years which shows that not much changed and the views that people have on setting and streaming in education is not changing but nothing is being done about it. Schools feel that it can be hard to just teach in mixed ability classroom because they worry that more able are not pushing themselves and the less able will fall behind creating an even larger gap (Baker, 2001). With that in mind if school just taught with mixed ability children they are not giving everyone an equal chance at being the best the can be in within their education, so they are not corresponding to the policies and legislations that in place that everyone has the right to an education and everyone have the right to work to their own ability. These rights have been developed by the United Nations Convention on The Rights of the Child (1989) (Burnham, Baker, 2010). </a:t>
            </a: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With there</a:t>
            </a:r>
            <a:r>
              <a:rPr lang="en-US" baseline="0" dirty="0"/>
              <a:t> being many policies and legislations to support education when it comes to making sure every child is included and equal. However this can fuel many people into seeing these in a negative way creating boundaries in a controlling way. This can impact peoples views into seeing children being shaped in certain ways, and not giving them power or control over their own education, this can have an impact on how children see schools and their education impacting on whether or not they really work to the best of their ability when they are in schools. The way some other theorist view these legislations is support pupils giving them the ability to work to their highest ability enabling them to achieve and create a positive outcome. </a:t>
            </a:r>
            <a:br>
              <a:rPr lang="en-US" baseline="0" dirty="0"/>
            </a:br>
            <a:r>
              <a:rPr lang="en-US" baseline="0" dirty="0"/>
              <a:t>With this in mind power and control in society can have a huge impact on the way the children and parents view education giving it a negative out look and giving children the feeling that they will not get the correct opportunities to support their abilities. On the other hand because educational settings have legislations to follow and need to put these in place within the classroom, and make sure they get the best out their learners and even though it is suggested mix-ability teaching should be the way forward to stablise power and control it is not always easy because there is the fear that more able children will not be pushed to their highest ability and the less able will fall behind and struggle with the work, making both groups struggle and not enjoy school as much if they were being pushed to their ability. This shows that having the power and control within society creates structure and rules to follow making sure that people have the opportunity to always work towards their ability</a:t>
            </a:r>
            <a:r>
              <a:rPr lang="en-US" baseline="0"/>
              <a:t>. </a:t>
            </a:r>
            <a:endParaRPr lang="en-US" dirty="0"/>
          </a:p>
        </p:txBody>
      </p:sp>
      <p:sp>
        <p:nvSpPr>
          <p:cNvPr id="4" name="Slide Number Placeholder 3"/>
          <p:cNvSpPr>
            <a:spLocks noGrp="1"/>
          </p:cNvSpPr>
          <p:nvPr>
            <p:ph type="sldNum" sz="quarter" idx="10"/>
          </p:nvPr>
        </p:nvSpPr>
        <p:spPr/>
        <p:txBody>
          <a:bodyPr/>
          <a:lstStyle/>
          <a:p>
            <a:fld id="{CF43FF3E-29CA-E240-B393-5DA72D0A7628}"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a:t>Click to edit Master subtitle style</a:t>
            </a:r>
            <a:endParaRPr kumimoji="0" lang="en-US"/>
          </a:p>
        </p:txBody>
      </p:sp>
      <p:sp>
        <p:nvSpPr>
          <p:cNvPr id="28" name="Date Placeholder 27"/>
          <p:cNvSpPr>
            <a:spLocks noGrp="1"/>
          </p:cNvSpPr>
          <p:nvPr>
            <p:ph type="dt" sz="half" idx="10"/>
          </p:nvPr>
        </p:nvSpPr>
        <p:spPr/>
        <p:txBody>
          <a:bodyPr/>
          <a:lstStyle/>
          <a:p>
            <a:fld id="{B7F38EA4-682E-CD4C-A5E5-79A55F577B05}" type="datetimeFigureOut">
              <a:rPr lang="en-US" smtClean="0"/>
              <a:t>4/6/2018</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1974DF9-AD47-4691-BA21-BBFCE3637A9A}" type="slidenum">
              <a:rPr kumimoji="0" lang="en-US" smtClean="0"/>
              <a:pPr/>
              <a:t>‹#›</a:t>
            </a:fld>
            <a:endParaRPr kumimoji="0"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GB"/>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GB"/>
              <a:t>Click to edit Master title style</a:t>
            </a:r>
            <a:endParaRPr kumimoji="0" lang="en-US"/>
          </a:p>
        </p:txBody>
      </p:sp>
      <p:sp>
        <p:nvSpPr>
          <p:cNvPr id="4" name="Date Placeholder 3"/>
          <p:cNvSpPr>
            <a:spLocks noGrp="1"/>
          </p:cNvSpPr>
          <p:nvPr>
            <p:ph type="dt" sz="half" idx="10"/>
          </p:nvPr>
        </p:nvSpPr>
        <p:spPr/>
        <p:txBody>
          <a:bodyPr/>
          <a:lstStyle/>
          <a:p>
            <a:fld id="{B7F38EA4-682E-CD4C-A5E5-79A55F577B05}" type="datetimeFigureOut">
              <a:rPr lang="en-US" smtClean="0"/>
              <a:t>4/6/2018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05E0D83A-6DE2-804D-9410-C15E75EE3DA6}"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B7F38EA4-682E-CD4C-A5E5-79A55F577B05}" type="datetimeFigureOut">
              <a:rPr lang="en-US" smtClean="0"/>
              <a:t>4/6/2018</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5E0D83A-6DE2-804D-9410-C15E75EE3DA6}"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GB"/>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GB"/>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B7F38EA4-682E-CD4C-A5E5-79A55F577B05}" type="datetimeFigureOut">
              <a:rPr lang="en-US" smtClean="0"/>
              <a:t>4/6/2018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0D83A-6DE2-804D-9410-C15E75EE3DA6}"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GB"/>
              <a:t>Click to edit Master text styles</a:t>
            </a:r>
          </a:p>
        </p:txBody>
      </p:sp>
      <p:sp>
        <p:nvSpPr>
          <p:cNvPr id="7" name="Date Placeholder 6"/>
          <p:cNvSpPr>
            <a:spLocks noGrp="1"/>
          </p:cNvSpPr>
          <p:nvPr>
            <p:ph type="dt" sz="half" idx="10"/>
          </p:nvPr>
        </p:nvSpPr>
        <p:spPr/>
        <p:txBody>
          <a:bodyPr/>
          <a:lstStyle/>
          <a:p>
            <a:fld id="{B7F38EA4-682E-CD4C-A5E5-79A55F577B05}" type="datetimeFigureOut">
              <a:rPr lang="en-US" smtClean="0"/>
              <a:t>4/6/2018</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5E0D83A-6DE2-804D-9410-C15E75EE3DA6}" type="slidenum">
              <a:rPr lang="en-US" smtClean="0"/>
              <a:t>‹#›</a:t>
            </a:fld>
            <a:endParaRPr lang="en-US"/>
          </a:p>
        </p:txBody>
      </p:sp>
      <p:sp>
        <p:nvSpPr>
          <p:cNvPr id="23" name="Title 22"/>
          <p:cNvSpPr>
            <a:spLocks noGrp="1"/>
          </p:cNvSpPr>
          <p:nvPr>
            <p:ph type="title"/>
          </p:nvPr>
        </p:nvSpPr>
        <p:spPr/>
        <p:txBody>
          <a:bodyPr rtlCol="0" anchor="b" anchorCtr="0"/>
          <a:lstStyle/>
          <a:p>
            <a:r>
              <a:rPr kumimoji="0" lang="en-GB"/>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Date Placeholder 2"/>
          <p:cNvSpPr>
            <a:spLocks noGrp="1"/>
          </p:cNvSpPr>
          <p:nvPr>
            <p:ph type="dt" sz="half" idx="10"/>
          </p:nvPr>
        </p:nvSpPr>
        <p:spPr/>
        <p:txBody>
          <a:bodyPr/>
          <a:lstStyle/>
          <a:p>
            <a:fld id="{B7F38EA4-682E-CD4C-A5E5-79A55F577B05}" type="datetimeFigureOut">
              <a:rPr lang="en-US" smtClean="0"/>
              <a:t>4/6/2018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05E0D83A-6DE2-804D-9410-C15E75EE3DA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B7F38EA4-682E-CD4C-A5E5-79A55F577B05}" type="datetimeFigureOut">
              <a:rPr lang="en-US" smtClean="0"/>
              <a:t>4/6/2018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5E0D83A-6DE2-804D-9410-C15E75EE3DA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GB"/>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GB"/>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1974DF9-AD47-4691-BA21-BBFCE3637A9A}" type="slidenum">
              <a:rPr kumimoji="0" lang="en-US" smtClean="0"/>
              <a:pPr/>
              <a:t>‹#›</a:t>
            </a:fld>
            <a:endParaRPr kumimoji="0"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B7F38EA4-682E-CD4C-A5E5-79A55F577B05}" type="datetimeFigureOut">
              <a:rPr lang="en-US" smtClean="0"/>
              <a:t>4/6/2018</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5E0D83A-6DE2-804D-9410-C15E75EE3DA6}"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GB"/>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GB"/>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GB"/>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B7F38EA4-682E-CD4C-A5E5-79A55F577B05}" type="datetimeFigureOut">
              <a:rPr lang="en-US" smtClean="0"/>
              <a:t>4/6/2018</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4" name="Date Placeholder 3"/>
          <p:cNvSpPr>
            <a:spLocks noGrp="1"/>
          </p:cNvSpPr>
          <p:nvPr>
            <p:ph type="dt" sz="half" idx="10"/>
          </p:nvPr>
        </p:nvSpPr>
        <p:spPr/>
        <p:txBody>
          <a:bodyPr/>
          <a:lstStyle/>
          <a:p>
            <a:fld id="{B7F38EA4-682E-CD4C-A5E5-79A55F577B05}" type="datetimeFigureOut">
              <a:rPr lang="en-US" smtClean="0"/>
              <a:t>4/6/2018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0D83A-6DE2-804D-9410-C15E75EE3DA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5E0D83A-6DE2-804D-9410-C15E75EE3DA6}"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4" name="Date Placeholder 3"/>
          <p:cNvSpPr>
            <a:spLocks noGrp="1"/>
          </p:cNvSpPr>
          <p:nvPr>
            <p:ph type="dt" sz="half" idx="10"/>
          </p:nvPr>
        </p:nvSpPr>
        <p:spPr/>
        <p:txBody>
          <a:bodyPr/>
          <a:lstStyle/>
          <a:p>
            <a:fld id="{B7F38EA4-682E-CD4C-A5E5-79A55F577B05}" type="datetimeFigureOut">
              <a:rPr lang="en-US" smtClean="0"/>
              <a:t>4/6/2018</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GB"/>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B7F38EA4-682E-CD4C-A5E5-79A55F577B05}" type="datetimeFigureOut">
              <a:rPr lang="en-US" smtClean="0"/>
              <a:t>4/6/2018</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5E0D83A-6DE2-804D-9410-C15E75EE3DA6}"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GB"/>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GB"/>
              <a:t>Click to edit Master text styles</a:t>
            </a:r>
          </a:p>
          <a:p>
            <a:pPr lvl="1" eaLnBrk="1" latinLnBrk="0" hangingPunct="1"/>
            <a:r>
              <a:rPr kumimoji="0" lang="en-GB"/>
              <a:t>Second level</a:t>
            </a:r>
          </a:p>
          <a:p>
            <a:pPr lvl="2" eaLnBrk="1" latinLnBrk="0" hangingPunct="1"/>
            <a:r>
              <a:rPr kumimoji="0" lang="en-GB"/>
              <a:t>Third level</a:t>
            </a:r>
          </a:p>
          <a:p>
            <a:pPr lvl="3" eaLnBrk="1" latinLnBrk="0" hangingPunct="1"/>
            <a:r>
              <a:rPr kumimoji="0" lang="en-GB"/>
              <a:t>Fourth level</a:t>
            </a:r>
          </a:p>
          <a:p>
            <a:pPr lvl="4" eaLnBrk="1" latinLnBrk="0" hangingPunct="1"/>
            <a:r>
              <a:rPr kumimoji="0" lang="en-GB"/>
              <a:t>Fifth level</a:t>
            </a:r>
            <a:endParaRPr kumimoji="0" lang="en-US"/>
          </a:p>
        </p:txBody>
      </p:sp>
    </p:spTree>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groundreport.com/what-is-concept-of-power-in-sociology/" TargetMode="External"/><Relationship Id="rId13" Type="http://schemas.openxmlformats.org/officeDocument/2006/relationships/hyperlink" Target="https://sociologytwynham.com/2008/12/20/marxism-and-education/" TargetMode="External"/><Relationship Id="rId3" Type="http://schemas.openxmlformats.org/officeDocument/2006/relationships/hyperlink" Target="http://news.bbc.co.uk/1/hi/education/1170241.stm" TargetMode="External"/><Relationship Id="rId7" Type="http://schemas.openxmlformats.org/officeDocument/2006/relationships/hyperlink" Target="http://www.governorswales.org.uk/documents/download/72/" TargetMode="External"/><Relationship Id="rId12" Type="http://schemas.openxmlformats.org/officeDocument/2006/relationships/hyperlink" Target="https://sociologytwynham.com/2008/12/27/724/" TargetMode="External"/><Relationship Id="rId2" Type="http://schemas.openxmlformats.org/officeDocument/2006/relationships/hyperlink" Target="https://www.theguardian.com/education/2014/sep/25/school-streaming-pupils-english-primaries" TargetMode="External"/><Relationship Id="rId1" Type="http://schemas.openxmlformats.org/officeDocument/2006/relationships/slideLayout" Target="../slideLayouts/slideLayout2.xml"/><Relationship Id="rId6" Type="http://schemas.openxmlformats.org/officeDocument/2006/relationships/hyperlink" Target="https://www.gov.uk/know-when-you-can-leave-school" TargetMode="External"/><Relationship Id="rId11" Type="http://schemas.openxmlformats.org/officeDocument/2006/relationships/hyperlink" Target="https://rikowski.wordpress.com/2014/04/24/international-education-research-seminar-on-marxism-critical-pedagogy-and-education/" TargetMode="External"/><Relationship Id="rId5" Type="http://schemas.openxmlformats.org/officeDocument/2006/relationships/hyperlink" Target="http://www.ces.ed.ac.uk/PDF%20Files/Brief025.pdf" TargetMode="External"/><Relationship Id="rId10" Type="http://schemas.openxmlformats.org/officeDocument/2006/relationships/hyperlink" Target="http://www.sociology.org.uk" TargetMode="External"/><Relationship Id="rId4" Type="http://schemas.openxmlformats.org/officeDocument/2006/relationships/hyperlink" Target="https://www.tes.com/news/school-news/breaking-news/schools-are-harming-low-ability-pupils-chances-teaching-sets" TargetMode="External"/><Relationship Id="rId9" Type="http://schemas.openxmlformats.org/officeDocument/2006/relationships/hyperlink" Target="https://understandingsociety.blogspot.co.uk/2008/08/power-and-social-class.html" TargetMode="External"/><Relationship Id="rId14" Type="http://schemas.openxmlformats.org/officeDocument/2006/relationships/hyperlink" Target="http://gov.wales/docs/dcells/publications/160318-inclusion-and-pupil-support-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a:t>Student Number: 1601977</a:t>
            </a:r>
            <a:br>
              <a:rPr lang="en-US" dirty="0"/>
            </a:br>
            <a:r>
              <a:rPr lang="en-US" dirty="0"/>
              <a:t>Student Name: Zoe Marsh</a:t>
            </a:r>
          </a:p>
        </p:txBody>
      </p:sp>
      <p:sp>
        <p:nvSpPr>
          <p:cNvPr id="2" name="Title 1"/>
          <p:cNvSpPr>
            <a:spLocks noGrp="1"/>
          </p:cNvSpPr>
          <p:nvPr>
            <p:ph type="ctrTitle"/>
          </p:nvPr>
        </p:nvSpPr>
        <p:spPr/>
        <p:txBody>
          <a:bodyPr>
            <a:normAutofit/>
          </a:bodyPr>
          <a:lstStyle/>
          <a:p>
            <a:r>
              <a:rPr lang="en-US" dirty="0"/>
              <a:t>SJEQ7003 Assessment 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197" y="-114300"/>
            <a:ext cx="8229600" cy="1143000"/>
          </a:xfrm>
        </p:spPr>
        <p:txBody>
          <a:bodyPr>
            <a:normAutofit/>
          </a:bodyPr>
          <a:lstStyle/>
          <a:p>
            <a:r>
              <a:rPr lang="en-US" sz="2800" dirty="0"/>
              <a:t>SJEQ7003: Question 2</a:t>
            </a:r>
          </a:p>
        </p:txBody>
      </p:sp>
      <p:sp>
        <p:nvSpPr>
          <p:cNvPr id="3" name="Content Placeholder 2"/>
          <p:cNvSpPr>
            <a:spLocks noGrp="1"/>
          </p:cNvSpPr>
          <p:nvPr>
            <p:ph sz="quarter" idx="1"/>
          </p:nvPr>
        </p:nvSpPr>
        <p:spPr/>
        <p:txBody>
          <a:bodyPr/>
          <a:lstStyle/>
          <a:p>
            <a:r>
              <a:rPr lang="en-US" dirty="0"/>
              <a:t>Critical reflect in depth upon what constitutes power and control in society; focus on one area of power or control and refer to legislation, policy and theory in your answer.</a:t>
            </a:r>
          </a:p>
          <a:p>
            <a:r>
              <a:rPr lang="en-US" dirty="0"/>
              <a:t>Demonstrating the idea of setting and streaming within mainstream education.</a:t>
            </a:r>
          </a:p>
          <a:p>
            <a:r>
              <a:rPr lang="en-US" dirty="0"/>
              <a:t>How is society defined?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is Control within Society?</a:t>
            </a:r>
          </a:p>
        </p:txBody>
      </p:sp>
      <p:sp>
        <p:nvSpPr>
          <p:cNvPr id="3" name="Content Placeholder 2"/>
          <p:cNvSpPr>
            <a:spLocks noGrp="1"/>
          </p:cNvSpPr>
          <p:nvPr>
            <p:ph sz="quarter" idx="1"/>
          </p:nvPr>
        </p:nvSpPr>
        <p:spPr/>
        <p:txBody>
          <a:bodyPr>
            <a:normAutofit fontScale="70000" lnSpcReduction="20000"/>
          </a:bodyPr>
          <a:lstStyle/>
          <a:p>
            <a:r>
              <a:rPr lang="en-US" dirty="0"/>
              <a:t>History of Social Control within Society.</a:t>
            </a:r>
          </a:p>
          <a:p>
            <a:r>
              <a:rPr lang="en-US" dirty="0"/>
              <a:t>There are 3 main typologies of social control relating to ‘systems of control’ which are:</a:t>
            </a:r>
            <a:br>
              <a:rPr lang="en-US" dirty="0"/>
            </a:br>
            <a:r>
              <a:rPr lang="en-US" dirty="0"/>
              <a:t> 	- Informal Control</a:t>
            </a:r>
            <a:br>
              <a:rPr lang="en-US" dirty="0"/>
            </a:br>
            <a:r>
              <a:rPr lang="en-US" dirty="0"/>
              <a:t> - Medical Control</a:t>
            </a:r>
            <a:br>
              <a:rPr lang="en-US" dirty="0"/>
            </a:br>
            <a:r>
              <a:rPr lang="en-US" dirty="0"/>
              <a:t> - Legal Control </a:t>
            </a:r>
            <a:r>
              <a:rPr lang="en-US" sz="1571" dirty="0"/>
              <a:t>(Gibbs, 1989)</a:t>
            </a:r>
          </a:p>
          <a:p>
            <a:r>
              <a:rPr lang="en-US" dirty="0"/>
              <a:t>The main agents of socialisation that come from informal control are:</a:t>
            </a:r>
            <a:br>
              <a:rPr lang="en-US" dirty="0"/>
            </a:br>
            <a:r>
              <a:rPr lang="en-US" dirty="0"/>
              <a:t> - The family</a:t>
            </a:r>
            <a:br>
              <a:rPr lang="en-US" dirty="0"/>
            </a:br>
            <a:r>
              <a:rPr lang="en-US" dirty="0"/>
              <a:t> - The community</a:t>
            </a:r>
            <a:br>
              <a:rPr lang="en-US" dirty="0"/>
            </a:br>
            <a:r>
              <a:rPr lang="en-US" dirty="0"/>
              <a:t> - Peers</a:t>
            </a:r>
            <a:br>
              <a:rPr lang="en-US" dirty="0"/>
            </a:br>
            <a:r>
              <a:rPr lang="en-US" dirty="0"/>
              <a:t> - School</a:t>
            </a:r>
            <a:br>
              <a:rPr lang="en-US" dirty="0"/>
            </a:br>
            <a:r>
              <a:rPr lang="en-US" dirty="0"/>
              <a:t> - Work</a:t>
            </a:r>
            <a:br>
              <a:rPr lang="en-US" dirty="0"/>
            </a:br>
            <a:r>
              <a:rPr lang="en-US" dirty="0"/>
              <a:t> - Religion</a:t>
            </a:r>
            <a:br>
              <a:rPr lang="en-US" dirty="0"/>
            </a:br>
            <a:r>
              <a:rPr lang="en-US" dirty="0"/>
              <a:t> - Mass Media </a:t>
            </a:r>
            <a:r>
              <a:rPr lang="en-US" sz="1571" dirty="0"/>
              <a:t>(Beniger, 1984)</a:t>
            </a:r>
          </a:p>
          <a:p>
            <a:r>
              <a:rPr lang="en-US" dirty="0"/>
              <a:t>The idea of control in society is developed and comes hand in hand with power within society </a:t>
            </a:r>
            <a:r>
              <a:rPr lang="en-US" sz="1571" dirty="0"/>
              <a:t>(Gibbs, 1989).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What is Power within Society?</a:t>
            </a:r>
          </a:p>
        </p:txBody>
      </p:sp>
      <p:sp>
        <p:nvSpPr>
          <p:cNvPr id="3" name="Content Placeholder 2"/>
          <p:cNvSpPr>
            <a:spLocks noGrp="1"/>
          </p:cNvSpPr>
          <p:nvPr>
            <p:ph sz="quarter" idx="1"/>
          </p:nvPr>
        </p:nvSpPr>
        <p:spPr/>
        <p:txBody>
          <a:bodyPr>
            <a:normAutofit fontScale="92500" lnSpcReduction="10000"/>
          </a:bodyPr>
          <a:lstStyle/>
          <a:p>
            <a:r>
              <a:rPr lang="en-US" dirty="0"/>
              <a:t>Power can be defined as:</a:t>
            </a:r>
          </a:p>
          <a:p>
            <a:r>
              <a:rPr lang="en-US" dirty="0"/>
              <a:t>Power is the medium through which decisions are made and expressed </a:t>
            </a:r>
            <a:r>
              <a:rPr lang="en-US" sz="1100" dirty="0"/>
              <a:t>(Livesey, 2006)</a:t>
            </a:r>
          </a:p>
          <a:p>
            <a:r>
              <a:rPr lang="en-US" dirty="0"/>
              <a:t>Some sociologists say that power is an entity as well as an individuals ability to control or direct other people. This can most be done through the government, politics and legislations </a:t>
            </a:r>
            <a:r>
              <a:rPr lang="en-US" sz="1100" dirty="0"/>
              <a:t>(Ground Report, 2018).</a:t>
            </a:r>
            <a:endParaRPr lang="en-US" dirty="0"/>
          </a:p>
          <a:p>
            <a:r>
              <a:rPr lang="en-US" dirty="0"/>
              <a:t>Power within society is also seen as the ability to influence or control the behaviour of power </a:t>
            </a:r>
            <a:r>
              <a:rPr lang="en-US" sz="1100" dirty="0"/>
              <a:t>(Weber, 1970)</a:t>
            </a:r>
            <a:r>
              <a:rPr lang="en-US" dirty="0"/>
              <a:t>. </a:t>
            </a:r>
          </a:p>
          <a:p>
            <a:r>
              <a:rPr lang="en-US" dirty="0"/>
              <a:t>Little, </a:t>
            </a:r>
            <a:r>
              <a:rPr lang="en-US" sz="1100" dirty="0"/>
              <a:t>(2008)  </a:t>
            </a:r>
            <a:r>
              <a:rPr lang="en-US" dirty="0"/>
              <a:t>describes power within society as a compound of social characteristics of which an individual or group is able to compel the actions of others within society.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 y="228600"/>
            <a:ext cx="8534400" cy="758952"/>
          </a:xfrm>
        </p:spPr>
        <p:txBody>
          <a:bodyPr>
            <a:noAutofit/>
          </a:bodyPr>
          <a:lstStyle/>
          <a:p>
            <a:r>
              <a:rPr lang="en-US" sz="2800" dirty="0"/>
              <a:t>What Constitutes Power and Control in Regards to Education and Setting and Streaming?</a:t>
            </a:r>
          </a:p>
        </p:txBody>
      </p:sp>
      <p:sp>
        <p:nvSpPr>
          <p:cNvPr id="3" name="Content Placeholder 2"/>
          <p:cNvSpPr>
            <a:spLocks noGrp="1"/>
          </p:cNvSpPr>
          <p:nvPr>
            <p:ph sz="quarter" idx="1"/>
          </p:nvPr>
        </p:nvSpPr>
        <p:spPr/>
        <p:txBody>
          <a:bodyPr>
            <a:normAutofit/>
          </a:bodyPr>
          <a:lstStyle/>
          <a:p>
            <a:r>
              <a:rPr lang="en-US" dirty="0"/>
              <a:t>Streaming: - Splitting pupils’ into different hierarchical groups in which they will then stay in throughout all lessons.</a:t>
            </a:r>
          </a:p>
          <a:p>
            <a:r>
              <a:rPr lang="en-US" dirty="0"/>
              <a:t>Setting: - Grouping pupils’ with a similar ability together for certain lessons.</a:t>
            </a:r>
          </a:p>
          <a:p>
            <a:r>
              <a:rPr lang="en-US" dirty="0"/>
              <a:t>Mixed ability: - Teaching pupils’ of all abilities together in one classroom </a:t>
            </a:r>
            <a:r>
              <a:rPr lang="en-US" sz="1100" dirty="0"/>
              <a:t>(Thompson, 2008)</a:t>
            </a:r>
            <a:r>
              <a:rPr lang="en-US" dirty="0"/>
              <a:t>.</a:t>
            </a:r>
            <a:br>
              <a:rPr lang="en-US" dirty="0"/>
            </a:br>
            <a:endParaRPr lang="en-US"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28012" y="2083201"/>
            <a:ext cx="4366358" cy="2292338"/>
          </a:xfrm>
          <a:prstGeom prst="rect">
            <a:avLst/>
          </a:prstGeom>
        </p:spPr>
      </p:pic>
      <p:sp>
        <p:nvSpPr>
          <p:cNvPr id="2" name="Title 1"/>
          <p:cNvSpPr>
            <a:spLocks noGrp="1"/>
          </p:cNvSpPr>
          <p:nvPr>
            <p:ph type="title"/>
          </p:nvPr>
        </p:nvSpPr>
        <p:spPr>
          <a:xfrm>
            <a:off x="178590" y="228600"/>
            <a:ext cx="8534400" cy="758952"/>
          </a:xfrm>
        </p:spPr>
        <p:txBody>
          <a:bodyPr>
            <a:noAutofit/>
          </a:bodyPr>
          <a:lstStyle/>
          <a:p>
            <a:r>
              <a:rPr lang="en-US" sz="2800" dirty="0"/>
              <a:t>What Constitutes Power and Control in Regards to Education and Setting and Streaming? (Con)</a:t>
            </a:r>
          </a:p>
        </p:txBody>
      </p:sp>
      <p:sp>
        <p:nvSpPr>
          <p:cNvPr id="3" name="Content Placeholder 2"/>
          <p:cNvSpPr>
            <a:spLocks noGrp="1"/>
          </p:cNvSpPr>
          <p:nvPr>
            <p:ph sz="quarter" idx="1"/>
          </p:nvPr>
        </p:nvSpPr>
        <p:spPr>
          <a:xfrm>
            <a:off x="178590" y="1417638"/>
            <a:ext cx="5437040" cy="5031114"/>
          </a:xfrm>
        </p:spPr>
        <p:txBody>
          <a:bodyPr>
            <a:normAutofit fontScale="92500" lnSpcReduction="20000"/>
          </a:bodyPr>
          <a:lstStyle/>
          <a:p>
            <a:r>
              <a:rPr lang="en-US" dirty="0" err="1"/>
              <a:t>Keddie’s</a:t>
            </a:r>
            <a:r>
              <a:rPr lang="en-US" dirty="0"/>
              <a:t> (1971), theory on setting and streaming.</a:t>
            </a:r>
          </a:p>
          <a:p>
            <a:r>
              <a:rPr lang="en-US" dirty="0"/>
              <a:t>Marxists argue that there is a </a:t>
            </a:r>
            <a:br>
              <a:rPr lang="en-US" dirty="0"/>
            </a:br>
            <a:r>
              <a:rPr lang="en-US" dirty="0"/>
              <a:t>direct relationship between a child’s social- class and how </a:t>
            </a:r>
            <a:br>
              <a:rPr lang="en-US" dirty="0"/>
            </a:br>
            <a:r>
              <a:rPr lang="en-US" dirty="0"/>
              <a:t>they are set and streamed </a:t>
            </a:r>
            <a:br>
              <a:rPr lang="en-US" dirty="0"/>
            </a:br>
            <a:r>
              <a:rPr lang="en-US" sz="1419" dirty="0"/>
              <a:t>(Thompson, 2008)</a:t>
            </a:r>
            <a:r>
              <a:rPr lang="en-US" dirty="0"/>
              <a:t>. </a:t>
            </a:r>
          </a:p>
          <a:p>
            <a:r>
              <a:rPr lang="en-US" dirty="0"/>
              <a:t>Functionalist see education</a:t>
            </a:r>
            <a:br>
              <a:rPr lang="en-US" dirty="0"/>
            </a:br>
            <a:r>
              <a:rPr lang="en-US" dirty="0"/>
              <a:t>as a way for society to run smoothly because education </a:t>
            </a:r>
            <a:br>
              <a:rPr lang="en-US" dirty="0"/>
            </a:br>
            <a:r>
              <a:rPr lang="en-US" dirty="0"/>
              <a:t>can support regulating peoples behaviour as well as working to build on their abilities to get the most of education and society </a:t>
            </a:r>
            <a:r>
              <a:rPr lang="en-US" sz="1294" dirty="0"/>
              <a:t>(Thompson, 2008)</a:t>
            </a:r>
            <a:r>
              <a:rPr lang="en-US" dirty="0"/>
              <a:t>.</a:t>
            </a:r>
          </a:p>
        </p:txBody>
      </p:sp>
      <p:sp>
        <p:nvSpPr>
          <p:cNvPr id="5" name="TextBox 4"/>
          <p:cNvSpPr txBox="1"/>
          <p:nvPr/>
        </p:nvSpPr>
        <p:spPr>
          <a:xfrm>
            <a:off x="7272093" y="4375539"/>
            <a:ext cx="1871907" cy="261610"/>
          </a:xfrm>
          <a:prstGeom prst="rect">
            <a:avLst/>
          </a:prstGeom>
          <a:noFill/>
        </p:spPr>
        <p:txBody>
          <a:bodyPr wrap="square" rtlCol="0">
            <a:spAutoFit/>
          </a:bodyPr>
          <a:lstStyle/>
          <a:p>
            <a:r>
              <a:rPr lang="en-US" sz="1100" dirty="0"/>
              <a:t>Author, Ruskin, (2014)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 y="228600"/>
            <a:ext cx="8534400" cy="758952"/>
          </a:xfrm>
        </p:spPr>
        <p:txBody>
          <a:bodyPr>
            <a:noAutofit/>
          </a:bodyPr>
          <a:lstStyle/>
          <a:p>
            <a:r>
              <a:rPr lang="en-US" sz="2800" dirty="0"/>
              <a:t>Legislations and Policies that Impact the Control and Power Society has on Education</a:t>
            </a:r>
          </a:p>
        </p:txBody>
      </p:sp>
      <p:sp>
        <p:nvSpPr>
          <p:cNvPr id="3" name="Content Placeholder 2"/>
          <p:cNvSpPr>
            <a:spLocks noGrp="1"/>
          </p:cNvSpPr>
          <p:nvPr>
            <p:ph sz="quarter" idx="1"/>
          </p:nvPr>
        </p:nvSpPr>
        <p:spPr/>
        <p:txBody>
          <a:bodyPr/>
          <a:lstStyle/>
          <a:p>
            <a:r>
              <a:rPr lang="en-US" dirty="0">
                <a:solidFill>
                  <a:srgbClr val="000000"/>
                </a:solidFill>
              </a:rPr>
              <a:t>Equality Policy- This is required by Law and includes:</a:t>
            </a:r>
            <a:br>
              <a:rPr lang="en-US" dirty="0">
                <a:solidFill>
                  <a:srgbClr val="000000"/>
                </a:solidFill>
              </a:rPr>
            </a:br>
            <a:r>
              <a:rPr lang="en-US" dirty="0">
                <a:solidFill>
                  <a:srgbClr val="000000"/>
                </a:solidFill>
              </a:rPr>
              <a:t> - The Equality Act 2010</a:t>
            </a:r>
            <a:br>
              <a:rPr lang="en-US" dirty="0">
                <a:solidFill>
                  <a:srgbClr val="000000"/>
                </a:solidFill>
              </a:rPr>
            </a:br>
            <a:r>
              <a:rPr lang="en-US" dirty="0">
                <a:solidFill>
                  <a:srgbClr val="000000"/>
                </a:solidFill>
              </a:rPr>
              <a:t> - Planning to Increase Access to Schools for Disabled Pupils</a:t>
            </a:r>
            <a:br>
              <a:rPr lang="en-US" dirty="0">
                <a:solidFill>
                  <a:srgbClr val="000000"/>
                </a:solidFill>
              </a:rPr>
            </a:br>
            <a:r>
              <a:rPr lang="en-US" dirty="0">
                <a:solidFill>
                  <a:srgbClr val="000000"/>
                </a:solidFill>
              </a:rPr>
              <a:t> - Guidance on Promoting Disability Equality in Schools</a:t>
            </a:r>
            <a:br>
              <a:rPr lang="en-US" dirty="0">
                <a:solidFill>
                  <a:srgbClr val="000000"/>
                </a:solidFill>
              </a:rPr>
            </a:br>
            <a:r>
              <a:rPr lang="en-US" dirty="0">
                <a:solidFill>
                  <a:srgbClr val="000000"/>
                </a:solidFill>
              </a:rPr>
              <a:t> - Inclusion and Pupil Support </a:t>
            </a:r>
            <a:r>
              <a:rPr lang="en-US" sz="1100" dirty="0">
                <a:solidFill>
                  <a:srgbClr val="000000"/>
                </a:solidFill>
              </a:rPr>
              <a:t>(Governors Wales </a:t>
            </a:r>
            <a:r>
              <a:rPr lang="en-US" sz="1100" dirty="0" err="1">
                <a:solidFill>
                  <a:srgbClr val="000000"/>
                </a:solidFill>
              </a:rPr>
              <a:t>Factfile</a:t>
            </a:r>
            <a:r>
              <a:rPr lang="en-US" sz="1100" dirty="0">
                <a:solidFill>
                  <a:srgbClr val="000000"/>
                </a:solidFill>
              </a:rPr>
              <a:t>, 2017)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8-04-05 at 11.35.10.png"/>
          <p:cNvPicPr>
            <a:picLocks noGrp="1" noChangeAspect="1"/>
          </p:cNvPicPr>
          <p:nvPr>
            <p:ph sz="quarter" idx="1"/>
          </p:nvPr>
        </p:nvPicPr>
        <p:blipFill>
          <a:blip r:embed="rId3"/>
          <a:srcRect l="-13717" r="-13717"/>
          <a:stretch>
            <a:fillRect/>
          </a:stretch>
        </p:blipFill>
        <p:spPr>
          <a:xfrm>
            <a:off x="4290597" y="130805"/>
            <a:ext cx="5253187" cy="3635075"/>
          </a:xfrm>
        </p:spPr>
      </p:pic>
      <p:pic>
        <p:nvPicPr>
          <p:cNvPr id="5" name="Picture 4" descr="Screen Shot 2018-04-05 at 11.36.09.png"/>
          <p:cNvPicPr>
            <a:picLocks noChangeAspect="1"/>
          </p:cNvPicPr>
          <p:nvPr/>
        </p:nvPicPr>
        <p:blipFill>
          <a:blip r:embed="rId4"/>
          <a:stretch>
            <a:fillRect/>
          </a:stretch>
        </p:blipFill>
        <p:spPr>
          <a:xfrm>
            <a:off x="473383" y="3305935"/>
            <a:ext cx="3674341" cy="3290455"/>
          </a:xfrm>
          <a:prstGeom prst="rect">
            <a:avLst/>
          </a:prstGeom>
        </p:spPr>
      </p:pic>
      <p:pic>
        <p:nvPicPr>
          <p:cNvPr id="6" name="Picture 5" descr="Screen Shot 2018-04-05 at 11.37.01.png"/>
          <p:cNvPicPr>
            <a:picLocks noChangeAspect="1"/>
          </p:cNvPicPr>
          <p:nvPr/>
        </p:nvPicPr>
        <p:blipFill>
          <a:blip r:embed="rId5"/>
          <a:stretch>
            <a:fillRect/>
          </a:stretch>
        </p:blipFill>
        <p:spPr>
          <a:xfrm>
            <a:off x="166129" y="130805"/>
            <a:ext cx="3587724" cy="2957155"/>
          </a:xfrm>
          <a:prstGeom prst="rect">
            <a:avLst/>
          </a:prstGeom>
        </p:spPr>
      </p:pic>
      <p:sp>
        <p:nvSpPr>
          <p:cNvPr id="8" name="TextBox 7"/>
          <p:cNvSpPr txBox="1"/>
          <p:nvPr/>
        </p:nvSpPr>
        <p:spPr>
          <a:xfrm>
            <a:off x="7338305" y="3765880"/>
            <a:ext cx="1666459" cy="261610"/>
          </a:xfrm>
          <a:prstGeom prst="rect">
            <a:avLst/>
          </a:prstGeom>
          <a:noFill/>
        </p:spPr>
        <p:txBody>
          <a:bodyPr wrap="square" rtlCol="0">
            <a:spAutoFit/>
          </a:bodyPr>
          <a:lstStyle/>
          <a:p>
            <a:r>
              <a:rPr lang="en-US" sz="1100" dirty="0"/>
              <a:t>Author Adams, (2014)</a:t>
            </a:r>
          </a:p>
        </p:txBody>
      </p:sp>
      <p:sp>
        <p:nvSpPr>
          <p:cNvPr id="9" name="TextBox 8"/>
          <p:cNvSpPr txBox="1"/>
          <p:nvPr/>
        </p:nvSpPr>
        <p:spPr>
          <a:xfrm>
            <a:off x="3525452" y="6465585"/>
            <a:ext cx="1530289" cy="261610"/>
          </a:xfrm>
          <a:prstGeom prst="rect">
            <a:avLst/>
          </a:prstGeom>
          <a:noFill/>
        </p:spPr>
        <p:txBody>
          <a:bodyPr wrap="square" rtlCol="0">
            <a:spAutoFit/>
          </a:bodyPr>
          <a:lstStyle/>
          <a:p>
            <a:r>
              <a:rPr lang="en-US" sz="1100" dirty="0"/>
              <a:t>Author Bloom, (2017)</a:t>
            </a:r>
          </a:p>
        </p:txBody>
      </p:sp>
      <p:sp>
        <p:nvSpPr>
          <p:cNvPr id="10" name="TextBox 9"/>
          <p:cNvSpPr txBox="1"/>
          <p:nvPr/>
        </p:nvSpPr>
        <p:spPr>
          <a:xfrm>
            <a:off x="2396140" y="3044325"/>
            <a:ext cx="1751584" cy="261610"/>
          </a:xfrm>
          <a:prstGeom prst="rect">
            <a:avLst/>
          </a:prstGeom>
          <a:noFill/>
        </p:spPr>
        <p:txBody>
          <a:bodyPr wrap="square" rtlCol="0">
            <a:spAutoFit/>
          </a:bodyPr>
          <a:lstStyle/>
          <a:p>
            <a:r>
              <a:rPr lang="en-US" sz="1100" dirty="0"/>
              <a:t>Author Baker, (2001)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Conclusion</a:t>
            </a:r>
          </a:p>
        </p:txBody>
      </p:sp>
      <p:sp>
        <p:nvSpPr>
          <p:cNvPr id="3" name="Content Placeholder 2"/>
          <p:cNvSpPr>
            <a:spLocks noGrp="1"/>
          </p:cNvSpPr>
          <p:nvPr>
            <p:ph sz="quarter" idx="1"/>
          </p:nvPr>
        </p:nvSpPr>
        <p:spPr/>
        <p:txBody>
          <a:bodyPr>
            <a:normAutofit fontScale="92500" lnSpcReduction="20000"/>
          </a:bodyPr>
          <a:lstStyle/>
          <a:p>
            <a:r>
              <a:rPr lang="en-US" dirty="0"/>
              <a:t>Bloom, </a:t>
            </a:r>
            <a:r>
              <a:rPr lang="en-US" sz="1100" dirty="0"/>
              <a:t>(2017)  </a:t>
            </a:r>
            <a:r>
              <a:rPr lang="en-US" sz="3600" dirty="0"/>
              <a:t>Suggests the reason behind setting and streaming is not because of control or power from what the government sets, she believes it is because teachers are measured on progress and they are worried about changing and trying something new it is suggested that mix-ability teaching is seen as difficult and unconventional. Many schools fear that students outcomes will suffer.</a:t>
            </a:r>
            <a:endParaRPr lang="en-US" sz="11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Reference List</a:t>
            </a:r>
          </a:p>
        </p:txBody>
      </p:sp>
      <p:sp>
        <p:nvSpPr>
          <p:cNvPr id="3" name="Content Placeholder 2"/>
          <p:cNvSpPr>
            <a:spLocks noGrp="1"/>
          </p:cNvSpPr>
          <p:nvPr>
            <p:ph sz="quarter" idx="1"/>
          </p:nvPr>
        </p:nvSpPr>
        <p:spPr/>
        <p:txBody>
          <a:bodyPr>
            <a:noAutofit/>
          </a:bodyPr>
          <a:lstStyle/>
          <a:p>
            <a:r>
              <a:rPr lang="en-US" sz="900" dirty="0"/>
              <a:t>Adams, R. (2014). </a:t>
            </a:r>
            <a:r>
              <a:rPr lang="en-US" sz="900" i="1" dirty="0"/>
              <a:t>School Streaming helps Brightest Pupils but Nobody else, say Researchers. </a:t>
            </a:r>
            <a:r>
              <a:rPr lang="en-US" sz="900" dirty="0"/>
              <a:t>Available at: </a:t>
            </a:r>
            <a:r>
              <a:rPr lang="en-US" sz="900" dirty="0">
                <a:hlinkClick r:id="rId2"/>
              </a:rPr>
              <a:t>https://www.theguardian.com/education/2014/sep/25/school-streaming-pupils-english-primaries</a:t>
            </a:r>
            <a:r>
              <a:rPr lang="en-US" sz="900" dirty="0"/>
              <a:t> (Accessed: 4/4/18)</a:t>
            </a:r>
          </a:p>
          <a:p>
            <a:r>
              <a:rPr lang="en-US" sz="900" dirty="0"/>
              <a:t>Baker, M. (2001). </a:t>
            </a:r>
            <a:r>
              <a:rPr lang="en-US" sz="900" i="1" dirty="0"/>
              <a:t>Setting, Streaming- How Schools Teach. </a:t>
            </a:r>
            <a:r>
              <a:rPr lang="en-US" sz="900" dirty="0"/>
              <a:t>Available at: </a:t>
            </a:r>
            <a:r>
              <a:rPr lang="en-US" sz="900" dirty="0">
                <a:hlinkClick r:id="rId3"/>
              </a:rPr>
              <a:t>http://news.bbc.co.uk/1/hi/education/1170241.stm</a:t>
            </a:r>
            <a:r>
              <a:rPr lang="en-US" sz="900" dirty="0"/>
              <a:t> (Accessed: 4/4/18)</a:t>
            </a:r>
          </a:p>
          <a:p>
            <a:r>
              <a:rPr lang="en-US" sz="900" dirty="0"/>
              <a:t>Beniger, JR. (1984). </a:t>
            </a:r>
            <a:r>
              <a:rPr lang="en-US" sz="900" i="1" dirty="0"/>
              <a:t>The Control Revolution: Technological and Economic Origins of the Information Society, Cambridge. </a:t>
            </a:r>
            <a:r>
              <a:rPr lang="en-US" sz="900" dirty="0"/>
              <a:t>MA: Harvard University Press</a:t>
            </a:r>
          </a:p>
          <a:p>
            <a:r>
              <a:rPr lang="en-US" sz="900" dirty="0"/>
              <a:t>Bloom, A. (2017). </a:t>
            </a:r>
            <a:r>
              <a:rPr lang="en-US" sz="900" i="1" dirty="0"/>
              <a:t>Schools are Harming Low-Ability Pupils’ Chances by Teaching in Sets, Academics say. </a:t>
            </a:r>
            <a:r>
              <a:rPr lang="en-US" sz="900" dirty="0"/>
              <a:t>Available at: </a:t>
            </a:r>
            <a:r>
              <a:rPr lang="en-US" sz="900" dirty="0">
                <a:hlinkClick r:id="rId4"/>
              </a:rPr>
              <a:t>https://www.tes.com/news/school-news/breaking-news/schools-are-harming-low-ability-pupils-chances-teaching-sets</a:t>
            </a:r>
            <a:r>
              <a:rPr lang="en-US" sz="900" dirty="0"/>
              <a:t> (Accessed: 4/4/18)</a:t>
            </a:r>
          </a:p>
          <a:p>
            <a:r>
              <a:rPr lang="en-US" sz="900" dirty="0"/>
              <a:t>Burnham, L, &amp; Baker, B. (2010). </a:t>
            </a:r>
            <a:r>
              <a:rPr lang="en-US" sz="900" i="1" dirty="0"/>
              <a:t>Supporting Teaching and Learning in Schools: Primary. </a:t>
            </a:r>
            <a:r>
              <a:rPr lang="en-US" sz="900" dirty="0"/>
              <a:t>Essex: Heinemann</a:t>
            </a:r>
          </a:p>
          <a:p>
            <a:r>
              <a:rPr lang="en-US" sz="900" dirty="0" err="1"/>
              <a:t>Gamoran</a:t>
            </a:r>
            <a:r>
              <a:rPr lang="en-US" sz="900" dirty="0"/>
              <a:t>, A. (2002). </a:t>
            </a:r>
            <a:r>
              <a:rPr lang="en-US" sz="900" i="1" dirty="0"/>
              <a:t>Standards, Inequality &amp; Ability Grouping in Schools. </a:t>
            </a:r>
            <a:r>
              <a:rPr lang="en-US" sz="900" dirty="0"/>
              <a:t>Available at: </a:t>
            </a:r>
            <a:r>
              <a:rPr lang="en-US" sz="900" dirty="0">
                <a:hlinkClick r:id="rId5"/>
              </a:rPr>
              <a:t>http://www.ces.ed.ac.uk/PDF%20Files/Brief025.pdf</a:t>
            </a:r>
            <a:r>
              <a:rPr lang="en-US" sz="900" dirty="0"/>
              <a:t> (Accessed: 19/2/18)</a:t>
            </a:r>
          </a:p>
          <a:p>
            <a:r>
              <a:rPr lang="en-US" sz="900" dirty="0" err="1"/>
              <a:t>Gamoran</a:t>
            </a:r>
            <a:r>
              <a:rPr lang="en-US" sz="900" dirty="0"/>
              <a:t>, A &amp; Weinstein, M. (1998). Differentiation and Opportunity in Restructured Schools, </a:t>
            </a:r>
            <a:r>
              <a:rPr lang="en-US" sz="900" i="1" dirty="0"/>
              <a:t>American Journal of Education. </a:t>
            </a:r>
            <a:r>
              <a:rPr lang="en-US" sz="900" dirty="0"/>
              <a:t>Vol.106, pp 385-415</a:t>
            </a:r>
          </a:p>
          <a:p>
            <a:r>
              <a:rPr lang="en-US" sz="900" dirty="0"/>
              <a:t>Gibbs, JP. (1989). </a:t>
            </a:r>
            <a:r>
              <a:rPr lang="en-US" sz="900" i="1" dirty="0"/>
              <a:t>Control: Sociology’s Central Notion. </a:t>
            </a:r>
            <a:r>
              <a:rPr lang="en-US" sz="900" dirty="0"/>
              <a:t>Urbana: University of Illinois Press</a:t>
            </a:r>
          </a:p>
          <a:p>
            <a:r>
              <a:rPr lang="en-US" sz="900" dirty="0" err="1"/>
              <a:t>Gov.Uk</a:t>
            </a:r>
            <a:r>
              <a:rPr lang="en-US" sz="900" dirty="0"/>
              <a:t>. (2018). </a:t>
            </a:r>
            <a:r>
              <a:rPr lang="en-US" sz="900" i="1" dirty="0"/>
              <a:t>School leaving age. </a:t>
            </a:r>
            <a:r>
              <a:rPr lang="en-US" sz="900" dirty="0"/>
              <a:t>Available at: </a:t>
            </a:r>
            <a:r>
              <a:rPr lang="en-US" sz="900" dirty="0">
                <a:hlinkClick r:id="rId6"/>
              </a:rPr>
              <a:t>https://www.gov.uk/know-when-you-can-leave-school</a:t>
            </a:r>
            <a:r>
              <a:rPr lang="en-US" sz="900" dirty="0"/>
              <a:t> (Accessed: 18/2/18).</a:t>
            </a:r>
          </a:p>
          <a:p>
            <a:r>
              <a:rPr lang="en-US" sz="900" dirty="0"/>
              <a:t>Governors Wales </a:t>
            </a:r>
            <a:r>
              <a:rPr lang="en-US" sz="900" dirty="0" err="1"/>
              <a:t>Factfile</a:t>
            </a:r>
            <a:r>
              <a:rPr lang="en-US" sz="900" dirty="0"/>
              <a:t>, (2017). </a:t>
            </a:r>
            <a:r>
              <a:rPr lang="en-US" sz="900" i="1" dirty="0"/>
              <a:t>Statutory Policies</a:t>
            </a:r>
            <a:r>
              <a:rPr lang="en-US" sz="900" dirty="0"/>
              <a:t>. Available at: </a:t>
            </a:r>
            <a:r>
              <a:rPr lang="en-US" sz="900" dirty="0">
                <a:hlinkClick r:id="rId7"/>
              </a:rPr>
              <a:t>www.governorswales.org.uk/documents/download/72/</a:t>
            </a:r>
            <a:r>
              <a:rPr lang="en-US" sz="900" dirty="0"/>
              <a:t> (Accessed: 18/2/18)</a:t>
            </a:r>
          </a:p>
          <a:p>
            <a:r>
              <a:rPr lang="en-US" sz="900" dirty="0"/>
              <a:t>Ground Report, (2018). </a:t>
            </a:r>
            <a:r>
              <a:rPr lang="en-US" sz="900" i="1" dirty="0"/>
              <a:t>What is Concept of Power in Sociology. </a:t>
            </a:r>
            <a:r>
              <a:rPr lang="en-US" sz="900" dirty="0"/>
              <a:t>Available at: </a:t>
            </a:r>
            <a:r>
              <a:rPr lang="en-US" sz="900" dirty="0">
                <a:hlinkClick r:id="rId8"/>
              </a:rPr>
              <a:t>https://www.groundreport.com/what-is-concept-of-power-in-sociology/</a:t>
            </a:r>
            <a:r>
              <a:rPr lang="en-US" sz="900" dirty="0"/>
              <a:t> (Accessed: 20/2/18)</a:t>
            </a:r>
          </a:p>
          <a:p>
            <a:r>
              <a:rPr lang="en-US" sz="900" dirty="0" err="1"/>
              <a:t>Hryniewicz</a:t>
            </a:r>
            <a:r>
              <a:rPr lang="en-US" sz="900" dirty="0"/>
              <a:t>, L. (2013). </a:t>
            </a:r>
            <a:r>
              <a:rPr lang="en-US" sz="900" i="1" dirty="0"/>
              <a:t>Teaching Assistants: The Complete Handbook. </a:t>
            </a:r>
            <a:r>
              <a:rPr lang="en-US" sz="900" dirty="0"/>
              <a:t>(3</a:t>
            </a:r>
            <a:r>
              <a:rPr lang="en-US" sz="900" baseline="30000" dirty="0"/>
              <a:t>rd</a:t>
            </a:r>
            <a:r>
              <a:rPr lang="en-US" sz="900" dirty="0"/>
              <a:t> Ed.) Norwich: Adamson Publishing Ltd</a:t>
            </a:r>
          </a:p>
          <a:p>
            <a:r>
              <a:rPr lang="en-US" sz="900" dirty="0" err="1"/>
              <a:t>Keddie</a:t>
            </a:r>
            <a:r>
              <a:rPr lang="en-US" sz="900" dirty="0"/>
              <a:t>, N. (1971). ‘Classroom Knowledge’ In M.F.D Young (ed.) Knowledge and Control: New Directions for the Sociology of Education. London: Collier </a:t>
            </a:r>
            <a:r>
              <a:rPr lang="en-US" sz="900" dirty="0" err="1"/>
              <a:t>Macmillon</a:t>
            </a:r>
            <a:endParaRPr lang="en-US" sz="900" dirty="0"/>
          </a:p>
          <a:p>
            <a:r>
              <a:rPr lang="en-US" sz="900" dirty="0"/>
              <a:t>Little, D. (2008). </a:t>
            </a:r>
            <a:r>
              <a:rPr lang="en-US" sz="900" i="1" dirty="0"/>
              <a:t>Power and Social Class. </a:t>
            </a:r>
            <a:r>
              <a:rPr lang="en-US" sz="900" dirty="0"/>
              <a:t>Available at: </a:t>
            </a:r>
            <a:r>
              <a:rPr lang="en-US" sz="900" dirty="0">
                <a:hlinkClick r:id="rId9"/>
              </a:rPr>
              <a:t>https://understandingsociety.blogspot.co.uk/2008/08/power-and-social-class.html</a:t>
            </a:r>
            <a:r>
              <a:rPr lang="en-US" sz="900" dirty="0"/>
              <a:t> (Accessed: 19/2/18)</a:t>
            </a:r>
          </a:p>
          <a:p>
            <a:r>
              <a:rPr lang="en-US" sz="900" dirty="0"/>
              <a:t>Livesey, C, (2006). Explanations of the Nature and Distribution of power. Available at: </a:t>
            </a:r>
            <a:r>
              <a:rPr lang="en-US" sz="900" dirty="0">
                <a:hlinkClick r:id="rId10"/>
              </a:rPr>
              <a:t>www.sociology.org.uk</a:t>
            </a:r>
            <a:r>
              <a:rPr lang="en-US" sz="900" dirty="0"/>
              <a:t> (Accessed: 18/2/18)</a:t>
            </a:r>
          </a:p>
          <a:p>
            <a:r>
              <a:rPr lang="en-US" sz="900" dirty="0"/>
              <a:t>Morrow, R.A. &amp; Torres, C.A. (1995). </a:t>
            </a:r>
            <a:r>
              <a:rPr lang="en-US" sz="900" i="1" dirty="0"/>
              <a:t>Social Theory and Education: A Critique of Theories of Social and Cultural Reproduction.</a:t>
            </a:r>
            <a:r>
              <a:rPr lang="en-US" sz="900" dirty="0"/>
              <a:t> New York: New York Press.</a:t>
            </a:r>
          </a:p>
          <a:p>
            <a:r>
              <a:rPr lang="en-US" sz="900" dirty="0"/>
              <a:t>Ruskin, A. (2014). </a:t>
            </a:r>
            <a:r>
              <a:rPr lang="en-US" sz="900" i="1" dirty="0"/>
              <a:t>International Education Research Seminar on Marxism, Critical Pedagogy and Education. </a:t>
            </a:r>
            <a:r>
              <a:rPr lang="en-US" sz="900" dirty="0"/>
              <a:t>Available at: </a:t>
            </a:r>
            <a:r>
              <a:rPr lang="en-US" sz="900" dirty="0">
                <a:hlinkClick r:id="rId11"/>
              </a:rPr>
              <a:t>https://rikowski.wordpress.com/2014/04/24/international-education-research-seminar-on-marxism-critical-pedagogy-and-education/</a:t>
            </a:r>
            <a:r>
              <a:rPr lang="en-US" sz="900" dirty="0"/>
              <a:t> (Accessed: 19/2/18)</a:t>
            </a:r>
          </a:p>
          <a:p>
            <a:r>
              <a:rPr lang="en-US" sz="900" dirty="0"/>
              <a:t>Sociological Theory and Social Control: </a:t>
            </a:r>
            <a:r>
              <a:rPr lang="en-US" sz="900" i="1" dirty="0"/>
              <a:t>The American Journal of Sociology</a:t>
            </a:r>
            <a:r>
              <a:rPr lang="en-US" sz="900" dirty="0"/>
              <a:t>, Vol. 81 No. 1 (Jul, 1975), pp.82-108</a:t>
            </a:r>
          </a:p>
          <a:p>
            <a:r>
              <a:rPr lang="en-US" sz="900" dirty="0"/>
              <a:t>Thompson, C.H, (2008). </a:t>
            </a:r>
            <a:r>
              <a:rPr lang="en-US" sz="900" i="1" dirty="0"/>
              <a:t>Setting, streaming and mixed ability classes. </a:t>
            </a:r>
            <a:r>
              <a:rPr lang="en-US" sz="900" dirty="0"/>
              <a:t>Available at: </a:t>
            </a:r>
            <a:r>
              <a:rPr lang="en-US" sz="900" dirty="0">
                <a:hlinkClick r:id="rId12"/>
              </a:rPr>
              <a:t>https://sociologytwynham.com/2008/12/27/724/</a:t>
            </a:r>
            <a:r>
              <a:rPr lang="en-US" sz="900" dirty="0"/>
              <a:t> (Accessed: 18/2/18)</a:t>
            </a:r>
          </a:p>
          <a:p>
            <a:r>
              <a:rPr lang="en-US" sz="900" dirty="0"/>
              <a:t>Thompson, CH, (2008). </a:t>
            </a:r>
            <a:r>
              <a:rPr lang="en-US" sz="900" i="1" dirty="0"/>
              <a:t>What’s the point of Education? A Marxist perspective. </a:t>
            </a:r>
            <a:r>
              <a:rPr lang="en-US" sz="900" dirty="0"/>
              <a:t>Available at: </a:t>
            </a:r>
            <a:r>
              <a:rPr lang="en-US" sz="900" dirty="0">
                <a:hlinkClick r:id="rId13"/>
              </a:rPr>
              <a:t>https://sociologytwynham.com/2008/12/20/marxism-and-education/</a:t>
            </a:r>
            <a:r>
              <a:rPr lang="en-US" sz="900" dirty="0"/>
              <a:t> (Accessed: 20/2/18)</a:t>
            </a:r>
          </a:p>
          <a:p>
            <a:r>
              <a:rPr lang="en-US" sz="900" dirty="0"/>
              <a:t>Weber, M. (1970). </a:t>
            </a:r>
            <a:r>
              <a:rPr lang="en-US" sz="900" i="1" dirty="0"/>
              <a:t>From Max Weber: Essays in Sociology. </a:t>
            </a:r>
            <a:r>
              <a:rPr lang="en-US" sz="900" dirty="0"/>
              <a:t>London: </a:t>
            </a:r>
            <a:r>
              <a:rPr lang="en-US" sz="900" dirty="0" err="1"/>
              <a:t>Routledge</a:t>
            </a:r>
            <a:r>
              <a:rPr lang="en-US" sz="900" dirty="0"/>
              <a:t>. Cited in (1978) </a:t>
            </a:r>
            <a:r>
              <a:rPr lang="en-US" sz="900" i="1" dirty="0"/>
              <a:t>Economy and Society: An Outline of Interpretive Sociology </a:t>
            </a:r>
            <a:r>
              <a:rPr lang="en-US" sz="900" dirty="0"/>
              <a:t>(2 </a:t>
            </a:r>
            <a:r>
              <a:rPr lang="en-US" sz="900" dirty="0" err="1"/>
              <a:t>Vols</a:t>
            </a:r>
            <a:r>
              <a:rPr lang="en-US" sz="900" dirty="0"/>
              <a:t>). Berkeley: University of California Press.</a:t>
            </a:r>
          </a:p>
          <a:p>
            <a:r>
              <a:rPr lang="en-US" sz="900" dirty="0"/>
              <a:t>Welsh Government. (2016). </a:t>
            </a:r>
            <a:r>
              <a:rPr lang="en-US" sz="900" i="1" dirty="0"/>
              <a:t>Inclusion and Pupil Support. </a:t>
            </a:r>
            <a:r>
              <a:rPr lang="en-US" sz="900" dirty="0"/>
              <a:t>Available at: </a:t>
            </a:r>
            <a:r>
              <a:rPr lang="en-US" sz="900" dirty="0">
                <a:hlinkClick r:id="rId14"/>
              </a:rPr>
              <a:t>http://gov.wales/docs/dcells/publications/160318-inclusion-and-pupil-support-en.pdf</a:t>
            </a:r>
            <a:r>
              <a:rPr lang="en-US" sz="900" dirty="0"/>
              <a:t> (Accessed: 19/2/18)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3">
                                            <p:txEl>
                                              <p:pRg st="19" end="1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
                                            <p:txEl>
                                              <p:pRg st="21" end="2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1790</TotalTime>
  <Words>2215</Words>
  <Application>Microsoft Office PowerPoint</Application>
  <PresentationFormat>On-screen Show (4:3)</PresentationFormat>
  <Paragraphs>76</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Georgia</vt:lpstr>
      <vt:lpstr>Wingdings</vt:lpstr>
      <vt:lpstr>Wingdings 2</vt:lpstr>
      <vt:lpstr>Civic</vt:lpstr>
      <vt:lpstr>SJEQ7003 Assessment 2</vt:lpstr>
      <vt:lpstr>SJEQ7003: Question 2</vt:lpstr>
      <vt:lpstr>What is Control within Society?</vt:lpstr>
      <vt:lpstr>What is Power within Society?</vt:lpstr>
      <vt:lpstr>What Constitutes Power and Control in Regards to Education and Setting and Streaming?</vt:lpstr>
      <vt:lpstr>What Constitutes Power and Control in Regards to Education and Setting and Streaming? (Con)</vt:lpstr>
      <vt:lpstr>Legislations and Policies that Impact the Control and Power Society has on Education</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Assessment 2</dc:title>
  <dc:creator>Zoe Burton</dc:creator>
  <cp:lastModifiedBy>Zoe Burton (1601977)</cp:lastModifiedBy>
  <cp:revision>21</cp:revision>
  <dcterms:created xsi:type="dcterms:W3CDTF">2018-04-04T14:25:39Z</dcterms:created>
  <dcterms:modified xsi:type="dcterms:W3CDTF">2018-04-06T12:17:25Z</dcterms:modified>
</cp:coreProperties>
</file>