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handoutMasterIdLst>
    <p:handoutMasterId r:id="rId18"/>
  </p:handoutMasterIdLst>
  <p:sldIdLst>
    <p:sldId id="257" r:id="rId2"/>
    <p:sldId id="271" r:id="rId3"/>
    <p:sldId id="258" r:id="rId4"/>
    <p:sldId id="263" r:id="rId5"/>
    <p:sldId id="264" r:id="rId6"/>
    <p:sldId id="265" r:id="rId7"/>
    <p:sldId id="261" r:id="rId8"/>
    <p:sldId id="266" r:id="rId9"/>
    <p:sldId id="267" r:id="rId10"/>
    <p:sldId id="273" r:id="rId11"/>
    <p:sldId id="272" r:id="rId12"/>
    <p:sldId id="260" r:id="rId13"/>
    <p:sldId id="268" r:id="rId14"/>
    <p:sldId id="270" r:id="rId15"/>
    <p:sldId id="269" r:id="rId16"/>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073" autoAdjust="0"/>
  </p:normalViewPr>
  <p:slideViewPr>
    <p:cSldViewPr>
      <p:cViewPr varScale="1">
        <p:scale>
          <a:sx n="68" d="100"/>
          <a:sy n="68" d="100"/>
        </p:scale>
        <p:origin x="-1446"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845EB378-1060-4A5D-B41C-93C98DD92A99}" type="datetimeFigureOut">
              <a:rPr lang="en-GB" smtClean="0"/>
              <a:t>01/05/2017</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D691C030-B5C9-4BB9-91FA-5E359A364F6B}" type="slidenum">
              <a:rPr lang="en-GB" smtClean="0"/>
              <a:t>‹#›</a:t>
            </a:fld>
            <a:endParaRPr lang="en-GB"/>
          </a:p>
        </p:txBody>
      </p:sp>
    </p:spTree>
    <p:extLst>
      <p:ext uri="{BB962C8B-B14F-4D97-AF65-F5344CB8AC3E}">
        <p14:creationId xmlns:p14="http://schemas.microsoft.com/office/powerpoint/2010/main" val="195864189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9B70ADE7-AE73-4566-999A-5B9DCDC57C33}" type="datetimeFigureOut">
              <a:rPr lang="en-GB" smtClean="0"/>
              <a:t>01/05/2017</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E2F7D3FF-E525-46C4-A48C-A011DD82E22D}" type="slidenum">
              <a:rPr lang="en-GB" smtClean="0"/>
              <a:t>‹#›</a:t>
            </a:fld>
            <a:endParaRPr lang="en-GB"/>
          </a:p>
        </p:txBody>
      </p:sp>
    </p:spTree>
    <p:extLst>
      <p:ext uri="{BB962C8B-B14F-4D97-AF65-F5344CB8AC3E}">
        <p14:creationId xmlns:p14="http://schemas.microsoft.com/office/powerpoint/2010/main" val="621854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a:t>
            </a:fld>
            <a:endParaRPr lang="en-GB" dirty="0"/>
          </a:p>
        </p:txBody>
      </p:sp>
    </p:spTree>
    <p:extLst>
      <p:ext uri="{BB962C8B-B14F-4D97-AF65-F5344CB8AC3E}">
        <p14:creationId xmlns:p14="http://schemas.microsoft.com/office/powerpoint/2010/main" val="1935318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2</a:t>
            </a:fld>
            <a:endParaRPr lang="en-GB" dirty="0"/>
          </a:p>
        </p:txBody>
      </p:sp>
    </p:spTree>
    <p:extLst>
      <p:ext uri="{BB962C8B-B14F-4D97-AF65-F5344CB8AC3E}">
        <p14:creationId xmlns:p14="http://schemas.microsoft.com/office/powerpoint/2010/main" val="19353184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3</a:t>
            </a:fld>
            <a:endParaRPr lang="en-GB" dirty="0"/>
          </a:p>
        </p:txBody>
      </p:sp>
    </p:spTree>
    <p:extLst>
      <p:ext uri="{BB962C8B-B14F-4D97-AF65-F5344CB8AC3E}">
        <p14:creationId xmlns:p14="http://schemas.microsoft.com/office/powerpoint/2010/main" val="19353184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4</a:t>
            </a:fld>
            <a:endParaRPr lang="en-GB" dirty="0"/>
          </a:p>
        </p:txBody>
      </p:sp>
    </p:spTree>
    <p:extLst>
      <p:ext uri="{BB962C8B-B14F-4D97-AF65-F5344CB8AC3E}">
        <p14:creationId xmlns:p14="http://schemas.microsoft.com/office/powerpoint/2010/main" val="19353184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5</a:t>
            </a:fld>
            <a:endParaRPr lang="en-GB" dirty="0"/>
          </a:p>
        </p:txBody>
      </p:sp>
    </p:spTree>
    <p:extLst>
      <p:ext uri="{BB962C8B-B14F-4D97-AF65-F5344CB8AC3E}">
        <p14:creationId xmlns:p14="http://schemas.microsoft.com/office/powerpoint/2010/main" val="19353184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6</a:t>
            </a:fld>
            <a:endParaRPr lang="en-GB" dirty="0"/>
          </a:p>
        </p:txBody>
      </p:sp>
    </p:spTree>
    <p:extLst>
      <p:ext uri="{BB962C8B-B14F-4D97-AF65-F5344CB8AC3E}">
        <p14:creationId xmlns:p14="http://schemas.microsoft.com/office/powerpoint/2010/main" val="19353184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7</a:t>
            </a:fld>
            <a:endParaRPr lang="en-GB" dirty="0"/>
          </a:p>
        </p:txBody>
      </p:sp>
    </p:spTree>
    <p:extLst>
      <p:ext uri="{BB962C8B-B14F-4D97-AF65-F5344CB8AC3E}">
        <p14:creationId xmlns:p14="http://schemas.microsoft.com/office/powerpoint/2010/main" val="19353184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8</a:t>
            </a:fld>
            <a:endParaRPr lang="en-GB" dirty="0"/>
          </a:p>
        </p:txBody>
      </p:sp>
    </p:spTree>
    <p:extLst>
      <p:ext uri="{BB962C8B-B14F-4D97-AF65-F5344CB8AC3E}">
        <p14:creationId xmlns:p14="http://schemas.microsoft.com/office/powerpoint/2010/main" val="19353184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9</a:t>
            </a:fld>
            <a:endParaRPr lang="en-GB" dirty="0"/>
          </a:p>
        </p:txBody>
      </p:sp>
    </p:spTree>
    <p:extLst>
      <p:ext uri="{BB962C8B-B14F-4D97-AF65-F5344CB8AC3E}">
        <p14:creationId xmlns:p14="http://schemas.microsoft.com/office/powerpoint/2010/main" val="19353184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smtClean="0"/>
          </a:p>
        </p:txBody>
      </p:sp>
      <p:sp>
        <p:nvSpPr>
          <p:cNvPr id="348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5CD75566-BA4D-4FA9-8CCC-663162059F9F}" type="slidenum">
              <a:rPr lang="en-GB" altLang="en-US">
                <a:solidFill>
                  <a:srgbClr val="000000"/>
                </a:solidFill>
              </a:rPr>
              <a:pPr fontAlgn="base">
                <a:spcBef>
                  <a:spcPct val="0"/>
                </a:spcBef>
                <a:spcAft>
                  <a:spcPct val="0"/>
                </a:spcAft>
              </a:pPr>
              <a:t>10</a:t>
            </a:fld>
            <a:endParaRPr lang="en-GB" altLang="en-US">
              <a:solidFill>
                <a:srgbClr val="000000"/>
              </a:solidFill>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11</a:t>
            </a:fld>
            <a:endParaRPr lang="en-GB" dirty="0"/>
          </a:p>
        </p:txBody>
      </p:sp>
    </p:spTree>
    <p:extLst>
      <p:ext uri="{BB962C8B-B14F-4D97-AF65-F5344CB8AC3E}">
        <p14:creationId xmlns:p14="http://schemas.microsoft.com/office/powerpoint/2010/main" val="19353184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12</a:t>
            </a:fld>
            <a:endParaRPr lang="en-GB" dirty="0"/>
          </a:p>
        </p:txBody>
      </p:sp>
    </p:spTree>
    <p:extLst>
      <p:ext uri="{BB962C8B-B14F-4D97-AF65-F5344CB8AC3E}">
        <p14:creationId xmlns:p14="http://schemas.microsoft.com/office/powerpoint/2010/main" val="19353184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13</a:t>
            </a:fld>
            <a:endParaRPr lang="en-GB" dirty="0"/>
          </a:p>
        </p:txBody>
      </p:sp>
    </p:spTree>
    <p:extLst>
      <p:ext uri="{BB962C8B-B14F-4D97-AF65-F5344CB8AC3E}">
        <p14:creationId xmlns:p14="http://schemas.microsoft.com/office/powerpoint/2010/main" val="19353184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14</a:t>
            </a:fld>
            <a:endParaRPr lang="en-GB" dirty="0"/>
          </a:p>
        </p:txBody>
      </p:sp>
    </p:spTree>
    <p:extLst>
      <p:ext uri="{BB962C8B-B14F-4D97-AF65-F5344CB8AC3E}">
        <p14:creationId xmlns:p14="http://schemas.microsoft.com/office/powerpoint/2010/main" val="19353184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15</a:t>
            </a:fld>
            <a:endParaRPr lang="en-GB" dirty="0"/>
          </a:p>
        </p:txBody>
      </p:sp>
    </p:spTree>
    <p:extLst>
      <p:ext uri="{BB962C8B-B14F-4D97-AF65-F5344CB8AC3E}">
        <p14:creationId xmlns:p14="http://schemas.microsoft.com/office/powerpoint/2010/main" val="19353184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F47D166E-91E8-4B4A-B8ED-A96B84D96E15}" type="datetimeFigureOut">
              <a:rPr lang="en-GB" smtClean="0"/>
              <a:t>01/05/2017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A2A414-0B8C-418D-9F44-D28B0BAD39D0}" type="slidenum">
              <a:rPr lang="en-GB" smtClean="0"/>
              <a:t>‹#›</a:t>
            </a:fld>
            <a:endParaRPr lang="en-GB"/>
          </a:p>
        </p:txBody>
      </p:sp>
    </p:spTree>
    <p:extLst>
      <p:ext uri="{BB962C8B-B14F-4D97-AF65-F5344CB8AC3E}">
        <p14:creationId xmlns:p14="http://schemas.microsoft.com/office/powerpoint/2010/main" val="3463228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47D166E-91E8-4B4A-B8ED-A96B84D96E15}" type="datetimeFigureOut">
              <a:rPr lang="en-GB" smtClean="0"/>
              <a:t>01/05/2017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A2A414-0B8C-418D-9F44-D28B0BAD39D0}" type="slidenum">
              <a:rPr lang="en-GB" smtClean="0"/>
              <a:t>‹#›</a:t>
            </a:fld>
            <a:endParaRPr lang="en-GB"/>
          </a:p>
        </p:txBody>
      </p:sp>
    </p:spTree>
    <p:extLst>
      <p:ext uri="{BB962C8B-B14F-4D97-AF65-F5344CB8AC3E}">
        <p14:creationId xmlns:p14="http://schemas.microsoft.com/office/powerpoint/2010/main" val="2241811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47D166E-91E8-4B4A-B8ED-A96B84D96E15}" type="datetimeFigureOut">
              <a:rPr lang="en-GB" smtClean="0"/>
              <a:t>01/05/2017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A2A414-0B8C-418D-9F44-D28B0BAD39D0}" type="slidenum">
              <a:rPr lang="en-GB" smtClean="0"/>
              <a:t>‹#›</a:t>
            </a:fld>
            <a:endParaRPr lang="en-GB"/>
          </a:p>
        </p:txBody>
      </p:sp>
    </p:spTree>
    <p:extLst>
      <p:ext uri="{BB962C8B-B14F-4D97-AF65-F5344CB8AC3E}">
        <p14:creationId xmlns:p14="http://schemas.microsoft.com/office/powerpoint/2010/main" val="39554699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47D166E-91E8-4B4A-B8ED-A96B84D96E15}" type="datetimeFigureOut">
              <a:rPr lang="en-GB" smtClean="0"/>
              <a:t>01/05/2017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A2A414-0B8C-418D-9F44-D28B0BAD39D0}" type="slidenum">
              <a:rPr lang="en-GB" smtClean="0"/>
              <a:t>‹#›</a:t>
            </a:fld>
            <a:endParaRPr lang="en-GB"/>
          </a:p>
        </p:txBody>
      </p:sp>
    </p:spTree>
    <p:extLst>
      <p:ext uri="{BB962C8B-B14F-4D97-AF65-F5344CB8AC3E}">
        <p14:creationId xmlns:p14="http://schemas.microsoft.com/office/powerpoint/2010/main" val="2866439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47D166E-91E8-4B4A-B8ED-A96B84D96E15}" type="datetimeFigureOut">
              <a:rPr lang="en-GB" smtClean="0"/>
              <a:t>01/05/2017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5A2A414-0B8C-418D-9F44-D28B0BAD39D0}" type="slidenum">
              <a:rPr lang="en-GB" smtClean="0"/>
              <a:t>‹#›</a:t>
            </a:fld>
            <a:endParaRPr lang="en-GB"/>
          </a:p>
        </p:txBody>
      </p:sp>
    </p:spTree>
    <p:extLst>
      <p:ext uri="{BB962C8B-B14F-4D97-AF65-F5344CB8AC3E}">
        <p14:creationId xmlns:p14="http://schemas.microsoft.com/office/powerpoint/2010/main" val="34111369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47D166E-91E8-4B4A-B8ED-A96B84D96E15}" type="datetimeFigureOut">
              <a:rPr lang="en-GB" smtClean="0"/>
              <a:t>01/05/2017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5A2A414-0B8C-418D-9F44-D28B0BAD39D0}" type="slidenum">
              <a:rPr lang="en-GB" smtClean="0"/>
              <a:t>‹#›</a:t>
            </a:fld>
            <a:endParaRPr lang="en-GB"/>
          </a:p>
        </p:txBody>
      </p:sp>
    </p:spTree>
    <p:extLst>
      <p:ext uri="{BB962C8B-B14F-4D97-AF65-F5344CB8AC3E}">
        <p14:creationId xmlns:p14="http://schemas.microsoft.com/office/powerpoint/2010/main" val="5308215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47D166E-91E8-4B4A-B8ED-A96B84D96E15}" type="datetimeFigureOut">
              <a:rPr lang="en-GB" smtClean="0"/>
              <a:t>01/05/2017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5A2A414-0B8C-418D-9F44-D28B0BAD39D0}" type="slidenum">
              <a:rPr lang="en-GB" smtClean="0"/>
              <a:t>‹#›</a:t>
            </a:fld>
            <a:endParaRPr lang="en-GB"/>
          </a:p>
        </p:txBody>
      </p:sp>
    </p:spTree>
    <p:extLst>
      <p:ext uri="{BB962C8B-B14F-4D97-AF65-F5344CB8AC3E}">
        <p14:creationId xmlns:p14="http://schemas.microsoft.com/office/powerpoint/2010/main" val="25073769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47D166E-91E8-4B4A-B8ED-A96B84D96E15}" type="datetimeFigureOut">
              <a:rPr lang="en-GB" smtClean="0"/>
              <a:t>01/05/2017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A2A414-0B8C-418D-9F44-D28B0BAD39D0}" type="slidenum">
              <a:rPr lang="en-GB" smtClean="0"/>
              <a:t>‹#›</a:t>
            </a:fld>
            <a:endParaRPr lang="en-GB"/>
          </a:p>
        </p:txBody>
      </p:sp>
    </p:spTree>
    <p:extLst>
      <p:ext uri="{BB962C8B-B14F-4D97-AF65-F5344CB8AC3E}">
        <p14:creationId xmlns:p14="http://schemas.microsoft.com/office/powerpoint/2010/main" val="13220685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47D166E-91E8-4B4A-B8ED-A96B84D96E15}" type="datetimeFigureOut">
              <a:rPr lang="en-GB" smtClean="0"/>
              <a:t>01/05/2017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A2A414-0B8C-418D-9F44-D28B0BAD39D0}" type="slidenum">
              <a:rPr lang="en-GB" smtClean="0"/>
              <a:t>‹#›</a:t>
            </a:fld>
            <a:endParaRPr lang="en-GB"/>
          </a:p>
        </p:txBody>
      </p:sp>
    </p:spTree>
    <p:extLst>
      <p:ext uri="{BB962C8B-B14F-4D97-AF65-F5344CB8AC3E}">
        <p14:creationId xmlns:p14="http://schemas.microsoft.com/office/powerpoint/2010/main" val="29019541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47D166E-91E8-4B4A-B8ED-A96B84D96E15}" type="datetimeFigureOut">
              <a:rPr lang="en-GB" smtClean="0"/>
              <a:t>01/05/2017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A2A414-0B8C-418D-9F44-D28B0BAD39D0}" type="slidenum">
              <a:rPr lang="en-GB" smtClean="0"/>
              <a:t>‹#›</a:t>
            </a:fld>
            <a:endParaRPr lang="en-GB"/>
          </a:p>
        </p:txBody>
      </p:sp>
    </p:spTree>
    <p:extLst>
      <p:ext uri="{BB962C8B-B14F-4D97-AF65-F5344CB8AC3E}">
        <p14:creationId xmlns:p14="http://schemas.microsoft.com/office/powerpoint/2010/main" val="9846136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47D166E-91E8-4B4A-B8ED-A96B84D96E15}" type="datetimeFigureOut">
              <a:rPr lang="en-GB" smtClean="0"/>
              <a:t>01/05/2017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A2A414-0B8C-418D-9F44-D28B0BAD39D0}" type="slidenum">
              <a:rPr lang="en-GB" smtClean="0"/>
              <a:t>‹#›</a:t>
            </a:fld>
            <a:endParaRPr lang="en-GB"/>
          </a:p>
        </p:txBody>
      </p:sp>
    </p:spTree>
    <p:extLst>
      <p:ext uri="{BB962C8B-B14F-4D97-AF65-F5344CB8AC3E}">
        <p14:creationId xmlns:p14="http://schemas.microsoft.com/office/powerpoint/2010/main" val="13357322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47D166E-91E8-4B4A-B8ED-A96B84D96E15}" type="datetimeFigureOut">
              <a:rPr lang="en-GB" smtClean="0"/>
              <a:t>01/05/2017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5A2A414-0B8C-418D-9F44-D28B0BAD39D0}" type="slidenum">
              <a:rPr lang="en-GB" smtClean="0"/>
              <a:t>‹#›</a:t>
            </a:fld>
            <a:endParaRPr lang="en-GB"/>
          </a:p>
        </p:txBody>
      </p:sp>
    </p:spTree>
    <p:extLst>
      <p:ext uri="{BB962C8B-B14F-4D97-AF65-F5344CB8AC3E}">
        <p14:creationId xmlns:p14="http://schemas.microsoft.com/office/powerpoint/2010/main" val="8684691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5.emf"/><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8.jpe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12.jpeg"/><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15.png"/><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21.png"/><Relationship Id="rId5" Type="http://schemas.openxmlformats.org/officeDocument/2006/relationships/image" Target="../media/image20.jpeg"/><Relationship Id="rId4" Type="http://schemas.openxmlformats.org/officeDocument/2006/relationships/image" Target="../media/image19.png"/></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27.png"/><Relationship Id="rId5" Type="http://schemas.openxmlformats.org/officeDocument/2006/relationships/image" Target="../media/image26.jpeg"/><Relationship Id="rId4" Type="http://schemas.openxmlformats.org/officeDocument/2006/relationships/image" Target="../media/image2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6821007"/>
          </a:xfrm>
          <a:prstGeom prst="rect">
            <a:avLst/>
          </a:prstGeom>
          <a:noFill/>
        </p:spPr>
        <p:txBody>
          <a:bodyPr wrap="square" lIns="540000" tIns="360000" rIns="540000" bIns="360000" rtlCol="0">
            <a:spAutoFit/>
          </a:bodyPr>
          <a:lstStyle/>
          <a:p>
            <a:r>
              <a:rPr lang="en-GB" b="1" u="sng" dirty="0" smtClean="0"/>
              <a:t>AHHI5017 Week 11: </a:t>
            </a:r>
            <a:r>
              <a:rPr lang="en-GB" b="1" u="sng" dirty="0"/>
              <a:t>War in the 21st Century</a:t>
            </a:r>
            <a:endParaRPr lang="en-GB" b="1" dirty="0"/>
          </a:p>
          <a:p>
            <a:pPr algn="just"/>
            <a:r>
              <a:rPr lang="en-GB" b="1" u="sng" dirty="0" smtClean="0"/>
              <a:t>Monday (Tuesday) lecture</a:t>
            </a:r>
          </a:p>
          <a:p>
            <a:pPr marL="285750" indent="-285750" algn="just">
              <a:buFont typeface="Arial" pitchFamily="34" charset="0"/>
              <a:buChar char="•"/>
            </a:pPr>
            <a:endParaRPr lang="en-GB" sz="2000" dirty="0" smtClean="0"/>
          </a:p>
          <a:p>
            <a:pPr marL="285750" indent="-285750" algn="just">
              <a:buFont typeface="Arial" pitchFamily="34" charset="0"/>
              <a:buChar char="•"/>
            </a:pPr>
            <a:r>
              <a:rPr lang="en-GB" sz="2000" dirty="0" smtClean="0"/>
              <a:t>Class discussion: </a:t>
            </a:r>
            <a:r>
              <a:rPr lang="en-GB" sz="2000" dirty="0"/>
              <a:t> </a:t>
            </a:r>
            <a:r>
              <a:rPr lang="en-GB" sz="2000" dirty="0" smtClean="0"/>
              <a:t>9/11 and Hollywood</a:t>
            </a:r>
          </a:p>
          <a:p>
            <a:pPr marL="285750" indent="-285750" algn="just">
              <a:buFont typeface="Arial" pitchFamily="34" charset="0"/>
              <a:buChar char="•"/>
            </a:pPr>
            <a:r>
              <a:rPr lang="en-GB" sz="2000" dirty="0" smtClean="0"/>
              <a:t>Class discussion: cinema and war; cinema and the War on Terror</a:t>
            </a:r>
          </a:p>
          <a:p>
            <a:pPr marL="285750" indent="-285750" algn="just">
              <a:buFont typeface="Arial" pitchFamily="34" charset="0"/>
              <a:buChar char="•"/>
            </a:pPr>
            <a:r>
              <a:rPr lang="en-GB" sz="2000" dirty="0" smtClean="0"/>
              <a:t>Group discussion: Hollywood and the War on Terror (</a:t>
            </a:r>
            <a:r>
              <a:rPr lang="en-GB" sz="2000" dirty="0" err="1" smtClean="0"/>
              <a:t>McSweeney</a:t>
            </a:r>
            <a:r>
              <a:rPr lang="en-GB" sz="2000" dirty="0"/>
              <a:t>)</a:t>
            </a:r>
            <a:endParaRPr lang="en-GB" sz="2000" dirty="0" smtClean="0"/>
          </a:p>
          <a:p>
            <a:pPr marL="285750" indent="-285750" algn="just">
              <a:buFont typeface="Arial" panose="020B0604020202020204" pitchFamily="34" charset="0"/>
              <a:buChar char="•"/>
              <a:defRPr/>
            </a:pPr>
            <a:endParaRPr lang="en-GB" sz="2000" dirty="0">
              <a:cs typeface="Arial" pitchFamily="34" charset="0"/>
            </a:endParaRPr>
          </a:p>
          <a:p>
            <a:pPr algn="just"/>
            <a:r>
              <a:rPr lang="en-GB" sz="2000" dirty="0" smtClean="0"/>
              <a:t>This week brings </a:t>
            </a:r>
            <a:r>
              <a:rPr lang="en-GB" sz="2000" dirty="0"/>
              <a:t>the module up to date </a:t>
            </a:r>
            <a:r>
              <a:rPr lang="en-GB" sz="2000" dirty="0" smtClean="0"/>
              <a:t>via examination </a:t>
            </a:r>
            <a:r>
              <a:rPr lang="en-GB" sz="2000" dirty="0"/>
              <a:t>of the different ways </a:t>
            </a:r>
            <a:r>
              <a:rPr lang="en-GB" sz="2000" dirty="0" smtClean="0"/>
              <a:t>war </a:t>
            </a:r>
            <a:r>
              <a:rPr lang="en-GB" sz="2000" dirty="0"/>
              <a:t>is represented in the 21st century. Teaching sessions will explore how warfare has changed in recent decades, and responses to this in different media: </a:t>
            </a:r>
            <a:r>
              <a:rPr lang="en-GB" sz="2000" dirty="0" smtClean="0"/>
              <a:t>namely, cinema and video games (Friday).</a:t>
            </a:r>
          </a:p>
          <a:p>
            <a:pPr algn="just"/>
            <a:r>
              <a:rPr lang="en-GB" sz="2000" dirty="0"/>
              <a:t>	</a:t>
            </a:r>
            <a:r>
              <a:rPr lang="en-GB" sz="2000" dirty="0" smtClean="0"/>
              <a:t>Today’s </a:t>
            </a:r>
            <a:r>
              <a:rPr lang="en-GB" sz="2000" dirty="0"/>
              <a:t>lecture reflects on one of the module’s overarching emphases: the representation of war in cinema. We will evaluate how the terrorist attacks of September 11 2001 – and the ensuing War on Terror – have been depicted onscreen, assessing their impact on how war is represented in </a:t>
            </a:r>
            <a:r>
              <a:rPr lang="en-GB" sz="2000" dirty="0" smtClean="0"/>
              <a:t>film, </a:t>
            </a:r>
            <a:r>
              <a:rPr lang="en-GB" sz="2000" dirty="0"/>
              <a:t>alluding to earlier lectures on combat movies about WWII and the Vietnam War in the process. In keeping with Week 9’ discussion of Paul </a:t>
            </a:r>
            <a:r>
              <a:rPr lang="en-GB" sz="2000" dirty="0" err="1"/>
              <a:t>Virilio’s</a:t>
            </a:r>
            <a:r>
              <a:rPr lang="en-GB" sz="2000" dirty="0"/>
              <a:t> scholarship, we will also think about </a:t>
            </a:r>
            <a:r>
              <a:rPr lang="en-GB" sz="2000" dirty="0" smtClean="0"/>
              <a:t>how contemporary </a:t>
            </a:r>
            <a:r>
              <a:rPr lang="en-GB" sz="2000" dirty="0"/>
              <a:t>war can itself be conceptualised as having distinctly cinematic attributes</a:t>
            </a:r>
            <a:r>
              <a:rPr lang="en-GB" sz="2000" dirty="0" smtClean="0"/>
              <a:t>. We return to similar phenomena in relation to </a:t>
            </a:r>
            <a:r>
              <a:rPr lang="en-GB" sz="2000" smtClean="0"/>
              <a:t>computer games on </a:t>
            </a:r>
            <a:r>
              <a:rPr lang="en-GB" sz="2000" dirty="0" smtClean="0"/>
              <a:t>Friday.</a:t>
            </a:r>
          </a:p>
        </p:txBody>
      </p:sp>
    </p:spTree>
    <p:extLst>
      <p:ext uri="{BB962C8B-B14F-4D97-AF65-F5344CB8AC3E}">
        <p14:creationId xmlns:p14="http://schemas.microsoft.com/office/powerpoint/2010/main" val="32303050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95839" y="692696"/>
            <a:ext cx="4644008" cy="32217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TextBox 9"/>
          <p:cNvSpPr txBox="1"/>
          <p:nvPr/>
        </p:nvSpPr>
        <p:spPr>
          <a:xfrm>
            <a:off x="0" y="-36825"/>
            <a:ext cx="9144000" cy="1004030"/>
          </a:xfrm>
          <a:prstGeom prst="rect">
            <a:avLst/>
          </a:prstGeom>
          <a:noFill/>
        </p:spPr>
        <p:txBody>
          <a:bodyPr wrap="square" lIns="540000" tIns="360000" rIns="540000" bIns="360000" rtlCol="0">
            <a:spAutoFit/>
          </a:bodyPr>
          <a:lstStyle/>
          <a:p>
            <a:pPr lvl="0" algn="just">
              <a:spcAft>
                <a:spcPts val="0"/>
              </a:spcAft>
            </a:pPr>
            <a:endParaRPr lang="en-GB" b="1" dirty="0" smtClean="0">
              <a:ea typeface="Calibri"/>
              <a:cs typeface="Times New Roman"/>
            </a:endParaRPr>
          </a:p>
        </p:txBody>
      </p:sp>
    </p:spTree>
    <p:extLst>
      <p:ext uri="{BB962C8B-B14F-4D97-AF65-F5344CB8AC3E}">
        <p14:creationId xmlns:p14="http://schemas.microsoft.com/office/powerpoint/2010/main" val="41804155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95839" y="692696"/>
            <a:ext cx="4644008" cy="32217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TextBox 9"/>
          <p:cNvSpPr txBox="1"/>
          <p:nvPr/>
        </p:nvSpPr>
        <p:spPr>
          <a:xfrm>
            <a:off x="0" y="-36825"/>
            <a:ext cx="9144000" cy="1004030"/>
          </a:xfrm>
          <a:prstGeom prst="rect">
            <a:avLst/>
          </a:prstGeom>
          <a:noFill/>
        </p:spPr>
        <p:txBody>
          <a:bodyPr wrap="square" lIns="540000" tIns="360000" rIns="540000" bIns="360000" rtlCol="0">
            <a:spAutoFit/>
          </a:bodyPr>
          <a:lstStyle/>
          <a:p>
            <a:pPr lvl="0" algn="just">
              <a:spcAft>
                <a:spcPts val="0"/>
              </a:spcAft>
            </a:pPr>
            <a:endParaRPr lang="en-GB" b="1" dirty="0" smtClean="0">
              <a:ea typeface="Calibri"/>
              <a:cs typeface="Times New Roman"/>
            </a:endParaRPr>
          </a:p>
        </p:txBody>
      </p:sp>
      <p:sp>
        <p:nvSpPr>
          <p:cNvPr id="2" name="Rectangle 1"/>
          <p:cNvSpPr/>
          <p:nvPr/>
        </p:nvSpPr>
        <p:spPr>
          <a:xfrm>
            <a:off x="0" y="4149080"/>
            <a:ext cx="9144000" cy="1754326"/>
          </a:xfrm>
          <a:prstGeom prst="rect">
            <a:avLst/>
          </a:prstGeom>
        </p:spPr>
        <p:txBody>
          <a:bodyPr wrap="square" lIns="540000" rIns="540000">
            <a:spAutoFit/>
          </a:bodyPr>
          <a:lstStyle/>
          <a:p>
            <a:pPr lvl="0"/>
            <a:r>
              <a:rPr lang="en-GB" dirty="0"/>
              <a:t>Terence </a:t>
            </a:r>
            <a:r>
              <a:rPr lang="en-GB" dirty="0" err="1"/>
              <a:t>McSweeney</a:t>
            </a:r>
            <a:r>
              <a:rPr lang="en-GB" dirty="0"/>
              <a:t>, </a:t>
            </a:r>
            <a:r>
              <a:rPr lang="en-GB" i="1" dirty="0"/>
              <a:t>The ‘War on Terror’ and American Film: 9/11 Frames Per Second </a:t>
            </a:r>
            <a:r>
              <a:rPr lang="en-GB" dirty="0"/>
              <a:t>(Edinburgh University: Edinburgh, </a:t>
            </a:r>
            <a:r>
              <a:rPr lang="en-GB" dirty="0" smtClean="0"/>
              <a:t>2008), </a:t>
            </a:r>
            <a:r>
              <a:rPr lang="en-GB" dirty="0"/>
              <a:t>pp. 1–31, 59–80.</a:t>
            </a:r>
            <a:endParaRPr lang="en-GB" b="1" dirty="0" smtClean="0"/>
          </a:p>
          <a:p>
            <a:pPr marL="285750" lvl="0" indent="-285750">
              <a:buFont typeface="Arial" panose="020B0604020202020204" pitchFamily="34" charset="0"/>
              <a:buChar char="•"/>
            </a:pPr>
            <a:endParaRPr lang="en-GB" b="1" dirty="0"/>
          </a:p>
          <a:p>
            <a:pPr marL="285750" lvl="0" indent="-285750">
              <a:buFont typeface="Arial" panose="020B0604020202020204" pitchFamily="34" charset="0"/>
              <a:buChar char="•"/>
            </a:pPr>
            <a:r>
              <a:rPr lang="en-GB" b="1" dirty="0" smtClean="0"/>
              <a:t>What </a:t>
            </a:r>
            <a:r>
              <a:rPr lang="en-GB" b="1" dirty="0"/>
              <a:t>analogies does </a:t>
            </a:r>
            <a:r>
              <a:rPr lang="en-GB" b="1" dirty="0" err="1"/>
              <a:t>McSweeney</a:t>
            </a:r>
            <a:r>
              <a:rPr lang="en-GB" b="1" dirty="0"/>
              <a:t> draw between the 2001 terrorist attacks on the World Trade </a:t>
            </a:r>
            <a:r>
              <a:rPr lang="en-GB" b="1" dirty="0" err="1"/>
              <a:t>Center</a:t>
            </a:r>
            <a:r>
              <a:rPr lang="en-GB" b="1" dirty="0"/>
              <a:t> and the narrative and cinematographic devices employed by Hollywood movies?</a:t>
            </a:r>
            <a:endParaRPr lang="en-GB" dirty="0"/>
          </a:p>
        </p:txBody>
      </p:sp>
    </p:spTree>
    <p:extLst>
      <p:ext uri="{BB962C8B-B14F-4D97-AF65-F5344CB8AC3E}">
        <p14:creationId xmlns:p14="http://schemas.microsoft.com/office/powerpoint/2010/main" val="383341364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55359" y="676078"/>
            <a:ext cx="3293232" cy="14113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6"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97971" y="2924944"/>
            <a:ext cx="3328290" cy="19050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7"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8487" y="648469"/>
            <a:ext cx="5381625" cy="22764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8" name="Picture 6"/>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51520" y="3140968"/>
            <a:ext cx="4287120" cy="23700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1" name="Rectangle 10"/>
          <p:cNvSpPr/>
          <p:nvPr/>
        </p:nvSpPr>
        <p:spPr>
          <a:xfrm>
            <a:off x="251520" y="5655914"/>
            <a:ext cx="4148626" cy="738664"/>
          </a:xfrm>
          <a:prstGeom prst="rect">
            <a:avLst/>
          </a:prstGeom>
        </p:spPr>
        <p:txBody>
          <a:bodyPr wrap="square">
            <a:spAutoFit/>
          </a:bodyPr>
          <a:lstStyle/>
          <a:p>
            <a:r>
              <a:rPr lang="en-GB" sz="1400" dirty="0" smtClean="0"/>
              <a:t>World Trade </a:t>
            </a:r>
            <a:r>
              <a:rPr lang="en-GB" sz="1400" dirty="0" err="1" smtClean="0"/>
              <a:t>Center</a:t>
            </a:r>
            <a:r>
              <a:rPr lang="en-GB" sz="1400" dirty="0" smtClean="0"/>
              <a:t> under construction in </a:t>
            </a:r>
            <a:r>
              <a:rPr lang="en-GB" sz="1400" i="1" dirty="0" err="1" smtClean="0"/>
              <a:t>Klute</a:t>
            </a:r>
            <a:r>
              <a:rPr lang="en-GB" sz="1400" i="1" dirty="0" smtClean="0"/>
              <a:t> </a:t>
            </a:r>
            <a:r>
              <a:rPr lang="en-GB" sz="1400" dirty="0" smtClean="0"/>
              <a:t>(1971) and </a:t>
            </a:r>
            <a:r>
              <a:rPr lang="en-GB" sz="1400" i="1" dirty="0" smtClean="0"/>
              <a:t>The French Connection </a:t>
            </a:r>
            <a:r>
              <a:rPr lang="en-GB" sz="1400" dirty="0" smtClean="0"/>
              <a:t>(1971) – the buildings opened 1973</a:t>
            </a:r>
            <a:endParaRPr lang="en-GB" sz="1400" dirty="0"/>
          </a:p>
        </p:txBody>
      </p:sp>
      <p:sp>
        <p:nvSpPr>
          <p:cNvPr id="12" name="Rectangle 11"/>
          <p:cNvSpPr/>
          <p:nvPr/>
        </p:nvSpPr>
        <p:spPr>
          <a:xfrm>
            <a:off x="5648293" y="5144647"/>
            <a:ext cx="3287240" cy="523220"/>
          </a:xfrm>
          <a:prstGeom prst="rect">
            <a:avLst/>
          </a:prstGeom>
        </p:spPr>
        <p:txBody>
          <a:bodyPr wrap="square">
            <a:spAutoFit/>
          </a:bodyPr>
          <a:lstStyle/>
          <a:p>
            <a:pPr algn="r"/>
            <a:r>
              <a:rPr lang="en-GB" sz="1400" dirty="0" smtClean="0"/>
              <a:t>World Trade </a:t>
            </a:r>
            <a:r>
              <a:rPr lang="en-GB" sz="1400" dirty="0" err="1" smtClean="0"/>
              <a:t>Center</a:t>
            </a:r>
            <a:r>
              <a:rPr lang="en-GB" sz="1400" dirty="0" smtClean="0"/>
              <a:t> in </a:t>
            </a:r>
            <a:r>
              <a:rPr lang="en-GB" sz="1400" i="1" dirty="0" smtClean="0"/>
              <a:t>King Kong </a:t>
            </a:r>
            <a:r>
              <a:rPr lang="en-GB" sz="1400" dirty="0" smtClean="0"/>
              <a:t>(1976) and </a:t>
            </a:r>
            <a:r>
              <a:rPr lang="en-GB" sz="1400" i="1" dirty="0" smtClean="0"/>
              <a:t>Saturday Night Fever </a:t>
            </a:r>
            <a:r>
              <a:rPr lang="en-GB" sz="1400" dirty="0" smtClean="0"/>
              <a:t>(1977)</a:t>
            </a:r>
            <a:endParaRPr lang="en-GB" sz="1400" dirty="0"/>
          </a:p>
        </p:txBody>
      </p:sp>
    </p:spTree>
    <p:extLst>
      <p:ext uri="{BB962C8B-B14F-4D97-AF65-F5344CB8AC3E}">
        <p14:creationId xmlns:p14="http://schemas.microsoft.com/office/powerpoint/2010/main" val="303027139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6372200" y="708372"/>
            <a:ext cx="1988386" cy="1169551"/>
          </a:xfrm>
          <a:prstGeom prst="rect">
            <a:avLst/>
          </a:prstGeom>
        </p:spPr>
        <p:txBody>
          <a:bodyPr wrap="square">
            <a:spAutoFit/>
          </a:bodyPr>
          <a:lstStyle/>
          <a:p>
            <a:r>
              <a:rPr lang="en-GB" sz="1400" dirty="0" smtClean="0"/>
              <a:t>World Trade </a:t>
            </a:r>
            <a:r>
              <a:rPr lang="en-GB" sz="1400" dirty="0" err="1" smtClean="0"/>
              <a:t>Center</a:t>
            </a:r>
            <a:r>
              <a:rPr lang="en-GB" sz="1400" dirty="0" smtClean="0"/>
              <a:t> in </a:t>
            </a:r>
            <a:r>
              <a:rPr lang="en-GB" sz="1400" i="1" dirty="0" smtClean="0"/>
              <a:t>Armageddon </a:t>
            </a:r>
            <a:r>
              <a:rPr lang="en-GB" sz="1400" dirty="0" smtClean="0"/>
              <a:t>(1998), </a:t>
            </a:r>
            <a:r>
              <a:rPr lang="en-GB" sz="1400" i="1" dirty="0" smtClean="0"/>
              <a:t>Deep Impact </a:t>
            </a:r>
            <a:r>
              <a:rPr lang="en-GB" sz="1400" dirty="0" smtClean="0"/>
              <a:t>(1998) and </a:t>
            </a:r>
            <a:r>
              <a:rPr lang="en-GB" sz="1400" i="1" dirty="0" smtClean="0"/>
              <a:t>Independence Day </a:t>
            </a:r>
            <a:r>
              <a:rPr lang="en-GB" sz="1400" dirty="0" smtClean="0"/>
              <a:t>(1996)</a:t>
            </a:r>
            <a:endParaRPr lang="en-GB" sz="1400" dirty="0"/>
          </a:p>
        </p:txBody>
      </p:sp>
      <p:sp>
        <p:nvSpPr>
          <p:cNvPr id="2" name="AutoShape 2" descr="Image result for armageddon film world trade center"/>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AutoShape 4" descr="Image result for armageddon film world trade center"/>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4242" y="160337"/>
            <a:ext cx="4962714" cy="2160240"/>
          </a:xfrm>
          <a:prstGeom prst="rect">
            <a:avLst/>
          </a:prstGeom>
        </p:spPr>
      </p:pic>
      <p:pic>
        <p:nvPicPr>
          <p:cNvPr id="4102"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5076" y="2320577"/>
            <a:ext cx="4979457" cy="21411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6" name="Picture 10" descr="https://i.vimeocdn.com/video/516345215_640.jpg"/>
          <p:cNvPicPr>
            <a:picLocks noChangeAspect="1" noChangeArrowheads="1"/>
          </p:cNvPicPr>
          <p:nvPr/>
        </p:nvPicPr>
        <p:blipFill rotWithShape="1">
          <a:blip r:embed="rId5">
            <a:extLst>
              <a:ext uri="{28A0092B-C50C-407E-A947-70E740481C1C}">
                <a14:useLocalDpi xmlns:a14="http://schemas.microsoft.com/office/drawing/2010/main" val="0"/>
              </a:ext>
            </a:extLst>
          </a:blip>
          <a:srcRect t="9894" b="9873"/>
          <a:stretch/>
        </p:blipFill>
        <p:spPr bwMode="auto">
          <a:xfrm>
            <a:off x="605076" y="4461744"/>
            <a:ext cx="4971880" cy="22438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708856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Image result for armageddon film world trade center"/>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AutoShape 4" descr="Image result for armageddon film world trade center"/>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TextBox 7"/>
          <p:cNvSpPr txBox="1"/>
          <p:nvPr/>
        </p:nvSpPr>
        <p:spPr>
          <a:xfrm>
            <a:off x="0" y="-36825"/>
            <a:ext cx="9144000" cy="6544008"/>
          </a:xfrm>
          <a:prstGeom prst="rect">
            <a:avLst/>
          </a:prstGeom>
          <a:noFill/>
        </p:spPr>
        <p:txBody>
          <a:bodyPr wrap="square" lIns="540000" tIns="360000" rIns="540000" bIns="360000" rtlCol="0">
            <a:spAutoFit/>
          </a:bodyPr>
          <a:lstStyle/>
          <a:p>
            <a:pPr algn="just"/>
            <a:r>
              <a:rPr lang="en-GB" dirty="0" smtClean="0"/>
              <a:t>“A </a:t>
            </a:r>
            <a:r>
              <a:rPr lang="en-GB" dirty="0"/>
              <a:t>familiar refrain by those who </a:t>
            </a:r>
            <a:r>
              <a:rPr lang="en-GB" dirty="0" smtClean="0"/>
              <a:t>witnessed  or </a:t>
            </a:r>
            <a:r>
              <a:rPr lang="en-GB" dirty="0"/>
              <a:t>through the television screen, </a:t>
            </a:r>
            <a:r>
              <a:rPr lang="en-GB" dirty="0" smtClean="0"/>
              <a:t>was ‘</a:t>
            </a:r>
            <a:r>
              <a:rPr lang="en-GB" b="1" dirty="0" smtClean="0"/>
              <a:t>it’s like </a:t>
            </a:r>
            <a:r>
              <a:rPr lang="en-GB" b="1" dirty="0"/>
              <a:t>a movie</a:t>
            </a:r>
            <a:r>
              <a:rPr lang="en-GB" dirty="0"/>
              <a:t>.’ The British journalist David Usborne, in New York at the time </a:t>
            </a:r>
            <a:r>
              <a:rPr lang="en-GB" dirty="0" smtClean="0"/>
              <a:t>of the </a:t>
            </a:r>
            <a:r>
              <a:rPr lang="en-GB" dirty="0"/>
              <a:t>attacks, insisted that the dust appeared from nowhere, like </a:t>
            </a:r>
            <a:r>
              <a:rPr lang="en-GB" dirty="0" smtClean="0"/>
              <a:t>a:</a:t>
            </a:r>
            <a:endParaRPr lang="en-GB" dirty="0"/>
          </a:p>
          <a:p>
            <a:pPr lvl="1" algn="just"/>
            <a:endParaRPr lang="en-GB" dirty="0" smtClean="0"/>
          </a:p>
          <a:p>
            <a:pPr lvl="1" algn="just"/>
            <a:r>
              <a:rPr lang="en-GB" dirty="0" smtClean="0"/>
              <a:t>‘huge </a:t>
            </a:r>
            <a:r>
              <a:rPr lang="en-GB" dirty="0"/>
              <a:t>tidal wave, barrelling down the canyons of the financial district </a:t>
            </a:r>
            <a:r>
              <a:rPr lang="en-GB" dirty="0" smtClean="0"/>
              <a:t>... The </a:t>
            </a:r>
            <a:r>
              <a:rPr lang="en-GB" dirty="0"/>
              <a:t>police went berserk, we went berserk, just running, running for </a:t>
            </a:r>
            <a:r>
              <a:rPr lang="en-GB" dirty="0" smtClean="0"/>
              <a:t>our lives ... </a:t>
            </a:r>
            <a:r>
              <a:rPr lang="en-GB" dirty="0"/>
              <a:t>we were in a scene from a Schwarzenegger film . . . </a:t>
            </a:r>
            <a:r>
              <a:rPr lang="en-GB" dirty="0" smtClean="0"/>
              <a:t>Thousands of </a:t>
            </a:r>
            <a:r>
              <a:rPr lang="en-GB" dirty="0"/>
              <a:t>Hollywood extras, mostly in suits for the office, with handbags </a:t>
            </a:r>
            <a:r>
              <a:rPr lang="en-GB" dirty="0" smtClean="0"/>
              <a:t>and briefcases</a:t>
            </a:r>
            <a:r>
              <a:rPr lang="en-GB" dirty="0"/>
              <a:t>, just tearing through the streets of the city. Every few </a:t>
            </a:r>
            <a:r>
              <a:rPr lang="en-GB" dirty="0" smtClean="0"/>
              <a:t>seconds we </a:t>
            </a:r>
            <a:r>
              <a:rPr lang="en-GB" dirty="0"/>
              <a:t>would snatch a look behind us</a:t>
            </a:r>
            <a:r>
              <a:rPr lang="en-GB" dirty="0" smtClean="0"/>
              <a:t>.’”</a:t>
            </a:r>
          </a:p>
          <a:p>
            <a:pPr algn="just"/>
            <a:endParaRPr lang="en-GB" b="1" dirty="0" smtClean="0">
              <a:ea typeface="Calibri"/>
              <a:cs typeface="Times New Roman"/>
            </a:endParaRPr>
          </a:p>
          <a:p>
            <a:pPr algn="just"/>
            <a:r>
              <a:rPr lang="en-GB" b="1" dirty="0" smtClean="0">
                <a:ea typeface="Calibri"/>
                <a:cs typeface="Times New Roman"/>
              </a:rPr>
              <a:t>“</a:t>
            </a:r>
            <a:r>
              <a:rPr lang="en-GB" dirty="0"/>
              <a:t>Roland </a:t>
            </a:r>
            <a:r>
              <a:rPr lang="en-GB" dirty="0" err="1"/>
              <a:t>Emmerich</a:t>
            </a:r>
            <a:r>
              <a:rPr lang="en-GB" dirty="0"/>
              <a:t>, the director of </a:t>
            </a:r>
            <a:r>
              <a:rPr lang="en-GB" i="1" dirty="0"/>
              <a:t>Independence Day </a:t>
            </a:r>
            <a:r>
              <a:rPr lang="en-GB" dirty="0"/>
              <a:t>before 9/11 and </a:t>
            </a:r>
            <a:r>
              <a:rPr lang="en-GB" i="1" dirty="0"/>
              <a:t>The Day After Tomorrow </a:t>
            </a:r>
            <a:r>
              <a:rPr lang="en-GB" dirty="0"/>
              <a:t>(2004) and </a:t>
            </a:r>
            <a:r>
              <a:rPr lang="en-GB" i="1" dirty="0"/>
              <a:t>2012 </a:t>
            </a:r>
            <a:r>
              <a:rPr lang="en-GB" dirty="0"/>
              <a:t>(2009) after, one of Hollywood’s foremost purveyors of what has become known as ‘disaster porn’, went even further, expressing concern that Hollywood’s obsession with death and destruction might have even inspired the terrorists </a:t>
            </a:r>
            <a:r>
              <a:rPr lang="en-GB" dirty="0" smtClean="0"/>
              <a:t>… </a:t>
            </a:r>
            <a:r>
              <a:rPr lang="en-GB" dirty="0" err="1" smtClean="0"/>
              <a:t>Emmerich</a:t>
            </a:r>
            <a:r>
              <a:rPr lang="en-GB" dirty="0" smtClean="0"/>
              <a:t> </a:t>
            </a:r>
            <a:r>
              <a:rPr lang="en-GB" dirty="0"/>
              <a:t>stated, ‘A lot of people mentioned </a:t>
            </a:r>
            <a:r>
              <a:rPr lang="en-GB" i="1" dirty="0" smtClean="0"/>
              <a:t>Independence Day </a:t>
            </a:r>
            <a:r>
              <a:rPr lang="en-GB" dirty="0" smtClean="0"/>
              <a:t>because of the images of destruction, which disturbed me a little. </a:t>
            </a:r>
            <a:r>
              <a:rPr lang="en-GB" b="1" dirty="0" smtClean="0"/>
              <a:t>I had this feeling that there is some terrorist watching my movie in some cave and saying he should do it like the aliens.’”</a:t>
            </a:r>
          </a:p>
          <a:p>
            <a:pPr algn="just"/>
            <a:endParaRPr lang="en-GB" dirty="0" smtClean="0"/>
          </a:p>
          <a:p>
            <a:pPr marL="285750" lvl="0" indent="-285750" algn="just">
              <a:buFontTx/>
              <a:buChar char="-"/>
            </a:pPr>
            <a:r>
              <a:rPr lang="en-GB" dirty="0" smtClean="0"/>
              <a:t>Terence </a:t>
            </a:r>
            <a:r>
              <a:rPr lang="en-GB" dirty="0" err="1" smtClean="0"/>
              <a:t>McSweeney</a:t>
            </a:r>
            <a:r>
              <a:rPr lang="en-GB" dirty="0" smtClean="0"/>
              <a:t>, </a:t>
            </a:r>
            <a:r>
              <a:rPr lang="en-GB" i="1" dirty="0" smtClean="0"/>
              <a:t>The ‘War on Terror’ and American Film: 9/11 Frames Per Second </a:t>
            </a:r>
            <a:r>
              <a:rPr lang="en-GB" dirty="0" smtClean="0"/>
              <a:t>(Edinburgh University: Edinburgh, 2008), pp</a:t>
            </a:r>
            <a:r>
              <a:rPr lang="en-GB" dirty="0"/>
              <a:t>. </a:t>
            </a:r>
            <a:r>
              <a:rPr lang="en-GB" dirty="0" smtClean="0"/>
              <a:t>5–7.</a:t>
            </a:r>
            <a:endParaRPr lang="en-GB" b="1" dirty="0" smtClean="0">
              <a:ea typeface="Calibri"/>
              <a:cs typeface="Times New Roman"/>
            </a:endParaRPr>
          </a:p>
        </p:txBody>
      </p:sp>
    </p:spTree>
    <p:extLst>
      <p:ext uri="{BB962C8B-B14F-4D97-AF65-F5344CB8AC3E}">
        <p14:creationId xmlns:p14="http://schemas.microsoft.com/office/powerpoint/2010/main" val="375291348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526" y="260648"/>
            <a:ext cx="4111263" cy="54773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76708" y="260648"/>
            <a:ext cx="4110250" cy="23976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64555" y="2852936"/>
            <a:ext cx="4166357" cy="27775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4434789" y="5737996"/>
            <a:ext cx="4398907" cy="830997"/>
          </a:xfrm>
          <a:prstGeom prst="rect">
            <a:avLst/>
          </a:prstGeom>
        </p:spPr>
        <p:txBody>
          <a:bodyPr wrap="square" lIns="360000" rIns="360000">
            <a:spAutoFit/>
          </a:bodyPr>
          <a:lstStyle/>
          <a:p>
            <a:pPr algn="r"/>
            <a:r>
              <a:rPr lang="en-GB" sz="1200" i="1" dirty="0" smtClean="0"/>
              <a:t>Toppling of statue of Saddam Hussein, April 9 2003; George W Bush 'Mission Accomplished' speech after deposing Hussein regime in Iraq , USS Abraham Lincoln, May 1 2003; with Afghan President Hamid Karzai, December 15 2008   </a:t>
            </a:r>
          </a:p>
        </p:txBody>
      </p:sp>
    </p:spTree>
    <p:extLst>
      <p:ext uri="{BB962C8B-B14F-4D97-AF65-F5344CB8AC3E}">
        <p14:creationId xmlns:p14="http://schemas.microsoft.com/office/powerpoint/2010/main" val="428277799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260648"/>
            <a:ext cx="4111263" cy="54773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76708" y="260648"/>
            <a:ext cx="4110250" cy="23976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4745093" y="3890201"/>
            <a:ext cx="4398907" cy="2954655"/>
          </a:xfrm>
          <a:prstGeom prst="rect">
            <a:avLst/>
          </a:prstGeom>
        </p:spPr>
        <p:txBody>
          <a:bodyPr wrap="square" lIns="360000" rIns="360000">
            <a:spAutoFit/>
          </a:bodyPr>
          <a:lstStyle/>
          <a:p>
            <a:pPr algn="r"/>
            <a:r>
              <a:rPr lang="en-GB" sz="3200" b="1" dirty="0" smtClean="0"/>
              <a:t>“I </a:t>
            </a:r>
            <a:r>
              <a:rPr lang="en-GB" sz="3200" b="1" dirty="0"/>
              <a:t>have seen this movie. It was called </a:t>
            </a:r>
            <a:r>
              <a:rPr lang="en-GB" sz="3200" b="1" dirty="0" smtClean="0"/>
              <a:t>Vietnam.”</a:t>
            </a:r>
          </a:p>
          <a:p>
            <a:pPr marL="285750" indent="-285750" algn="r">
              <a:buFontTx/>
              <a:buChar char="-"/>
            </a:pPr>
            <a:r>
              <a:rPr lang="en-GB" dirty="0" smtClean="0"/>
              <a:t>General Anthony </a:t>
            </a:r>
            <a:r>
              <a:rPr lang="en-GB" dirty="0" err="1" smtClean="0"/>
              <a:t>Zinni</a:t>
            </a:r>
            <a:r>
              <a:rPr lang="en-GB" dirty="0" smtClean="0"/>
              <a:t> (pictured) on the Iraq War, cited by </a:t>
            </a:r>
            <a:r>
              <a:rPr lang="en-GB" dirty="0" err="1" smtClean="0"/>
              <a:t>McSweeney</a:t>
            </a:r>
            <a:r>
              <a:rPr lang="en-GB" dirty="0" smtClean="0"/>
              <a:t>, </a:t>
            </a:r>
            <a:r>
              <a:rPr lang="en-GB" i="1" dirty="0" smtClean="0"/>
              <a:t>The ‘War on Terror’ and American </a:t>
            </a:r>
            <a:r>
              <a:rPr lang="en-GB" dirty="0" smtClean="0"/>
              <a:t>Film, p.60</a:t>
            </a:r>
          </a:p>
          <a:p>
            <a:pPr algn="r"/>
            <a:r>
              <a:rPr lang="en-GB" dirty="0" smtClean="0"/>
              <a:t> </a:t>
            </a:r>
          </a:p>
        </p:txBody>
      </p:sp>
      <p:pic>
        <p:nvPicPr>
          <p:cNvPr id="1026"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113176" y="4149080"/>
            <a:ext cx="1806968" cy="266601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3102136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4652948" y="4180344"/>
            <a:ext cx="4491052" cy="2677656"/>
          </a:xfrm>
          <a:prstGeom prst="rect">
            <a:avLst/>
          </a:prstGeom>
        </p:spPr>
        <p:txBody>
          <a:bodyPr wrap="square" lIns="360000" rIns="360000">
            <a:spAutoFit/>
          </a:bodyPr>
          <a:lstStyle/>
          <a:p>
            <a:pPr algn="r"/>
            <a:r>
              <a:rPr lang="en-GB" sz="3200" b="1" dirty="0" smtClean="0"/>
              <a:t>“I </a:t>
            </a:r>
            <a:r>
              <a:rPr lang="en-GB" sz="3200" b="1" dirty="0"/>
              <a:t>have seen this movie. It was called </a:t>
            </a:r>
            <a:r>
              <a:rPr lang="en-GB" sz="3200" b="1" dirty="0" smtClean="0"/>
              <a:t>Vietnam.”</a:t>
            </a:r>
          </a:p>
          <a:p>
            <a:pPr marL="285750" indent="-285750" algn="r">
              <a:buFontTx/>
              <a:buChar char="-"/>
            </a:pPr>
            <a:r>
              <a:rPr lang="en-GB" dirty="0" smtClean="0"/>
              <a:t>General Anthony </a:t>
            </a:r>
            <a:r>
              <a:rPr lang="en-GB" dirty="0" err="1" smtClean="0"/>
              <a:t>Zinni</a:t>
            </a:r>
            <a:r>
              <a:rPr lang="en-GB" dirty="0" smtClean="0"/>
              <a:t> on the Iraq War, cited by </a:t>
            </a:r>
            <a:r>
              <a:rPr lang="en-GB" dirty="0" err="1" smtClean="0"/>
              <a:t>McSweeney</a:t>
            </a:r>
            <a:r>
              <a:rPr lang="en-GB" dirty="0" smtClean="0"/>
              <a:t>, </a:t>
            </a:r>
            <a:r>
              <a:rPr lang="en-GB" i="1" dirty="0" smtClean="0"/>
              <a:t>The ‘War on Terror’ and American Film</a:t>
            </a:r>
            <a:r>
              <a:rPr lang="en-GB" dirty="0" smtClean="0"/>
              <a:t>, p.60</a:t>
            </a:r>
          </a:p>
          <a:p>
            <a:pPr algn="r"/>
            <a:r>
              <a:rPr lang="en-GB" dirty="0" smtClean="0"/>
              <a:t> </a:t>
            </a:r>
          </a:p>
        </p:txBody>
      </p:sp>
      <p:pic>
        <p:nvPicPr>
          <p:cNvPr id="7" name="Picture 6"/>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4776" b="4706"/>
          <a:stretch/>
        </p:blipFill>
        <p:spPr bwMode="auto">
          <a:xfrm>
            <a:off x="5958938" y="189706"/>
            <a:ext cx="2874084" cy="21591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9512" y="188640"/>
            <a:ext cx="3715063" cy="58326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03848" y="1340768"/>
            <a:ext cx="3024336" cy="23640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7717787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8211818"/>
          </a:xfrm>
          <a:prstGeom prst="rect">
            <a:avLst/>
          </a:prstGeom>
          <a:noFill/>
        </p:spPr>
        <p:txBody>
          <a:bodyPr lIns="360000" tIns="180000" rIns="360000" bIns="180000">
            <a:spAutoFit/>
          </a:bodyPr>
          <a:lstStyle/>
          <a:p>
            <a:pPr fontAlgn="auto">
              <a:spcBef>
                <a:spcPts val="0"/>
              </a:spcBef>
              <a:spcAft>
                <a:spcPts val="0"/>
              </a:spcAft>
              <a:defRPr/>
            </a:pPr>
            <a:r>
              <a:rPr lang="en-GB" b="1" dirty="0" smtClean="0">
                <a:solidFill>
                  <a:prstClr val="black"/>
                </a:solidFill>
                <a:latin typeface="+mn-lt"/>
                <a:cs typeface="+mn-cs"/>
              </a:rPr>
              <a:t>The </a:t>
            </a:r>
            <a:r>
              <a:rPr lang="en-GB" b="1" dirty="0">
                <a:solidFill>
                  <a:prstClr val="black"/>
                </a:solidFill>
                <a:latin typeface="+mn-lt"/>
                <a:cs typeface="+mn-cs"/>
              </a:rPr>
              <a:t>John Wayne Syndrome</a:t>
            </a:r>
          </a:p>
          <a:p>
            <a:pPr fontAlgn="auto">
              <a:spcBef>
                <a:spcPts val="0"/>
              </a:spcBef>
              <a:spcAft>
                <a:spcPts val="0"/>
              </a:spcAft>
              <a:defRPr/>
            </a:pPr>
            <a:endParaRPr lang="en-GB" b="1" dirty="0">
              <a:solidFill>
                <a:prstClr val="black"/>
              </a:solidFill>
              <a:latin typeface="+mn-lt"/>
              <a:cs typeface="+mn-cs"/>
            </a:endParaRPr>
          </a:p>
          <a:p>
            <a:pPr fontAlgn="auto">
              <a:spcBef>
                <a:spcPts val="0"/>
              </a:spcBef>
              <a:spcAft>
                <a:spcPts val="0"/>
              </a:spcAft>
              <a:defRPr/>
            </a:pPr>
            <a:endParaRPr lang="en-GB" b="1" dirty="0">
              <a:solidFill>
                <a:prstClr val="black"/>
              </a:solidFill>
              <a:latin typeface="+mn-lt"/>
              <a:cs typeface="+mn-cs"/>
            </a:endParaRPr>
          </a:p>
          <a:p>
            <a:pPr fontAlgn="auto">
              <a:spcBef>
                <a:spcPts val="0"/>
              </a:spcBef>
              <a:spcAft>
                <a:spcPts val="0"/>
              </a:spcAft>
              <a:defRPr/>
            </a:pPr>
            <a:endParaRPr lang="en-GB" b="1" dirty="0">
              <a:solidFill>
                <a:prstClr val="black"/>
              </a:solidFill>
              <a:latin typeface="+mn-lt"/>
              <a:cs typeface="+mn-cs"/>
            </a:endParaRPr>
          </a:p>
          <a:p>
            <a:pPr fontAlgn="auto">
              <a:spcBef>
                <a:spcPts val="0"/>
              </a:spcBef>
              <a:spcAft>
                <a:spcPts val="0"/>
              </a:spcAft>
              <a:defRPr/>
            </a:pPr>
            <a:endParaRPr lang="en-GB" b="1" dirty="0">
              <a:solidFill>
                <a:prstClr val="black"/>
              </a:solidFill>
              <a:latin typeface="+mn-lt"/>
              <a:cs typeface="+mn-cs"/>
            </a:endParaRPr>
          </a:p>
          <a:p>
            <a:pPr fontAlgn="auto">
              <a:spcBef>
                <a:spcPts val="0"/>
              </a:spcBef>
              <a:spcAft>
                <a:spcPts val="0"/>
              </a:spcAft>
              <a:defRPr/>
            </a:pPr>
            <a:endParaRPr lang="en-GB" b="1" dirty="0">
              <a:solidFill>
                <a:prstClr val="black"/>
              </a:solidFill>
              <a:latin typeface="+mn-lt"/>
              <a:cs typeface="+mn-cs"/>
            </a:endParaRPr>
          </a:p>
          <a:p>
            <a:pPr fontAlgn="auto">
              <a:spcBef>
                <a:spcPts val="0"/>
              </a:spcBef>
              <a:spcAft>
                <a:spcPts val="0"/>
              </a:spcAft>
              <a:defRPr/>
            </a:pPr>
            <a:endParaRPr lang="en-GB" b="1" dirty="0">
              <a:solidFill>
                <a:prstClr val="black"/>
              </a:solidFill>
              <a:latin typeface="+mn-lt"/>
              <a:cs typeface="+mn-cs"/>
            </a:endParaRPr>
          </a:p>
          <a:p>
            <a:pPr fontAlgn="auto">
              <a:spcBef>
                <a:spcPts val="0"/>
              </a:spcBef>
              <a:spcAft>
                <a:spcPts val="0"/>
              </a:spcAft>
              <a:defRPr/>
            </a:pPr>
            <a:endParaRPr lang="en-GB" b="1" dirty="0" smtClean="0">
              <a:solidFill>
                <a:prstClr val="black"/>
              </a:solidFill>
              <a:latin typeface="+mn-lt"/>
              <a:cs typeface="+mn-cs"/>
            </a:endParaRPr>
          </a:p>
          <a:p>
            <a:pPr fontAlgn="auto">
              <a:spcBef>
                <a:spcPts val="0"/>
              </a:spcBef>
              <a:spcAft>
                <a:spcPts val="0"/>
              </a:spcAft>
              <a:defRPr/>
            </a:pPr>
            <a:endParaRPr lang="en-GB" b="1" dirty="0">
              <a:solidFill>
                <a:prstClr val="black"/>
              </a:solidFill>
              <a:latin typeface="+mn-lt"/>
              <a:cs typeface="+mn-cs"/>
            </a:endParaRPr>
          </a:p>
          <a:p>
            <a:pPr fontAlgn="auto">
              <a:spcBef>
                <a:spcPts val="0"/>
              </a:spcBef>
              <a:spcAft>
                <a:spcPts val="0"/>
              </a:spcAft>
              <a:defRPr/>
            </a:pPr>
            <a:endParaRPr lang="en-GB" b="1" dirty="0">
              <a:solidFill>
                <a:prstClr val="black"/>
              </a:solidFill>
              <a:latin typeface="+mn-lt"/>
              <a:cs typeface="+mn-cs"/>
            </a:endParaRPr>
          </a:p>
          <a:p>
            <a:pPr marL="285750" indent="-285750" algn="just" fontAlgn="auto">
              <a:spcBef>
                <a:spcPts val="0"/>
              </a:spcBef>
              <a:spcAft>
                <a:spcPts val="0"/>
              </a:spcAft>
              <a:buFont typeface="Arial" panose="020B0604020202020204" pitchFamily="34" charset="0"/>
              <a:buChar char="•"/>
              <a:defRPr/>
            </a:pPr>
            <a:endParaRPr lang="en-GB" sz="800" i="1" dirty="0" smtClean="0">
              <a:solidFill>
                <a:prstClr val="black"/>
              </a:solidFill>
              <a:latin typeface="+mn-lt"/>
              <a:cs typeface="Arial" pitchFamily="34" charset="0"/>
            </a:endParaRPr>
          </a:p>
          <a:p>
            <a:pPr marL="285750" indent="-285750" algn="just" fontAlgn="auto">
              <a:spcBef>
                <a:spcPts val="0"/>
              </a:spcBef>
              <a:spcAft>
                <a:spcPts val="0"/>
              </a:spcAft>
              <a:buFont typeface="Arial" panose="020B0604020202020204" pitchFamily="34" charset="0"/>
              <a:buChar char="•"/>
              <a:defRPr/>
            </a:pPr>
            <a:r>
              <a:rPr lang="en-GB" sz="1600" i="1" dirty="0" smtClean="0">
                <a:solidFill>
                  <a:prstClr val="black"/>
                </a:solidFill>
                <a:latin typeface="+mn-lt"/>
                <a:cs typeface="Arial" pitchFamily="34" charset="0"/>
              </a:rPr>
              <a:t>The </a:t>
            </a:r>
            <a:r>
              <a:rPr lang="en-GB" sz="1600" i="1" dirty="0" smtClean="0">
                <a:solidFill>
                  <a:prstClr val="black"/>
                </a:solidFill>
                <a:latin typeface="+mn-lt"/>
                <a:cs typeface="Arial" pitchFamily="34" charset="0"/>
              </a:rPr>
              <a:t>Green Berets </a:t>
            </a:r>
            <a:r>
              <a:rPr lang="en-GB" sz="1600" dirty="0" smtClean="0">
                <a:solidFill>
                  <a:prstClr val="black"/>
                </a:solidFill>
                <a:latin typeface="+mn-lt"/>
                <a:cs typeface="Arial" pitchFamily="34" charset="0"/>
              </a:rPr>
              <a:t>(1968, directed by and starring John Wayne) tried to apply the narrative formula of the WWII combat movie to Vietnam (e.g. </a:t>
            </a:r>
            <a:r>
              <a:rPr lang="en-GB" sz="1600" i="1" dirty="0" smtClean="0">
                <a:solidFill>
                  <a:prstClr val="black"/>
                </a:solidFill>
                <a:latin typeface="+mn-lt"/>
                <a:cs typeface="Arial" pitchFamily="34" charset="0"/>
              </a:rPr>
              <a:t>Sands of Iwo Jima</a:t>
            </a:r>
            <a:r>
              <a:rPr lang="en-GB" sz="1600" dirty="0" smtClean="0">
                <a:solidFill>
                  <a:prstClr val="black"/>
                </a:solidFill>
                <a:latin typeface="+mn-lt"/>
                <a:cs typeface="Arial" pitchFamily="34" charset="0"/>
              </a:rPr>
              <a:t>, 1949, also starring John Wayne)</a:t>
            </a:r>
          </a:p>
          <a:p>
            <a:pPr marL="285750" indent="-285750" algn="just" fontAlgn="auto">
              <a:spcBef>
                <a:spcPts val="0"/>
              </a:spcBef>
              <a:spcAft>
                <a:spcPts val="0"/>
              </a:spcAft>
              <a:buFont typeface="Arial" panose="020B0604020202020204" pitchFamily="34" charset="0"/>
              <a:buChar char="•"/>
              <a:defRPr/>
            </a:pPr>
            <a:endParaRPr lang="en-GB" sz="1600" dirty="0">
              <a:solidFill>
                <a:prstClr val="black"/>
              </a:solidFill>
              <a:latin typeface="+mn-lt"/>
              <a:cs typeface="Arial" pitchFamily="34" charset="0"/>
            </a:endParaRPr>
          </a:p>
          <a:p>
            <a:pPr marL="285750" indent="-285750" algn="just" fontAlgn="auto">
              <a:spcBef>
                <a:spcPts val="0"/>
              </a:spcBef>
              <a:spcAft>
                <a:spcPts val="0"/>
              </a:spcAft>
              <a:buFont typeface="Arial" panose="020B0604020202020204" pitchFamily="34" charset="0"/>
              <a:buChar char="•"/>
              <a:defRPr/>
            </a:pPr>
            <a:r>
              <a:rPr lang="en-GB" sz="1600" dirty="0" smtClean="0">
                <a:solidFill>
                  <a:prstClr val="black"/>
                </a:solidFill>
                <a:latin typeface="+mn-lt"/>
                <a:cs typeface="Arial" pitchFamily="34" charset="0"/>
              </a:rPr>
              <a:t>Allusions to John Wayne in veterans’ accounts of the war </a:t>
            </a:r>
            <a:endParaRPr lang="en-GB" sz="1600" dirty="0" smtClean="0">
              <a:solidFill>
                <a:prstClr val="black"/>
              </a:solidFill>
              <a:latin typeface="+mn-lt"/>
              <a:cs typeface="Arial" pitchFamily="34" charset="0"/>
            </a:endParaRPr>
          </a:p>
          <a:p>
            <a:pPr marL="285750" indent="-285750" algn="just" fontAlgn="auto">
              <a:spcBef>
                <a:spcPts val="0"/>
              </a:spcBef>
              <a:spcAft>
                <a:spcPts val="0"/>
              </a:spcAft>
              <a:buFont typeface="Arial" panose="020B0604020202020204" pitchFamily="34" charset="0"/>
              <a:buChar char="•"/>
              <a:defRPr/>
            </a:pPr>
            <a:endParaRPr lang="en-GB" sz="1600" dirty="0">
              <a:solidFill>
                <a:prstClr val="black"/>
              </a:solidFill>
              <a:cs typeface="Arial" pitchFamily="34" charset="0"/>
            </a:endParaRPr>
          </a:p>
          <a:p>
            <a:pPr marL="285750" indent="-285750" algn="just" fontAlgn="auto">
              <a:spcBef>
                <a:spcPts val="0"/>
              </a:spcBef>
              <a:spcAft>
                <a:spcPts val="0"/>
              </a:spcAft>
              <a:buFont typeface="Arial" panose="020B0604020202020204" pitchFamily="34" charset="0"/>
              <a:buChar char="•"/>
              <a:defRPr/>
            </a:pPr>
            <a:r>
              <a:rPr lang="en-GB" sz="1600" dirty="0" smtClean="0">
                <a:solidFill>
                  <a:prstClr val="black"/>
                </a:solidFill>
                <a:latin typeface="+mn-lt"/>
                <a:cs typeface="Arial" pitchFamily="34" charset="0"/>
              </a:rPr>
              <a:t>Wayne’s </a:t>
            </a:r>
            <a:r>
              <a:rPr lang="en-GB" sz="1600" dirty="0" smtClean="0">
                <a:solidFill>
                  <a:prstClr val="black"/>
                </a:solidFill>
                <a:latin typeface="+mn-lt"/>
                <a:cs typeface="Arial" pitchFamily="34" charset="0"/>
              </a:rPr>
              <a:t>image and persona </a:t>
            </a:r>
            <a:r>
              <a:rPr lang="en-GB" sz="1600" dirty="0" smtClean="0">
                <a:solidFill>
                  <a:prstClr val="black"/>
                </a:solidFill>
                <a:latin typeface="+mn-lt"/>
                <a:cs typeface="Arial" pitchFamily="34" charset="0"/>
              </a:rPr>
              <a:t>impacted psychology </a:t>
            </a:r>
            <a:r>
              <a:rPr lang="en-GB" sz="1600" dirty="0" smtClean="0">
                <a:solidFill>
                  <a:prstClr val="black"/>
                </a:solidFill>
                <a:latin typeface="+mn-lt"/>
                <a:cs typeface="Arial" pitchFamily="34" charset="0"/>
              </a:rPr>
              <a:t>of troops in Vietnam: Robert Jay </a:t>
            </a:r>
            <a:r>
              <a:rPr lang="en-GB" sz="1600" dirty="0" err="1" smtClean="0">
                <a:solidFill>
                  <a:prstClr val="black"/>
                </a:solidFill>
                <a:latin typeface="+mn-lt"/>
                <a:cs typeface="Arial" pitchFamily="34" charset="0"/>
              </a:rPr>
              <a:t>Lifton</a:t>
            </a:r>
            <a:r>
              <a:rPr lang="en-GB" sz="1600" dirty="0" smtClean="0">
                <a:solidFill>
                  <a:prstClr val="black"/>
                </a:solidFill>
                <a:latin typeface="+mn-lt"/>
                <a:cs typeface="Arial" pitchFamily="34" charset="0"/>
              </a:rPr>
              <a:t> recalled holding a rap group </a:t>
            </a:r>
            <a:r>
              <a:rPr lang="en-GB" sz="1600" dirty="0" smtClean="0">
                <a:solidFill>
                  <a:prstClr val="black"/>
                </a:solidFill>
                <a:latin typeface="+mn-lt"/>
                <a:cs typeface="Arial" pitchFamily="34" charset="0"/>
              </a:rPr>
              <a:t>with veterans on </a:t>
            </a:r>
            <a:r>
              <a:rPr lang="en-GB" sz="1600" dirty="0" smtClean="0">
                <a:solidFill>
                  <a:prstClr val="black"/>
                </a:solidFill>
                <a:latin typeface="+mn-lt"/>
                <a:cs typeface="Arial" pitchFamily="34" charset="0"/>
              </a:rPr>
              <a:t>the theme ‘How Much of John Wayne is Still in Us?’ and described veterans’ resistance to ‘the John Wayne thing’ (see </a:t>
            </a:r>
            <a:r>
              <a:rPr lang="en-GB" sz="1600" dirty="0" err="1" smtClean="0">
                <a:solidFill>
                  <a:prstClr val="black"/>
                </a:solidFill>
                <a:latin typeface="+mn-lt"/>
                <a:cs typeface="Arial" pitchFamily="34" charset="0"/>
              </a:rPr>
              <a:t>Lifton</a:t>
            </a:r>
            <a:r>
              <a:rPr lang="en-GB" sz="1600" dirty="0" smtClean="0">
                <a:solidFill>
                  <a:prstClr val="black"/>
                </a:solidFill>
                <a:latin typeface="+mn-lt"/>
                <a:cs typeface="Arial" pitchFamily="34" charset="0"/>
              </a:rPr>
              <a:t>, </a:t>
            </a:r>
            <a:r>
              <a:rPr lang="en-GB" sz="1600" i="1" dirty="0" smtClean="0">
                <a:solidFill>
                  <a:prstClr val="black"/>
                </a:solidFill>
                <a:latin typeface="+mn-lt"/>
                <a:cs typeface="Arial" pitchFamily="34" charset="0"/>
              </a:rPr>
              <a:t>Home From the </a:t>
            </a:r>
            <a:r>
              <a:rPr lang="en-GB" sz="1600" i="1" dirty="0" smtClean="0">
                <a:solidFill>
                  <a:prstClr val="black"/>
                </a:solidFill>
                <a:latin typeface="+mn-lt"/>
                <a:cs typeface="Arial" pitchFamily="34" charset="0"/>
              </a:rPr>
              <a:t>War: Learning from Vietnam Veterans</a:t>
            </a:r>
            <a:r>
              <a:rPr lang="en-GB" sz="1600" dirty="0">
                <a:solidFill>
                  <a:prstClr val="black"/>
                </a:solidFill>
                <a:latin typeface="+mn-lt"/>
                <a:cs typeface="Arial" pitchFamily="34" charset="0"/>
              </a:rPr>
              <a:t> </a:t>
            </a:r>
            <a:r>
              <a:rPr lang="en-GB" sz="1600" dirty="0" smtClean="0">
                <a:solidFill>
                  <a:prstClr val="black"/>
                </a:solidFill>
                <a:latin typeface="+mn-lt"/>
                <a:cs typeface="Arial" pitchFamily="34" charset="0"/>
              </a:rPr>
              <a:t>aka </a:t>
            </a:r>
            <a:r>
              <a:rPr lang="en-GB" sz="1600" i="1" dirty="0" smtClean="0"/>
              <a:t>V</a:t>
            </a:r>
            <a:r>
              <a:rPr lang="en-GB" sz="1600" i="1" dirty="0">
                <a:solidFill>
                  <a:prstClr val="black"/>
                </a:solidFill>
                <a:cs typeface="Arial" pitchFamily="34" charset="0"/>
              </a:rPr>
              <a:t> Home From the War: </a:t>
            </a:r>
            <a:r>
              <a:rPr lang="en-GB" sz="1600" i="1" dirty="0" smtClean="0">
                <a:solidFill>
                  <a:prstClr val="black"/>
                </a:solidFill>
                <a:cs typeface="Arial" pitchFamily="34" charset="0"/>
              </a:rPr>
              <a:t>V</a:t>
            </a:r>
            <a:r>
              <a:rPr lang="en-GB" sz="1600" i="1" dirty="0" smtClean="0"/>
              <a:t>ietnam </a:t>
            </a:r>
            <a:r>
              <a:rPr lang="en-GB" sz="1600" i="1" dirty="0"/>
              <a:t>Veterans – Neither Victims nor Executioners</a:t>
            </a:r>
            <a:r>
              <a:rPr lang="en-GB" sz="1600" dirty="0" smtClean="0">
                <a:solidFill>
                  <a:prstClr val="black"/>
                </a:solidFill>
                <a:latin typeface="+mn-lt"/>
                <a:cs typeface="Arial" pitchFamily="34" charset="0"/>
              </a:rPr>
              <a:t> [1973])</a:t>
            </a:r>
            <a:endParaRPr lang="en-GB" sz="1600" dirty="0" smtClean="0">
              <a:solidFill>
                <a:prstClr val="black"/>
              </a:solidFill>
              <a:latin typeface="+mn-lt"/>
              <a:cs typeface="Arial" pitchFamily="34" charset="0"/>
            </a:endParaRPr>
          </a:p>
          <a:p>
            <a:pPr marL="285750" indent="-285750" algn="just" fontAlgn="auto">
              <a:spcBef>
                <a:spcPts val="0"/>
              </a:spcBef>
              <a:spcAft>
                <a:spcPts val="0"/>
              </a:spcAft>
              <a:buFont typeface="Arial" panose="020B0604020202020204" pitchFamily="34" charset="0"/>
              <a:buChar char="•"/>
              <a:defRPr/>
            </a:pPr>
            <a:endParaRPr lang="en-GB" sz="1600" dirty="0" smtClean="0">
              <a:solidFill>
                <a:prstClr val="black"/>
              </a:solidFill>
              <a:latin typeface="+mn-lt"/>
              <a:cs typeface="Arial" pitchFamily="34" charset="0"/>
            </a:endParaRPr>
          </a:p>
          <a:p>
            <a:pPr marL="285750" indent="-285750" algn="just" fontAlgn="auto">
              <a:spcBef>
                <a:spcPts val="0"/>
              </a:spcBef>
              <a:spcAft>
                <a:spcPts val="0"/>
              </a:spcAft>
              <a:buFont typeface="Arial" panose="020B0604020202020204" pitchFamily="34" charset="0"/>
              <a:buChar char="•"/>
              <a:defRPr/>
            </a:pPr>
            <a:r>
              <a:rPr lang="en-GB" sz="1600" dirty="0" smtClean="0">
                <a:solidFill>
                  <a:prstClr val="black"/>
                </a:solidFill>
                <a:latin typeface="+mn-lt"/>
                <a:cs typeface="Arial" pitchFamily="34" charset="0"/>
              </a:rPr>
              <a:t>John Wayne as model of masculine, patriotic heroism </a:t>
            </a:r>
            <a:r>
              <a:rPr lang="en-GB" sz="1600" i="1" dirty="0" smtClean="0">
                <a:solidFill>
                  <a:prstClr val="black"/>
                </a:solidFill>
                <a:latin typeface="+mn-lt"/>
                <a:cs typeface="Arial" pitchFamily="34" charset="0"/>
              </a:rPr>
              <a:t>and </a:t>
            </a:r>
            <a:r>
              <a:rPr lang="en-GB" sz="1600" dirty="0" smtClean="0">
                <a:solidFill>
                  <a:prstClr val="black"/>
                </a:solidFill>
                <a:latin typeface="+mn-lt"/>
                <a:cs typeface="Arial" pitchFamily="34" charset="0"/>
              </a:rPr>
              <a:t>as the basis of so-called ‘John Wayne Syndrome’ as a psychological phenomenon experienced by combatants: stoic forbearance of a traumatic event to patients’ long-term detriment, as identified by some [pop?-] psychoanalysts</a:t>
            </a:r>
            <a:endParaRPr lang="en-GB" sz="1600" dirty="0">
              <a:solidFill>
                <a:prstClr val="black"/>
              </a:solidFill>
              <a:latin typeface="+mn-lt"/>
              <a:cs typeface="Arial" pitchFamily="34" charset="0"/>
            </a:endParaRPr>
          </a:p>
          <a:p>
            <a:pPr fontAlgn="auto">
              <a:spcBef>
                <a:spcPts val="0"/>
              </a:spcBef>
              <a:spcAft>
                <a:spcPts val="0"/>
              </a:spcAft>
              <a:defRPr/>
            </a:pPr>
            <a:endParaRPr lang="en-GB" dirty="0">
              <a:solidFill>
                <a:prstClr val="black"/>
              </a:solidFill>
              <a:latin typeface="+mn-lt"/>
              <a:cs typeface="Arial" pitchFamily="34" charset="0"/>
            </a:endParaRPr>
          </a:p>
          <a:p>
            <a:pPr fontAlgn="auto">
              <a:spcBef>
                <a:spcPts val="0"/>
              </a:spcBef>
              <a:spcAft>
                <a:spcPts val="0"/>
              </a:spcAft>
              <a:defRPr/>
            </a:pPr>
            <a:endParaRPr lang="en-GB" dirty="0">
              <a:solidFill>
                <a:prstClr val="black"/>
              </a:solidFill>
              <a:latin typeface="+mn-lt"/>
              <a:cs typeface="Arial" pitchFamily="34" charset="0"/>
            </a:endParaRPr>
          </a:p>
          <a:p>
            <a:pPr fontAlgn="auto">
              <a:spcBef>
                <a:spcPts val="0"/>
              </a:spcBef>
              <a:spcAft>
                <a:spcPts val="0"/>
              </a:spcAft>
              <a:defRPr/>
            </a:pPr>
            <a:endParaRPr lang="en-GB" dirty="0">
              <a:solidFill>
                <a:prstClr val="black"/>
              </a:solidFill>
              <a:latin typeface="+mn-lt"/>
              <a:cs typeface="Arial" pitchFamily="34" charset="0"/>
            </a:endParaRPr>
          </a:p>
          <a:p>
            <a:pPr fontAlgn="auto">
              <a:spcBef>
                <a:spcPts val="0"/>
              </a:spcBef>
              <a:spcAft>
                <a:spcPts val="0"/>
              </a:spcAft>
              <a:defRPr/>
            </a:pPr>
            <a:endParaRPr lang="en-GB" dirty="0">
              <a:solidFill>
                <a:prstClr val="black"/>
              </a:solidFill>
              <a:latin typeface="+mn-lt"/>
              <a:cs typeface="Arial" pitchFamily="34" charset="0"/>
            </a:endParaRPr>
          </a:p>
          <a:p>
            <a:pPr lvl="1" fontAlgn="auto">
              <a:spcBef>
                <a:spcPts val="0"/>
              </a:spcBef>
              <a:spcAft>
                <a:spcPts val="0"/>
              </a:spcAft>
              <a:defRPr/>
            </a:pPr>
            <a:endParaRPr lang="en-GB" b="1" dirty="0">
              <a:latin typeface="+mn-lt"/>
              <a:cs typeface="+mn-cs"/>
            </a:endParaRPr>
          </a:p>
        </p:txBody>
      </p:sp>
      <p:pic>
        <p:nvPicPr>
          <p:cNvPr id="7171"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8175" y="548680"/>
            <a:ext cx="1809750" cy="23764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2"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84663" y="545505"/>
            <a:ext cx="1587500" cy="2379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2124067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4652948" y="5011341"/>
            <a:ext cx="4491052" cy="1846659"/>
          </a:xfrm>
          <a:prstGeom prst="rect">
            <a:avLst/>
          </a:prstGeom>
        </p:spPr>
        <p:txBody>
          <a:bodyPr wrap="square" lIns="360000" rIns="360000">
            <a:spAutoFit/>
          </a:bodyPr>
          <a:lstStyle/>
          <a:p>
            <a:pPr algn="r"/>
            <a:r>
              <a:rPr lang="en-GB" sz="3200" b="1" dirty="0" smtClean="0"/>
              <a:t>“I </a:t>
            </a:r>
            <a:r>
              <a:rPr lang="en-GB" sz="3200" b="1" dirty="0"/>
              <a:t>have seen this movie. It was called </a:t>
            </a:r>
            <a:r>
              <a:rPr lang="en-GB" sz="3200" b="1" dirty="0" smtClean="0"/>
              <a:t>Vietnam.’”</a:t>
            </a:r>
          </a:p>
          <a:p>
            <a:pPr algn="r"/>
            <a:r>
              <a:rPr lang="en-GB" dirty="0" smtClean="0"/>
              <a:t> </a:t>
            </a:r>
          </a:p>
        </p:txBody>
      </p:sp>
      <p:pic>
        <p:nvPicPr>
          <p:cNvPr id="9"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188640"/>
            <a:ext cx="3715063" cy="58326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3894575" y="0"/>
            <a:ext cx="5249425" cy="5990010"/>
          </a:xfrm>
          <a:prstGeom prst="rect">
            <a:avLst/>
          </a:prstGeom>
        </p:spPr>
        <p:txBody>
          <a:bodyPr wrap="square" lIns="360000" tIns="360000" rIns="360000" bIns="360000">
            <a:spAutoFit/>
          </a:bodyPr>
          <a:lstStyle/>
          <a:p>
            <a:pPr algn="just"/>
            <a:r>
              <a:rPr lang="en-GB" dirty="0" smtClean="0"/>
              <a:t>“In </a:t>
            </a:r>
            <a:r>
              <a:rPr lang="en-GB" i="1" dirty="0" smtClean="0"/>
              <a:t>Tangled </a:t>
            </a:r>
            <a:r>
              <a:rPr lang="en-GB" i="1" dirty="0"/>
              <a:t>Memories: The Vietnam War</a:t>
            </a:r>
            <a:r>
              <a:rPr lang="en-GB" i="1" dirty="0" smtClean="0"/>
              <a:t>, the </a:t>
            </a:r>
            <a:r>
              <a:rPr lang="en-GB" i="1" dirty="0"/>
              <a:t>AIDS Epidemic, and the Politics of Remembering</a:t>
            </a:r>
            <a:r>
              <a:rPr lang="en-GB" dirty="0"/>
              <a:t> (1997), </a:t>
            </a:r>
            <a:r>
              <a:rPr lang="en-GB" dirty="0" err="1"/>
              <a:t>Marita</a:t>
            </a:r>
            <a:r>
              <a:rPr lang="en-GB" dirty="0"/>
              <a:t> </a:t>
            </a:r>
            <a:r>
              <a:rPr lang="en-GB" dirty="0" err="1" smtClean="0"/>
              <a:t>Sturken</a:t>
            </a:r>
            <a:r>
              <a:rPr lang="en-GB" dirty="0" smtClean="0"/>
              <a:t> quotes </a:t>
            </a:r>
            <a:r>
              <a:rPr lang="en-GB" dirty="0"/>
              <a:t>a Vietnam veteran by the name of William Adams who stated, ‘</a:t>
            </a:r>
            <a:r>
              <a:rPr lang="en-GB" dirty="0" smtClean="0"/>
              <a:t>When </a:t>
            </a:r>
            <a:r>
              <a:rPr lang="en-GB" i="1" dirty="0" smtClean="0"/>
              <a:t>Platoon</a:t>
            </a:r>
            <a:r>
              <a:rPr lang="en-GB" dirty="0" smtClean="0"/>
              <a:t> </a:t>
            </a:r>
            <a:r>
              <a:rPr lang="en-GB" dirty="0"/>
              <a:t>[1986] was first released, a number of people asked me, “Was the </a:t>
            </a:r>
            <a:r>
              <a:rPr lang="en-GB" dirty="0" smtClean="0"/>
              <a:t>war really </a:t>
            </a:r>
            <a:r>
              <a:rPr lang="en-GB" dirty="0"/>
              <a:t>like that?” I never found an answer . . . because </a:t>
            </a:r>
            <a:r>
              <a:rPr lang="en-GB" b="1" dirty="0">
                <a:solidFill>
                  <a:srgbClr val="FF0000"/>
                </a:solidFill>
              </a:rPr>
              <a:t>what “really” </a:t>
            </a:r>
            <a:r>
              <a:rPr lang="en-GB" b="1" dirty="0" smtClean="0">
                <a:solidFill>
                  <a:srgbClr val="FF0000"/>
                </a:solidFill>
              </a:rPr>
              <a:t>happened is </a:t>
            </a:r>
            <a:r>
              <a:rPr lang="en-GB" b="1" dirty="0">
                <a:solidFill>
                  <a:srgbClr val="FF0000"/>
                </a:solidFill>
              </a:rPr>
              <a:t>now so thoroughly mixed up in my mind with what has been said </a:t>
            </a:r>
            <a:r>
              <a:rPr lang="en-GB" b="1" dirty="0" smtClean="0">
                <a:solidFill>
                  <a:srgbClr val="FF0000"/>
                </a:solidFill>
              </a:rPr>
              <a:t>about what </a:t>
            </a:r>
            <a:r>
              <a:rPr lang="en-GB" b="1" dirty="0">
                <a:solidFill>
                  <a:srgbClr val="FF0000"/>
                </a:solidFill>
              </a:rPr>
              <a:t>happened that the pure experience is no longer </a:t>
            </a:r>
            <a:r>
              <a:rPr lang="en-GB" b="1" dirty="0" smtClean="0">
                <a:solidFill>
                  <a:srgbClr val="FF0000"/>
                </a:solidFill>
              </a:rPr>
              <a:t>there</a:t>
            </a:r>
            <a:r>
              <a:rPr lang="en-GB" dirty="0"/>
              <a:t>’ If films can be so influential to those who encountered an </a:t>
            </a:r>
            <a:r>
              <a:rPr lang="en-GB" dirty="0" smtClean="0"/>
              <a:t>event first-hand, what </a:t>
            </a:r>
            <a:r>
              <a:rPr lang="en-GB" dirty="0"/>
              <a:t>might the effects be on those who only ever experienced </a:t>
            </a:r>
            <a:r>
              <a:rPr lang="en-GB" dirty="0" smtClean="0"/>
              <a:t>it vicariously </a:t>
            </a:r>
            <a:r>
              <a:rPr lang="en-GB" dirty="0"/>
              <a:t>through the </a:t>
            </a:r>
            <a:r>
              <a:rPr lang="en-GB" dirty="0" smtClean="0"/>
              <a:t>media?”</a:t>
            </a:r>
          </a:p>
          <a:p>
            <a:pPr marL="285750" indent="-285750" algn="just">
              <a:buFontTx/>
              <a:buChar char="-"/>
            </a:pPr>
            <a:r>
              <a:rPr lang="en-GB" dirty="0" err="1" smtClean="0"/>
              <a:t>McSweeney</a:t>
            </a:r>
            <a:r>
              <a:rPr lang="en-GB" dirty="0" smtClean="0"/>
              <a:t>, </a:t>
            </a:r>
            <a:r>
              <a:rPr lang="en-GB" i="1" dirty="0"/>
              <a:t>The ‘War on Terror’ and American </a:t>
            </a:r>
            <a:r>
              <a:rPr lang="en-GB" i="1" dirty="0" smtClean="0"/>
              <a:t>Film</a:t>
            </a:r>
            <a:r>
              <a:rPr lang="en-GB" dirty="0" smtClean="0"/>
              <a:t>, p. 25</a:t>
            </a:r>
          </a:p>
          <a:p>
            <a:pPr marL="285750" indent="-285750" algn="just">
              <a:buFontTx/>
              <a:buChar char="-"/>
            </a:pPr>
            <a:endParaRPr lang="en-GB" dirty="0" smtClean="0"/>
          </a:p>
          <a:p>
            <a:pPr algn="just"/>
            <a:r>
              <a:rPr lang="en-GB" dirty="0" smtClean="0"/>
              <a:t> </a:t>
            </a:r>
          </a:p>
        </p:txBody>
      </p:sp>
    </p:spTree>
    <p:extLst>
      <p:ext uri="{BB962C8B-B14F-4D97-AF65-F5344CB8AC3E}">
        <p14:creationId xmlns:p14="http://schemas.microsoft.com/office/powerpoint/2010/main" val="426468157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123728" y="1042255"/>
            <a:ext cx="6480720" cy="3220021"/>
          </a:xfrm>
          <a:prstGeom prst="rect">
            <a:avLst/>
          </a:prstGeom>
          <a:noFill/>
        </p:spPr>
        <p:txBody>
          <a:bodyPr wrap="square" lIns="540000" tIns="360000" rIns="540000" bIns="360000" rtlCol="0">
            <a:spAutoFit/>
          </a:bodyPr>
          <a:lstStyle/>
          <a:p>
            <a:r>
              <a:rPr lang="en-GB" b="1" dirty="0" err="1" smtClean="0">
                <a:solidFill>
                  <a:srgbClr val="FF0000"/>
                </a:solidFill>
              </a:rPr>
              <a:t>Virilio’s</a:t>
            </a:r>
            <a:r>
              <a:rPr lang="en-GB" b="1" dirty="0" smtClean="0">
                <a:solidFill>
                  <a:srgbClr val="FF0000"/>
                </a:solidFill>
              </a:rPr>
              <a:t> key points: </a:t>
            </a:r>
          </a:p>
          <a:p>
            <a:endParaRPr lang="en-GB" b="1" dirty="0" smtClean="0">
              <a:solidFill>
                <a:srgbClr val="FF0000"/>
              </a:solidFill>
            </a:endParaRPr>
          </a:p>
          <a:p>
            <a:pPr marL="742950" lvl="1" indent="-285750">
              <a:buFontTx/>
              <a:buChar char="-"/>
            </a:pPr>
            <a:r>
              <a:rPr lang="en-GB" b="1" dirty="0" smtClean="0">
                <a:solidFill>
                  <a:srgbClr val="FF0000"/>
                </a:solidFill>
              </a:rPr>
              <a:t>that “the landscape of war became cinematic” during the 20th century (p. 70)</a:t>
            </a:r>
          </a:p>
          <a:p>
            <a:pPr marL="742950" lvl="1" indent="-285750">
              <a:buFontTx/>
              <a:buChar char="-"/>
            </a:pPr>
            <a:r>
              <a:rPr lang="en-GB" b="1" dirty="0" smtClean="0">
                <a:solidFill>
                  <a:srgbClr val="FF0000"/>
                </a:solidFill>
              </a:rPr>
              <a:t>that modern </a:t>
            </a:r>
            <a:r>
              <a:rPr lang="en-GB" b="1" dirty="0">
                <a:solidFill>
                  <a:srgbClr val="FF0000"/>
                </a:solidFill>
              </a:rPr>
              <a:t>warfare has generated a “growing confusion between ‘ocular reality’ and its instantaneous, mediated representation” (p. 73</a:t>
            </a:r>
            <a:r>
              <a:rPr lang="en-GB" b="1" dirty="0" smtClean="0">
                <a:solidFill>
                  <a:srgbClr val="FF0000"/>
                </a:solidFill>
              </a:rPr>
              <a:t>)</a:t>
            </a:r>
          </a:p>
          <a:p>
            <a:pPr marL="742950" lvl="1" indent="-285750">
              <a:buFontTx/>
              <a:buChar char="-"/>
            </a:pPr>
            <a:r>
              <a:rPr lang="en-GB" b="1" dirty="0" smtClean="0">
                <a:solidFill>
                  <a:srgbClr val="FF0000"/>
                </a:solidFill>
              </a:rPr>
              <a:t>that  “war has become the third dimension of  cinema” (p. 85)</a:t>
            </a:r>
            <a:endParaRPr lang="en-GB" b="1" dirty="0" smtClean="0">
              <a:ea typeface="Calibri"/>
              <a:cs typeface="Times New Roman"/>
            </a:endParaRPr>
          </a:p>
        </p:txBody>
      </p:sp>
      <p:pic>
        <p:nvPicPr>
          <p:cNvPr id="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4" y="1056198"/>
            <a:ext cx="1979712" cy="30340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TextBox 8"/>
          <p:cNvSpPr txBox="1"/>
          <p:nvPr/>
        </p:nvSpPr>
        <p:spPr>
          <a:xfrm>
            <a:off x="0" y="-36825"/>
            <a:ext cx="9144000" cy="1558028"/>
          </a:xfrm>
          <a:prstGeom prst="rect">
            <a:avLst/>
          </a:prstGeom>
          <a:noFill/>
        </p:spPr>
        <p:txBody>
          <a:bodyPr wrap="square" lIns="540000" tIns="360000" rIns="540000" bIns="360000" rtlCol="0">
            <a:spAutoFit/>
          </a:bodyPr>
          <a:lstStyle/>
          <a:p>
            <a:pPr algn="just"/>
            <a:r>
              <a:rPr lang="en-GB" dirty="0" smtClean="0"/>
              <a:t>Paul </a:t>
            </a:r>
            <a:r>
              <a:rPr lang="en-GB" dirty="0" err="1" smtClean="0"/>
              <a:t>Virilio</a:t>
            </a:r>
            <a:r>
              <a:rPr lang="en-GB" dirty="0" smtClean="0"/>
              <a:t>, ‘A Travelling Shot Over Eighty Years,’ </a:t>
            </a:r>
            <a:r>
              <a:rPr lang="en-GB" i="1" dirty="0" smtClean="0"/>
              <a:t>War and Cinema: The Logistics of Perception </a:t>
            </a:r>
            <a:r>
              <a:rPr lang="en-GB" dirty="0" smtClean="0"/>
              <a:t>(Verso: London, 2000 [1984]), pp. 68–89.</a:t>
            </a:r>
            <a:endParaRPr lang="en-GB" dirty="0"/>
          </a:p>
          <a:p>
            <a:pPr lvl="0" algn="just">
              <a:spcAft>
                <a:spcPts val="0"/>
              </a:spcAft>
            </a:pPr>
            <a:endParaRPr lang="en-GB" b="1" dirty="0" smtClean="0">
              <a:ea typeface="Calibri"/>
              <a:cs typeface="Times New Roman"/>
            </a:endParaRPr>
          </a:p>
        </p:txBody>
      </p:sp>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7504" y="4205428"/>
            <a:ext cx="2568640" cy="18158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 name="Picture 5" descr="http://i.imgur.com/iyJ0umR.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915816" y="4202933"/>
            <a:ext cx="2448272" cy="2335367"/>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652120" y="4207384"/>
            <a:ext cx="2879254" cy="22806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7060914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087216" y="588300"/>
            <a:ext cx="7020272" cy="4882015"/>
          </a:xfrm>
          <a:prstGeom prst="rect">
            <a:avLst/>
          </a:prstGeom>
          <a:noFill/>
        </p:spPr>
        <p:txBody>
          <a:bodyPr wrap="square" lIns="540000" tIns="360000" rIns="540000" bIns="360000" rtlCol="0">
            <a:spAutoFit/>
          </a:bodyPr>
          <a:lstStyle/>
          <a:p>
            <a:pPr algn="just"/>
            <a:r>
              <a:rPr lang="en-GB" dirty="0" smtClean="0">
                <a:ea typeface="Calibri"/>
                <a:cs typeface="Times New Roman"/>
              </a:rPr>
              <a:t>“Total War takes us from </a:t>
            </a:r>
            <a:r>
              <a:rPr lang="en-GB" b="1" dirty="0" smtClean="0">
                <a:ea typeface="Calibri"/>
                <a:cs typeface="Times New Roman"/>
              </a:rPr>
              <a:t>the second-hand recorded truth of the battlefield </a:t>
            </a:r>
            <a:r>
              <a:rPr lang="en-GB" b="1" dirty="0" smtClean="0">
                <a:solidFill>
                  <a:srgbClr val="FF0000"/>
                </a:solidFill>
                <a:effectLst>
                  <a:outerShdw blurRad="38100" dist="38100" dir="2700000" algn="tl">
                    <a:srgbClr val="000000">
                      <a:alpha val="43137"/>
                    </a:srgbClr>
                  </a:outerShdw>
                </a:effectLst>
                <a:ea typeface="Calibri"/>
                <a:cs typeface="Times New Roman"/>
              </a:rPr>
              <a:t>to the overexposure of live broadcast</a:t>
            </a:r>
            <a:r>
              <a:rPr lang="en-GB" dirty="0" smtClean="0">
                <a:ea typeface="Calibri"/>
                <a:cs typeface="Times New Roman"/>
              </a:rPr>
              <a:t>. For with the advent of strategic bombing  everything is now brought home to the cities, and it is no longer just the few whole mass … who are the surviving spectators of the combat. There are no longer any strictly ‘foreign wars’ … frontiers now pass through the middle of cities. Berlin, Harlem, Belfast, Beirut, Warsaw and Lyon. </a:t>
            </a:r>
            <a:r>
              <a:rPr lang="en-GB" b="1" dirty="0" smtClean="0">
                <a:ea typeface="Calibri"/>
                <a:cs typeface="Times New Roman"/>
              </a:rPr>
              <a:t>The streets themselves have now become a permanent film-set</a:t>
            </a:r>
            <a:r>
              <a:rPr lang="en-GB" dirty="0" smtClean="0">
                <a:ea typeface="Calibri"/>
                <a:cs typeface="Times New Roman"/>
              </a:rPr>
              <a:t> for army cameras or the tourist-reporters of global civil war … an entirely cinematic vision of the world.</a:t>
            </a:r>
          </a:p>
          <a:p>
            <a:pPr algn="just"/>
            <a:r>
              <a:rPr lang="en-GB" dirty="0">
                <a:ea typeface="Calibri"/>
                <a:cs typeface="Times New Roman"/>
              </a:rPr>
              <a:t>	</a:t>
            </a:r>
            <a:r>
              <a:rPr lang="en-GB" dirty="0" smtClean="0">
                <a:ea typeface="Calibri"/>
                <a:cs typeface="Times New Roman"/>
              </a:rPr>
              <a:t>“ … The enormous commercialization of </a:t>
            </a:r>
            <a:r>
              <a:rPr lang="en-GB" dirty="0" err="1" smtClean="0">
                <a:ea typeface="Calibri"/>
                <a:cs typeface="Times New Roman"/>
              </a:rPr>
              <a:t>audiovisual</a:t>
            </a:r>
            <a:r>
              <a:rPr lang="en-GB" dirty="0" smtClean="0">
                <a:ea typeface="Calibri"/>
                <a:cs typeface="Times New Roman"/>
              </a:rPr>
              <a:t> technology is responding to the same demand. Videos and </a:t>
            </a:r>
            <a:r>
              <a:rPr lang="en-GB" dirty="0" err="1" smtClean="0">
                <a:ea typeface="Calibri"/>
                <a:cs typeface="Times New Roman"/>
              </a:rPr>
              <a:t>walkmans</a:t>
            </a:r>
            <a:r>
              <a:rPr lang="en-GB" dirty="0" smtClean="0">
                <a:ea typeface="Calibri"/>
                <a:cs typeface="Times New Roman"/>
              </a:rPr>
              <a:t> [sic] are reality and appearance in kit form: we use them not to watch films or listen to music, but to add vision and soundtracks, to make us directors of our own reality.”</a:t>
            </a:r>
          </a:p>
        </p:txBody>
      </p:sp>
      <p:pic>
        <p:nvPicPr>
          <p:cNvPr id="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4" y="848668"/>
            <a:ext cx="1979712" cy="30340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TextBox 8"/>
          <p:cNvSpPr txBox="1"/>
          <p:nvPr/>
        </p:nvSpPr>
        <p:spPr>
          <a:xfrm>
            <a:off x="0" y="-36825"/>
            <a:ext cx="9144000" cy="1250251"/>
          </a:xfrm>
          <a:prstGeom prst="rect">
            <a:avLst/>
          </a:prstGeom>
          <a:noFill/>
        </p:spPr>
        <p:txBody>
          <a:bodyPr wrap="square" lIns="540000" tIns="360000" rIns="540000" bIns="360000" rtlCol="0">
            <a:spAutoFit/>
          </a:bodyPr>
          <a:lstStyle/>
          <a:p>
            <a:pPr algn="just"/>
            <a:r>
              <a:rPr lang="en-GB" sz="1600" dirty="0" smtClean="0"/>
              <a:t>Paul </a:t>
            </a:r>
            <a:r>
              <a:rPr lang="en-GB" sz="1600" dirty="0" err="1" smtClean="0"/>
              <a:t>Virilio</a:t>
            </a:r>
            <a:r>
              <a:rPr lang="en-GB" sz="1600" dirty="0" smtClean="0"/>
              <a:t>, </a:t>
            </a:r>
            <a:r>
              <a:rPr lang="en-GB" sz="1600" i="1" dirty="0" smtClean="0"/>
              <a:t>War and Cinema: The Logistics of Perception </a:t>
            </a:r>
            <a:r>
              <a:rPr lang="en-GB" sz="1600" dirty="0" smtClean="0"/>
              <a:t>(Verso: London, 2000 [1984]), p. 66.</a:t>
            </a:r>
            <a:endParaRPr lang="en-GB" sz="1600" dirty="0"/>
          </a:p>
          <a:p>
            <a:pPr lvl="0" algn="just">
              <a:spcAft>
                <a:spcPts val="0"/>
              </a:spcAft>
            </a:pPr>
            <a:endParaRPr lang="en-GB" b="1" dirty="0" smtClean="0">
              <a:ea typeface="Calibri"/>
              <a:cs typeface="Times New Roman"/>
            </a:endParaRPr>
          </a:p>
        </p:txBody>
      </p:sp>
    </p:spTree>
    <p:extLst>
      <p:ext uri="{BB962C8B-B14F-4D97-AF65-F5344CB8AC3E}">
        <p14:creationId xmlns:p14="http://schemas.microsoft.com/office/powerpoint/2010/main" val="109902373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483768" y="-61398"/>
            <a:ext cx="6660232" cy="5897678"/>
          </a:xfrm>
          <a:prstGeom prst="rect">
            <a:avLst/>
          </a:prstGeom>
          <a:noFill/>
        </p:spPr>
        <p:txBody>
          <a:bodyPr wrap="square" lIns="540000" tIns="360000" rIns="540000" bIns="360000" rtlCol="0">
            <a:spAutoFit/>
          </a:bodyPr>
          <a:lstStyle/>
          <a:p>
            <a:pPr algn="just"/>
            <a:r>
              <a:rPr lang="en-GB" sz="1600" dirty="0" smtClean="0">
                <a:ea typeface="Calibri"/>
                <a:cs typeface="Times New Roman"/>
              </a:rPr>
              <a:t>“Total War takes us from the second-hand recorded truth of the battlefield to the overexposure of live broadcast. For with the advent of strategic bombing  everything is now brought home to the cities, and it is no longer just the few whole mass … who are the surviving spectators of the combat. There are no longer any strictly ‘foreign wars’ … frontiers now pass through the middle of cities. Berlin, Harlem, Belfast, Beirut, Warsaw and Lyon. </a:t>
            </a:r>
            <a:r>
              <a:rPr lang="en-GB" sz="1600" b="1" dirty="0" smtClean="0">
                <a:ea typeface="Calibri"/>
                <a:cs typeface="Times New Roman"/>
              </a:rPr>
              <a:t>The streets themselves have now become a permanent film-set</a:t>
            </a:r>
            <a:r>
              <a:rPr lang="en-GB" sz="1600" dirty="0" smtClean="0">
                <a:ea typeface="Calibri"/>
                <a:cs typeface="Times New Roman"/>
              </a:rPr>
              <a:t> for army cameras or the tourist-reporters of global civil war … an entirely cinematic vision of the world.</a:t>
            </a:r>
          </a:p>
          <a:p>
            <a:pPr algn="just"/>
            <a:r>
              <a:rPr lang="en-GB" sz="1600" dirty="0">
                <a:ea typeface="Calibri"/>
                <a:cs typeface="Times New Roman"/>
              </a:rPr>
              <a:t>	</a:t>
            </a:r>
            <a:r>
              <a:rPr lang="en-GB" sz="1600" dirty="0" smtClean="0">
                <a:ea typeface="Calibri"/>
                <a:cs typeface="Times New Roman"/>
              </a:rPr>
              <a:t>“… The enormous commercialization of </a:t>
            </a:r>
            <a:r>
              <a:rPr lang="en-GB" sz="1600" dirty="0" err="1" smtClean="0">
                <a:ea typeface="Calibri"/>
                <a:cs typeface="Times New Roman"/>
              </a:rPr>
              <a:t>audiovisual</a:t>
            </a:r>
            <a:r>
              <a:rPr lang="en-GB" sz="1600" dirty="0" smtClean="0">
                <a:ea typeface="Calibri"/>
                <a:cs typeface="Times New Roman"/>
              </a:rPr>
              <a:t> technology is responding to the same demand. Videos and </a:t>
            </a:r>
            <a:r>
              <a:rPr lang="en-GB" sz="1600" dirty="0" err="1" smtClean="0">
                <a:ea typeface="Calibri"/>
                <a:cs typeface="Times New Roman"/>
              </a:rPr>
              <a:t>walkmans</a:t>
            </a:r>
            <a:r>
              <a:rPr lang="en-GB" sz="1600" dirty="0" smtClean="0">
                <a:ea typeface="Calibri"/>
                <a:cs typeface="Times New Roman"/>
              </a:rPr>
              <a:t> [sic] are reality and appearance in kit form: we use them not to watch films or listen to music, but to add vision and soundtracks, to make us directors of our own reality.”</a:t>
            </a:r>
          </a:p>
          <a:p>
            <a:pPr algn="just"/>
            <a:endParaRPr lang="en-GB" sz="1600" dirty="0">
              <a:ea typeface="Calibri"/>
              <a:cs typeface="Times New Roman"/>
            </a:endParaRPr>
          </a:p>
          <a:p>
            <a:pPr algn="just"/>
            <a:endParaRPr lang="en-GB" sz="1600" dirty="0" smtClean="0">
              <a:ea typeface="Calibri"/>
              <a:cs typeface="Times New Roman"/>
            </a:endParaRPr>
          </a:p>
          <a:p>
            <a:pPr algn="r"/>
            <a:r>
              <a:rPr lang="en-GB" sz="1600" dirty="0">
                <a:ea typeface="Calibri"/>
                <a:cs typeface="Times New Roman"/>
              </a:rPr>
              <a:t>	</a:t>
            </a:r>
            <a:r>
              <a:rPr lang="en-GB" sz="1600" i="1" dirty="0" smtClean="0">
                <a:ea typeface="Calibri"/>
                <a:cs typeface="Times New Roman"/>
              </a:rPr>
              <a:t>Camera phone footage, </a:t>
            </a:r>
          </a:p>
          <a:p>
            <a:pPr algn="r"/>
            <a:r>
              <a:rPr lang="en-GB" sz="1600" i="1" dirty="0" smtClean="0">
                <a:ea typeface="Calibri"/>
                <a:cs typeface="Times New Roman"/>
              </a:rPr>
              <a:t>Paris, November 13 2015;</a:t>
            </a:r>
          </a:p>
          <a:p>
            <a:pPr algn="r"/>
            <a:r>
              <a:rPr lang="en-GB" sz="1600" i="1" dirty="0" smtClean="0">
                <a:ea typeface="Calibri"/>
                <a:cs typeface="Times New Roman"/>
              </a:rPr>
              <a:t>Police presence, </a:t>
            </a:r>
          </a:p>
          <a:p>
            <a:pPr algn="r"/>
            <a:r>
              <a:rPr lang="en-GB" sz="1600" i="1" dirty="0" smtClean="0">
                <a:ea typeface="Calibri"/>
                <a:cs typeface="Times New Roman"/>
              </a:rPr>
              <a:t>Ferguson, Missouri, August 13 2014 </a:t>
            </a:r>
            <a:endParaRPr lang="en-GB" sz="1600" dirty="0" smtClean="0">
              <a:ea typeface="Calibri"/>
              <a:cs typeface="Times New Roman"/>
            </a:endParaRPr>
          </a:p>
        </p:txBody>
      </p:sp>
      <p:pic>
        <p:nvPicPr>
          <p:cNvPr id="14338"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574" y="4077072"/>
            <a:ext cx="4248472" cy="26811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4339"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l="34757" r="34178"/>
          <a:stretch/>
        </p:blipFill>
        <p:spPr bwMode="auto">
          <a:xfrm>
            <a:off x="25574" y="410464"/>
            <a:ext cx="1920341" cy="34766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1747986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052586" y="-23309"/>
            <a:ext cx="4411827" cy="6882563"/>
          </a:xfrm>
          <a:prstGeom prst="rect">
            <a:avLst/>
          </a:prstGeom>
          <a:noFill/>
        </p:spPr>
        <p:txBody>
          <a:bodyPr wrap="square" lIns="360000" tIns="360000" rIns="540000" bIns="360000" rtlCol="0">
            <a:spAutoFit/>
          </a:bodyPr>
          <a:lstStyle/>
          <a:p>
            <a:pPr marL="285750" lvl="0" indent="-285750" algn="just">
              <a:buFont typeface="Arial" panose="020B0604020202020204" pitchFamily="34" charset="0"/>
              <a:buChar char="•"/>
            </a:pPr>
            <a:r>
              <a:rPr lang="en-GB" sz="1600" b="1" dirty="0" smtClean="0"/>
              <a:t>How </a:t>
            </a:r>
            <a:r>
              <a:rPr lang="en-GB" sz="1600" b="1" dirty="0"/>
              <a:t>does </a:t>
            </a:r>
            <a:r>
              <a:rPr lang="en-GB" sz="1600" b="1" dirty="0" err="1"/>
              <a:t>McSweeney</a:t>
            </a:r>
            <a:r>
              <a:rPr lang="en-GB" sz="1600" b="1" dirty="0"/>
              <a:t> interpret films such as </a:t>
            </a:r>
            <a:r>
              <a:rPr lang="en-GB" sz="1600" b="1" i="1" dirty="0"/>
              <a:t>World Trade </a:t>
            </a:r>
            <a:r>
              <a:rPr lang="en-GB" sz="1600" b="1" i="1" dirty="0" err="1"/>
              <a:t>Center</a:t>
            </a:r>
            <a:r>
              <a:rPr lang="en-GB" sz="1600" b="1" dirty="0"/>
              <a:t> which directly depict the events of 9/11?</a:t>
            </a:r>
            <a:endParaRPr lang="en-GB" sz="1600" dirty="0"/>
          </a:p>
          <a:p>
            <a:pPr algn="just"/>
            <a:r>
              <a:rPr lang="en-GB" sz="1600" b="1" dirty="0"/>
              <a:t> </a:t>
            </a:r>
            <a:endParaRPr lang="en-GB" sz="1600" dirty="0"/>
          </a:p>
          <a:p>
            <a:pPr marL="285750" lvl="0" indent="-285750" algn="just">
              <a:buFont typeface="Arial" panose="020B0604020202020204" pitchFamily="34" charset="0"/>
              <a:buChar char="•"/>
            </a:pPr>
            <a:r>
              <a:rPr lang="en-GB" sz="1600" b="1" dirty="0"/>
              <a:t>What impacts does </a:t>
            </a:r>
            <a:r>
              <a:rPr lang="en-GB" sz="1600" b="1" dirty="0" err="1"/>
              <a:t>McSweeney</a:t>
            </a:r>
            <a:r>
              <a:rPr lang="en-GB" sz="1600" b="1" dirty="0"/>
              <a:t> suggest that 9/11 and the War on Terror had on examples of the horror and science fiction genres (and/or other Hollywood movies generally)?</a:t>
            </a:r>
            <a:endParaRPr lang="en-GB" sz="1600" dirty="0"/>
          </a:p>
          <a:p>
            <a:pPr algn="just"/>
            <a:endParaRPr lang="en-GB" sz="1600" dirty="0"/>
          </a:p>
          <a:p>
            <a:pPr marL="285750" lvl="0" indent="-285750" algn="just">
              <a:buFont typeface="Arial" panose="020B0604020202020204" pitchFamily="34" charset="0"/>
              <a:buChar char="•"/>
            </a:pPr>
            <a:r>
              <a:rPr lang="en-GB" sz="1600" b="1" dirty="0"/>
              <a:t>What impacts does </a:t>
            </a:r>
            <a:r>
              <a:rPr lang="en-GB" sz="1600" b="1" dirty="0" err="1"/>
              <a:t>McSweeney</a:t>
            </a:r>
            <a:r>
              <a:rPr lang="en-GB" sz="1600" b="1" dirty="0"/>
              <a:t> suggest that 9/11 and the War on Terror had on the following examples of the combat movie genre</a:t>
            </a:r>
            <a:r>
              <a:rPr lang="en-GB" sz="1600" b="1" dirty="0" smtClean="0"/>
              <a:t>:</a:t>
            </a:r>
          </a:p>
          <a:p>
            <a:pPr lvl="0" algn="just"/>
            <a:r>
              <a:rPr lang="en-GB" sz="1600" b="1" dirty="0" smtClean="0"/>
              <a:t> </a:t>
            </a:r>
            <a:r>
              <a:rPr lang="en-GB" sz="1600" b="1" i="1" dirty="0"/>
              <a:t>	</a:t>
            </a:r>
            <a:r>
              <a:rPr lang="en-GB" sz="1600" b="1" i="1" dirty="0" smtClean="0"/>
              <a:t>Act </a:t>
            </a:r>
            <a:r>
              <a:rPr lang="en-GB" sz="1600" b="1" i="1" dirty="0"/>
              <a:t>of </a:t>
            </a:r>
            <a:r>
              <a:rPr lang="en-GB" sz="1600" b="1" i="1" dirty="0" err="1"/>
              <a:t>Valor</a:t>
            </a:r>
            <a:r>
              <a:rPr lang="en-GB" sz="1600" b="1" i="1" dirty="0"/>
              <a:t> </a:t>
            </a:r>
            <a:r>
              <a:rPr lang="en-GB" sz="1600" b="1" dirty="0"/>
              <a:t>(2012</a:t>
            </a:r>
            <a:r>
              <a:rPr lang="en-GB" sz="1600" b="1" dirty="0" smtClean="0"/>
              <a:t>) 	     	</a:t>
            </a:r>
            <a:r>
              <a:rPr lang="en-GB" sz="1600" b="1" i="1" dirty="0" smtClean="0"/>
              <a:t>The </a:t>
            </a:r>
            <a:r>
              <a:rPr lang="en-GB" sz="1600" b="1" i="1" dirty="0"/>
              <a:t>Hurt Locker </a:t>
            </a:r>
            <a:r>
              <a:rPr lang="en-GB" sz="1600" b="1" dirty="0"/>
              <a:t>(2008</a:t>
            </a:r>
            <a:r>
              <a:rPr lang="en-GB" sz="1600" b="1" dirty="0" smtClean="0"/>
              <a:t>)   </a:t>
            </a:r>
          </a:p>
          <a:p>
            <a:pPr lvl="0" algn="just"/>
            <a:r>
              <a:rPr lang="en-GB" sz="1600" b="1" i="1" dirty="0"/>
              <a:t>	</a:t>
            </a:r>
            <a:r>
              <a:rPr lang="en-GB" sz="1600" b="1" i="1" dirty="0" smtClean="0"/>
              <a:t>Zero </a:t>
            </a:r>
            <a:r>
              <a:rPr lang="en-GB" sz="1600" b="1" i="1" dirty="0"/>
              <a:t>Dark </a:t>
            </a:r>
            <a:r>
              <a:rPr lang="en-GB" sz="1600" b="1" i="1" dirty="0" smtClean="0"/>
              <a:t>Thirty </a:t>
            </a:r>
            <a:r>
              <a:rPr lang="en-GB" sz="1600" b="1" dirty="0" smtClean="0"/>
              <a:t>(2012)   </a:t>
            </a:r>
          </a:p>
          <a:p>
            <a:pPr lvl="0" algn="just"/>
            <a:r>
              <a:rPr lang="en-GB" sz="1600" b="1" i="1" dirty="0"/>
              <a:t>	</a:t>
            </a:r>
            <a:r>
              <a:rPr lang="en-GB" sz="1600" b="1" i="1" dirty="0" smtClean="0"/>
              <a:t>Battle </a:t>
            </a:r>
            <a:r>
              <a:rPr lang="en-GB" sz="1600" b="1" i="1" dirty="0"/>
              <a:t>for Haditha </a:t>
            </a:r>
            <a:r>
              <a:rPr lang="en-GB" sz="1600" b="1" dirty="0"/>
              <a:t>(2007</a:t>
            </a:r>
            <a:r>
              <a:rPr lang="en-GB" sz="1600" b="1" dirty="0" smtClean="0"/>
              <a:t>)</a:t>
            </a:r>
          </a:p>
          <a:p>
            <a:pPr lvl="0" algn="just"/>
            <a:r>
              <a:rPr lang="en-GB" sz="1600" b="1" dirty="0"/>
              <a:t>	</a:t>
            </a:r>
            <a:r>
              <a:rPr lang="en-GB" sz="1600" b="1" i="1" dirty="0" smtClean="0"/>
              <a:t>Redacted </a:t>
            </a:r>
            <a:r>
              <a:rPr lang="en-GB" sz="1600" b="1" dirty="0" smtClean="0"/>
              <a:t>(2007)?</a:t>
            </a:r>
            <a:endParaRPr lang="en-GB" sz="1600" dirty="0"/>
          </a:p>
          <a:p>
            <a:pPr marL="285750" indent="-285750" algn="just">
              <a:buFont typeface="Arial" panose="020B0604020202020204" pitchFamily="34" charset="0"/>
              <a:buChar char="•"/>
            </a:pPr>
            <a:endParaRPr lang="en-GB" sz="1600" dirty="0"/>
          </a:p>
          <a:p>
            <a:pPr marL="285750" lvl="0" indent="-285750" algn="just">
              <a:buFont typeface="Arial" panose="020B0604020202020204" pitchFamily="34" charset="0"/>
              <a:buChar char="•"/>
            </a:pPr>
            <a:r>
              <a:rPr lang="en-GB" sz="1600" b="1" dirty="0"/>
              <a:t>How do contemporary combat movies compare and contrast with other examples of genre encountered on </a:t>
            </a:r>
            <a:r>
              <a:rPr lang="en-GB" sz="1600" b="1" dirty="0" smtClean="0"/>
              <a:t>AHHI5017 </a:t>
            </a:r>
            <a:r>
              <a:rPr lang="en-GB" sz="1600" b="1" dirty="0"/>
              <a:t>(i.e. </a:t>
            </a:r>
            <a:r>
              <a:rPr lang="en-GB" sz="1600" b="1" i="1" dirty="0"/>
              <a:t>Objective, Burma!</a:t>
            </a:r>
            <a:r>
              <a:rPr lang="en-GB" sz="1600" b="1" dirty="0"/>
              <a:t>, </a:t>
            </a:r>
            <a:r>
              <a:rPr lang="en-GB" sz="1600" b="1" i="1" dirty="0"/>
              <a:t>Platoon</a:t>
            </a:r>
            <a:r>
              <a:rPr lang="en-GB" sz="1600" b="1" dirty="0" smtClean="0"/>
              <a:t>)?</a:t>
            </a:r>
            <a:endParaRPr lang="en-GB" sz="1600" dirty="0"/>
          </a:p>
        </p:txBody>
      </p:sp>
      <p:pic>
        <p:nvPicPr>
          <p:cNvPr id="717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69846" y="-23309"/>
            <a:ext cx="2174154" cy="2960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24525"/>
            <a:ext cx="2052587" cy="30762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3"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960" y="3051703"/>
            <a:ext cx="2072234" cy="29268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4" name="Picture 6"/>
          <p:cNvPicPr>
            <a:picLocks noChangeAspect="1" noChangeArrowheads="1"/>
          </p:cNvPicPr>
          <p:nvPr/>
        </p:nvPicPr>
        <p:blipFill rotWithShape="1">
          <a:blip r:embed="rId6">
            <a:extLst>
              <a:ext uri="{28A0092B-C50C-407E-A947-70E740481C1C}">
                <a14:useLocalDpi xmlns:a14="http://schemas.microsoft.com/office/drawing/2010/main" val="0"/>
              </a:ext>
            </a:extLst>
          </a:blip>
          <a:srcRect t="21181"/>
          <a:stretch/>
        </p:blipFill>
        <p:spPr bwMode="auto">
          <a:xfrm>
            <a:off x="7300275" y="4596911"/>
            <a:ext cx="1843725" cy="22610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5" name="Picture 7"/>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067352" y="2852936"/>
            <a:ext cx="1855562" cy="26128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7120448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448</TotalTime>
  <Words>1321</Words>
  <Application>Microsoft Office PowerPoint</Application>
  <PresentationFormat>On-screen Show (4:3)</PresentationFormat>
  <Paragraphs>99</Paragraphs>
  <Slides>15</Slides>
  <Notes>15</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dc:creator>
  <cp:lastModifiedBy>Alex</cp:lastModifiedBy>
  <cp:revision>26</cp:revision>
  <cp:lastPrinted>2015-12-07T09:39:13Z</cp:lastPrinted>
  <dcterms:created xsi:type="dcterms:W3CDTF">2015-12-06T15:40:13Z</dcterms:created>
  <dcterms:modified xsi:type="dcterms:W3CDTF">2017-05-01T21:13:31Z</dcterms:modified>
</cp:coreProperties>
</file>