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8"/>
  </p:notesMasterIdLst>
  <p:sldIdLst>
    <p:sldId id="332" r:id="rId2"/>
    <p:sldId id="333" r:id="rId3"/>
    <p:sldId id="334" r:id="rId4"/>
    <p:sldId id="335" r:id="rId5"/>
    <p:sldId id="336" r:id="rId6"/>
    <p:sldId id="337" r:id="rId7"/>
    <p:sldId id="338" r:id="rId8"/>
    <p:sldId id="339" r:id="rId9"/>
    <p:sldId id="340" r:id="rId10"/>
    <p:sldId id="341" r:id="rId11"/>
    <p:sldId id="342" r:id="rId12"/>
    <p:sldId id="343" r:id="rId13"/>
    <p:sldId id="344" r:id="rId14"/>
    <p:sldId id="345" r:id="rId15"/>
    <p:sldId id="346" r:id="rId16"/>
    <p:sldId id="347" r:id="rId17"/>
    <p:sldId id="348" r:id="rId18"/>
    <p:sldId id="349" r:id="rId19"/>
    <p:sldId id="350" r:id="rId20"/>
    <p:sldId id="351" r:id="rId21"/>
    <p:sldId id="352" r:id="rId22"/>
    <p:sldId id="353" r:id="rId23"/>
    <p:sldId id="354" r:id="rId24"/>
    <p:sldId id="355" r:id="rId25"/>
    <p:sldId id="356" r:id="rId26"/>
    <p:sldId id="357"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9" d="100"/>
          <a:sy n="109" d="100"/>
        </p:scale>
        <p:origin x="1674"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78C1B39-D4FB-4FBA-BE64-D45492414B4A}" type="datetimeFigureOut">
              <a:rPr lang="en-GB" smtClean="0"/>
              <a:t>26/09/2019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89BF4AE-291B-45C1-BB29-E0E64D944710}" type="slidenum">
              <a:rPr lang="en-GB" smtClean="0"/>
              <a:t>‹#›</a:t>
            </a:fld>
            <a:endParaRPr lang="en-GB"/>
          </a:p>
        </p:txBody>
      </p:sp>
    </p:spTree>
    <p:extLst>
      <p:ext uri="{BB962C8B-B14F-4D97-AF65-F5344CB8AC3E}">
        <p14:creationId xmlns:p14="http://schemas.microsoft.com/office/powerpoint/2010/main" val="6043559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ln/>
        </p:spPr>
      </p:sp>
      <p:sp>
        <p:nvSpPr>
          <p:cNvPr id="30723" name="Notes Placeholder 2"/>
          <p:cNvSpPr>
            <a:spLocks noGrp="1"/>
          </p:cNvSpPr>
          <p:nvPr>
            <p:ph type="body" idx="1"/>
          </p:nvPr>
        </p:nvSpPr>
        <p:spPr>
          <a:noFill/>
          <a:ln/>
        </p:spPr>
        <p:txBody>
          <a:bodyPr/>
          <a:lstStyle/>
          <a:p>
            <a:pPr eaLnBrk="1" hangingPunct="1"/>
            <a:endParaRPr lang="en-US" smtClean="0"/>
          </a:p>
        </p:txBody>
      </p:sp>
      <p:sp>
        <p:nvSpPr>
          <p:cNvPr id="30724" name="Slide Number Placeholder 3"/>
          <p:cNvSpPr>
            <a:spLocks noGrp="1"/>
          </p:cNvSpPr>
          <p:nvPr>
            <p:ph type="sldNum" sz="quarter" idx="5"/>
          </p:nvPr>
        </p:nvSpPr>
        <p:spPr>
          <a:noFill/>
        </p:spPr>
        <p:txBody>
          <a:bodyPr/>
          <a:lstStyle/>
          <a:p>
            <a:fld id="{96F9C3D9-A6C9-4002-96A1-9BDF07CD171B}" type="slidenum">
              <a:rPr lang="en-GB" smtClean="0"/>
              <a:pPr/>
              <a:t>2</a:t>
            </a:fld>
            <a:endParaRPr lang="en-GB" smtClean="0"/>
          </a:p>
        </p:txBody>
      </p:sp>
    </p:spTree>
    <p:extLst>
      <p:ext uri="{BB962C8B-B14F-4D97-AF65-F5344CB8AC3E}">
        <p14:creationId xmlns:p14="http://schemas.microsoft.com/office/powerpoint/2010/main" val="41865249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ln/>
        </p:spPr>
      </p:sp>
      <p:sp>
        <p:nvSpPr>
          <p:cNvPr id="31747" name="Notes Placeholder 2"/>
          <p:cNvSpPr>
            <a:spLocks noGrp="1"/>
          </p:cNvSpPr>
          <p:nvPr>
            <p:ph type="body" idx="1"/>
          </p:nvPr>
        </p:nvSpPr>
        <p:spPr>
          <a:noFill/>
          <a:ln/>
        </p:spPr>
        <p:txBody>
          <a:bodyPr/>
          <a:lstStyle/>
          <a:p>
            <a:pPr eaLnBrk="1" hangingPunct="1"/>
            <a:endParaRPr lang="en-US" smtClean="0"/>
          </a:p>
        </p:txBody>
      </p:sp>
      <p:sp>
        <p:nvSpPr>
          <p:cNvPr id="31748" name="Slide Number Placeholder 3"/>
          <p:cNvSpPr>
            <a:spLocks noGrp="1"/>
          </p:cNvSpPr>
          <p:nvPr>
            <p:ph type="sldNum" sz="quarter" idx="5"/>
          </p:nvPr>
        </p:nvSpPr>
        <p:spPr>
          <a:noFill/>
        </p:spPr>
        <p:txBody>
          <a:bodyPr/>
          <a:lstStyle/>
          <a:p>
            <a:fld id="{12BECA35-E32B-46C1-AA4F-06963AC704D7}" type="slidenum">
              <a:rPr lang="en-GB" smtClean="0"/>
              <a:pPr/>
              <a:t>3</a:t>
            </a:fld>
            <a:endParaRPr lang="en-GB" smtClean="0"/>
          </a:p>
        </p:txBody>
      </p:sp>
    </p:spTree>
    <p:extLst>
      <p:ext uri="{BB962C8B-B14F-4D97-AF65-F5344CB8AC3E}">
        <p14:creationId xmlns:p14="http://schemas.microsoft.com/office/powerpoint/2010/main" val="2048769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ln/>
        </p:spPr>
      </p:sp>
      <p:sp>
        <p:nvSpPr>
          <p:cNvPr id="32771" name="Notes Placeholder 2"/>
          <p:cNvSpPr>
            <a:spLocks noGrp="1"/>
          </p:cNvSpPr>
          <p:nvPr>
            <p:ph type="body" idx="1"/>
          </p:nvPr>
        </p:nvSpPr>
        <p:spPr>
          <a:noFill/>
          <a:ln/>
        </p:spPr>
        <p:txBody>
          <a:bodyPr/>
          <a:lstStyle/>
          <a:p>
            <a:pPr eaLnBrk="1" hangingPunct="1"/>
            <a:endParaRPr lang="en-US" smtClean="0"/>
          </a:p>
        </p:txBody>
      </p:sp>
      <p:sp>
        <p:nvSpPr>
          <p:cNvPr id="32772" name="Slide Number Placeholder 3"/>
          <p:cNvSpPr>
            <a:spLocks noGrp="1"/>
          </p:cNvSpPr>
          <p:nvPr>
            <p:ph type="sldNum" sz="quarter" idx="5"/>
          </p:nvPr>
        </p:nvSpPr>
        <p:spPr>
          <a:noFill/>
        </p:spPr>
        <p:txBody>
          <a:bodyPr/>
          <a:lstStyle/>
          <a:p>
            <a:fld id="{738444D6-FBFA-4359-BBE8-CCD6AAB63185}" type="slidenum">
              <a:rPr lang="en-GB" smtClean="0"/>
              <a:pPr/>
              <a:t>4</a:t>
            </a:fld>
            <a:endParaRPr lang="en-GB" smtClean="0"/>
          </a:p>
        </p:txBody>
      </p:sp>
    </p:spTree>
    <p:extLst>
      <p:ext uri="{BB962C8B-B14F-4D97-AF65-F5344CB8AC3E}">
        <p14:creationId xmlns:p14="http://schemas.microsoft.com/office/powerpoint/2010/main" val="17142270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a:ln/>
        </p:spPr>
        <p:txBody>
          <a:bodyPr/>
          <a:lstStyle/>
          <a:p>
            <a:pPr eaLnBrk="1" hangingPunct="1"/>
            <a:endParaRPr lang="en-US" smtClean="0"/>
          </a:p>
        </p:txBody>
      </p:sp>
      <p:sp>
        <p:nvSpPr>
          <p:cNvPr id="33796" name="Slide Number Placeholder 3"/>
          <p:cNvSpPr>
            <a:spLocks noGrp="1"/>
          </p:cNvSpPr>
          <p:nvPr>
            <p:ph type="sldNum" sz="quarter" idx="5"/>
          </p:nvPr>
        </p:nvSpPr>
        <p:spPr>
          <a:noFill/>
        </p:spPr>
        <p:txBody>
          <a:bodyPr/>
          <a:lstStyle/>
          <a:p>
            <a:fld id="{7B71B37B-1857-416F-A5AF-79E7242DF0BB}" type="slidenum">
              <a:rPr lang="en-GB" smtClean="0"/>
              <a:pPr/>
              <a:t>5</a:t>
            </a:fld>
            <a:endParaRPr lang="en-GB" smtClean="0"/>
          </a:p>
        </p:txBody>
      </p:sp>
    </p:spTree>
    <p:extLst>
      <p:ext uri="{BB962C8B-B14F-4D97-AF65-F5344CB8AC3E}">
        <p14:creationId xmlns:p14="http://schemas.microsoft.com/office/powerpoint/2010/main" val="37355719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ln/>
        </p:spPr>
      </p:sp>
      <p:sp>
        <p:nvSpPr>
          <p:cNvPr id="34819" name="Notes Placeholder 2"/>
          <p:cNvSpPr>
            <a:spLocks noGrp="1"/>
          </p:cNvSpPr>
          <p:nvPr>
            <p:ph type="body" idx="1"/>
          </p:nvPr>
        </p:nvSpPr>
        <p:spPr>
          <a:noFill/>
          <a:ln/>
        </p:spPr>
        <p:txBody>
          <a:bodyPr/>
          <a:lstStyle/>
          <a:p>
            <a:pPr eaLnBrk="1" hangingPunct="1"/>
            <a:endParaRPr lang="en-US" smtClean="0"/>
          </a:p>
        </p:txBody>
      </p:sp>
      <p:sp>
        <p:nvSpPr>
          <p:cNvPr id="34820" name="Slide Number Placeholder 3"/>
          <p:cNvSpPr>
            <a:spLocks noGrp="1"/>
          </p:cNvSpPr>
          <p:nvPr>
            <p:ph type="sldNum" sz="quarter" idx="5"/>
          </p:nvPr>
        </p:nvSpPr>
        <p:spPr>
          <a:noFill/>
        </p:spPr>
        <p:txBody>
          <a:bodyPr/>
          <a:lstStyle/>
          <a:p>
            <a:fld id="{BAF1033E-B518-4580-80AB-330F1E731683}" type="slidenum">
              <a:rPr lang="en-GB" smtClean="0"/>
              <a:pPr/>
              <a:t>6</a:t>
            </a:fld>
            <a:endParaRPr lang="en-GB" smtClean="0"/>
          </a:p>
        </p:txBody>
      </p:sp>
    </p:spTree>
    <p:extLst>
      <p:ext uri="{BB962C8B-B14F-4D97-AF65-F5344CB8AC3E}">
        <p14:creationId xmlns:p14="http://schemas.microsoft.com/office/powerpoint/2010/main" val="23844335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ln/>
        </p:spPr>
      </p:sp>
      <p:sp>
        <p:nvSpPr>
          <p:cNvPr id="35843" name="Notes Placeholder 2"/>
          <p:cNvSpPr>
            <a:spLocks noGrp="1"/>
          </p:cNvSpPr>
          <p:nvPr>
            <p:ph type="body" idx="1"/>
          </p:nvPr>
        </p:nvSpPr>
        <p:spPr>
          <a:noFill/>
          <a:ln/>
        </p:spPr>
        <p:txBody>
          <a:bodyPr/>
          <a:lstStyle/>
          <a:p>
            <a:pPr eaLnBrk="1" hangingPunct="1"/>
            <a:endParaRPr lang="en-US" smtClean="0"/>
          </a:p>
        </p:txBody>
      </p:sp>
      <p:sp>
        <p:nvSpPr>
          <p:cNvPr id="35844" name="Slide Number Placeholder 3"/>
          <p:cNvSpPr>
            <a:spLocks noGrp="1"/>
          </p:cNvSpPr>
          <p:nvPr>
            <p:ph type="sldNum" sz="quarter" idx="5"/>
          </p:nvPr>
        </p:nvSpPr>
        <p:spPr>
          <a:noFill/>
        </p:spPr>
        <p:txBody>
          <a:bodyPr/>
          <a:lstStyle/>
          <a:p>
            <a:fld id="{55201FA1-16C0-4A25-9455-1EFD02E6F8CE}" type="slidenum">
              <a:rPr lang="en-GB" smtClean="0"/>
              <a:pPr/>
              <a:t>7</a:t>
            </a:fld>
            <a:endParaRPr lang="en-GB" smtClean="0"/>
          </a:p>
        </p:txBody>
      </p:sp>
    </p:spTree>
    <p:extLst>
      <p:ext uri="{BB962C8B-B14F-4D97-AF65-F5344CB8AC3E}">
        <p14:creationId xmlns:p14="http://schemas.microsoft.com/office/powerpoint/2010/main" val="11427048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a:ln/>
        </p:spPr>
        <p:txBody>
          <a:bodyPr/>
          <a:lstStyle/>
          <a:p>
            <a:pPr eaLnBrk="1" hangingPunct="1"/>
            <a:endParaRPr lang="en-US" smtClean="0"/>
          </a:p>
        </p:txBody>
      </p:sp>
      <p:sp>
        <p:nvSpPr>
          <p:cNvPr id="36868" name="Slide Number Placeholder 3"/>
          <p:cNvSpPr>
            <a:spLocks noGrp="1"/>
          </p:cNvSpPr>
          <p:nvPr>
            <p:ph type="sldNum" sz="quarter" idx="5"/>
          </p:nvPr>
        </p:nvSpPr>
        <p:spPr>
          <a:noFill/>
        </p:spPr>
        <p:txBody>
          <a:bodyPr/>
          <a:lstStyle/>
          <a:p>
            <a:fld id="{2FA66F44-F4A1-428F-B529-FF01BF4C6215}" type="slidenum">
              <a:rPr lang="en-GB" smtClean="0"/>
              <a:pPr/>
              <a:t>8</a:t>
            </a:fld>
            <a:endParaRPr lang="en-GB" smtClean="0"/>
          </a:p>
        </p:txBody>
      </p:sp>
    </p:spTree>
    <p:extLst>
      <p:ext uri="{BB962C8B-B14F-4D97-AF65-F5344CB8AC3E}">
        <p14:creationId xmlns:p14="http://schemas.microsoft.com/office/powerpoint/2010/main" val="13850867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ln/>
        </p:spPr>
      </p:sp>
      <p:sp>
        <p:nvSpPr>
          <p:cNvPr id="37891" name="Notes Placeholder 2"/>
          <p:cNvSpPr>
            <a:spLocks noGrp="1"/>
          </p:cNvSpPr>
          <p:nvPr>
            <p:ph type="body" idx="1"/>
          </p:nvPr>
        </p:nvSpPr>
        <p:spPr>
          <a:noFill/>
          <a:ln/>
        </p:spPr>
        <p:txBody>
          <a:bodyPr/>
          <a:lstStyle/>
          <a:p>
            <a:pPr eaLnBrk="1" hangingPunct="1"/>
            <a:endParaRPr lang="en-US" smtClean="0"/>
          </a:p>
        </p:txBody>
      </p:sp>
      <p:sp>
        <p:nvSpPr>
          <p:cNvPr id="37892" name="Slide Number Placeholder 3"/>
          <p:cNvSpPr>
            <a:spLocks noGrp="1"/>
          </p:cNvSpPr>
          <p:nvPr>
            <p:ph type="sldNum" sz="quarter" idx="5"/>
          </p:nvPr>
        </p:nvSpPr>
        <p:spPr>
          <a:noFill/>
        </p:spPr>
        <p:txBody>
          <a:bodyPr/>
          <a:lstStyle/>
          <a:p>
            <a:fld id="{E9F71D97-4094-43D1-A87F-24D63D7E3767}" type="slidenum">
              <a:rPr lang="en-GB" smtClean="0"/>
              <a:pPr/>
              <a:t>9</a:t>
            </a:fld>
            <a:endParaRPr lang="en-GB" smtClean="0"/>
          </a:p>
        </p:txBody>
      </p:sp>
    </p:spTree>
    <p:extLst>
      <p:ext uri="{BB962C8B-B14F-4D97-AF65-F5344CB8AC3E}">
        <p14:creationId xmlns:p14="http://schemas.microsoft.com/office/powerpoint/2010/main" val="37911292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ln/>
        </p:spPr>
      </p:sp>
      <p:sp>
        <p:nvSpPr>
          <p:cNvPr id="38915" name="Notes Placeholder 2"/>
          <p:cNvSpPr>
            <a:spLocks noGrp="1"/>
          </p:cNvSpPr>
          <p:nvPr>
            <p:ph type="body" idx="1"/>
          </p:nvPr>
        </p:nvSpPr>
        <p:spPr>
          <a:noFill/>
          <a:ln/>
        </p:spPr>
        <p:txBody>
          <a:bodyPr/>
          <a:lstStyle/>
          <a:p>
            <a:pPr eaLnBrk="1" hangingPunct="1"/>
            <a:endParaRPr lang="en-US" smtClean="0"/>
          </a:p>
        </p:txBody>
      </p:sp>
      <p:sp>
        <p:nvSpPr>
          <p:cNvPr id="38916" name="Slide Number Placeholder 3"/>
          <p:cNvSpPr>
            <a:spLocks noGrp="1"/>
          </p:cNvSpPr>
          <p:nvPr>
            <p:ph type="sldNum" sz="quarter" idx="5"/>
          </p:nvPr>
        </p:nvSpPr>
        <p:spPr>
          <a:noFill/>
        </p:spPr>
        <p:txBody>
          <a:bodyPr/>
          <a:lstStyle/>
          <a:p>
            <a:fld id="{812FA76F-1499-4803-B2B8-533F100C66D1}" type="slidenum">
              <a:rPr lang="en-GB" smtClean="0"/>
              <a:pPr/>
              <a:t>10</a:t>
            </a:fld>
            <a:endParaRPr lang="en-GB" smtClean="0"/>
          </a:p>
        </p:txBody>
      </p:sp>
    </p:spTree>
    <p:extLst>
      <p:ext uri="{BB962C8B-B14F-4D97-AF65-F5344CB8AC3E}">
        <p14:creationId xmlns:p14="http://schemas.microsoft.com/office/powerpoint/2010/main" val="42268343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a:ln/>
        </p:spPr>
        <p:txBody>
          <a:bodyPr/>
          <a:lstStyle/>
          <a:p>
            <a:pPr eaLnBrk="1" hangingPunct="1"/>
            <a:endParaRPr lang="en-US" smtClean="0"/>
          </a:p>
        </p:txBody>
      </p:sp>
      <p:sp>
        <p:nvSpPr>
          <p:cNvPr id="39940" name="Slide Number Placeholder 3"/>
          <p:cNvSpPr>
            <a:spLocks noGrp="1"/>
          </p:cNvSpPr>
          <p:nvPr>
            <p:ph type="sldNum" sz="quarter" idx="5"/>
          </p:nvPr>
        </p:nvSpPr>
        <p:spPr>
          <a:noFill/>
        </p:spPr>
        <p:txBody>
          <a:bodyPr/>
          <a:lstStyle/>
          <a:p>
            <a:fld id="{2182935D-BCB4-4F68-831E-DE79D0C3B66D}" type="slidenum">
              <a:rPr lang="en-GB" smtClean="0"/>
              <a:pPr/>
              <a:t>11</a:t>
            </a:fld>
            <a:endParaRPr lang="en-GB" smtClean="0"/>
          </a:p>
        </p:txBody>
      </p:sp>
    </p:spTree>
    <p:extLst>
      <p:ext uri="{BB962C8B-B14F-4D97-AF65-F5344CB8AC3E}">
        <p14:creationId xmlns:p14="http://schemas.microsoft.com/office/powerpoint/2010/main" val="33417605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ln/>
        </p:spPr>
      </p:sp>
      <p:sp>
        <p:nvSpPr>
          <p:cNvPr id="40963" name="Notes Placeholder 2"/>
          <p:cNvSpPr>
            <a:spLocks noGrp="1"/>
          </p:cNvSpPr>
          <p:nvPr>
            <p:ph type="body" idx="1"/>
          </p:nvPr>
        </p:nvSpPr>
        <p:spPr>
          <a:noFill/>
          <a:ln/>
        </p:spPr>
        <p:txBody>
          <a:bodyPr/>
          <a:lstStyle/>
          <a:p>
            <a:pPr eaLnBrk="1" hangingPunct="1"/>
            <a:endParaRPr lang="en-US" smtClean="0"/>
          </a:p>
        </p:txBody>
      </p:sp>
      <p:sp>
        <p:nvSpPr>
          <p:cNvPr id="40964" name="Slide Number Placeholder 3"/>
          <p:cNvSpPr>
            <a:spLocks noGrp="1"/>
          </p:cNvSpPr>
          <p:nvPr>
            <p:ph type="sldNum" sz="quarter" idx="5"/>
          </p:nvPr>
        </p:nvSpPr>
        <p:spPr>
          <a:noFill/>
        </p:spPr>
        <p:txBody>
          <a:bodyPr/>
          <a:lstStyle/>
          <a:p>
            <a:fld id="{65D678D9-BED5-44A4-A92C-75588756D84B}" type="slidenum">
              <a:rPr lang="en-GB" smtClean="0"/>
              <a:pPr/>
              <a:t>12</a:t>
            </a:fld>
            <a:endParaRPr lang="en-GB" smtClean="0"/>
          </a:p>
        </p:txBody>
      </p:sp>
    </p:spTree>
    <p:extLst>
      <p:ext uri="{BB962C8B-B14F-4D97-AF65-F5344CB8AC3E}">
        <p14:creationId xmlns:p14="http://schemas.microsoft.com/office/powerpoint/2010/main" val="42152098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a:ln/>
        </p:spPr>
      </p:sp>
      <p:sp>
        <p:nvSpPr>
          <p:cNvPr id="41987" name="Notes Placeholder 2"/>
          <p:cNvSpPr>
            <a:spLocks noGrp="1"/>
          </p:cNvSpPr>
          <p:nvPr>
            <p:ph type="body" idx="1"/>
          </p:nvPr>
        </p:nvSpPr>
        <p:spPr>
          <a:noFill/>
          <a:ln/>
        </p:spPr>
        <p:txBody>
          <a:bodyPr/>
          <a:lstStyle/>
          <a:p>
            <a:pPr eaLnBrk="1" hangingPunct="1"/>
            <a:endParaRPr lang="en-US" smtClean="0"/>
          </a:p>
        </p:txBody>
      </p:sp>
      <p:sp>
        <p:nvSpPr>
          <p:cNvPr id="41988" name="Slide Number Placeholder 3"/>
          <p:cNvSpPr>
            <a:spLocks noGrp="1"/>
          </p:cNvSpPr>
          <p:nvPr>
            <p:ph type="sldNum" sz="quarter" idx="5"/>
          </p:nvPr>
        </p:nvSpPr>
        <p:spPr>
          <a:noFill/>
        </p:spPr>
        <p:txBody>
          <a:bodyPr/>
          <a:lstStyle/>
          <a:p>
            <a:fld id="{F78DD51B-AC77-450B-9AE2-442C723B1BBA}" type="slidenum">
              <a:rPr lang="en-GB" smtClean="0"/>
              <a:pPr/>
              <a:t>13</a:t>
            </a:fld>
            <a:endParaRPr lang="en-GB" smtClean="0"/>
          </a:p>
        </p:txBody>
      </p:sp>
    </p:spTree>
    <p:extLst>
      <p:ext uri="{BB962C8B-B14F-4D97-AF65-F5344CB8AC3E}">
        <p14:creationId xmlns:p14="http://schemas.microsoft.com/office/powerpoint/2010/main" val="22293155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p:spPr>
        <p:txBody>
          <a:bodyPr/>
          <a:lstStyle/>
          <a:p>
            <a:fld id="{4EE31B65-A50E-4D82-AB09-F8E630276222}" type="slidenum">
              <a:rPr lang="en-GB" smtClean="0"/>
              <a:pPr/>
              <a:t>14</a:t>
            </a:fld>
            <a:endParaRPr lang="en-GB" smtClean="0"/>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38980319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p:spPr>
        <p:txBody>
          <a:bodyPr/>
          <a:lstStyle/>
          <a:p>
            <a:fld id="{ACCAF019-7507-4B1D-84F3-4900BA557B1C}" type="slidenum">
              <a:rPr lang="en-GB" smtClean="0"/>
              <a:pPr/>
              <a:t>15</a:t>
            </a:fld>
            <a:endParaRPr lang="en-GB" smtClean="0"/>
          </a:p>
        </p:txBody>
      </p:sp>
      <p:sp>
        <p:nvSpPr>
          <p:cNvPr id="44035" name="Rectangle 2"/>
          <p:cNvSpPr>
            <a:spLocks noGrp="1" noRot="1" noChangeAspect="1" noChangeArrowheads="1" noTextEdit="1"/>
          </p:cNvSpPr>
          <p:nvPr>
            <p:ph type="sldImg"/>
          </p:nvPr>
        </p:nvSpPr>
        <p:spPr>
          <a:ln/>
        </p:spPr>
      </p:sp>
      <p:sp>
        <p:nvSpPr>
          <p:cNvPr id="44036"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24537289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p:spPr>
        <p:txBody>
          <a:bodyPr/>
          <a:lstStyle/>
          <a:p>
            <a:fld id="{AD5C671A-AE8C-4B54-92C9-B25A79EDAABA}" type="slidenum">
              <a:rPr lang="en-GB" smtClean="0"/>
              <a:pPr/>
              <a:t>16</a:t>
            </a:fld>
            <a:endParaRPr lang="en-GB" smtClean="0"/>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10898917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p:spPr>
        <p:txBody>
          <a:bodyPr/>
          <a:lstStyle/>
          <a:p>
            <a:fld id="{6B941736-E8CE-41CB-904A-90486D7FD5F7}" type="slidenum">
              <a:rPr lang="en-GB" smtClean="0"/>
              <a:pPr/>
              <a:t>17</a:t>
            </a:fld>
            <a:endParaRPr lang="en-GB" smtClean="0"/>
          </a:p>
        </p:txBody>
      </p:sp>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13006628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p:spPr>
        <p:txBody>
          <a:bodyPr/>
          <a:lstStyle/>
          <a:p>
            <a:fld id="{EC2F87E1-AA14-4A8F-B43D-9FF9B1D2CB8D}" type="slidenum">
              <a:rPr lang="en-GB" smtClean="0"/>
              <a:pPr/>
              <a:t>18</a:t>
            </a:fld>
            <a:endParaRPr lang="en-GB" smtClean="0"/>
          </a:p>
        </p:txBody>
      </p:sp>
      <p:sp>
        <p:nvSpPr>
          <p:cNvPr id="47107" name="Rectangle 2"/>
          <p:cNvSpPr>
            <a:spLocks noGrp="1" noRot="1" noChangeAspect="1" noChangeArrowheads="1" noTextEdit="1"/>
          </p:cNvSpPr>
          <p:nvPr>
            <p:ph type="sldImg"/>
          </p:nvPr>
        </p:nvSpPr>
        <p:spPr>
          <a:ln/>
        </p:spPr>
      </p:sp>
      <p:sp>
        <p:nvSpPr>
          <p:cNvPr id="47108"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425361471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noFill/>
        </p:spPr>
        <p:txBody>
          <a:bodyPr/>
          <a:lstStyle/>
          <a:p>
            <a:fld id="{028812D4-FA2B-44B0-B57C-BE3278519B25}" type="slidenum">
              <a:rPr lang="en-GB" smtClean="0"/>
              <a:pPr/>
              <a:t>19</a:t>
            </a:fld>
            <a:endParaRPr lang="en-GB" smtClean="0"/>
          </a:p>
        </p:txBody>
      </p:sp>
      <p:sp>
        <p:nvSpPr>
          <p:cNvPr id="48131" name="Rectangle 2"/>
          <p:cNvSpPr>
            <a:spLocks noGrp="1" noRot="1" noChangeAspect="1" noChangeArrowheads="1" noTextEdit="1"/>
          </p:cNvSpPr>
          <p:nvPr>
            <p:ph type="sldImg"/>
          </p:nvPr>
        </p:nvSpPr>
        <p:spPr>
          <a:ln/>
        </p:spPr>
      </p:sp>
      <p:sp>
        <p:nvSpPr>
          <p:cNvPr id="48132"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396201079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a:ln/>
        </p:spPr>
      </p:sp>
      <p:sp>
        <p:nvSpPr>
          <p:cNvPr id="49155" name="Notes Placeholder 2"/>
          <p:cNvSpPr>
            <a:spLocks noGrp="1"/>
          </p:cNvSpPr>
          <p:nvPr>
            <p:ph type="body" idx="1"/>
          </p:nvPr>
        </p:nvSpPr>
        <p:spPr>
          <a:noFill/>
          <a:ln/>
        </p:spPr>
        <p:txBody>
          <a:bodyPr/>
          <a:lstStyle/>
          <a:p>
            <a:pPr eaLnBrk="1" hangingPunct="1"/>
            <a:endParaRPr lang="en-US" smtClean="0"/>
          </a:p>
        </p:txBody>
      </p:sp>
      <p:sp>
        <p:nvSpPr>
          <p:cNvPr id="49156" name="Slide Number Placeholder 3"/>
          <p:cNvSpPr>
            <a:spLocks noGrp="1"/>
          </p:cNvSpPr>
          <p:nvPr>
            <p:ph type="sldNum" sz="quarter" idx="5"/>
          </p:nvPr>
        </p:nvSpPr>
        <p:spPr>
          <a:noFill/>
        </p:spPr>
        <p:txBody>
          <a:bodyPr/>
          <a:lstStyle/>
          <a:p>
            <a:fld id="{F9BAF7D1-D19E-4A31-A240-B0A366687777}" type="slidenum">
              <a:rPr lang="en-GB" smtClean="0"/>
              <a:pPr/>
              <a:t>20</a:t>
            </a:fld>
            <a:endParaRPr lang="en-GB" smtClean="0"/>
          </a:p>
        </p:txBody>
      </p:sp>
    </p:spTree>
    <p:extLst>
      <p:ext uri="{BB962C8B-B14F-4D97-AF65-F5344CB8AC3E}">
        <p14:creationId xmlns:p14="http://schemas.microsoft.com/office/powerpoint/2010/main" val="161812297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a:ln/>
        </p:spPr>
      </p:sp>
      <p:sp>
        <p:nvSpPr>
          <p:cNvPr id="50179" name="Notes Placeholder 2"/>
          <p:cNvSpPr>
            <a:spLocks noGrp="1"/>
          </p:cNvSpPr>
          <p:nvPr>
            <p:ph type="body" idx="1"/>
          </p:nvPr>
        </p:nvSpPr>
        <p:spPr>
          <a:noFill/>
          <a:ln/>
        </p:spPr>
        <p:txBody>
          <a:bodyPr/>
          <a:lstStyle/>
          <a:p>
            <a:pPr eaLnBrk="1" hangingPunct="1"/>
            <a:endParaRPr lang="en-US" smtClean="0"/>
          </a:p>
        </p:txBody>
      </p:sp>
      <p:sp>
        <p:nvSpPr>
          <p:cNvPr id="50180" name="Slide Number Placeholder 3"/>
          <p:cNvSpPr>
            <a:spLocks noGrp="1"/>
          </p:cNvSpPr>
          <p:nvPr>
            <p:ph type="sldNum" sz="quarter" idx="5"/>
          </p:nvPr>
        </p:nvSpPr>
        <p:spPr>
          <a:noFill/>
        </p:spPr>
        <p:txBody>
          <a:bodyPr/>
          <a:lstStyle/>
          <a:p>
            <a:fld id="{0BBCB968-96B3-4583-BA0C-F14E1A20B81E}" type="slidenum">
              <a:rPr lang="en-GB" smtClean="0"/>
              <a:pPr/>
              <a:t>21</a:t>
            </a:fld>
            <a:endParaRPr lang="en-GB" smtClean="0"/>
          </a:p>
        </p:txBody>
      </p:sp>
    </p:spTree>
    <p:extLst>
      <p:ext uri="{BB962C8B-B14F-4D97-AF65-F5344CB8AC3E}">
        <p14:creationId xmlns:p14="http://schemas.microsoft.com/office/powerpoint/2010/main" val="169549182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a:ln/>
        </p:spPr>
      </p:sp>
      <p:sp>
        <p:nvSpPr>
          <p:cNvPr id="51203" name="Notes Placeholder 2"/>
          <p:cNvSpPr>
            <a:spLocks noGrp="1"/>
          </p:cNvSpPr>
          <p:nvPr>
            <p:ph type="body" idx="1"/>
          </p:nvPr>
        </p:nvSpPr>
        <p:spPr>
          <a:noFill/>
          <a:ln/>
        </p:spPr>
        <p:txBody>
          <a:bodyPr/>
          <a:lstStyle/>
          <a:p>
            <a:pPr eaLnBrk="1" hangingPunct="1"/>
            <a:endParaRPr lang="en-US" smtClean="0"/>
          </a:p>
        </p:txBody>
      </p:sp>
      <p:sp>
        <p:nvSpPr>
          <p:cNvPr id="51204" name="Slide Number Placeholder 3"/>
          <p:cNvSpPr>
            <a:spLocks noGrp="1"/>
          </p:cNvSpPr>
          <p:nvPr>
            <p:ph type="sldNum" sz="quarter" idx="5"/>
          </p:nvPr>
        </p:nvSpPr>
        <p:spPr>
          <a:noFill/>
        </p:spPr>
        <p:txBody>
          <a:bodyPr/>
          <a:lstStyle/>
          <a:p>
            <a:fld id="{37242EAC-0EC1-410D-BFBE-2F09C23877C3}" type="slidenum">
              <a:rPr lang="en-GB" smtClean="0"/>
              <a:pPr/>
              <a:t>22</a:t>
            </a:fld>
            <a:endParaRPr lang="en-GB" smtClean="0"/>
          </a:p>
        </p:txBody>
      </p:sp>
    </p:spTree>
    <p:extLst>
      <p:ext uri="{BB962C8B-B14F-4D97-AF65-F5344CB8AC3E}">
        <p14:creationId xmlns:p14="http://schemas.microsoft.com/office/powerpoint/2010/main" val="78963936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a:ln/>
        </p:spPr>
      </p:sp>
      <p:sp>
        <p:nvSpPr>
          <p:cNvPr id="52227" name="Notes Placeholder 2"/>
          <p:cNvSpPr>
            <a:spLocks noGrp="1"/>
          </p:cNvSpPr>
          <p:nvPr>
            <p:ph type="body" idx="1"/>
          </p:nvPr>
        </p:nvSpPr>
        <p:spPr>
          <a:noFill/>
          <a:ln/>
        </p:spPr>
        <p:txBody>
          <a:bodyPr/>
          <a:lstStyle/>
          <a:p>
            <a:pPr eaLnBrk="1" hangingPunct="1"/>
            <a:endParaRPr lang="en-US" smtClean="0"/>
          </a:p>
        </p:txBody>
      </p:sp>
      <p:sp>
        <p:nvSpPr>
          <p:cNvPr id="52228" name="Slide Number Placeholder 3"/>
          <p:cNvSpPr>
            <a:spLocks noGrp="1"/>
          </p:cNvSpPr>
          <p:nvPr>
            <p:ph type="sldNum" sz="quarter" idx="5"/>
          </p:nvPr>
        </p:nvSpPr>
        <p:spPr>
          <a:noFill/>
        </p:spPr>
        <p:txBody>
          <a:bodyPr/>
          <a:lstStyle/>
          <a:p>
            <a:fld id="{9F998F35-10B8-4CBE-BDB3-19405B716C0A}" type="slidenum">
              <a:rPr lang="en-GB" smtClean="0"/>
              <a:pPr/>
              <a:t>23</a:t>
            </a:fld>
            <a:endParaRPr lang="en-GB" smtClean="0"/>
          </a:p>
        </p:txBody>
      </p:sp>
    </p:spTree>
    <p:extLst>
      <p:ext uri="{BB962C8B-B14F-4D97-AF65-F5344CB8AC3E}">
        <p14:creationId xmlns:p14="http://schemas.microsoft.com/office/powerpoint/2010/main" val="150020528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a:ln/>
        </p:spPr>
      </p:sp>
      <p:sp>
        <p:nvSpPr>
          <p:cNvPr id="53251" name="Notes Placeholder 2"/>
          <p:cNvSpPr>
            <a:spLocks noGrp="1"/>
          </p:cNvSpPr>
          <p:nvPr>
            <p:ph type="body" idx="1"/>
          </p:nvPr>
        </p:nvSpPr>
        <p:spPr>
          <a:noFill/>
          <a:ln/>
        </p:spPr>
        <p:txBody>
          <a:bodyPr/>
          <a:lstStyle/>
          <a:p>
            <a:pPr eaLnBrk="1" hangingPunct="1"/>
            <a:endParaRPr lang="en-US" smtClean="0"/>
          </a:p>
        </p:txBody>
      </p:sp>
      <p:sp>
        <p:nvSpPr>
          <p:cNvPr id="53252" name="Slide Number Placeholder 3"/>
          <p:cNvSpPr>
            <a:spLocks noGrp="1"/>
          </p:cNvSpPr>
          <p:nvPr>
            <p:ph type="sldNum" sz="quarter" idx="5"/>
          </p:nvPr>
        </p:nvSpPr>
        <p:spPr>
          <a:noFill/>
        </p:spPr>
        <p:txBody>
          <a:bodyPr/>
          <a:lstStyle/>
          <a:p>
            <a:fld id="{A2F27834-99F1-43E2-A1CE-8E42E70623BA}" type="slidenum">
              <a:rPr lang="en-GB" smtClean="0"/>
              <a:pPr/>
              <a:t>24</a:t>
            </a:fld>
            <a:endParaRPr lang="en-GB" smtClean="0"/>
          </a:p>
        </p:txBody>
      </p:sp>
    </p:spTree>
    <p:extLst>
      <p:ext uri="{BB962C8B-B14F-4D97-AF65-F5344CB8AC3E}">
        <p14:creationId xmlns:p14="http://schemas.microsoft.com/office/powerpoint/2010/main" val="80154897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a:ln/>
        </p:spPr>
      </p:sp>
      <p:sp>
        <p:nvSpPr>
          <p:cNvPr id="54275" name="Notes Placeholder 2"/>
          <p:cNvSpPr>
            <a:spLocks noGrp="1"/>
          </p:cNvSpPr>
          <p:nvPr>
            <p:ph type="body" idx="1"/>
          </p:nvPr>
        </p:nvSpPr>
        <p:spPr>
          <a:noFill/>
          <a:ln/>
        </p:spPr>
        <p:txBody>
          <a:bodyPr/>
          <a:lstStyle/>
          <a:p>
            <a:pPr eaLnBrk="1" hangingPunct="1"/>
            <a:endParaRPr lang="en-US" smtClean="0"/>
          </a:p>
        </p:txBody>
      </p:sp>
      <p:sp>
        <p:nvSpPr>
          <p:cNvPr id="54276" name="Slide Number Placeholder 3"/>
          <p:cNvSpPr>
            <a:spLocks noGrp="1"/>
          </p:cNvSpPr>
          <p:nvPr>
            <p:ph type="sldNum" sz="quarter" idx="5"/>
          </p:nvPr>
        </p:nvSpPr>
        <p:spPr>
          <a:noFill/>
        </p:spPr>
        <p:txBody>
          <a:bodyPr/>
          <a:lstStyle/>
          <a:p>
            <a:fld id="{0702B30E-8F13-4BA3-BAD5-75C8A8E0BE7D}" type="slidenum">
              <a:rPr lang="en-GB" smtClean="0"/>
              <a:pPr/>
              <a:t>25</a:t>
            </a:fld>
            <a:endParaRPr lang="en-GB" smtClean="0"/>
          </a:p>
        </p:txBody>
      </p:sp>
    </p:spTree>
    <p:extLst>
      <p:ext uri="{BB962C8B-B14F-4D97-AF65-F5344CB8AC3E}">
        <p14:creationId xmlns:p14="http://schemas.microsoft.com/office/powerpoint/2010/main" val="25573303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smtClean="0"/>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B329E00-FD38-42B4-99C3-5417A3CD552D}" type="datetimeFigureOut">
              <a:rPr lang="en-GB" smtClean="0"/>
              <a:t>26/09/2019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6BD432-6838-4DBA-A24D-2FC0278E21B8}" type="slidenum">
              <a:rPr lang="en-GB" smtClean="0"/>
              <a:t>‹#›</a:t>
            </a:fld>
            <a:endParaRPr lang="en-GB"/>
          </a:p>
        </p:txBody>
      </p:sp>
    </p:spTree>
    <p:extLst>
      <p:ext uri="{BB962C8B-B14F-4D97-AF65-F5344CB8AC3E}">
        <p14:creationId xmlns:p14="http://schemas.microsoft.com/office/powerpoint/2010/main" val="32570049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B329E00-FD38-42B4-99C3-5417A3CD552D}" type="datetimeFigureOut">
              <a:rPr lang="en-GB" smtClean="0"/>
              <a:t>26/09/2019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6BD432-6838-4DBA-A24D-2FC0278E21B8}" type="slidenum">
              <a:rPr lang="en-GB" smtClean="0"/>
              <a:t>‹#›</a:t>
            </a:fld>
            <a:endParaRPr lang="en-GB"/>
          </a:p>
        </p:txBody>
      </p:sp>
    </p:spTree>
    <p:extLst>
      <p:ext uri="{BB962C8B-B14F-4D97-AF65-F5344CB8AC3E}">
        <p14:creationId xmlns:p14="http://schemas.microsoft.com/office/powerpoint/2010/main" val="21961175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smtClean="0"/>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B329E00-FD38-42B4-99C3-5417A3CD552D}" type="datetimeFigureOut">
              <a:rPr lang="en-GB" smtClean="0"/>
              <a:t>26/09/2019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6BD432-6838-4DBA-A24D-2FC0278E21B8}" type="slidenum">
              <a:rPr lang="en-GB" smtClean="0"/>
              <a:t>‹#›</a:t>
            </a:fld>
            <a:endParaRPr lang="en-GB"/>
          </a:p>
        </p:txBody>
      </p:sp>
    </p:spTree>
    <p:extLst>
      <p:ext uri="{BB962C8B-B14F-4D97-AF65-F5344CB8AC3E}">
        <p14:creationId xmlns:p14="http://schemas.microsoft.com/office/powerpoint/2010/main" val="33668903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B329E00-FD38-42B4-99C3-5417A3CD552D}" type="datetimeFigureOut">
              <a:rPr lang="en-GB" smtClean="0"/>
              <a:t>26/09/2019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6BD432-6838-4DBA-A24D-2FC0278E21B8}" type="slidenum">
              <a:rPr lang="en-GB" smtClean="0"/>
              <a:t>‹#›</a:t>
            </a:fld>
            <a:endParaRPr lang="en-GB"/>
          </a:p>
        </p:txBody>
      </p:sp>
    </p:spTree>
    <p:extLst>
      <p:ext uri="{BB962C8B-B14F-4D97-AF65-F5344CB8AC3E}">
        <p14:creationId xmlns:p14="http://schemas.microsoft.com/office/powerpoint/2010/main" val="38267101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0B329E00-FD38-42B4-99C3-5417A3CD552D}" type="datetimeFigureOut">
              <a:rPr lang="en-GB" smtClean="0"/>
              <a:t>26/09/2019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56BD432-6838-4DBA-A24D-2FC0278E21B8}" type="slidenum">
              <a:rPr lang="en-GB" smtClean="0"/>
              <a:t>‹#›</a:t>
            </a:fld>
            <a:endParaRPr lang="en-GB"/>
          </a:p>
        </p:txBody>
      </p:sp>
    </p:spTree>
    <p:extLst>
      <p:ext uri="{BB962C8B-B14F-4D97-AF65-F5344CB8AC3E}">
        <p14:creationId xmlns:p14="http://schemas.microsoft.com/office/powerpoint/2010/main" val="35723347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B329E00-FD38-42B4-99C3-5417A3CD552D}" type="datetimeFigureOut">
              <a:rPr lang="en-GB" smtClean="0"/>
              <a:t>26/09/2019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56BD432-6838-4DBA-A24D-2FC0278E21B8}" type="slidenum">
              <a:rPr lang="en-GB" smtClean="0"/>
              <a:t>‹#›</a:t>
            </a:fld>
            <a:endParaRPr lang="en-GB"/>
          </a:p>
        </p:txBody>
      </p:sp>
    </p:spTree>
    <p:extLst>
      <p:ext uri="{BB962C8B-B14F-4D97-AF65-F5344CB8AC3E}">
        <p14:creationId xmlns:p14="http://schemas.microsoft.com/office/powerpoint/2010/main" val="18284095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B329E00-FD38-42B4-99C3-5417A3CD552D}" type="datetimeFigureOut">
              <a:rPr lang="en-GB" smtClean="0"/>
              <a:t>26/09/2019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56BD432-6838-4DBA-A24D-2FC0278E21B8}" type="slidenum">
              <a:rPr lang="en-GB" smtClean="0"/>
              <a:t>‹#›</a:t>
            </a:fld>
            <a:endParaRPr lang="en-GB"/>
          </a:p>
        </p:txBody>
      </p:sp>
    </p:spTree>
    <p:extLst>
      <p:ext uri="{BB962C8B-B14F-4D97-AF65-F5344CB8AC3E}">
        <p14:creationId xmlns:p14="http://schemas.microsoft.com/office/powerpoint/2010/main" val="42433160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0B329E00-FD38-42B4-99C3-5417A3CD552D}" type="datetimeFigureOut">
              <a:rPr lang="en-GB" smtClean="0"/>
              <a:t>26/09/2019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6BD432-6838-4DBA-A24D-2FC0278E21B8}" type="slidenum">
              <a:rPr lang="en-GB" smtClean="0"/>
              <a:t>‹#›</a:t>
            </a:fld>
            <a:endParaRPr lang="en-GB"/>
          </a:p>
        </p:txBody>
      </p:sp>
    </p:spTree>
    <p:extLst>
      <p:ext uri="{BB962C8B-B14F-4D97-AF65-F5344CB8AC3E}">
        <p14:creationId xmlns:p14="http://schemas.microsoft.com/office/powerpoint/2010/main" val="26583924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0B329E00-FD38-42B4-99C3-5417A3CD552D}" type="datetimeFigureOut">
              <a:rPr lang="en-GB" smtClean="0"/>
              <a:t>26/09/2019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6BD432-6838-4DBA-A24D-2FC0278E21B8}" type="slidenum">
              <a:rPr lang="en-GB" smtClean="0"/>
              <a:t>‹#›</a:t>
            </a:fld>
            <a:endParaRPr lang="en-GB"/>
          </a:p>
        </p:txBody>
      </p:sp>
    </p:spTree>
    <p:extLst>
      <p:ext uri="{BB962C8B-B14F-4D97-AF65-F5344CB8AC3E}">
        <p14:creationId xmlns:p14="http://schemas.microsoft.com/office/powerpoint/2010/main" val="24595802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B329E00-FD38-42B4-99C3-5417A3CD552D}" type="datetimeFigureOut">
              <a:rPr lang="en-GB" smtClean="0"/>
              <a:t>26/09/2019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6BD432-6838-4DBA-A24D-2FC0278E21B8}" type="slidenum">
              <a:rPr lang="en-GB" smtClean="0"/>
              <a:t>‹#›</a:t>
            </a:fld>
            <a:endParaRPr lang="en-GB"/>
          </a:p>
        </p:txBody>
      </p:sp>
    </p:spTree>
    <p:extLst>
      <p:ext uri="{BB962C8B-B14F-4D97-AF65-F5344CB8AC3E}">
        <p14:creationId xmlns:p14="http://schemas.microsoft.com/office/powerpoint/2010/main" val="18913177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B329E00-FD38-42B4-99C3-5417A3CD552D}" type="datetimeFigureOut">
              <a:rPr lang="en-GB" smtClean="0"/>
              <a:t>26/09/2019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6BD432-6838-4DBA-A24D-2FC0278E21B8}" type="slidenum">
              <a:rPr lang="en-GB" smtClean="0"/>
              <a:t>‹#›</a:t>
            </a:fld>
            <a:endParaRPr lang="en-GB"/>
          </a:p>
        </p:txBody>
      </p:sp>
    </p:spTree>
    <p:extLst>
      <p:ext uri="{BB962C8B-B14F-4D97-AF65-F5344CB8AC3E}">
        <p14:creationId xmlns:p14="http://schemas.microsoft.com/office/powerpoint/2010/main" val="26310734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fourObj">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0" y="277813"/>
            <a:ext cx="8229600" cy="1143000"/>
          </a:xfrm>
        </p:spPr>
        <p:txBody>
          <a:bodyPr/>
          <a:lstStyle/>
          <a:p>
            <a:r>
              <a:rPr lang="en-US" smtClean="0"/>
              <a:t>Click to edit Master title style</a:t>
            </a:r>
            <a:endParaRPr lang="en-GB"/>
          </a:p>
        </p:txBody>
      </p:sp>
      <p:sp>
        <p:nvSpPr>
          <p:cNvPr id="3" name="Content Placeholder 2"/>
          <p:cNvSpPr>
            <a:spLocks noGrp="1"/>
          </p:cNvSpPr>
          <p:nvPr>
            <p:ph sz="quarter" idx="1"/>
          </p:nvPr>
        </p:nvSpPr>
        <p:spPr>
          <a:xfrm>
            <a:off x="457200" y="1600200"/>
            <a:ext cx="4038600" cy="21891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91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57200" y="3941763"/>
            <a:ext cx="4038600" cy="218916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Content Placeholder 5"/>
          <p:cNvSpPr>
            <a:spLocks noGrp="1"/>
          </p:cNvSpPr>
          <p:nvPr>
            <p:ph sz="quarter" idx="4"/>
          </p:nvPr>
        </p:nvSpPr>
        <p:spPr>
          <a:xfrm>
            <a:off x="4648200" y="3941763"/>
            <a:ext cx="4038600" cy="218916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a:xfrm>
            <a:off x="457200" y="6243638"/>
            <a:ext cx="2133600" cy="457200"/>
          </a:xfrm>
        </p:spPr>
        <p:txBody>
          <a:bodyPr/>
          <a:lstStyle>
            <a:lvl1pPr>
              <a:defRPr/>
            </a:lvl1pPr>
          </a:lstStyle>
          <a:p>
            <a:pPr>
              <a:defRPr/>
            </a:pPr>
            <a:endParaRPr lang="en-GB"/>
          </a:p>
        </p:txBody>
      </p:sp>
      <p:sp>
        <p:nvSpPr>
          <p:cNvPr id="8" name="Footer Placeholder 7"/>
          <p:cNvSpPr>
            <a:spLocks noGrp="1"/>
          </p:cNvSpPr>
          <p:nvPr>
            <p:ph type="ftr" sz="quarter" idx="11"/>
          </p:nvPr>
        </p:nvSpPr>
        <p:spPr>
          <a:xfrm>
            <a:off x="3124200" y="6248400"/>
            <a:ext cx="2895600" cy="457200"/>
          </a:xfrm>
        </p:spPr>
        <p:txBody>
          <a:bodyPr/>
          <a:lstStyle>
            <a:lvl1pPr>
              <a:defRPr/>
            </a:lvl1pPr>
          </a:lstStyle>
          <a:p>
            <a:pPr>
              <a:defRPr/>
            </a:pPr>
            <a:endParaRPr lang="en-GB"/>
          </a:p>
        </p:txBody>
      </p:sp>
      <p:sp>
        <p:nvSpPr>
          <p:cNvPr id="9" name="Slide Number Placeholder 8"/>
          <p:cNvSpPr>
            <a:spLocks noGrp="1"/>
          </p:cNvSpPr>
          <p:nvPr>
            <p:ph type="sldNum" sz="quarter" idx="12"/>
          </p:nvPr>
        </p:nvSpPr>
        <p:spPr>
          <a:xfrm>
            <a:off x="6553200" y="6243638"/>
            <a:ext cx="2133600" cy="457200"/>
          </a:xfrm>
        </p:spPr>
        <p:txBody>
          <a:bodyPr/>
          <a:lstStyle>
            <a:lvl1pPr>
              <a:defRPr/>
            </a:lvl1pPr>
          </a:lstStyle>
          <a:p>
            <a:pPr>
              <a:defRPr/>
            </a:pPr>
            <a:fld id="{497B90DA-951A-48AA-BF46-BF4753778D41}" type="slidenum">
              <a:rPr lang="en-GB"/>
              <a:pPr>
                <a:defRPr/>
              </a:pPr>
              <a:t>‹#›</a:t>
            </a:fld>
            <a:endParaRPr lang="en-GB"/>
          </a:p>
        </p:txBody>
      </p:sp>
    </p:spTree>
    <p:extLst>
      <p:ext uri="{BB962C8B-B14F-4D97-AF65-F5344CB8AC3E}">
        <p14:creationId xmlns:p14="http://schemas.microsoft.com/office/powerpoint/2010/main" val="24133393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0B329E00-FD38-42B4-99C3-5417A3CD552D}" type="datetimeFigureOut">
              <a:rPr lang="en-GB" smtClean="0"/>
              <a:t>26/09/2019</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56BD432-6838-4DBA-A24D-2FC0278E21B8}" type="slidenum">
              <a:rPr lang="en-GB" smtClean="0"/>
              <a:t>‹#›</a:t>
            </a:fld>
            <a:endParaRPr lang="en-GB"/>
          </a:p>
        </p:txBody>
      </p:sp>
    </p:spTree>
    <p:extLst>
      <p:ext uri="{BB962C8B-B14F-4D97-AF65-F5344CB8AC3E}">
        <p14:creationId xmlns:p14="http://schemas.microsoft.com/office/powerpoint/2010/main" val="291650521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6.xml"/><Relationship Id="rId1" Type="http://schemas.openxmlformats.org/officeDocument/2006/relationships/slideLayout" Target="../slideLayouts/slideLayout12.xml"/><Relationship Id="rId4" Type="http://schemas.openxmlformats.org/officeDocument/2006/relationships/image" Target="../media/image4.png"/></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7.xml"/><Relationship Id="rId1" Type="http://schemas.openxmlformats.org/officeDocument/2006/relationships/slideLayout" Target="../slideLayouts/slideLayout12.xml"/><Relationship Id="rId4" Type="http://schemas.openxmlformats.org/officeDocument/2006/relationships/image" Target="../media/image4.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ctrTitle"/>
          </p:nvPr>
        </p:nvSpPr>
        <p:spPr>
          <a:xfrm>
            <a:off x="179512" y="908720"/>
            <a:ext cx="8784976" cy="1953562"/>
          </a:xfrm>
        </p:spPr>
        <p:txBody>
          <a:bodyPr>
            <a:noAutofit/>
          </a:bodyPr>
          <a:lstStyle/>
          <a:p>
            <a:pPr algn="ctr"/>
            <a:r>
              <a:rPr lang="en-GB" sz="3600" b="1" dirty="0" smtClean="0">
                <a:latin typeface="Arial" panose="020B0604020202020204" pitchFamily="34" charset="0"/>
                <a:cs typeface="Arial" panose="020B0604020202020204" pitchFamily="34" charset="0"/>
              </a:rPr>
              <a:t/>
            </a:r>
            <a:br>
              <a:rPr lang="en-GB" sz="3600" b="1" dirty="0" smtClean="0">
                <a:latin typeface="Arial" panose="020B0604020202020204" pitchFamily="34" charset="0"/>
                <a:cs typeface="Arial" panose="020B0604020202020204" pitchFamily="34" charset="0"/>
              </a:rPr>
            </a:br>
            <a:r>
              <a:rPr lang="en-GB" sz="3600" b="1" dirty="0" smtClean="0">
                <a:latin typeface="Arial" panose="020B0604020202020204" pitchFamily="34" charset="0"/>
                <a:cs typeface="Arial" panose="020B0604020202020204" pitchFamily="34" charset="0"/>
              </a:rPr>
              <a:t/>
            </a:r>
            <a:br>
              <a:rPr lang="en-GB" sz="3600" b="1" dirty="0" smtClean="0">
                <a:latin typeface="Arial" panose="020B0604020202020204" pitchFamily="34" charset="0"/>
                <a:cs typeface="Arial" panose="020B0604020202020204" pitchFamily="34" charset="0"/>
              </a:rPr>
            </a:br>
            <a:r>
              <a:rPr lang="en-GB" sz="3600" b="1" dirty="0" smtClean="0">
                <a:latin typeface="Arial" panose="020B0604020202020204" pitchFamily="34" charset="0"/>
                <a:cs typeface="Arial" panose="020B0604020202020204" pitchFamily="34" charset="0"/>
              </a:rPr>
              <a:t/>
            </a:r>
            <a:br>
              <a:rPr lang="en-GB" sz="3600" b="1" dirty="0" smtClean="0">
                <a:latin typeface="Arial" panose="020B0604020202020204" pitchFamily="34" charset="0"/>
                <a:cs typeface="Arial" panose="020B0604020202020204" pitchFamily="34" charset="0"/>
              </a:rPr>
            </a:br>
            <a:r>
              <a:rPr lang="en-GB" sz="3600" b="1" dirty="0" smtClean="0">
                <a:latin typeface="Arial" panose="020B0604020202020204" pitchFamily="34" charset="0"/>
                <a:cs typeface="Arial" panose="020B0604020202020204" pitchFamily="34" charset="0"/>
              </a:rPr>
              <a:t/>
            </a:r>
            <a:br>
              <a:rPr lang="en-GB" sz="3600" b="1" dirty="0" smtClean="0">
                <a:latin typeface="Arial" panose="020B0604020202020204" pitchFamily="34" charset="0"/>
                <a:cs typeface="Arial" panose="020B0604020202020204" pitchFamily="34" charset="0"/>
              </a:rPr>
            </a:br>
            <a:r>
              <a:rPr lang="en-GB" sz="3600" b="1" dirty="0" smtClean="0">
                <a:latin typeface="Arial" panose="020B0604020202020204" pitchFamily="34" charset="0"/>
                <a:cs typeface="Arial" panose="020B0604020202020204" pitchFamily="34" charset="0"/>
              </a:rPr>
              <a:t/>
            </a:r>
            <a:br>
              <a:rPr lang="en-GB" sz="3600" b="1" dirty="0" smtClean="0">
                <a:latin typeface="Arial" panose="020B0604020202020204" pitchFamily="34" charset="0"/>
                <a:cs typeface="Arial" panose="020B0604020202020204" pitchFamily="34" charset="0"/>
              </a:rPr>
            </a:br>
            <a:r>
              <a:rPr lang="en-GB" sz="3600" b="1" dirty="0" smtClean="0">
                <a:latin typeface="Arial" panose="020B0604020202020204" pitchFamily="34" charset="0"/>
                <a:cs typeface="Arial" panose="020B0604020202020204" pitchFamily="34" charset="0"/>
              </a:rPr>
              <a:t>Prejudice and </a:t>
            </a:r>
            <a:r>
              <a:rPr lang="en-GB" sz="3600" b="1" dirty="0" smtClean="0">
                <a:effectLst>
                  <a:outerShdw blurRad="38100" dist="38100" dir="2700000" algn="tl">
                    <a:srgbClr val="FFFFFF"/>
                  </a:outerShdw>
                </a:effectLst>
                <a:latin typeface="Arial" panose="020B0604020202020204" pitchFamily="34" charset="0"/>
                <a:cs typeface="Arial" panose="020B0604020202020204" pitchFamily="34" charset="0"/>
              </a:rPr>
              <a:t>Discrimination</a:t>
            </a:r>
            <a:br>
              <a:rPr lang="en-GB" sz="3600" b="1" dirty="0" smtClean="0">
                <a:effectLst>
                  <a:outerShdw blurRad="38100" dist="38100" dir="2700000" algn="tl">
                    <a:srgbClr val="FFFFFF"/>
                  </a:outerShdw>
                </a:effectLst>
                <a:latin typeface="Arial" panose="020B0604020202020204" pitchFamily="34" charset="0"/>
                <a:cs typeface="Arial" panose="020B0604020202020204" pitchFamily="34" charset="0"/>
              </a:rPr>
            </a:br>
            <a:r>
              <a:rPr lang="en-GB" sz="3600" b="1" dirty="0">
                <a:effectLst>
                  <a:outerShdw blurRad="38100" dist="38100" dir="2700000" algn="tl">
                    <a:srgbClr val="FFFFFF"/>
                  </a:outerShdw>
                </a:effectLst>
                <a:latin typeface="Arial" panose="020B0604020202020204" pitchFamily="34" charset="0"/>
                <a:cs typeface="Arial" panose="020B0604020202020204" pitchFamily="34" charset="0"/>
              </a:rPr>
              <a:t/>
            </a:r>
            <a:br>
              <a:rPr lang="en-GB" sz="3600" b="1" dirty="0">
                <a:effectLst>
                  <a:outerShdw blurRad="38100" dist="38100" dir="2700000" algn="tl">
                    <a:srgbClr val="FFFFFF"/>
                  </a:outerShdw>
                </a:effectLst>
                <a:latin typeface="Arial" panose="020B0604020202020204" pitchFamily="34" charset="0"/>
                <a:cs typeface="Arial" panose="020B0604020202020204" pitchFamily="34" charset="0"/>
              </a:rPr>
            </a:br>
            <a:r>
              <a:rPr lang="en-GB" sz="3600" b="1" dirty="0" smtClean="0">
                <a:effectLst>
                  <a:outerShdw blurRad="38100" dist="38100" dir="2700000" algn="tl">
                    <a:srgbClr val="FFFFFF"/>
                  </a:outerShdw>
                </a:effectLst>
                <a:latin typeface="Arial" panose="020B0604020202020204" pitchFamily="34" charset="0"/>
                <a:cs typeface="Arial" panose="020B0604020202020204" pitchFamily="34" charset="0"/>
              </a:rPr>
              <a:t> Lecture Five</a:t>
            </a:r>
            <a:endParaRPr lang="en-GB" sz="3600" b="1" dirty="0">
              <a:latin typeface="Arial" panose="020B0604020202020204" pitchFamily="34" charset="0"/>
              <a:cs typeface="Arial" panose="020B0604020202020204" pitchFamily="34" charset="0"/>
            </a:endParaRPr>
          </a:p>
        </p:txBody>
      </p:sp>
      <p:sp>
        <p:nvSpPr>
          <p:cNvPr id="7" name="Subtitle 2"/>
          <p:cNvSpPr>
            <a:spLocks noGrp="1"/>
          </p:cNvSpPr>
          <p:nvPr>
            <p:ph type="subTitle" idx="1"/>
          </p:nvPr>
        </p:nvSpPr>
        <p:spPr>
          <a:xfrm>
            <a:off x="251520" y="3717032"/>
            <a:ext cx="8640960" cy="720080"/>
          </a:xfrm>
        </p:spPr>
        <p:txBody>
          <a:bodyPr>
            <a:noAutofit/>
          </a:bodyPr>
          <a:lstStyle/>
          <a:p>
            <a:pPr>
              <a:lnSpc>
                <a:spcPct val="150000"/>
              </a:lnSpc>
            </a:pPr>
            <a:r>
              <a:rPr lang="en-GB" sz="3600" b="1" dirty="0" smtClean="0">
                <a:latin typeface="Arial" panose="020B0604020202020204" pitchFamily="34" charset="0"/>
                <a:cs typeface="Arial" panose="020B0604020202020204" pitchFamily="34" charset="0"/>
              </a:rPr>
              <a:t>Old-fashioned versus Modern Prejudice</a:t>
            </a:r>
            <a:endParaRPr lang="en-GB" sz="3600" b="1" dirty="0">
              <a:latin typeface="Arial" panose="020B0604020202020204" pitchFamily="34" charset="0"/>
              <a:cs typeface="Arial" panose="020B0604020202020204" pitchFamily="34" charset="0"/>
            </a:endParaRPr>
          </a:p>
        </p:txBody>
      </p:sp>
      <p:sp>
        <p:nvSpPr>
          <p:cNvPr id="8" name="TextBox 7"/>
          <p:cNvSpPr txBox="1"/>
          <p:nvPr/>
        </p:nvSpPr>
        <p:spPr>
          <a:xfrm>
            <a:off x="755576" y="5661248"/>
            <a:ext cx="7776864" cy="369332"/>
          </a:xfrm>
          <a:prstGeom prst="rect">
            <a:avLst/>
          </a:prstGeom>
          <a:noFill/>
        </p:spPr>
        <p:txBody>
          <a:bodyPr wrap="square" rtlCol="0">
            <a:spAutoFit/>
          </a:bodyPr>
          <a:lstStyle/>
          <a:p>
            <a:r>
              <a:rPr lang="en-GB" dirty="0" smtClean="0"/>
              <a:t>Dr Paul Hutchings					Miss Katie Sullivan</a:t>
            </a:r>
            <a:endParaRPr lang="en-GB" dirty="0"/>
          </a:p>
        </p:txBody>
      </p:sp>
    </p:spTree>
    <p:extLst>
      <p:ext uri="{BB962C8B-B14F-4D97-AF65-F5344CB8AC3E}">
        <p14:creationId xmlns:p14="http://schemas.microsoft.com/office/powerpoint/2010/main" val="53751494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3"/>
          <p:cNvSpPr>
            <a:spLocks noGrp="1" noChangeArrowheads="1"/>
          </p:cNvSpPr>
          <p:nvPr>
            <p:ph idx="1"/>
          </p:nvPr>
        </p:nvSpPr>
        <p:spPr>
          <a:xfrm>
            <a:off x="251520" y="908720"/>
            <a:ext cx="8640960" cy="5268243"/>
          </a:xfrm>
        </p:spPr>
        <p:txBody>
          <a:bodyPr/>
          <a:lstStyle/>
          <a:p>
            <a:pPr eaLnBrk="1" hangingPunct="1">
              <a:lnSpc>
                <a:spcPct val="150000"/>
              </a:lnSpc>
            </a:pPr>
            <a:r>
              <a:rPr lang="en-GB" sz="2400" dirty="0" smtClean="0">
                <a:latin typeface="Arial" panose="020B0604020202020204" pitchFamily="34" charset="0"/>
                <a:cs typeface="Arial" panose="020B0604020202020204" pitchFamily="34" charset="0"/>
              </a:rPr>
              <a:t>Prejudice has been an issue for hundreds of years… so why did no-one really study it until the 1920s?</a:t>
            </a:r>
          </a:p>
          <a:p>
            <a:pPr eaLnBrk="1" hangingPunct="1">
              <a:lnSpc>
                <a:spcPct val="150000"/>
              </a:lnSpc>
            </a:pPr>
            <a:endParaRPr lang="en-GB" sz="2400" dirty="0" smtClean="0">
              <a:latin typeface="Arial" panose="020B0604020202020204" pitchFamily="34" charset="0"/>
              <a:cs typeface="Arial" panose="020B0604020202020204" pitchFamily="34" charset="0"/>
            </a:endParaRPr>
          </a:p>
          <a:p>
            <a:pPr eaLnBrk="1" hangingPunct="1">
              <a:lnSpc>
                <a:spcPct val="150000"/>
              </a:lnSpc>
            </a:pPr>
            <a:r>
              <a:rPr lang="en-GB" sz="2400" dirty="0" smtClean="0">
                <a:latin typeface="Arial" panose="020B0604020202020204" pitchFamily="34" charset="0"/>
                <a:cs typeface="Arial" panose="020B0604020202020204" pitchFamily="34" charset="0"/>
              </a:rPr>
              <a:t>The simple, if harsh, reason is that nobody cared</a:t>
            </a:r>
          </a:p>
          <a:p>
            <a:pPr lvl="1" eaLnBrk="1" hangingPunct="1">
              <a:lnSpc>
                <a:spcPct val="150000"/>
              </a:lnSpc>
            </a:pPr>
            <a:r>
              <a:rPr lang="en-GB" sz="2000" dirty="0" smtClean="0">
                <a:latin typeface="Arial" panose="020B0604020202020204" pitchFamily="34" charset="0"/>
                <a:cs typeface="Arial" panose="020B0604020202020204" pitchFamily="34" charset="0"/>
              </a:rPr>
              <a:t>Overt hostility, discrimination, and social dominance was the norm</a:t>
            </a:r>
          </a:p>
          <a:p>
            <a:pPr lvl="1" eaLnBrk="1" hangingPunct="1">
              <a:lnSpc>
                <a:spcPct val="150000"/>
              </a:lnSpc>
            </a:pPr>
            <a:endParaRPr lang="en-GB" sz="2000" dirty="0" smtClean="0">
              <a:latin typeface="Arial" panose="020B0604020202020204" pitchFamily="34" charset="0"/>
              <a:cs typeface="Arial" panose="020B0604020202020204" pitchFamily="34" charset="0"/>
            </a:endParaRPr>
          </a:p>
          <a:p>
            <a:pPr eaLnBrk="1" hangingPunct="1">
              <a:lnSpc>
                <a:spcPct val="150000"/>
              </a:lnSpc>
            </a:pPr>
            <a:r>
              <a:rPr lang="en-GB" sz="2400" dirty="0" smtClean="0">
                <a:latin typeface="Arial" panose="020B0604020202020204" pitchFamily="34" charset="0"/>
                <a:cs typeface="Arial" panose="020B0604020202020204" pitchFamily="34" charset="0"/>
              </a:rPr>
              <a:t>Only with the work of Lippmann (1922), </a:t>
            </a:r>
            <a:r>
              <a:rPr lang="en-GB" sz="2400" dirty="0" err="1" smtClean="0">
                <a:latin typeface="Arial" panose="020B0604020202020204" pitchFamily="34" charset="0"/>
                <a:cs typeface="Arial" panose="020B0604020202020204" pitchFamily="34" charset="0"/>
              </a:rPr>
              <a:t>LaPiere</a:t>
            </a:r>
            <a:r>
              <a:rPr lang="en-GB" sz="2400" dirty="0" smtClean="0">
                <a:latin typeface="Arial" panose="020B0604020202020204" pitchFamily="34" charset="0"/>
                <a:cs typeface="Arial" panose="020B0604020202020204" pitchFamily="34" charset="0"/>
              </a:rPr>
              <a:t> (1934) and Katz and </a:t>
            </a:r>
            <a:r>
              <a:rPr lang="en-GB" sz="2400" dirty="0" err="1" smtClean="0">
                <a:latin typeface="Arial" panose="020B0604020202020204" pitchFamily="34" charset="0"/>
                <a:cs typeface="Arial" panose="020B0604020202020204" pitchFamily="34" charset="0"/>
              </a:rPr>
              <a:t>Braly</a:t>
            </a:r>
            <a:r>
              <a:rPr lang="en-GB" sz="2400" dirty="0" smtClean="0">
                <a:latin typeface="Arial" panose="020B0604020202020204" pitchFamily="34" charset="0"/>
                <a:cs typeface="Arial" panose="020B0604020202020204" pitchFamily="34" charset="0"/>
              </a:rPr>
              <a:t> (1933) did people begin to see that prejudice and discrimination was wrong</a:t>
            </a:r>
            <a:endParaRPr lang="en-US" sz="240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67985783"/>
      </p:ext>
    </p:extLst>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3"/>
          <p:cNvSpPr>
            <a:spLocks noGrp="1" noChangeArrowheads="1"/>
          </p:cNvSpPr>
          <p:nvPr>
            <p:ph idx="1"/>
          </p:nvPr>
        </p:nvSpPr>
        <p:spPr>
          <a:xfrm>
            <a:off x="251520" y="980728"/>
            <a:ext cx="8640960" cy="5196235"/>
          </a:xfrm>
        </p:spPr>
        <p:txBody>
          <a:bodyPr>
            <a:normAutofit fontScale="85000" lnSpcReduction="20000"/>
          </a:bodyPr>
          <a:lstStyle/>
          <a:p>
            <a:pPr eaLnBrk="1" hangingPunct="1">
              <a:lnSpc>
                <a:spcPct val="150000"/>
              </a:lnSpc>
            </a:pPr>
            <a:r>
              <a:rPr lang="en-GB" sz="2400" dirty="0" smtClean="0"/>
              <a:t>Lippmann (1922) – ‘pictures in our heads’ and ‘lazy thinking’</a:t>
            </a:r>
          </a:p>
          <a:p>
            <a:pPr eaLnBrk="1" hangingPunct="1">
              <a:lnSpc>
                <a:spcPct val="150000"/>
              </a:lnSpc>
            </a:pPr>
            <a:endParaRPr lang="en-GB" sz="2400" dirty="0" smtClean="0"/>
          </a:p>
          <a:p>
            <a:pPr eaLnBrk="1" hangingPunct="1">
              <a:lnSpc>
                <a:spcPct val="150000"/>
              </a:lnSpc>
            </a:pPr>
            <a:r>
              <a:rPr lang="en-GB" sz="2400" dirty="0" smtClean="0"/>
              <a:t>Attitude (negative evaluation)</a:t>
            </a:r>
          </a:p>
          <a:p>
            <a:pPr eaLnBrk="1" hangingPunct="1">
              <a:lnSpc>
                <a:spcPct val="150000"/>
              </a:lnSpc>
            </a:pPr>
            <a:endParaRPr lang="en-GB" sz="2400" dirty="0" smtClean="0"/>
          </a:p>
          <a:p>
            <a:pPr eaLnBrk="1" hangingPunct="1">
              <a:lnSpc>
                <a:spcPct val="150000"/>
              </a:lnSpc>
            </a:pPr>
            <a:r>
              <a:rPr lang="en-GB" sz="2400" dirty="0" smtClean="0"/>
              <a:t>Katz and </a:t>
            </a:r>
            <a:r>
              <a:rPr lang="en-GB" sz="2400" dirty="0" err="1" smtClean="0"/>
              <a:t>Braly</a:t>
            </a:r>
            <a:r>
              <a:rPr lang="en-GB" sz="2400" dirty="0" smtClean="0"/>
              <a:t> (1933)</a:t>
            </a:r>
          </a:p>
          <a:p>
            <a:pPr lvl="1" eaLnBrk="1" hangingPunct="1">
              <a:lnSpc>
                <a:spcPct val="150000"/>
              </a:lnSpc>
            </a:pPr>
            <a:r>
              <a:rPr lang="en-GB" sz="2000" dirty="0" smtClean="0"/>
              <a:t>Whites held negative trait views of African-Americans and positive trait views of Whites</a:t>
            </a:r>
          </a:p>
          <a:p>
            <a:pPr lvl="2" eaLnBrk="1" hangingPunct="1">
              <a:lnSpc>
                <a:spcPct val="150000"/>
              </a:lnSpc>
            </a:pPr>
            <a:r>
              <a:rPr lang="en-GB" sz="1800" dirty="0" smtClean="0"/>
              <a:t>‘superstitious’, ‘lazy’, ‘ignorant’</a:t>
            </a:r>
          </a:p>
          <a:p>
            <a:pPr lvl="2" eaLnBrk="1" hangingPunct="1">
              <a:lnSpc>
                <a:spcPct val="150000"/>
              </a:lnSpc>
            </a:pPr>
            <a:r>
              <a:rPr lang="en-GB" sz="1800" dirty="0" smtClean="0"/>
              <a:t>‘industrious’, ‘intelligent’, ‘ambitious’</a:t>
            </a:r>
          </a:p>
          <a:p>
            <a:pPr eaLnBrk="1" hangingPunct="1">
              <a:lnSpc>
                <a:spcPct val="150000"/>
              </a:lnSpc>
            </a:pPr>
            <a:endParaRPr lang="en-GB" sz="2400" dirty="0" smtClean="0"/>
          </a:p>
          <a:p>
            <a:pPr eaLnBrk="1" hangingPunct="1">
              <a:lnSpc>
                <a:spcPct val="150000"/>
              </a:lnSpc>
            </a:pPr>
            <a:r>
              <a:rPr lang="en-GB" sz="2400" dirty="0" smtClean="0"/>
              <a:t>Similar scales used in 1991 (Dovidio &amp; </a:t>
            </a:r>
            <a:r>
              <a:rPr lang="en-GB" sz="2400" dirty="0" err="1" smtClean="0"/>
              <a:t>Gaertner</a:t>
            </a:r>
            <a:r>
              <a:rPr lang="en-GB" sz="2400" dirty="0" smtClean="0"/>
              <a:t>)</a:t>
            </a:r>
          </a:p>
          <a:p>
            <a:pPr lvl="1" eaLnBrk="1" hangingPunct="1">
              <a:lnSpc>
                <a:spcPct val="150000"/>
              </a:lnSpc>
            </a:pPr>
            <a:r>
              <a:rPr lang="en-GB" sz="2000" dirty="0" smtClean="0"/>
              <a:t>Attitudes now more positive about AAs</a:t>
            </a:r>
            <a:endParaRPr lang="en-US" sz="2000" dirty="0" smtClean="0"/>
          </a:p>
        </p:txBody>
      </p:sp>
    </p:spTree>
    <p:extLst>
      <p:ext uri="{BB962C8B-B14F-4D97-AF65-F5344CB8AC3E}">
        <p14:creationId xmlns:p14="http://schemas.microsoft.com/office/powerpoint/2010/main" val="870458548"/>
      </p:ext>
    </p:extLst>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idx="1"/>
          </p:nvPr>
        </p:nvSpPr>
        <p:spPr>
          <a:xfrm>
            <a:off x="251520" y="908720"/>
            <a:ext cx="8640960" cy="5268243"/>
          </a:xfrm>
        </p:spPr>
        <p:txBody>
          <a:bodyPr/>
          <a:lstStyle/>
          <a:p>
            <a:pPr eaLnBrk="1" hangingPunct="1">
              <a:lnSpc>
                <a:spcPct val="150000"/>
              </a:lnSpc>
            </a:pPr>
            <a:r>
              <a:rPr lang="en-GB" sz="2400" dirty="0" smtClean="0"/>
              <a:t>Dovidio and </a:t>
            </a:r>
            <a:r>
              <a:rPr lang="en-GB" sz="2400" dirty="0" err="1" smtClean="0"/>
              <a:t>Gaertner</a:t>
            </a:r>
            <a:r>
              <a:rPr lang="en-GB" sz="2400" dirty="0" smtClean="0"/>
              <a:t> (1986)</a:t>
            </a:r>
          </a:p>
          <a:p>
            <a:pPr lvl="1" eaLnBrk="1" hangingPunct="1">
              <a:lnSpc>
                <a:spcPct val="150000"/>
              </a:lnSpc>
            </a:pPr>
            <a:r>
              <a:rPr lang="en-GB" sz="2000" dirty="0" smtClean="0"/>
              <a:t>Caucasian willingness to publicly state and endorse negative beliefs strongly diminished</a:t>
            </a:r>
          </a:p>
          <a:p>
            <a:pPr lvl="1" eaLnBrk="1" hangingPunct="1">
              <a:lnSpc>
                <a:spcPct val="150000"/>
              </a:lnSpc>
            </a:pPr>
            <a:endParaRPr lang="en-GB" sz="2000" dirty="0" smtClean="0"/>
          </a:p>
          <a:p>
            <a:pPr eaLnBrk="1" hangingPunct="1">
              <a:lnSpc>
                <a:spcPct val="150000"/>
              </a:lnSpc>
            </a:pPr>
            <a:r>
              <a:rPr lang="en-GB" sz="2400" dirty="0" smtClean="0"/>
              <a:t>But… Devine and Elliot (1995)</a:t>
            </a:r>
          </a:p>
          <a:p>
            <a:pPr lvl="1" eaLnBrk="1" hangingPunct="1">
              <a:lnSpc>
                <a:spcPct val="150000"/>
              </a:lnSpc>
            </a:pPr>
            <a:r>
              <a:rPr lang="en-GB" sz="2000" dirty="0" smtClean="0"/>
              <a:t>When Caucasians asked about their </a:t>
            </a:r>
            <a:r>
              <a:rPr lang="en-GB" sz="2000" i="1" u="sng" dirty="0" smtClean="0"/>
              <a:t>knowledge</a:t>
            </a:r>
            <a:r>
              <a:rPr lang="en-GB" sz="2000" dirty="0" smtClean="0"/>
              <a:t> of AAs their descriptions tend to be of negative traits similar to those found by Katz and </a:t>
            </a:r>
            <a:r>
              <a:rPr lang="en-GB" sz="2000" dirty="0" err="1" smtClean="0"/>
              <a:t>Braly</a:t>
            </a:r>
            <a:endParaRPr lang="en-GB" sz="2000" dirty="0" smtClean="0"/>
          </a:p>
          <a:p>
            <a:pPr lvl="1" eaLnBrk="1" hangingPunct="1">
              <a:lnSpc>
                <a:spcPct val="150000"/>
              </a:lnSpc>
            </a:pPr>
            <a:r>
              <a:rPr lang="en-GB" sz="2000" dirty="0" smtClean="0"/>
              <a:t>Possibly reinforcing the stereotype</a:t>
            </a:r>
          </a:p>
          <a:p>
            <a:pPr lvl="1" eaLnBrk="1" hangingPunct="1">
              <a:lnSpc>
                <a:spcPct val="150000"/>
              </a:lnSpc>
            </a:pPr>
            <a:endParaRPr lang="en-GB" sz="2000" dirty="0" smtClean="0"/>
          </a:p>
          <a:p>
            <a:pPr eaLnBrk="1" hangingPunct="1">
              <a:lnSpc>
                <a:spcPct val="150000"/>
              </a:lnSpc>
            </a:pPr>
            <a:endParaRPr lang="en-US" sz="2400" dirty="0" smtClean="0"/>
          </a:p>
        </p:txBody>
      </p:sp>
    </p:spTree>
    <p:extLst>
      <p:ext uri="{BB962C8B-B14F-4D97-AF65-F5344CB8AC3E}">
        <p14:creationId xmlns:p14="http://schemas.microsoft.com/office/powerpoint/2010/main" val="4200247689"/>
      </p:ext>
    </p:extLst>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Content Placeholder 2"/>
          <p:cNvSpPr>
            <a:spLocks noGrp="1"/>
          </p:cNvSpPr>
          <p:nvPr>
            <p:ph idx="1"/>
          </p:nvPr>
        </p:nvSpPr>
        <p:spPr>
          <a:xfrm>
            <a:off x="251520" y="980728"/>
            <a:ext cx="8640960" cy="5196235"/>
          </a:xfrm>
        </p:spPr>
        <p:txBody>
          <a:bodyPr>
            <a:normAutofit lnSpcReduction="10000"/>
          </a:bodyPr>
          <a:lstStyle/>
          <a:p>
            <a:pPr eaLnBrk="1" hangingPunct="1">
              <a:lnSpc>
                <a:spcPct val="150000"/>
              </a:lnSpc>
            </a:pPr>
            <a:r>
              <a:rPr lang="en-GB" sz="2400" dirty="0" smtClean="0">
                <a:latin typeface="Arial" panose="020B0604020202020204" pitchFamily="34" charset="0"/>
                <a:cs typeface="Arial" panose="020B0604020202020204" pitchFamily="34" charset="0"/>
              </a:rPr>
              <a:t>Pettigrew &amp; </a:t>
            </a:r>
            <a:r>
              <a:rPr lang="en-GB" sz="2400" dirty="0" err="1" smtClean="0">
                <a:latin typeface="Arial" panose="020B0604020202020204" pitchFamily="34" charset="0"/>
                <a:cs typeface="Arial" panose="020B0604020202020204" pitchFamily="34" charset="0"/>
              </a:rPr>
              <a:t>Meertens</a:t>
            </a:r>
            <a:r>
              <a:rPr lang="en-GB" sz="2400" dirty="0" smtClean="0">
                <a:latin typeface="Arial" panose="020B0604020202020204" pitchFamily="34" charset="0"/>
                <a:cs typeface="Arial" panose="020B0604020202020204" pitchFamily="34" charset="0"/>
              </a:rPr>
              <a:t> (1995) – old-fashioned, blatant prejudice/racism is ‘hot,  close and direct’ (p.58)</a:t>
            </a:r>
          </a:p>
          <a:p>
            <a:pPr lvl="1" eaLnBrk="1" hangingPunct="1">
              <a:lnSpc>
                <a:spcPct val="150000"/>
              </a:lnSpc>
            </a:pPr>
            <a:r>
              <a:rPr lang="en-GB" sz="2000" dirty="0" smtClean="0">
                <a:latin typeface="Arial" panose="020B0604020202020204" pitchFamily="34" charset="0"/>
                <a:cs typeface="Arial" panose="020B0604020202020204" pitchFamily="34" charset="0"/>
              </a:rPr>
              <a:t>Direct threat and abuse of out-group</a:t>
            </a:r>
          </a:p>
          <a:p>
            <a:pPr lvl="1" eaLnBrk="1" hangingPunct="1">
              <a:lnSpc>
                <a:spcPct val="150000"/>
              </a:lnSpc>
            </a:pPr>
            <a:r>
              <a:rPr lang="en-GB" sz="2000" dirty="0" err="1" smtClean="0">
                <a:latin typeface="Arial" panose="020B0604020202020204" pitchFamily="34" charset="0"/>
                <a:cs typeface="Arial" panose="020B0604020202020204" pitchFamily="34" charset="0"/>
              </a:rPr>
              <a:t>Lynchings</a:t>
            </a:r>
            <a:endParaRPr lang="en-GB" sz="2000" dirty="0" smtClean="0">
              <a:latin typeface="Arial" panose="020B0604020202020204" pitchFamily="34" charset="0"/>
              <a:cs typeface="Arial" panose="020B0604020202020204" pitchFamily="34" charset="0"/>
            </a:endParaRPr>
          </a:p>
          <a:p>
            <a:pPr lvl="1" eaLnBrk="1" hangingPunct="1">
              <a:lnSpc>
                <a:spcPct val="150000"/>
              </a:lnSpc>
            </a:pPr>
            <a:r>
              <a:rPr lang="en-GB" sz="2000" dirty="0" smtClean="0">
                <a:latin typeface="Arial" panose="020B0604020202020204" pitchFamily="34" charset="0"/>
                <a:cs typeface="Arial" panose="020B0604020202020204" pitchFamily="34" charset="0"/>
              </a:rPr>
              <a:t>Discrimination with institutional backing</a:t>
            </a:r>
          </a:p>
          <a:p>
            <a:pPr lvl="1" eaLnBrk="1" hangingPunct="1">
              <a:lnSpc>
                <a:spcPct val="150000"/>
              </a:lnSpc>
            </a:pPr>
            <a:r>
              <a:rPr lang="en-GB" sz="2000" dirty="0" smtClean="0">
                <a:latin typeface="Arial" panose="020B0604020202020204" pitchFamily="34" charset="0"/>
                <a:cs typeface="Arial" panose="020B0604020202020204" pitchFamily="34" charset="0"/>
              </a:rPr>
              <a:t>Enforced segregation</a:t>
            </a:r>
          </a:p>
          <a:p>
            <a:pPr lvl="1" eaLnBrk="1" hangingPunct="1">
              <a:lnSpc>
                <a:spcPct val="150000"/>
              </a:lnSpc>
            </a:pPr>
            <a:endParaRPr lang="en-GB" sz="2000" dirty="0" smtClean="0">
              <a:latin typeface="Arial" panose="020B0604020202020204" pitchFamily="34" charset="0"/>
              <a:cs typeface="Arial" panose="020B0604020202020204" pitchFamily="34" charset="0"/>
            </a:endParaRPr>
          </a:p>
          <a:p>
            <a:pPr eaLnBrk="1" hangingPunct="1">
              <a:lnSpc>
                <a:spcPct val="150000"/>
              </a:lnSpc>
            </a:pPr>
            <a:r>
              <a:rPr lang="en-GB" sz="2400" dirty="0" smtClean="0">
                <a:latin typeface="Arial" panose="020B0604020202020204" pitchFamily="34" charset="0"/>
                <a:cs typeface="Arial" panose="020B0604020202020204" pitchFamily="34" charset="0"/>
              </a:rPr>
              <a:t>Pettigrew &amp; </a:t>
            </a:r>
            <a:r>
              <a:rPr lang="en-GB" sz="2400" dirty="0" err="1" smtClean="0">
                <a:latin typeface="Arial" panose="020B0604020202020204" pitchFamily="34" charset="0"/>
                <a:cs typeface="Arial" panose="020B0604020202020204" pitchFamily="34" charset="0"/>
              </a:rPr>
              <a:t>Meertens</a:t>
            </a:r>
            <a:r>
              <a:rPr lang="en-GB" sz="2400" dirty="0" smtClean="0">
                <a:latin typeface="Arial" panose="020B0604020202020204" pitchFamily="34" charset="0"/>
                <a:cs typeface="Arial" panose="020B0604020202020204" pitchFamily="34" charset="0"/>
              </a:rPr>
              <a:t> (1995) – modern, subtle prejudice/racism is ‘cool, distant, and indirect’ (p.58)</a:t>
            </a:r>
          </a:p>
          <a:p>
            <a:pPr lvl="1" eaLnBrk="1" hangingPunct="1">
              <a:lnSpc>
                <a:spcPct val="150000"/>
              </a:lnSpc>
            </a:pPr>
            <a:r>
              <a:rPr lang="en-GB" sz="2000" dirty="0" smtClean="0">
                <a:latin typeface="Arial" panose="020B0604020202020204" pitchFamily="34" charset="0"/>
                <a:cs typeface="Arial" panose="020B0604020202020204" pitchFamily="34" charset="0"/>
              </a:rPr>
              <a:t>Covert and indirect prejudice and discrimination</a:t>
            </a:r>
          </a:p>
        </p:txBody>
      </p:sp>
    </p:spTree>
    <p:extLst>
      <p:ext uri="{BB962C8B-B14F-4D97-AF65-F5344CB8AC3E}">
        <p14:creationId xmlns:p14="http://schemas.microsoft.com/office/powerpoint/2010/main" val="1627949752"/>
      </p:ext>
    </p:extLst>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Content Placeholder 2"/>
          <p:cNvSpPr>
            <a:spLocks noGrp="1"/>
          </p:cNvSpPr>
          <p:nvPr>
            <p:ph idx="1"/>
          </p:nvPr>
        </p:nvSpPr>
        <p:spPr>
          <a:xfrm>
            <a:off x="251520" y="980728"/>
            <a:ext cx="8640960" cy="5196235"/>
          </a:xfrm>
        </p:spPr>
        <p:txBody>
          <a:bodyPr/>
          <a:lstStyle/>
          <a:p>
            <a:pPr eaLnBrk="1" hangingPunct="1">
              <a:lnSpc>
                <a:spcPct val="150000"/>
              </a:lnSpc>
            </a:pPr>
            <a:r>
              <a:rPr lang="en-GB" sz="2400" dirty="0" smtClean="0"/>
              <a:t>Devine &amp; Elliott (1995) – the Princeton trilogy revisited</a:t>
            </a:r>
          </a:p>
          <a:p>
            <a:pPr lvl="1" eaLnBrk="1" hangingPunct="1">
              <a:lnSpc>
                <a:spcPct val="150000"/>
              </a:lnSpc>
            </a:pPr>
            <a:r>
              <a:rPr lang="en-GB" sz="2000" dirty="0" smtClean="0"/>
              <a:t>Katz &amp; </a:t>
            </a:r>
            <a:r>
              <a:rPr lang="en-GB" sz="2000" dirty="0" err="1" smtClean="0"/>
              <a:t>Braly</a:t>
            </a:r>
            <a:r>
              <a:rPr lang="en-GB" sz="2000" dirty="0" smtClean="0"/>
              <a:t> (1933)</a:t>
            </a:r>
          </a:p>
          <a:p>
            <a:pPr lvl="1" eaLnBrk="1" hangingPunct="1">
              <a:lnSpc>
                <a:spcPct val="150000"/>
              </a:lnSpc>
            </a:pPr>
            <a:r>
              <a:rPr lang="en-GB" sz="2000" dirty="0" smtClean="0"/>
              <a:t>Gilbert (1951)</a:t>
            </a:r>
          </a:p>
          <a:p>
            <a:pPr lvl="1" eaLnBrk="1" hangingPunct="1">
              <a:lnSpc>
                <a:spcPct val="150000"/>
              </a:lnSpc>
            </a:pPr>
            <a:r>
              <a:rPr lang="en-GB" sz="2000" dirty="0" err="1" smtClean="0"/>
              <a:t>Karlins</a:t>
            </a:r>
            <a:r>
              <a:rPr lang="en-GB" sz="2000" dirty="0" smtClean="0"/>
              <a:t>, Coffman, &amp; Walters (1969)</a:t>
            </a:r>
          </a:p>
          <a:p>
            <a:pPr lvl="1" eaLnBrk="1" hangingPunct="1">
              <a:lnSpc>
                <a:spcPct val="150000"/>
              </a:lnSpc>
            </a:pPr>
            <a:endParaRPr lang="en-GB" sz="2000" dirty="0" smtClean="0"/>
          </a:p>
          <a:p>
            <a:pPr lvl="1" eaLnBrk="1" hangingPunct="1">
              <a:lnSpc>
                <a:spcPct val="150000"/>
              </a:lnSpc>
            </a:pPr>
            <a:r>
              <a:rPr lang="en-GB" sz="2000" dirty="0" smtClean="0"/>
              <a:t>Reduction in explicitly displayed measures but no reduction in implicit attitude</a:t>
            </a:r>
          </a:p>
        </p:txBody>
      </p:sp>
    </p:spTree>
    <p:extLst>
      <p:ext uri="{BB962C8B-B14F-4D97-AF65-F5344CB8AC3E}">
        <p14:creationId xmlns:p14="http://schemas.microsoft.com/office/powerpoint/2010/main" val="3550831371"/>
      </p:ext>
    </p:extLst>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p:cNvSpPr>
            <a:spLocks noGrp="1" noChangeArrowheads="1"/>
          </p:cNvSpPr>
          <p:nvPr>
            <p:ph idx="1"/>
          </p:nvPr>
        </p:nvSpPr>
        <p:spPr>
          <a:xfrm>
            <a:off x="251520" y="908720"/>
            <a:ext cx="8640960" cy="5268243"/>
          </a:xfrm>
        </p:spPr>
        <p:txBody>
          <a:bodyPr>
            <a:normAutofit fontScale="92500" lnSpcReduction="20000"/>
          </a:bodyPr>
          <a:lstStyle/>
          <a:p>
            <a:pPr eaLnBrk="1" hangingPunct="1">
              <a:lnSpc>
                <a:spcPct val="150000"/>
              </a:lnSpc>
            </a:pPr>
            <a:r>
              <a:rPr lang="en-GB" sz="2400" dirty="0" smtClean="0">
                <a:latin typeface="Arial" panose="020B0604020202020204" pitchFamily="34" charset="0"/>
                <a:cs typeface="Arial" panose="020B0604020202020204" pitchFamily="34" charset="0"/>
              </a:rPr>
              <a:t>Prior to the 1960s prejudice was seen as an overt attitude</a:t>
            </a:r>
          </a:p>
          <a:p>
            <a:pPr lvl="1" eaLnBrk="1" hangingPunct="1">
              <a:lnSpc>
                <a:spcPct val="150000"/>
              </a:lnSpc>
            </a:pPr>
            <a:r>
              <a:rPr lang="en-GB" sz="2000" dirty="0" smtClean="0">
                <a:latin typeface="Arial" panose="020B0604020202020204" pitchFamily="34" charset="0"/>
                <a:cs typeface="Arial" panose="020B0604020202020204" pitchFamily="34" charset="0"/>
              </a:rPr>
              <a:t>Overt because it did not need to be covert</a:t>
            </a:r>
          </a:p>
          <a:p>
            <a:pPr lvl="1" eaLnBrk="1" hangingPunct="1">
              <a:lnSpc>
                <a:spcPct val="150000"/>
              </a:lnSpc>
            </a:pPr>
            <a:r>
              <a:rPr lang="en-GB" sz="2000" dirty="0" smtClean="0">
                <a:latin typeface="Arial" panose="020B0604020202020204" pitchFamily="34" charset="0"/>
                <a:cs typeface="Arial" panose="020B0604020202020204" pitchFamily="34" charset="0"/>
              </a:rPr>
              <a:t>Discrimination was the norm</a:t>
            </a:r>
          </a:p>
          <a:p>
            <a:pPr lvl="1" eaLnBrk="1" hangingPunct="1">
              <a:lnSpc>
                <a:spcPct val="150000"/>
              </a:lnSpc>
            </a:pPr>
            <a:endParaRPr lang="en-GB" sz="2000" dirty="0" smtClean="0">
              <a:latin typeface="Arial" panose="020B0604020202020204" pitchFamily="34" charset="0"/>
              <a:cs typeface="Arial" panose="020B0604020202020204" pitchFamily="34" charset="0"/>
            </a:endParaRPr>
          </a:p>
          <a:p>
            <a:pPr eaLnBrk="1" hangingPunct="1">
              <a:lnSpc>
                <a:spcPct val="150000"/>
              </a:lnSpc>
            </a:pPr>
            <a:r>
              <a:rPr lang="en-GB" sz="2400" dirty="0" smtClean="0">
                <a:latin typeface="Arial" panose="020B0604020202020204" pitchFamily="34" charset="0"/>
                <a:cs typeface="Arial" panose="020B0604020202020204" pitchFamily="34" charset="0"/>
              </a:rPr>
              <a:t>Modern racism is frowned upon and so prejudices must, by necessity, be more covert</a:t>
            </a:r>
          </a:p>
          <a:p>
            <a:pPr eaLnBrk="1" hangingPunct="1">
              <a:lnSpc>
                <a:spcPct val="150000"/>
              </a:lnSpc>
            </a:pPr>
            <a:endParaRPr lang="en-GB" sz="2400" dirty="0" smtClean="0">
              <a:latin typeface="Arial" panose="020B0604020202020204" pitchFamily="34" charset="0"/>
              <a:cs typeface="Arial" panose="020B0604020202020204" pitchFamily="34" charset="0"/>
            </a:endParaRPr>
          </a:p>
          <a:p>
            <a:pPr eaLnBrk="1" hangingPunct="1">
              <a:lnSpc>
                <a:spcPct val="150000"/>
              </a:lnSpc>
            </a:pPr>
            <a:r>
              <a:rPr lang="en-GB" sz="2400" dirty="0" err="1" smtClean="0">
                <a:latin typeface="Arial" panose="020B0604020202020204" pitchFamily="34" charset="0"/>
                <a:cs typeface="Arial" panose="020B0604020202020204" pitchFamily="34" charset="0"/>
              </a:rPr>
              <a:t>McConahay</a:t>
            </a:r>
            <a:r>
              <a:rPr lang="en-GB" sz="2400" dirty="0" smtClean="0">
                <a:latin typeface="Arial" panose="020B0604020202020204" pitchFamily="34" charset="0"/>
                <a:cs typeface="Arial" panose="020B0604020202020204" pitchFamily="34" charset="0"/>
              </a:rPr>
              <a:t> (1983, 1986) – Modern Racism Scale</a:t>
            </a:r>
          </a:p>
          <a:p>
            <a:pPr lvl="1" eaLnBrk="1" hangingPunct="1">
              <a:lnSpc>
                <a:spcPct val="150000"/>
              </a:lnSpc>
            </a:pPr>
            <a:r>
              <a:rPr lang="en-GB" sz="2000" dirty="0" smtClean="0">
                <a:latin typeface="Arial" panose="020B0604020202020204" pitchFamily="34" charset="0"/>
                <a:cs typeface="Arial" panose="020B0604020202020204" pitchFamily="34" charset="0"/>
              </a:rPr>
              <a:t>Whites suffer from ambivalence</a:t>
            </a:r>
          </a:p>
          <a:p>
            <a:pPr lvl="1" eaLnBrk="1" hangingPunct="1">
              <a:lnSpc>
                <a:spcPct val="150000"/>
              </a:lnSpc>
            </a:pPr>
            <a:r>
              <a:rPr lang="en-GB" sz="2000" dirty="0" smtClean="0">
                <a:latin typeface="Arial" panose="020B0604020202020204" pitchFamily="34" charset="0"/>
                <a:cs typeface="Arial" panose="020B0604020202020204" pitchFamily="34" charset="0"/>
              </a:rPr>
              <a:t>Negative feelings towards racial outgroups, but also knowledge that this is wrong and now a breach of social norms</a:t>
            </a:r>
            <a:endParaRPr lang="en-US" sz="200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26110474"/>
      </p:ext>
    </p:extLst>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3"/>
          <p:cNvSpPr>
            <a:spLocks noGrp="1" noChangeArrowheads="1"/>
          </p:cNvSpPr>
          <p:nvPr>
            <p:ph idx="1"/>
          </p:nvPr>
        </p:nvSpPr>
        <p:spPr>
          <a:xfrm>
            <a:off x="251520" y="1052736"/>
            <a:ext cx="8640960" cy="5124227"/>
          </a:xfrm>
        </p:spPr>
        <p:txBody>
          <a:bodyPr/>
          <a:lstStyle/>
          <a:p>
            <a:pPr eaLnBrk="1" hangingPunct="1">
              <a:lnSpc>
                <a:spcPct val="150000"/>
              </a:lnSpc>
            </a:pPr>
            <a:r>
              <a:rPr lang="en-GB" sz="2400" dirty="0" err="1" smtClean="0"/>
              <a:t>McConahay’s</a:t>
            </a:r>
            <a:r>
              <a:rPr lang="en-GB" sz="2400" dirty="0" smtClean="0"/>
              <a:t> theory of the modern racist</a:t>
            </a:r>
          </a:p>
          <a:p>
            <a:pPr lvl="1" eaLnBrk="1" hangingPunct="1">
              <a:lnSpc>
                <a:spcPct val="150000"/>
              </a:lnSpc>
            </a:pPr>
            <a:r>
              <a:rPr lang="en-GB" sz="2000" dirty="0" smtClean="0"/>
              <a:t>Believe that racism is no longer an issue</a:t>
            </a:r>
          </a:p>
          <a:p>
            <a:pPr lvl="1" eaLnBrk="1" hangingPunct="1">
              <a:lnSpc>
                <a:spcPct val="150000"/>
              </a:lnSpc>
            </a:pPr>
            <a:r>
              <a:rPr lang="en-GB" sz="2000" dirty="0" smtClean="0"/>
              <a:t>Believe that AAs make unfair demands, particularly in the case of positive discrimination</a:t>
            </a:r>
          </a:p>
          <a:p>
            <a:pPr eaLnBrk="1" hangingPunct="1">
              <a:lnSpc>
                <a:spcPct val="150000"/>
              </a:lnSpc>
            </a:pPr>
            <a:endParaRPr lang="en-GB" sz="2400" dirty="0" smtClean="0"/>
          </a:p>
          <a:p>
            <a:pPr eaLnBrk="1" hangingPunct="1">
              <a:lnSpc>
                <a:spcPct val="150000"/>
              </a:lnSpc>
            </a:pPr>
            <a:r>
              <a:rPr lang="en-GB" sz="2400" dirty="0" smtClean="0"/>
              <a:t>How do they defend their position?</a:t>
            </a:r>
          </a:p>
          <a:p>
            <a:pPr lvl="1" eaLnBrk="1" hangingPunct="1">
              <a:lnSpc>
                <a:spcPct val="150000"/>
              </a:lnSpc>
            </a:pPr>
            <a:r>
              <a:rPr lang="en-GB" sz="2000" dirty="0" smtClean="0"/>
              <a:t>Display negative attitudes towards anyone who violates ‘traditional cultural values’</a:t>
            </a:r>
          </a:p>
          <a:p>
            <a:pPr lvl="2" eaLnBrk="1" hangingPunct="1">
              <a:lnSpc>
                <a:spcPct val="150000"/>
              </a:lnSpc>
            </a:pPr>
            <a:r>
              <a:rPr lang="en-GB" sz="1800" dirty="0" smtClean="0"/>
              <a:t>‘Patriot’, ‘Little Englander’</a:t>
            </a:r>
            <a:endParaRPr lang="en-US" sz="1800" dirty="0" smtClean="0"/>
          </a:p>
        </p:txBody>
      </p:sp>
    </p:spTree>
    <p:extLst>
      <p:ext uri="{BB962C8B-B14F-4D97-AF65-F5344CB8AC3E}">
        <p14:creationId xmlns:p14="http://schemas.microsoft.com/office/powerpoint/2010/main" val="4238385987"/>
      </p:ext>
    </p:extLst>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3"/>
          <p:cNvSpPr>
            <a:spLocks noGrp="1" noChangeArrowheads="1"/>
          </p:cNvSpPr>
          <p:nvPr>
            <p:ph idx="1"/>
          </p:nvPr>
        </p:nvSpPr>
        <p:spPr>
          <a:xfrm>
            <a:off x="251520" y="1052736"/>
            <a:ext cx="8640960" cy="5124227"/>
          </a:xfrm>
        </p:spPr>
        <p:txBody>
          <a:bodyPr>
            <a:normAutofit fontScale="92500" lnSpcReduction="20000"/>
          </a:bodyPr>
          <a:lstStyle/>
          <a:p>
            <a:pPr eaLnBrk="1" hangingPunct="1">
              <a:lnSpc>
                <a:spcPct val="150000"/>
              </a:lnSpc>
            </a:pPr>
            <a:r>
              <a:rPr lang="en-GB" sz="2400" dirty="0" smtClean="0">
                <a:latin typeface="Arial" panose="020B0604020202020204" pitchFamily="34" charset="0"/>
                <a:cs typeface="Arial" panose="020B0604020202020204" pitchFamily="34" charset="0"/>
              </a:rPr>
              <a:t>Symbolic racism (Kinder &amp; Sears, 1981)</a:t>
            </a:r>
          </a:p>
          <a:p>
            <a:pPr lvl="1" eaLnBrk="1" hangingPunct="1">
              <a:lnSpc>
                <a:spcPct val="150000"/>
              </a:lnSpc>
            </a:pPr>
            <a:r>
              <a:rPr lang="en-GB" sz="2000" dirty="0" smtClean="0">
                <a:latin typeface="Arial" panose="020B0604020202020204" pitchFamily="34" charset="0"/>
                <a:cs typeface="Arial" panose="020B0604020202020204" pitchFamily="34" charset="0"/>
              </a:rPr>
              <a:t>Embodying the ‘Protestant work ethic’</a:t>
            </a:r>
          </a:p>
          <a:p>
            <a:pPr lvl="1" eaLnBrk="1" hangingPunct="1">
              <a:lnSpc>
                <a:spcPct val="150000"/>
              </a:lnSpc>
            </a:pPr>
            <a:r>
              <a:rPr lang="en-GB" sz="2000" dirty="0" smtClean="0">
                <a:latin typeface="Arial" panose="020B0604020202020204" pitchFamily="34" charset="0"/>
                <a:cs typeface="Arial" panose="020B0604020202020204" pitchFamily="34" charset="0"/>
              </a:rPr>
              <a:t>Belief that ethnic minorities violate this work ethic (not self-reliant, not hard-working, disobedient)</a:t>
            </a:r>
          </a:p>
          <a:p>
            <a:pPr lvl="1" eaLnBrk="1" hangingPunct="1">
              <a:lnSpc>
                <a:spcPct val="150000"/>
              </a:lnSpc>
            </a:pPr>
            <a:endParaRPr lang="en-GB" sz="2000" dirty="0" smtClean="0">
              <a:latin typeface="Arial" panose="020B0604020202020204" pitchFamily="34" charset="0"/>
              <a:cs typeface="Arial" panose="020B0604020202020204" pitchFamily="34" charset="0"/>
            </a:endParaRPr>
          </a:p>
          <a:p>
            <a:pPr eaLnBrk="1" hangingPunct="1">
              <a:lnSpc>
                <a:spcPct val="150000"/>
              </a:lnSpc>
            </a:pPr>
            <a:r>
              <a:rPr lang="en-GB" sz="2400" dirty="0" smtClean="0">
                <a:latin typeface="Arial" panose="020B0604020202020204" pitchFamily="34" charset="0"/>
                <a:cs typeface="Arial" panose="020B0604020202020204" pitchFamily="34" charset="0"/>
              </a:rPr>
              <a:t>Can be seen as very similar to </a:t>
            </a:r>
            <a:r>
              <a:rPr lang="en-GB" sz="2400" dirty="0" err="1" smtClean="0">
                <a:latin typeface="Arial" panose="020B0604020202020204" pitchFamily="34" charset="0"/>
                <a:cs typeface="Arial" panose="020B0604020202020204" pitchFamily="34" charset="0"/>
              </a:rPr>
              <a:t>McConahay’s</a:t>
            </a:r>
            <a:r>
              <a:rPr lang="en-GB" sz="2400" dirty="0" smtClean="0">
                <a:latin typeface="Arial" panose="020B0604020202020204" pitchFamily="34" charset="0"/>
                <a:cs typeface="Arial" panose="020B0604020202020204" pitchFamily="34" charset="0"/>
              </a:rPr>
              <a:t> work</a:t>
            </a:r>
          </a:p>
          <a:p>
            <a:pPr lvl="1" eaLnBrk="1" hangingPunct="1">
              <a:lnSpc>
                <a:spcPct val="150000"/>
              </a:lnSpc>
            </a:pPr>
            <a:r>
              <a:rPr lang="en-GB" sz="2000" dirty="0" smtClean="0">
                <a:latin typeface="Arial" panose="020B0604020202020204" pitchFamily="34" charset="0"/>
                <a:cs typeface="Arial" panose="020B0604020202020204" pitchFamily="34" charset="0"/>
              </a:rPr>
              <a:t>Also similar to realistic-group conflict</a:t>
            </a:r>
          </a:p>
          <a:p>
            <a:pPr lvl="1" eaLnBrk="1" hangingPunct="1">
              <a:lnSpc>
                <a:spcPct val="150000"/>
              </a:lnSpc>
            </a:pPr>
            <a:r>
              <a:rPr lang="en-GB" sz="2000" dirty="0" smtClean="0">
                <a:latin typeface="Arial" panose="020B0604020202020204" pitchFamily="34" charset="0"/>
                <a:cs typeface="Arial" panose="020B0604020202020204" pitchFamily="34" charset="0"/>
              </a:rPr>
              <a:t>And Social-Dominance Theory</a:t>
            </a:r>
          </a:p>
          <a:p>
            <a:pPr lvl="1" eaLnBrk="1" hangingPunct="1">
              <a:lnSpc>
                <a:spcPct val="150000"/>
              </a:lnSpc>
            </a:pPr>
            <a:endParaRPr lang="en-GB" sz="2000" dirty="0" smtClean="0">
              <a:latin typeface="Arial" panose="020B0604020202020204" pitchFamily="34" charset="0"/>
              <a:cs typeface="Arial" panose="020B0604020202020204" pitchFamily="34" charset="0"/>
            </a:endParaRPr>
          </a:p>
          <a:p>
            <a:pPr eaLnBrk="1" hangingPunct="1">
              <a:lnSpc>
                <a:spcPct val="150000"/>
              </a:lnSpc>
            </a:pPr>
            <a:r>
              <a:rPr lang="en-GB" sz="2400" dirty="0" smtClean="0">
                <a:latin typeface="Arial" panose="020B0604020202020204" pitchFamily="34" charset="0"/>
                <a:cs typeface="Arial" panose="020B0604020202020204" pitchFamily="34" charset="0"/>
              </a:rPr>
              <a:t>Major criticism – is it very different to old-fashioned racism? Isn’t this what people believed 100 years ago?</a:t>
            </a:r>
            <a:endParaRPr lang="en-US" sz="240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59255944"/>
      </p:ext>
    </p:extLst>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3"/>
          <p:cNvSpPr>
            <a:spLocks noGrp="1" noChangeArrowheads="1"/>
          </p:cNvSpPr>
          <p:nvPr>
            <p:ph idx="1"/>
          </p:nvPr>
        </p:nvSpPr>
        <p:spPr>
          <a:xfrm>
            <a:off x="251520" y="908720"/>
            <a:ext cx="8640960" cy="5268243"/>
          </a:xfrm>
        </p:spPr>
        <p:txBody>
          <a:bodyPr>
            <a:normAutofit fontScale="92500" lnSpcReduction="20000"/>
          </a:bodyPr>
          <a:lstStyle/>
          <a:p>
            <a:pPr eaLnBrk="1" hangingPunct="1">
              <a:lnSpc>
                <a:spcPct val="150000"/>
              </a:lnSpc>
            </a:pPr>
            <a:r>
              <a:rPr lang="en-GB" sz="2400" dirty="0" smtClean="0"/>
              <a:t>Aversive racism (</a:t>
            </a:r>
            <a:r>
              <a:rPr lang="en-GB" sz="2400" dirty="0" err="1" smtClean="0"/>
              <a:t>Gaertner</a:t>
            </a:r>
            <a:r>
              <a:rPr lang="en-GB" sz="2400" dirty="0" smtClean="0"/>
              <a:t> &amp; Dovidio, 1986)</a:t>
            </a:r>
          </a:p>
          <a:p>
            <a:pPr lvl="1" eaLnBrk="1" hangingPunct="1">
              <a:lnSpc>
                <a:spcPct val="150000"/>
              </a:lnSpc>
            </a:pPr>
            <a:r>
              <a:rPr lang="en-GB" sz="2000" dirty="0" smtClean="0"/>
              <a:t>Consciously deny being racist – and in unambiguous situations will actively not show racism (may even overcompensate)</a:t>
            </a:r>
          </a:p>
          <a:p>
            <a:pPr lvl="1" eaLnBrk="1" hangingPunct="1">
              <a:lnSpc>
                <a:spcPct val="150000"/>
              </a:lnSpc>
            </a:pPr>
            <a:r>
              <a:rPr lang="en-GB" sz="2000" dirty="0" smtClean="0"/>
              <a:t>In ambiguous situations they will display racism, as it can be attributed to other things apart from race</a:t>
            </a:r>
          </a:p>
          <a:p>
            <a:pPr lvl="1" eaLnBrk="1" hangingPunct="1">
              <a:lnSpc>
                <a:spcPct val="150000"/>
              </a:lnSpc>
            </a:pPr>
            <a:endParaRPr lang="en-GB" sz="2000" dirty="0" smtClean="0"/>
          </a:p>
          <a:p>
            <a:pPr eaLnBrk="1" hangingPunct="1">
              <a:lnSpc>
                <a:spcPct val="150000"/>
              </a:lnSpc>
            </a:pPr>
            <a:r>
              <a:rPr lang="en-GB" sz="2400" dirty="0" smtClean="0"/>
              <a:t>E.g., Dovidio and </a:t>
            </a:r>
            <a:r>
              <a:rPr lang="en-GB" sz="2400" dirty="0" err="1" smtClean="0"/>
              <a:t>Gaertner</a:t>
            </a:r>
            <a:r>
              <a:rPr lang="en-GB" sz="2400" dirty="0" smtClean="0"/>
              <a:t> (2000)</a:t>
            </a:r>
          </a:p>
          <a:p>
            <a:pPr lvl="1" eaLnBrk="1" hangingPunct="1">
              <a:lnSpc>
                <a:spcPct val="150000"/>
              </a:lnSpc>
            </a:pPr>
            <a:r>
              <a:rPr lang="en-GB" sz="2000" dirty="0" smtClean="0"/>
              <a:t>Hiring for a job</a:t>
            </a:r>
          </a:p>
          <a:p>
            <a:pPr lvl="1" eaLnBrk="1" hangingPunct="1">
              <a:lnSpc>
                <a:spcPct val="150000"/>
              </a:lnSpc>
            </a:pPr>
            <a:r>
              <a:rPr lang="en-GB" sz="2000" dirty="0" smtClean="0"/>
              <a:t>When Black applicant has superior qualifications, ARs hire the Black participant – unambiguous situation</a:t>
            </a:r>
          </a:p>
          <a:p>
            <a:pPr lvl="1" eaLnBrk="1" hangingPunct="1">
              <a:lnSpc>
                <a:spcPct val="150000"/>
              </a:lnSpc>
            </a:pPr>
            <a:r>
              <a:rPr lang="en-GB" sz="2000" dirty="0" smtClean="0"/>
              <a:t>When Black and White applicant equal in qualifications, far more likely to hire the White applicant – ambiguous situation, can justify on many other grounds</a:t>
            </a:r>
            <a:endParaRPr lang="en-US" sz="2000" dirty="0" smtClean="0"/>
          </a:p>
        </p:txBody>
      </p:sp>
    </p:spTree>
    <p:extLst>
      <p:ext uri="{BB962C8B-B14F-4D97-AF65-F5344CB8AC3E}">
        <p14:creationId xmlns:p14="http://schemas.microsoft.com/office/powerpoint/2010/main" val="3525140339"/>
      </p:ext>
    </p:extLst>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628650" y="332657"/>
            <a:ext cx="7886700" cy="576064"/>
          </a:xfrm>
        </p:spPr>
        <p:txBody>
          <a:bodyPr/>
          <a:lstStyle/>
          <a:p>
            <a:pPr algn="ctr" eaLnBrk="1" hangingPunct="1"/>
            <a:r>
              <a:rPr lang="en-GB" sz="2800" b="1" dirty="0" smtClean="0">
                <a:latin typeface="Arial" panose="020B0604020202020204" pitchFamily="34" charset="0"/>
                <a:cs typeface="Arial" panose="020B0604020202020204" pitchFamily="34" charset="0"/>
              </a:rPr>
              <a:t>Explicit Measurement</a:t>
            </a:r>
            <a:endParaRPr lang="en-US" sz="2800" b="1" dirty="0" smtClean="0">
              <a:latin typeface="Arial" panose="020B0604020202020204" pitchFamily="34" charset="0"/>
              <a:cs typeface="Arial" panose="020B0604020202020204" pitchFamily="34" charset="0"/>
            </a:endParaRPr>
          </a:p>
        </p:txBody>
      </p:sp>
      <p:sp>
        <p:nvSpPr>
          <p:cNvPr id="13315" name="Rectangle 3"/>
          <p:cNvSpPr>
            <a:spLocks noGrp="1" noChangeArrowheads="1"/>
          </p:cNvSpPr>
          <p:nvPr>
            <p:ph idx="1"/>
          </p:nvPr>
        </p:nvSpPr>
        <p:spPr>
          <a:xfrm>
            <a:off x="251520" y="1268760"/>
            <a:ext cx="8640960" cy="4908203"/>
          </a:xfrm>
        </p:spPr>
        <p:txBody>
          <a:bodyPr/>
          <a:lstStyle/>
          <a:p>
            <a:pPr eaLnBrk="1" hangingPunct="1">
              <a:lnSpc>
                <a:spcPct val="150000"/>
              </a:lnSpc>
            </a:pPr>
            <a:r>
              <a:rPr lang="en-GB" sz="2400" dirty="0" smtClean="0">
                <a:latin typeface="Arial" panose="020B0604020202020204" pitchFamily="34" charset="0"/>
                <a:cs typeface="Arial" panose="020B0604020202020204" pitchFamily="34" charset="0"/>
              </a:rPr>
              <a:t>For many years – self-report questionnaire</a:t>
            </a:r>
          </a:p>
          <a:p>
            <a:pPr lvl="1" eaLnBrk="1" hangingPunct="1">
              <a:lnSpc>
                <a:spcPct val="150000"/>
              </a:lnSpc>
            </a:pPr>
            <a:r>
              <a:rPr lang="en-GB" sz="2000" dirty="0" smtClean="0">
                <a:latin typeface="Arial" panose="020B0604020202020204" pitchFamily="34" charset="0"/>
                <a:cs typeface="Arial" panose="020B0604020202020204" pitchFamily="34" charset="0"/>
              </a:rPr>
              <a:t>Worked fine when prejudice wasn’t particularly a breach of social norms</a:t>
            </a:r>
          </a:p>
          <a:p>
            <a:pPr lvl="1" eaLnBrk="1" hangingPunct="1">
              <a:lnSpc>
                <a:spcPct val="150000"/>
              </a:lnSpc>
            </a:pPr>
            <a:r>
              <a:rPr lang="en-GB" sz="2000" dirty="0" smtClean="0">
                <a:latin typeface="Arial" panose="020B0604020202020204" pitchFamily="34" charset="0"/>
                <a:cs typeface="Arial" panose="020B0604020202020204" pitchFamily="34" charset="0"/>
              </a:rPr>
              <a:t>As times changed, participants knowledge of social desirability may have made them lie to disguise their prejudices</a:t>
            </a:r>
          </a:p>
          <a:p>
            <a:pPr lvl="1" eaLnBrk="1" hangingPunct="1">
              <a:lnSpc>
                <a:spcPct val="150000"/>
              </a:lnSpc>
            </a:pPr>
            <a:endParaRPr lang="en-GB" sz="200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06111545"/>
      </p:ext>
    </p:extLst>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628650" y="365127"/>
            <a:ext cx="7886700" cy="471586"/>
          </a:xfrm>
        </p:spPr>
        <p:txBody>
          <a:bodyPr>
            <a:noAutofit/>
          </a:bodyPr>
          <a:lstStyle/>
          <a:p>
            <a:pPr algn="ctr" eaLnBrk="1" hangingPunct="1"/>
            <a:r>
              <a:rPr lang="en-GB" sz="2800" b="1" dirty="0" smtClean="0">
                <a:latin typeface="Arial" panose="020B0604020202020204" pitchFamily="34" charset="0"/>
                <a:cs typeface="Arial" panose="020B0604020202020204" pitchFamily="34" charset="0"/>
              </a:rPr>
              <a:t>Explicit prejudice</a:t>
            </a:r>
          </a:p>
        </p:txBody>
      </p:sp>
      <p:sp>
        <p:nvSpPr>
          <p:cNvPr id="14339" name="Rectangle 3"/>
          <p:cNvSpPr>
            <a:spLocks noGrp="1" noChangeArrowheads="1"/>
          </p:cNvSpPr>
          <p:nvPr>
            <p:ph idx="1"/>
          </p:nvPr>
        </p:nvSpPr>
        <p:spPr>
          <a:xfrm>
            <a:off x="251520" y="1196752"/>
            <a:ext cx="8640960" cy="4980211"/>
          </a:xfrm>
        </p:spPr>
        <p:txBody>
          <a:bodyPr>
            <a:normAutofit fontScale="92500"/>
          </a:bodyPr>
          <a:lstStyle/>
          <a:p>
            <a:pPr eaLnBrk="1" hangingPunct="1">
              <a:lnSpc>
                <a:spcPct val="150000"/>
              </a:lnSpc>
            </a:pPr>
            <a:r>
              <a:rPr lang="en-GB" sz="2800" dirty="0" smtClean="0">
                <a:latin typeface="Arial" panose="020B0604020202020204" pitchFamily="34" charset="0"/>
                <a:cs typeface="Arial" panose="020B0604020202020204" pitchFamily="34" charset="0"/>
              </a:rPr>
              <a:t>Level of explicit prejudice</a:t>
            </a:r>
          </a:p>
          <a:p>
            <a:pPr eaLnBrk="1" hangingPunct="1">
              <a:lnSpc>
                <a:spcPct val="150000"/>
              </a:lnSpc>
              <a:buFont typeface="Wingdings" pitchFamily="2" charset="2"/>
              <a:buNone/>
            </a:pPr>
            <a:endParaRPr lang="en-GB" sz="3600" dirty="0" smtClean="0">
              <a:latin typeface="Arial" panose="020B0604020202020204" pitchFamily="34" charset="0"/>
              <a:cs typeface="Arial" panose="020B0604020202020204" pitchFamily="34" charset="0"/>
            </a:endParaRPr>
          </a:p>
          <a:p>
            <a:pPr lvl="1" eaLnBrk="1" hangingPunct="1">
              <a:lnSpc>
                <a:spcPct val="150000"/>
              </a:lnSpc>
            </a:pPr>
            <a:r>
              <a:rPr lang="en-GB" sz="3200" dirty="0" smtClean="0">
                <a:latin typeface="Arial" panose="020B0604020202020204" pitchFamily="34" charset="0"/>
                <a:cs typeface="Arial" panose="020B0604020202020204" pitchFamily="34" charset="0"/>
              </a:rPr>
              <a:t>‘If people move to another country they should be allowed to maintain their own traditions’</a:t>
            </a:r>
          </a:p>
          <a:p>
            <a:pPr lvl="1" eaLnBrk="1" hangingPunct="1">
              <a:lnSpc>
                <a:spcPct val="150000"/>
              </a:lnSpc>
              <a:buFontTx/>
              <a:buNone/>
            </a:pPr>
            <a:r>
              <a:rPr lang="en-GB" sz="3600" dirty="0" smtClean="0">
                <a:latin typeface="Arial" panose="020B0604020202020204" pitchFamily="34" charset="0"/>
                <a:cs typeface="Arial" panose="020B0604020202020204" pitchFamily="34" charset="0"/>
              </a:rPr>
              <a:t>   1	   2   	3	   4	     5  	 6	   7</a:t>
            </a:r>
          </a:p>
          <a:p>
            <a:pPr lvl="1" eaLnBrk="1" hangingPunct="1">
              <a:lnSpc>
                <a:spcPct val="150000"/>
              </a:lnSpc>
              <a:buFontTx/>
              <a:buNone/>
            </a:pPr>
            <a:r>
              <a:rPr lang="en-GB" sz="2400" b="1" dirty="0" smtClean="0">
                <a:latin typeface="Arial" panose="020B0604020202020204" pitchFamily="34" charset="0"/>
                <a:cs typeface="Arial" panose="020B0604020202020204" pitchFamily="34" charset="0"/>
              </a:rPr>
              <a:t>Strongly 				                        Strongly </a:t>
            </a:r>
          </a:p>
          <a:p>
            <a:pPr lvl="1" eaLnBrk="1" hangingPunct="1">
              <a:lnSpc>
                <a:spcPct val="150000"/>
              </a:lnSpc>
              <a:buFontTx/>
              <a:buNone/>
            </a:pPr>
            <a:r>
              <a:rPr lang="en-GB" sz="2400" b="1" dirty="0" smtClean="0">
                <a:latin typeface="Arial" panose="020B0604020202020204" pitchFamily="34" charset="0"/>
                <a:cs typeface="Arial" panose="020B0604020202020204" pitchFamily="34" charset="0"/>
              </a:rPr>
              <a:t>  agree					          	       disagree</a:t>
            </a:r>
          </a:p>
          <a:p>
            <a:pPr eaLnBrk="1" hangingPunct="1">
              <a:lnSpc>
                <a:spcPct val="150000"/>
              </a:lnSpc>
            </a:pPr>
            <a:endParaRPr lang="en-GB"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55918717"/>
      </p:ext>
    </p:extLst>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628650" y="365127"/>
            <a:ext cx="7886700" cy="543594"/>
          </a:xfrm>
        </p:spPr>
        <p:txBody>
          <a:bodyPr/>
          <a:lstStyle/>
          <a:p>
            <a:pPr algn="ctr" eaLnBrk="1" hangingPunct="1"/>
            <a:r>
              <a:rPr lang="en-GB" sz="2800" b="1" dirty="0" smtClean="0">
                <a:latin typeface="Arial" panose="020B0604020202020204" pitchFamily="34" charset="0"/>
                <a:cs typeface="Arial" panose="020B0604020202020204" pitchFamily="34" charset="0"/>
              </a:rPr>
              <a:t>Implicit measurement</a:t>
            </a:r>
            <a:endParaRPr lang="en-US" sz="2800" b="1" dirty="0" smtClean="0">
              <a:latin typeface="Arial" panose="020B0604020202020204" pitchFamily="34" charset="0"/>
              <a:cs typeface="Arial" panose="020B0604020202020204" pitchFamily="34" charset="0"/>
            </a:endParaRPr>
          </a:p>
        </p:txBody>
      </p:sp>
      <p:sp>
        <p:nvSpPr>
          <p:cNvPr id="15363" name="Rectangle 3"/>
          <p:cNvSpPr>
            <a:spLocks noGrp="1" noChangeArrowheads="1"/>
          </p:cNvSpPr>
          <p:nvPr>
            <p:ph idx="1"/>
          </p:nvPr>
        </p:nvSpPr>
        <p:spPr>
          <a:xfrm>
            <a:off x="251520" y="1268760"/>
            <a:ext cx="8640960" cy="4908203"/>
          </a:xfrm>
        </p:spPr>
        <p:txBody>
          <a:bodyPr>
            <a:normAutofit fontScale="85000" lnSpcReduction="10000"/>
          </a:bodyPr>
          <a:lstStyle/>
          <a:p>
            <a:pPr eaLnBrk="1" hangingPunct="1">
              <a:lnSpc>
                <a:spcPct val="150000"/>
              </a:lnSpc>
            </a:pPr>
            <a:r>
              <a:rPr lang="en-GB" sz="2400" dirty="0" smtClean="0"/>
              <a:t>Modern technology – the bogus pipeline (analysis by </a:t>
            </a:r>
            <a:r>
              <a:rPr lang="en-GB" sz="2400" dirty="0" err="1" smtClean="0"/>
              <a:t>Roese</a:t>
            </a:r>
            <a:r>
              <a:rPr lang="en-GB" sz="2400" dirty="0" smtClean="0"/>
              <a:t> &amp; Jamieson, 1993)</a:t>
            </a:r>
            <a:endParaRPr lang="en-US" sz="2400" dirty="0" smtClean="0"/>
          </a:p>
          <a:p>
            <a:pPr eaLnBrk="1" hangingPunct="1">
              <a:lnSpc>
                <a:spcPct val="150000"/>
              </a:lnSpc>
            </a:pPr>
            <a:endParaRPr lang="en-GB" sz="2400" dirty="0" smtClean="0"/>
          </a:p>
          <a:p>
            <a:pPr eaLnBrk="1" hangingPunct="1">
              <a:lnSpc>
                <a:spcPct val="150000"/>
              </a:lnSpc>
            </a:pPr>
            <a:r>
              <a:rPr lang="en-GB" sz="2400" dirty="0" smtClean="0"/>
              <a:t>Priming and the IAT (word stem completion, etc.)</a:t>
            </a:r>
          </a:p>
          <a:p>
            <a:pPr eaLnBrk="1" hangingPunct="1">
              <a:lnSpc>
                <a:spcPct val="150000"/>
              </a:lnSpc>
            </a:pPr>
            <a:endParaRPr lang="en-GB" sz="2400" dirty="0" smtClean="0"/>
          </a:p>
          <a:p>
            <a:pPr eaLnBrk="1" hangingPunct="1">
              <a:lnSpc>
                <a:spcPct val="150000"/>
              </a:lnSpc>
            </a:pPr>
            <a:r>
              <a:rPr lang="en-GB" sz="2400" dirty="0" smtClean="0"/>
              <a:t>Priming – subliminal words/faces presented below conscious awareness (20ms) </a:t>
            </a:r>
          </a:p>
          <a:p>
            <a:pPr lvl="1" eaLnBrk="1" hangingPunct="1">
              <a:lnSpc>
                <a:spcPct val="150000"/>
              </a:lnSpc>
            </a:pPr>
            <a:r>
              <a:rPr lang="en-GB" sz="2000" dirty="0" smtClean="0"/>
              <a:t>e.g., Judd et al. (1997)</a:t>
            </a:r>
          </a:p>
          <a:p>
            <a:pPr eaLnBrk="1" hangingPunct="1">
              <a:lnSpc>
                <a:spcPct val="150000"/>
              </a:lnSpc>
            </a:pPr>
            <a:endParaRPr lang="en-GB" sz="2400" dirty="0" smtClean="0"/>
          </a:p>
          <a:p>
            <a:pPr eaLnBrk="1" hangingPunct="1">
              <a:lnSpc>
                <a:spcPct val="150000"/>
              </a:lnSpc>
            </a:pPr>
            <a:r>
              <a:rPr lang="en-GB" sz="2400" dirty="0" smtClean="0"/>
              <a:t>Implicit Association Test (IAT: Greenwald et al., 1998)</a:t>
            </a:r>
          </a:p>
          <a:p>
            <a:pPr lvl="1" eaLnBrk="1" hangingPunct="1">
              <a:lnSpc>
                <a:spcPct val="150000"/>
              </a:lnSpc>
            </a:pPr>
            <a:r>
              <a:rPr lang="en-GB" sz="2000" dirty="0" smtClean="0"/>
              <a:t>Associations between positive and negative words, and Black and White faces</a:t>
            </a:r>
            <a:endParaRPr lang="en-US" sz="2000" dirty="0" smtClean="0"/>
          </a:p>
        </p:txBody>
      </p:sp>
    </p:spTree>
    <p:extLst>
      <p:ext uri="{BB962C8B-B14F-4D97-AF65-F5344CB8AC3E}">
        <p14:creationId xmlns:p14="http://schemas.microsoft.com/office/powerpoint/2010/main" val="2487377826"/>
      </p:ext>
    </p:extLst>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628650" y="365127"/>
            <a:ext cx="7886700" cy="615602"/>
          </a:xfrm>
        </p:spPr>
        <p:txBody>
          <a:bodyPr/>
          <a:lstStyle/>
          <a:p>
            <a:pPr algn="ctr" eaLnBrk="1" hangingPunct="1"/>
            <a:r>
              <a:rPr lang="en-GB" sz="2800" b="1" dirty="0" smtClean="0">
                <a:latin typeface="Arial" panose="020B0604020202020204" pitchFamily="34" charset="0"/>
                <a:cs typeface="Arial" panose="020B0604020202020204" pitchFamily="34" charset="0"/>
              </a:rPr>
              <a:t>Implicit prejudice</a:t>
            </a:r>
          </a:p>
        </p:txBody>
      </p:sp>
      <p:sp>
        <p:nvSpPr>
          <p:cNvPr id="16387" name="Rectangle 3"/>
          <p:cNvSpPr>
            <a:spLocks noGrp="1" noChangeArrowheads="1"/>
          </p:cNvSpPr>
          <p:nvPr>
            <p:ph idx="1"/>
          </p:nvPr>
        </p:nvSpPr>
        <p:spPr>
          <a:xfrm>
            <a:off x="251520" y="1268760"/>
            <a:ext cx="8640960" cy="4908203"/>
          </a:xfrm>
        </p:spPr>
        <p:txBody>
          <a:bodyPr/>
          <a:lstStyle/>
          <a:p>
            <a:pPr eaLnBrk="1" hangingPunct="1">
              <a:lnSpc>
                <a:spcPct val="150000"/>
              </a:lnSpc>
            </a:pPr>
            <a:r>
              <a:rPr lang="en-GB" sz="2400" dirty="0" smtClean="0">
                <a:latin typeface="Arial" panose="020B0604020202020204" pitchFamily="34" charset="0"/>
                <a:cs typeface="Arial" panose="020B0604020202020204" pitchFamily="34" charset="0"/>
              </a:rPr>
              <a:t>Level of implicit prejudice.</a:t>
            </a:r>
          </a:p>
          <a:p>
            <a:pPr eaLnBrk="1" hangingPunct="1">
              <a:lnSpc>
                <a:spcPct val="150000"/>
              </a:lnSpc>
              <a:buFont typeface="Wingdings" pitchFamily="2" charset="2"/>
              <a:buNone/>
            </a:pPr>
            <a:r>
              <a:rPr lang="en-GB" sz="2400" dirty="0" smtClean="0">
                <a:latin typeface="Arial" panose="020B0604020202020204" pitchFamily="34" charset="0"/>
                <a:cs typeface="Arial" panose="020B0604020202020204" pitchFamily="34" charset="0"/>
              </a:rPr>
              <a:t>The Implicit Association Test (IAT)</a:t>
            </a:r>
          </a:p>
          <a:p>
            <a:pPr eaLnBrk="1" hangingPunct="1">
              <a:lnSpc>
                <a:spcPct val="150000"/>
              </a:lnSpc>
              <a:buFont typeface="Wingdings" pitchFamily="2" charset="2"/>
              <a:buNone/>
            </a:pPr>
            <a:r>
              <a:rPr lang="en-GB" sz="2400" dirty="0" smtClean="0">
                <a:latin typeface="Arial" panose="020B0604020202020204" pitchFamily="34" charset="0"/>
                <a:cs typeface="Arial" panose="020B0604020202020204" pitchFamily="34" charset="0"/>
              </a:rPr>
              <a:t>(Greenwald, McGhee, &amp; Schwartz, 1998)</a:t>
            </a:r>
          </a:p>
          <a:p>
            <a:pPr eaLnBrk="1" hangingPunct="1">
              <a:lnSpc>
                <a:spcPct val="150000"/>
              </a:lnSpc>
              <a:buFont typeface="Wingdings" pitchFamily="2" charset="2"/>
              <a:buNone/>
            </a:pPr>
            <a:endParaRPr lang="en-GB" sz="240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70637741"/>
      </p:ext>
    </p:extLst>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7252" name="Rectangle 4"/>
          <p:cNvSpPr>
            <a:spLocks noGrp="1" noChangeArrowheads="1"/>
          </p:cNvSpPr>
          <p:nvPr>
            <p:ph type="title"/>
          </p:nvPr>
        </p:nvSpPr>
        <p:spPr/>
        <p:txBody>
          <a:bodyPr rtlCol="0">
            <a:normAutofit/>
          </a:bodyPr>
          <a:lstStyle/>
          <a:p>
            <a:pPr eaLnBrk="1" fontAlgn="auto" hangingPunct="1">
              <a:spcAft>
                <a:spcPts val="0"/>
              </a:spcAft>
              <a:defRPr/>
            </a:pPr>
            <a:endParaRPr lang="en-US">
              <a:solidFill>
                <a:schemeClr val="accent1">
                  <a:satMod val="150000"/>
                </a:schemeClr>
              </a:solidFill>
            </a:endParaRPr>
          </a:p>
        </p:txBody>
      </p:sp>
      <p:pic>
        <p:nvPicPr>
          <p:cNvPr id="17411" name="Picture 2" descr="b2neutral1"/>
          <p:cNvPicPr>
            <a:picLocks noGrp="1" noChangeAspect="1" noChangeArrowheads="1"/>
          </p:cNvPicPr>
          <p:nvPr>
            <p:ph sz="half" idx="1"/>
          </p:nvPr>
        </p:nvPicPr>
        <p:blipFill>
          <a:blip r:embed="rId3" cstate="print"/>
          <a:srcRect/>
          <a:stretch>
            <a:fillRect/>
          </a:stretch>
        </p:blipFill>
        <p:spPr>
          <a:xfrm>
            <a:off x="768350" y="1806575"/>
            <a:ext cx="3049588" cy="3849688"/>
          </a:xfrm>
          <a:noFill/>
        </p:spPr>
      </p:pic>
      <p:pic>
        <p:nvPicPr>
          <p:cNvPr id="17412" name="Picture 3" descr="w3neutral2"/>
          <p:cNvPicPr>
            <a:picLocks noGrp="1" noChangeAspect="1" noChangeArrowheads="1"/>
          </p:cNvPicPr>
          <p:nvPr>
            <p:ph sz="half" idx="2"/>
          </p:nvPr>
        </p:nvPicPr>
        <p:blipFill>
          <a:blip r:embed="rId4" cstate="print"/>
          <a:srcRect/>
          <a:stretch>
            <a:fillRect/>
          </a:stretch>
        </p:blipFill>
        <p:spPr>
          <a:xfrm>
            <a:off x="5494338" y="1806575"/>
            <a:ext cx="3016250" cy="3806825"/>
          </a:xfrm>
          <a:noFill/>
        </p:spPr>
      </p:pic>
    </p:spTree>
    <p:extLst>
      <p:ext uri="{BB962C8B-B14F-4D97-AF65-F5344CB8AC3E}">
        <p14:creationId xmlns:p14="http://schemas.microsoft.com/office/powerpoint/2010/main" val="3579317355"/>
      </p:ext>
    </p:extLst>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2"/>
          <p:cNvSpPr>
            <a:spLocks noGrp="1" noChangeArrowheads="1"/>
          </p:cNvSpPr>
          <p:nvPr>
            <p:ph sz="half" idx="1"/>
          </p:nvPr>
        </p:nvSpPr>
        <p:spPr>
          <a:xfrm>
            <a:off x="457200" y="1600200"/>
            <a:ext cx="4033838" cy="4530725"/>
          </a:xfrm>
        </p:spPr>
        <p:txBody>
          <a:bodyPr/>
          <a:lstStyle/>
          <a:p>
            <a:pPr eaLnBrk="1" hangingPunct="1"/>
            <a:endParaRPr lang="en-GB" dirty="0" smtClean="0"/>
          </a:p>
          <a:p>
            <a:pPr eaLnBrk="1" hangingPunct="1"/>
            <a:endParaRPr lang="en-GB" dirty="0" smtClean="0"/>
          </a:p>
          <a:p>
            <a:pPr eaLnBrk="1" hangingPunct="1"/>
            <a:endParaRPr lang="en-GB" dirty="0" smtClean="0"/>
          </a:p>
          <a:p>
            <a:pPr algn="ctr" eaLnBrk="1" hangingPunct="1">
              <a:buFont typeface="Wingdings" pitchFamily="2" charset="2"/>
              <a:buNone/>
            </a:pPr>
            <a:r>
              <a:rPr lang="en-GB" sz="4000" dirty="0" smtClean="0">
                <a:solidFill>
                  <a:schemeClr val="hlink"/>
                </a:solidFill>
              </a:rPr>
              <a:t>Disease</a:t>
            </a:r>
          </a:p>
        </p:txBody>
      </p:sp>
      <p:sp>
        <p:nvSpPr>
          <p:cNvPr id="18436" name="Rectangle 3"/>
          <p:cNvSpPr>
            <a:spLocks noGrp="1" noChangeArrowheads="1"/>
          </p:cNvSpPr>
          <p:nvPr>
            <p:ph sz="half" idx="2"/>
          </p:nvPr>
        </p:nvSpPr>
        <p:spPr>
          <a:xfrm>
            <a:off x="4652963" y="1600200"/>
            <a:ext cx="4033837" cy="4530725"/>
          </a:xfrm>
        </p:spPr>
        <p:txBody>
          <a:bodyPr/>
          <a:lstStyle/>
          <a:p>
            <a:pPr eaLnBrk="1" hangingPunct="1"/>
            <a:endParaRPr lang="en-GB" dirty="0" smtClean="0"/>
          </a:p>
          <a:p>
            <a:pPr eaLnBrk="1" hangingPunct="1"/>
            <a:endParaRPr lang="en-GB" dirty="0" smtClean="0"/>
          </a:p>
          <a:p>
            <a:pPr eaLnBrk="1" hangingPunct="1"/>
            <a:endParaRPr lang="en-GB" dirty="0" smtClean="0"/>
          </a:p>
          <a:p>
            <a:pPr algn="ctr" eaLnBrk="1" hangingPunct="1">
              <a:buFont typeface="Wingdings" pitchFamily="2" charset="2"/>
              <a:buNone/>
            </a:pPr>
            <a:r>
              <a:rPr lang="en-GB" sz="4000" dirty="0" smtClean="0">
                <a:solidFill>
                  <a:schemeClr val="hlink"/>
                </a:solidFill>
              </a:rPr>
              <a:t>Honour</a:t>
            </a:r>
          </a:p>
        </p:txBody>
      </p:sp>
    </p:spTree>
    <p:extLst>
      <p:ext uri="{BB962C8B-B14F-4D97-AF65-F5344CB8AC3E}">
        <p14:creationId xmlns:p14="http://schemas.microsoft.com/office/powerpoint/2010/main" val="1606509057"/>
      </p:ext>
    </p:extLst>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1346" name="Rectangle 2"/>
          <p:cNvSpPr>
            <a:spLocks noGrp="1" noChangeArrowheads="1"/>
          </p:cNvSpPr>
          <p:nvPr>
            <p:ph type="title" sz="quarter"/>
          </p:nvPr>
        </p:nvSpPr>
        <p:spPr/>
        <p:txBody>
          <a:bodyPr rtlCol="0">
            <a:normAutofit/>
          </a:bodyPr>
          <a:lstStyle/>
          <a:p>
            <a:pPr algn="ctr" eaLnBrk="1" fontAlgn="auto" hangingPunct="1">
              <a:spcAft>
                <a:spcPts val="0"/>
              </a:spcAft>
              <a:defRPr/>
            </a:pPr>
            <a:r>
              <a:rPr lang="en-GB" sz="3200" b="1" dirty="0" smtClean="0">
                <a:latin typeface="Arial" panose="020B0604020202020204" pitchFamily="34" charset="0"/>
                <a:cs typeface="Arial" panose="020B0604020202020204" pitchFamily="34" charset="0"/>
              </a:rPr>
              <a:t>Critical Trial One</a:t>
            </a:r>
            <a:endParaRPr lang="en-GB" sz="3200" b="1" dirty="0">
              <a:latin typeface="Arial" panose="020B0604020202020204" pitchFamily="34" charset="0"/>
              <a:cs typeface="Arial" panose="020B0604020202020204" pitchFamily="34" charset="0"/>
            </a:endParaRPr>
          </a:p>
        </p:txBody>
      </p:sp>
      <p:pic>
        <p:nvPicPr>
          <p:cNvPr id="19459" name="Picture 5" descr="b2neutral1"/>
          <p:cNvPicPr>
            <a:picLocks noGrp="1" noChangeAspect="1" noChangeArrowheads="1"/>
          </p:cNvPicPr>
          <p:nvPr>
            <p:ph sz="quarter" idx="1"/>
          </p:nvPr>
        </p:nvPicPr>
        <p:blipFill>
          <a:blip r:embed="rId3" cstate="print"/>
          <a:srcRect/>
          <a:stretch>
            <a:fillRect/>
          </a:stretch>
        </p:blipFill>
        <p:spPr>
          <a:xfrm>
            <a:off x="1609725" y="1600200"/>
            <a:ext cx="1728788" cy="2181225"/>
          </a:xfrm>
          <a:noFill/>
        </p:spPr>
      </p:pic>
      <p:pic>
        <p:nvPicPr>
          <p:cNvPr id="19460" name="Picture 6" descr="w3neutral1"/>
          <p:cNvPicPr>
            <a:picLocks noGrp="1" noChangeAspect="1" noChangeArrowheads="1"/>
          </p:cNvPicPr>
          <p:nvPr>
            <p:ph sz="quarter" idx="2"/>
          </p:nvPr>
        </p:nvPicPr>
        <p:blipFill>
          <a:blip r:embed="rId4" cstate="print"/>
          <a:srcRect/>
          <a:stretch>
            <a:fillRect/>
          </a:stretch>
        </p:blipFill>
        <p:spPr>
          <a:xfrm>
            <a:off x="5805488" y="1600200"/>
            <a:ext cx="1728787" cy="2181225"/>
          </a:xfrm>
          <a:noFill/>
        </p:spPr>
      </p:pic>
      <p:sp>
        <p:nvSpPr>
          <p:cNvPr id="19461" name="Rectangle 3"/>
          <p:cNvSpPr>
            <a:spLocks noGrp="1" noChangeArrowheads="1"/>
          </p:cNvSpPr>
          <p:nvPr>
            <p:ph sz="quarter" idx="3"/>
          </p:nvPr>
        </p:nvSpPr>
        <p:spPr>
          <a:xfrm>
            <a:off x="457200" y="3949700"/>
            <a:ext cx="4033838" cy="2181225"/>
          </a:xfrm>
        </p:spPr>
        <p:txBody>
          <a:bodyPr/>
          <a:lstStyle/>
          <a:p>
            <a:pPr eaLnBrk="1" hangingPunct="1">
              <a:buFont typeface="Wingdings" pitchFamily="2" charset="2"/>
              <a:buNone/>
            </a:pPr>
            <a:endParaRPr lang="en-GB" sz="2400" smtClean="0"/>
          </a:p>
          <a:p>
            <a:pPr algn="ctr" eaLnBrk="1" hangingPunct="1">
              <a:buFont typeface="Wingdings" pitchFamily="2" charset="2"/>
              <a:buNone/>
            </a:pPr>
            <a:r>
              <a:rPr lang="en-GB" sz="3600" smtClean="0">
                <a:solidFill>
                  <a:schemeClr val="hlink"/>
                </a:solidFill>
              </a:rPr>
              <a:t>Disease</a:t>
            </a:r>
          </a:p>
        </p:txBody>
      </p:sp>
      <p:sp>
        <p:nvSpPr>
          <p:cNvPr id="19462" name="Rectangle 4"/>
          <p:cNvSpPr>
            <a:spLocks noGrp="1" noChangeArrowheads="1"/>
          </p:cNvSpPr>
          <p:nvPr>
            <p:ph sz="quarter" idx="4"/>
          </p:nvPr>
        </p:nvSpPr>
        <p:spPr>
          <a:xfrm>
            <a:off x="4652963" y="3949700"/>
            <a:ext cx="4033837" cy="2181225"/>
          </a:xfrm>
        </p:spPr>
        <p:txBody>
          <a:bodyPr/>
          <a:lstStyle/>
          <a:p>
            <a:pPr eaLnBrk="1" hangingPunct="1"/>
            <a:endParaRPr lang="en-GB" sz="2400" smtClean="0"/>
          </a:p>
          <a:p>
            <a:pPr algn="ctr" eaLnBrk="1" hangingPunct="1">
              <a:buFont typeface="Wingdings" pitchFamily="2" charset="2"/>
              <a:buNone/>
            </a:pPr>
            <a:r>
              <a:rPr lang="en-GB" sz="3600" smtClean="0">
                <a:solidFill>
                  <a:schemeClr val="hlink"/>
                </a:solidFill>
              </a:rPr>
              <a:t>Honour</a:t>
            </a:r>
          </a:p>
        </p:txBody>
      </p:sp>
    </p:spTree>
    <p:extLst>
      <p:ext uri="{BB962C8B-B14F-4D97-AF65-F5344CB8AC3E}">
        <p14:creationId xmlns:p14="http://schemas.microsoft.com/office/powerpoint/2010/main" val="1439529190"/>
      </p:ext>
    </p:extLst>
  </p:cSld>
  <p:clrMapOvr>
    <a:masterClrMapping/>
  </p:clrMapOvr>
  <p:transition>
    <p:dissolve/>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3394" name="Rectangle 2"/>
          <p:cNvSpPr>
            <a:spLocks noGrp="1" noChangeArrowheads="1"/>
          </p:cNvSpPr>
          <p:nvPr>
            <p:ph type="title" sz="quarter"/>
          </p:nvPr>
        </p:nvSpPr>
        <p:spPr/>
        <p:txBody>
          <a:bodyPr rtlCol="0">
            <a:normAutofit/>
          </a:bodyPr>
          <a:lstStyle/>
          <a:p>
            <a:pPr algn="ctr" eaLnBrk="1" fontAlgn="auto" hangingPunct="1">
              <a:spcAft>
                <a:spcPts val="0"/>
              </a:spcAft>
              <a:defRPr/>
            </a:pPr>
            <a:r>
              <a:rPr lang="en-GB" sz="3200" b="1" dirty="0" smtClean="0">
                <a:latin typeface="Arial" panose="020B0604020202020204" pitchFamily="34" charset="0"/>
                <a:cs typeface="Arial" panose="020B0604020202020204" pitchFamily="34" charset="0"/>
              </a:rPr>
              <a:t>Critical Trial Two</a:t>
            </a:r>
            <a:endParaRPr lang="en-GB" sz="3200" b="1" dirty="0">
              <a:latin typeface="Arial" panose="020B0604020202020204" pitchFamily="34" charset="0"/>
              <a:cs typeface="Arial" panose="020B0604020202020204" pitchFamily="34" charset="0"/>
            </a:endParaRPr>
          </a:p>
        </p:txBody>
      </p:sp>
      <p:pic>
        <p:nvPicPr>
          <p:cNvPr id="20483" name="Picture 5" descr="b2neutral1"/>
          <p:cNvPicPr>
            <a:picLocks noGrp="1" noChangeAspect="1" noChangeArrowheads="1"/>
          </p:cNvPicPr>
          <p:nvPr>
            <p:ph sz="quarter" idx="1"/>
          </p:nvPr>
        </p:nvPicPr>
        <p:blipFill>
          <a:blip r:embed="rId3" cstate="print"/>
          <a:srcRect/>
          <a:stretch>
            <a:fillRect/>
          </a:stretch>
        </p:blipFill>
        <p:spPr>
          <a:xfrm>
            <a:off x="1609725" y="1600200"/>
            <a:ext cx="1728788" cy="2181225"/>
          </a:xfrm>
          <a:noFill/>
        </p:spPr>
      </p:pic>
      <p:pic>
        <p:nvPicPr>
          <p:cNvPr id="20484" name="Picture 6" descr="w3neutral1"/>
          <p:cNvPicPr>
            <a:picLocks noGrp="1" noChangeAspect="1" noChangeArrowheads="1"/>
          </p:cNvPicPr>
          <p:nvPr>
            <p:ph sz="quarter" idx="2"/>
          </p:nvPr>
        </p:nvPicPr>
        <p:blipFill>
          <a:blip r:embed="rId4" cstate="print"/>
          <a:srcRect/>
          <a:stretch>
            <a:fillRect/>
          </a:stretch>
        </p:blipFill>
        <p:spPr>
          <a:xfrm>
            <a:off x="5805488" y="1600200"/>
            <a:ext cx="1728787" cy="2181225"/>
          </a:xfrm>
          <a:noFill/>
        </p:spPr>
      </p:pic>
      <p:sp>
        <p:nvSpPr>
          <p:cNvPr id="20485" name="Rectangle 3"/>
          <p:cNvSpPr>
            <a:spLocks noGrp="1" noChangeArrowheads="1"/>
          </p:cNvSpPr>
          <p:nvPr>
            <p:ph sz="quarter" idx="3"/>
          </p:nvPr>
        </p:nvSpPr>
        <p:spPr>
          <a:xfrm>
            <a:off x="457200" y="3949700"/>
            <a:ext cx="4033838" cy="2181225"/>
          </a:xfrm>
        </p:spPr>
        <p:txBody>
          <a:bodyPr/>
          <a:lstStyle/>
          <a:p>
            <a:pPr eaLnBrk="1" hangingPunct="1">
              <a:buFont typeface="Wingdings" pitchFamily="2" charset="2"/>
              <a:buNone/>
            </a:pPr>
            <a:endParaRPr lang="en-GB" sz="2400" smtClean="0"/>
          </a:p>
          <a:p>
            <a:pPr algn="ctr" eaLnBrk="1" hangingPunct="1">
              <a:buFont typeface="Wingdings" pitchFamily="2" charset="2"/>
              <a:buNone/>
            </a:pPr>
            <a:r>
              <a:rPr lang="en-GB" sz="3600" smtClean="0">
                <a:solidFill>
                  <a:schemeClr val="hlink"/>
                </a:solidFill>
              </a:rPr>
              <a:t>Honour</a:t>
            </a:r>
          </a:p>
        </p:txBody>
      </p:sp>
      <p:sp>
        <p:nvSpPr>
          <p:cNvPr id="20486" name="Rectangle 4"/>
          <p:cNvSpPr>
            <a:spLocks noGrp="1" noChangeArrowheads="1"/>
          </p:cNvSpPr>
          <p:nvPr>
            <p:ph sz="quarter" idx="4"/>
          </p:nvPr>
        </p:nvSpPr>
        <p:spPr>
          <a:xfrm>
            <a:off x="4652963" y="3949700"/>
            <a:ext cx="4033837" cy="2181225"/>
          </a:xfrm>
        </p:spPr>
        <p:txBody>
          <a:bodyPr/>
          <a:lstStyle/>
          <a:p>
            <a:pPr eaLnBrk="1" hangingPunct="1">
              <a:buFont typeface="Wingdings" pitchFamily="2" charset="2"/>
              <a:buNone/>
            </a:pPr>
            <a:endParaRPr lang="en-GB" sz="2400" smtClean="0"/>
          </a:p>
          <a:p>
            <a:pPr algn="ctr" eaLnBrk="1" hangingPunct="1">
              <a:buFont typeface="Wingdings" pitchFamily="2" charset="2"/>
              <a:buNone/>
            </a:pPr>
            <a:r>
              <a:rPr lang="en-GB" sz="3600" smtClean="0">
                <a:solidFill>
                  <a:schemeClr val="hlink"/>
                </a:solidFill>
              </a:rPr>
              <a:t>Disease</a:t>
            </a:r>
          </a:p>
        </p:txBody>
      </p:sp>
    </p:spTree>
    <p:extLst>
      <p:ext uri="{BB962C8B-B14F-4D97-AF65-F5344CB8AC3E}">
        <p14:creationId xmlns:p14="http://schemas.microsoft.com/office/powerpoint/2010/main" val="3916034078"/>
      </p:ext>
    </p:extLst>
  </p:cSld>
  <p:clrMapOvr>
    <a:masterClrMapping/>
  </p:clrMapOvr>
  <p:transition>
    <p:dissolve/>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628650" y="365127"/>
            <a:ext cx="7886700" cy="687610"/>
          </a:xfrm>
        </p:spPr>
        <p:txBody>
          <a:bodyPr/>
          <a:lstStyle/>
          <a:p>
            <a:pPr algn="ctr" eaLnBrk="1" hangingPunct="1"/>
            <a:r>
              <a:rPr lang="en-GB" sz="2800" b="1" dirty="0" smtClean="0">
                <a:latin typeface="Arial" panose="020B0604020202020204" pitchFamily="34" charset="0"/>
                <a:cs typeface="Arial" panose="020B0604020202020204" pitchFamily="34" charset="0"/>
              </a:rPr>
              <a:t>Implicit and Explicit combined</a:t>
            </a:r>
          </a:p>
        </p:txBody>
      </p:sp>
      <p:sp>
        <p:nvSpPr>
          <p:cNvPr id="21507" name="Rectangle 3"/>
          <p:cNvSpPr>
            <a:spLocks noGrp="1" noChangeArrowheads="1"/>
          </p:cNvSpPr>
          <p:nvPr>
            <p:ph idx="1"/>
          </p:nvPr>
        </p:nvSpPr>
        <p:spPr>
          <a:xfrm>
            <a:off x="251520" y="1268760"/>
            <a:ext cx="8640960" cy="4908203"/>
          </a:xfrm>
        </p:spPr>
        <p:txBody>
          <a:bodyPr/>
          <a:lstStyle/>
          <a:p>
            <a:pPr eaLnBrk="1" hangingPunct="1">
              <a:lnSpc>
                <a:spcPct val="150000"/>
              </a:lnSpc>
            </a:pPr>
            <a:r>
              <a:rPr lang="en-GB" sz="2400" dirty="0" smtClean="0"/>
              <a:t>The low </a:t>
            </a:r>
            <a:r>
              <a:rPr lang="en-GB" sz="2400" dirty="0" err="1" smtClean="0"/>
              <a:t>corellations</a:t>
            </a:r>
            <a:r>
              <a:rPr lang="en-GB" sz="2400" dirty="0" smtClean="0"/>
              <a:t> between implicit and explicit scores in many studies suggests that they may actually be separate constructs (Fazio &amp; Olson, 2003). </a:t>
            </a:r>
          </a:p>
          <a:p>
            <a:pPr eaLnBrk="1" hangingPunct="1">
              <a:lnSpc>
                <a:spcPct val="150000"/>
              </a:lnSpc>
            </a:pPr>
            <a:endParaRPr lang="en-GB" sz="2400" dirty="0" smtClean="0"/>
          </a:p>
          <a:p>
            <a:pPr eaLnBrk="1" hangingPunct="1">
              <a:lnSpc>
                <a:spcPct val="150000"/>
              </a:lnSpc>
            </a:pPr>
            <a:r>
              <a:rPr lang="en-GB" sz="2400" dirty="0" smtClean="0"/>
              <a:t>Proposal of four prejudice subtypes</a:t>
            </a:r>
            <a:endParaRPr lang="en-GB" sz="2400" dirty="0"/>
          </a:p>
          <a:p>
            <a:pPr lvl="1">
              <a:lnSpc>
                <a:spcPct val="150000"/>
              </a:lnSpc>
            </a:pPr>
            <a:r>
              <a:rPr lang="en-GB" sz="2100" dirty="0" smtClean="0"/>
              <a:t>(Hutchings &amp; Haddock, 2008; Son </a:t>
            </a:r>
            <a:r>
              <a:rPr lang="en-GB" sz="2100" dirty="0" err="1" smtClean="0"/>
              <a:t>Hing</a:t>
            </a:r>
            <a:r>
              <a:rPr lang="en-GB" sz="2100" dirty="0" smtClean="0"/>
              <a:t> et al., 2008; Sullivan &amp; Hutchings, 2018) </a:t>
            </a:r>
          </a:p>
        </p:txBody>
      </p:sp>
    </p:spTree>
    <p:extLst>
      <p:ext uri="{BB962C8B-B14F-4D97-AF65-F5344CB8AC3E}">
        <p14:creationId xmlns:p14="http://schemas.microsoft.com/office/powerpoint/2010/main" val="400454229"/>
      </p:ext>
    </p:extLst>
  </p:cSld>
  <p:clrMapOvr>
    <a:masterClrMapping/>
  </p:clrMapOv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628650" y="365127"/>
            <a:ext cx="7886700" cy="615602"/>
          </a:xfrm>
        </p:spPr>
        <p:txBody>
          <a:bodyPr/>
          <a:lstStyle/>
          <a:p>
            <a:pPr algn="ctr" eaLnBrk="1" hangingPunct="1"/>
            <a:r>
              <a:rPr lang="en-GB" sz="2800" b="1" dirty="0" smtClean="0">
                <a:latin typeface="Arial" panose="020B0604020202020204" pitchFamily="34" charset="0"/>
                <a:cs typeface="Arial" panose="020B0604020202020204" pitchFamily="34" charset="0"/>
              </a:rPr>
              <a:t>Prejudice types</a:t>
            </a:r>
            <a:endParaRPr lang="en-US" sz="2800" b="1" dirty="0" smtClean="0">
              <a:latin typeface="Arial" panose="020B0604020202020204" pitchFamily="34" charset="0"/>
              <a:cs typeface="Arial" panose="020B0604020202020204" pitchFamily="34" charset="0"/>
            </a:endParaRPr>
          </a:p>
        </p:txBody>
      </p:sp>
      <p:graphicFrame>
        <p:nvGraphicFramePr>
          <p:cNvPr id="449539" name="Group 3"/>
          <p:cNvGraphicFramePr>
            <a:graphicFrameLocks noGrp="1"/>
          </p:cNvGraphicFramePr>
          <p:nvPr>
            <p:ph idx="1"/>
            <p:extLst/>
          </p:nvPr>
        </p:nvGraphicFramePr>
        <p:xfrm>
          <a:off x="457200" y="1600200"/>
          <a:ext cx="8229600" cy="4530726"/>
        </p:xfrm>
        <a:graphic>
          <a:graphicData uri="http://schemas.openxmlformats.org/drawingml/2006/table">
            <a:tbl>
              <a:tblPr/>
              <a:tblGrid>
                <a:gridCol w="2743200">
                  <a:extLst>
                    <a:ext uri="{9D8B030D-6E8A-4147-A177-3AD203B41FA5}">
                      <a16:colId xmlns:a16="http://schemas.microsoft.com/office/drawing/2014/main" val="20000"/>
                    </a:ext>
                  </a:extLst>
                </a:gridCol>
                <a:gridCol w="2743200">
                  <a:extLst>
                    <a:ext uri="{9D8B030D-6E8A-4147-A177-3AD203B41FA5}">
                      <a16:colId xmlns:a16="http://schemas.microsoft.com/office/drawing/2014/main" val="20001"/>
                    </a:ext>
                  </a:extLst>
                </a:gridCol>
                <a:gridCol w="2743200">
                  <a:extLst>
                    <a:ext uri="{9D8B030D-6E8A-4147-A177-3AD203B41FA5}">
                      <a16:colId xmlns:a16="http://schemas.microsoft.com/office/drawing/2014/main" val="20002"/>
                    </a:ext>
                  </a:extLst>
                </a:gridCol>
              </a:tblGrid>
              <a:tr h="1509713">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cs typeface="Arial" charset="0"/>
                      </a:endParaRPr>
                    </a:p>
                  </a:txBody>
                  <a:tcPr horzOverflow="overflow">
                    <a:lnL cap="flat">
                      <a:noFill/>
                    </a:lnL>
                    <a:lnR>
                      <a:noFill/>
                    </a:lnR>
                    <a:lnT cap="fla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GB" sz="2800" b="0" i="1" u="sng" strike="noStrike" cap="none" normalizeH="0" baseline="0" dirty="0" smtClean="0">
                          <a:ln>
                            <a:noFill/>
                          </a:ln>
                          <a:solidFill>
                            <a:schemeClr val="tx1"/>
                          </a:solidFill>
                          <a:effectLst>
                            <a:outerShdw blurRad="38100" dist="38100" dir="2700000" algn="tl">
                              <a:srgbClr val="000000"/>
                            </a:outerShdw>
                          </a:effectLst>
                          <a:latin typeface="Arial" charset="0"/>
                          <a:cs typeface="Arial" charset="0"/>
                        </a:rPr>
                        <a:t>Low Explicit</a:t>
                      </a:r>
                      <a:endParaRPr kumimoji="0" lang="en-US" sz="2800" b="0" i="1" u="sng" strike="noStrike" cap="none" normalizeH="0" baseline="0" dirty="0" smtClean="0">
                        <a:ln>
                          <a:noFill/>
                        </a:ln>
                        <a:solidFill>
                          <a:schemeClr val="tx1"/>
                        </a:solidFill>
                        <a:effectLst>
                          <a:outerShdw blurRad="38100" dist="38100" dir="2700000" algn="tl">
                            <a:srgbClr val="000000"/>
                          </a:outerShdw>
                        </a:effectLst>
                        <a:latin typeface="Arial" charset="0"/>
                        <a:cs typeface="Arial" charset="0"/>
                      </a:endParaRPr>
                    </a:p>
                  </a:txBody>
                  <a:tcPr horzOverflow="overflow">
                    <a:lnL>
                      <a:noFill/>
                    </a:lnL>
                    <a:lnR>
                      <a:noFill/>
                    </a:lnR>
                    <a:lnT cap="fla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GB" sz="2800" b="0" i="1" u="sng" strike="noStrike" cap="none" normalizeH="0" baseline="0" dirty="0" smtClean="0">
                          <a:ln>
                            <a:noFill/>
                          </a:ln>
                          <a:solidFill>
                            <a:schemeClr val="tx1"/>
                          </a:solidFill>
                          <a:effectLst>
                            <a:outerShdw blurRad="38100" dist="38100" dir="2700000" algn="tl">
                              <a:srgbClr val="000000"/>
                            </a:outerShdw>
                          </a:effectLst>
                          <a:latin typeface="Arial" charset="0"/>
                          <a:cs typeface="Arial" charset="0"/>
                        </a:rPr>
                        <a:t>High Explicit</a:t>
                      </a:r>
                      <a:endParaRPr kumimoji="0" lang="en-US" sz="2800" b="0" i="1" u="sng" strike="noStrike" cap="none" normalizeH="0" baseline="0" dirty="0" smtClean="0">
                        <a:ln>
                          <a:noFill/>
                        </a:ln>
                        <a:solidFill>
                          <a:schemeClr val="tx1"/>
                        </a:solidFill>
                        <a:effectLst>
                          <a:outerShdw blurRad="38100" dist="38100" dir="2700000" algn="tl">
                            <a:srgbClr val="000000"/>
                          </a:outerShdw>
                        </a:effectLst>
                        <a:latin typeface="Arial" charset="0"/>
                        <a:cs typeface="Arial" charset="0"/>
                      </a:endParaRPr>
                    </a:p>
                  </a:txBody>
                  <a:tcPr horzOverflow="overflow">
                    <a:lnL>
                      <a:noFill/>
                    </a:lnL>
                    <a:lnR cap="flat">
                      <a:noFill/>
                    </a:lnR>
                    <a:lnT cap="flat">
                      <a:noFill/>
                    </a:lnT>
                    <a:lnB>
                      <a:noFill/>
                    </a:lnB>
                    <a:lnTlToBr>
                      <a:noFill/>
                    </a:lnTlToBr>
                    <a:lnBlToTr>
                      <a:noFill/>
                    </a:lnBlToTr>
                    <a:noFill/>
                  </a:tcPr>
                </a:tc>
                <a:extLst>
                  <a:ext uri="{0D108BD9-81ED-4DB2-BD59-A6C34878D82A}">
                    <a16:rowId xmlns:a16="http://schemas.microsoft.com/office/drawing/2014/main" val="10000"/>
                  </a:ext>
                </a:extLst>
              </a:tr>
              <a:tr h="1511300">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GB" sz="2800" b="0" i="1" u="sng" strike="noStrike" cap="none" normalizeH="0" baseline="0" dirty="0" smtClean="0">
                          <a:ln>
                            <a:noFill/>
                          </a:ln>
                          <a:solidFill>
                            <a:schemeClr val="tx1"/>
                          </a:solidFill>
                          <a:effectLst>
                            <a:outerShdw blurRad="38100" dist="38100" dir="2700000" algn="tl">
                              <a:srgbClr val="000000"/>
                            </a:outerShdw>
                          </a:effectLst>
                          <a:latin typeface="Arial" charset="0"/>
                          <a:cs typeface="Arial" charset="0"/>
                        </a:rPr>
                        <a:t>Low Implicit</a:t>
                      </a:r>
                      <a:endParaRPr kumimoji="0" lang="en-US" sz="2800" b="0" i="1" u="sng" strike="noStrike" cap="none" normalizeH="0" baseline="0" dirty="0" smtClean="0">
                        <a:ln>
                          <a:noFill/>
                        </a:ln>
                        <a:solidFill>
                          <a:schemeClr val="tx1"/>
                        </a:solidFill>
                        <a:effectLst>
                          <a:outerShdw blurRad="38100" dist="38100" dir="2700000" algn="tl">
                            <a:srgbClr val="000000"/>
                          </a:outerShdw>
                        </a:effectLst>
                        <a:latin typeface="Arial" charset="0"/>
                        <a:cs typeface="Arial" charset="0"/>
                      </a:endParaRPr>
                    </a:p>
                  </a:txBody>
                  <a:tcPr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cs typeface="Arial" charset="0"/>
                        </a:rPr>
                        <a:t>Egalitarian</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cs typeface="Arial" charset="0"/>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cs typeface="Arial" charset="0"/>
                      </a:endParaRP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1"/>
                  </a:ext>
                </a:extLst>
              </a:tr>
              <a:tr h="1509713">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GB" sz="2800" b="0" i="1" u="sng" strike="noStrike" cap="none" normalizeH="0" baseline="0" dirty="0" smtClean="0">
                          <a:ln>
                            <a:noFill/>
                          </a:ln>
                          <a:solidFill>
                            <a:schemeClr val="tx1"/>
                          </a:solidFill>
                          <a:effectLst>
                            <a:outerShdw blurRad="38100" dist="38100" dir="2700000" algn="tl">
                              <a:srgbClr val="000000"/>
                            </a:outerShdw>
                          </a:effectLst>
                          <a:latin typeface="Arial" charset="0"/>
                          <a:cs typeface="Arial" charset="0"/>
                        </a:rPr>
                        <a:t>High Implicit</a:t>
                      </a:r>
                      <a:endParaRPr kumimoji="0" lang="en-US" sz="2800" b="0" i="1" u="sng" strike="noStrike" cap="none" normalizeH="0" baseline="0" dirty="0" smtClean="0">
                        <a:ln>
                          <a:noFill/>
                        </a:ln>
                        <a:solidFill>
                          <a:schemeClr val="tx1"/>
                        </a:solidFill>
                        <a:effectLst>
                          <a:outerShdw blurRad="38100" dist="38100" dir="2700000" algn="tl">
                            <a:srgbClr val="000000"/>
                          </a:outerShdw>
                        </a:effectLst>
                        <a:latin typeface="Arial" charset="0"/>
                        <a:cs typeface="Arial" charset="0"/>
                      </a:endParaRPr>
                    </a:p>
                  </a:txBody>
                  <a:tcPr horzOverflow="overflow">
                    <a:lnL cap="flat">
                      <a:noFill/>
                    </a:lnL>
                    <a:lnR>
                      <a:noFill/>
                    </a:lnR>
                    <a:lnT>
                      <a:noFill/>
                    </a:lnT>
                    <a:lnB cap="flat">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cs typeface="Arial" charset="0"/>
                      </a:endParaRPr>
                    </a:p>
                  </a:txBody>
                  <a:tcPr horzOverflow="overflow">
                    <a:lnL>
                      <a:noFill/>
                    </a:lnL>
                    <a:lnR>
                      <a:noFill/>
                    </a:lnR>
                    <a:lnT>
                      <a:noFill/>
                    </a:lnT>
                    <a:lnB cap="flat">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endParaRPr kumimoji="0" lang="en-US" sz="2800" b="0" i="0" u="none" strike="noStrike" cap="none" normalizeH="0" baseline="0" dirty="0" smtClean="0">
                        <a:ln>
                          <a:noFill/>
                        </a:ln>
                        <a:solidFill>
                          <a:schemeClr val="tx1"/>
                        </a:solidFill>
                        <a:effectLst>
                          <a:outerShdw blurRad="38100" dist="38100" dir="2700000" algn="tl">
                            <a:srgbClr val="000000"/>
                          </a:outerShdw>
                        </a:effectLst>
                        <a:latin typeface="Arial" charset="0"/>
                        <a:cs typeface="Arial" charset="0"/>
                      </a:endParaRPr>
                    </a:p>
                  </a:txBody>
                  <a:tcPr horzOverflow="overflow">
                    <a:lnL>
                      <a:noFill/>
                    </a:lnL>
                    <a:lnR cap="flat">
                      <a:noFill/>
                    </a:lnR>
                    <a:lnT>
                      <a:noFill/>
                    </a:lnT>
                    <a:lnB cap="flat">
                      <a:noFill/>
                    </a:lnB>
                    <a:lnTlToBr>
                      <a:noFill/>
                    </a:lnTlToBr>
                    <a:lnBlToTr>
                      <a:noFill/>
                    </a:lnBlToTr>
                    <a:no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3956891720"/>
      </p:ext>
    </p:extLst>
  </p:cSld>
  <p:clrMapOvr>
    <a:masterClrMapping/>
  </p:clrMapOv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628650" y="365127"/>
            <a:ext cx="7886700" cy="399578"/>
          </a:xfrm>
        </p:spPr>
        <p:txBody>
          <a:bodyPr>
            <a:noAutofit/>
          </a:bodyPr>
          <a:lstStyle/>
          <a:p>
            <a:pPr algn="ctr" eaLnBrk="1" hangingPunct="1"/>
            <a:r>
              <a:rPr lang="en-GB" sz="2800" b="1" dirty="0" smtClean="0">
                <a:latin typeface="Arial" panose="020B0604020202020204" pitchFamily="34" charset="0"/>
                <a:cs typeface="Arial" panose="020B0604020202020204" pitchFamily="34" charset="0"/>
              </a:rPr>
              <a:t>Prejudice types</a:t>
            </a:r>
            <a:endParaRPr lang="en-US" sz="2800" b="1" dirty="0" smtClean="0">
              <a:latin typeface="Arial" panose="020B0604020202020204" pitchFamily="34" charset="0"/>
              <a:cs typeface="Arial" panose="020B0604020202020204" pitchFamily="34" charset="0"/>
            </a:endParaRPr>
          </a:p>
        </p:txBody>
      </p:sp>
      <p:graphicFrame>
        <p:nvGraphicFramePr>
          <p:cNvPr id="450563" name="Group 3"/>
          <p:cNvGraphicFramePr>
            <a:graphicFrameLocks noGrp="1"/>
          </p:cNvGraphicFramePr>
          <p:nvPr>
            <p:ph idx="1"/>
            <p:extLst/>
          </p:nvPr>
        </p:nvGraphicFramePr>
        <p:xfrm>
          <a:off x="457200" y="1600200"/>
          <a:ext cx="8229600" cy="4530726"/>
        </p:xfrm>
        <a:graphic>
          <a:graphicData uri="http://schemas.openxmlformats.org/drawingml/2006/table">
            <a:tbl>
              <a:tblPr/>
              <a:tblGrid>
                <a:gridCol w="2743200">
                  <a:extLst>
                    <a:ext uri="{9D8B030D-6E8A-4147-A177-3AD203B41FA5}">
                      <a16:colId xmlns:a16="http://schemas.microsoft.com/office/drawing/2014/main" val="20000"/>
                    </a:ext>
                  </a:extLst>
                </a:gridCol>
                <a:gridCol w="2743200">
                  <a:extLst>
                    <a:ext uri="{9D8B030D-6E8A-4147-A177-3AD203B41FA5}">
                      <a16:colId xmlns:a16="http://schemas.microsoft.com/office/drawing/2014/main" val="20001"/>
                    </a:ext>
                  </a:extLst>
                </a:gridCol>
                <a:gridCol w="2743200">
                  <a:extLst>
                    <a:ext uri="{9D8B030D-6E8A-4147-A177-3AD203B41FA5}">
                      <a16:colId xmlns:a16="http://schemas.microsoft.com/office/drawing/2014/main" val="20002"/>
                    </a:ext>
                  </a:extLst>
                </a:gridCol>
              </a:tblGrid>
              <a:tr h="1509713">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endParaRPr kumimoji="0" lang="en-US" sz="2800" b="0" i="0" u="none" strike="noStrike" cap="none" normalizeH="0" baseline="0" dirty="0" smtClean="0">
                        <a:ln>
                          <a:noFill/>
                        </a:ln>
                        <a:solidFill>
                          <a:schemeClr val="tx1"/>
                        </a:solidFill>
                        <a:effectLst>
                          <a:outerShdw blurRad="38100" dist="38100" dir="2700000" algn="tl">
                            <a:srgbClr val="000000"/>
                          </a:outerShdw>
                        </a:effectLst>
                        <a:latin typeface="Arial" charset="0"/>
                        <a:cs typeface="Arial" charset="0"/>
                      </a:endParaRPr>
                    </a:p>
                  </a:txBody>
                  <a:tcPr horzOverflow="overflow">
                    <a:lnL cap="flat">
                      <a:noFill/>
                    </a:lnL>
                    <a:lnR>
                      <a:noFill/>
                    </a:lnR>
                    <a:lnT cap="fla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GB" sz="2800" b="0" i="1" u="sng" strike="noStrike" cap="none" normalizeH="0" baseline="0" dirty="0" smtClean="0">
                          <a:ln>
                            <a:noFill/>
                          </a:ln>
                          <a:solidFill>
                            <a:schemeClr val="tx1"/>
                          </a:solidFill>
                          <a:effectLst>
                            <a:outerShdw blurRad="38100" dist="38100" dir="2700000" algn="tl">
                              <a:srgbClr val="000000"/>
                            </a:outerShdw>
                          </a:effectLst>
                          <a:latin typeface="Arial" charset="0"/>
                          <a:cs typeface="Arial" charset="0"/>
                        </a:rPr>
                        <a:t>Low Explicit</a:t>
                      </a:r>
                      <a:endParaRPr kumimoji="0" lang="en-US" sz="2800" b="0" i="1" u="sng" strike="noStrike" cap="none" normalizeH="0" baseline="0" dirty="0" smtClean="0">
                        <a:ln>
                          <a:noFill/>
                        </a:ln>
                        <a:solidFill>
                          <a:schemeClr val="tx1"/>
                        </a:solidFill>
                        <a:effectLst>
                          <a:outerShdw blurRad="38100" dist="38100" dir="2700000" algn="tl">
                            <a:srgbClr val="000000"/>
                          </a:outerShdw>
                        </a:effectLst>
                        <a:latin typeface="Arial" charset="0"/>
                        <a:cs typeface="Arial" charset="0"/>
                      </a:endParaRPr>
                    </a:p>
                  </a:txBody>
                  <a:tcPr horzOverflow="overflow">
                    <a:lnL>
                      <a:noFill/>
                    </a:lnL>
                    <a:lnR>
                      <a:noFill/>
                    </a:lnR>
                    <a:lnT cap="fla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GB" sz="2800" b="0" i="1" u="sng" strike="noStrike" cap="none" normalizeH="0" baseline="0" dirty="0" smtClean="0">
                          <a:ln>
                            <a:noFill/>
                          </a:ln>
                          <a:solidFill>
                            <a:schemeClr val="tx1"/>
                          </a:solidFill>
                          <a:effectLst>
                            <a:outerShdw blurRad="38100" dist="38100" dir="2700000" algn="tl">
                              <a:srgbClr val="000000"/>
                            </a:outerShdw>
                          </a:effectLst>
                          <a:latin typeface="Arial" charset="0"/>
                          <a:cs typeface="Arial" charset="0"/>
                        </a:rPr>
                        <a:t>High Explicit</a:t>
                      </a:r>
                      <a:endParaRPr kumimoji="0" lang="en-US" sz="2800" b="0" i="1" u="sng" strike="noStrike" cap="none" normalizeH="0" baseline="0" dirty="0" smtClean="0">
                        <a:ln>
                          <a:noFill/>
                        </a:ln>
                        <a:solidFill>
                          <a:schemeClr val="tx1"/>
                        </a:solidFill>
                        <a:effectLst>
                          <a:outerShdw blurRad="38100" dist="38100" dir="2700000" algn="tl">
                            <a:srgbClr val="000000"/>
                          </a:outerShdw>
                        </a:effectLst>
                        <a:latin typeface="Arial" charset="0"/>
                        <a:cs typeface="Arial" charset="0"/>
                      </a:endParaRPr>
                    </a:p>
                  </a:txBody>
                  <a:tcPr horzOverflow="overflow">
                    <a:lnL>
                      <a:noFill/>
                    </a:lnL>
                    <a:lnR cap="flat">
                      <a:noFill/>
                    </a:lnR>
                    <a:lnT cap="flat">
                      <a:noFill/>
                    </a:lnT>
                    <a:lnB>
                      <a:noFill/>
                    </a:lnB>
                    <a:lnTlToBr>
                      <a:noFill/>
                    </a:lnTlToBr>
                    <a:lnBlToTr>
                      <a:noFill/>
                    </a:lnBlToTr>
                    <a:noFill/>
                  </a:tcPr>
                </a:tc>
                <a:extLst>
                  <a:ext uri="{0D108BD9-81ED-4DB2-BD59-A6C34878D82A}">
                    <a16:rowId xmlns:a16="http://schemas.microsoft.com/office/drawing/2014/main" val="10000"/>
                  </a:ext>
                </a:extLst>
              </a:tr>
              <a:tr h="1511300">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GB" sz="2800" b="0" i="1" u="sng" strike="noStrike" cap="none" normalizeH="0" baseline="0" dirty="0" smtClean="0">
                          <a:ln>
                            <a:noFill/>
                          </a:ln>
                          <a:solidFill>
                            <a:schemeClr val="tx1"/>
                          </a:solidFill>
                          <a:effectLst>
                            <a:outerShdw blurRad="38100" dist="38100" dir="2700000" algn="tl">
                              <a:srgbClr val="000000"/>
                            </a:outerShdw>
                          </a:effectLst>
                          <a:latin typeface="Arial" charset="0"/>
                          <a:cs typeface="Arial" charset="0"/>
                        </a:rPr>
                        <a:t>Low Implicit</a:t>
                      </a:r>
                      <a:endParaRPr kumimoji="0" lang="en-US" sz="2800" b="0" i="1" u="sng" strike="noStrike" cap="none" normalizeH="0" baseline="0" dirty="0" smtClean="0">
                        <a:ln>
                          <a:noFill/>
                        </a:ln>
                        <a:solidFill>
                          <a:schemeClr val="tx1"/>
                        </a:solidFill>
                        <a:effectLst>
                          <a:outerShdw blurRad="38100" dist="38100" dir="2700000" algn="tl">
                            <a:srgbClr val="000000"/>
                          </a:outerShdw>
                        </a:effectLst>
                        <a:latin typeface="Arial" charset="0"/>
                        <a:cs typeface="Arial" charset="0"/>
                      </a:endParaRPr>
                    </a:p>
                  </a:txBody>
                  <a:tcPr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cs typeface="Arial" charset="0"/>
                        </a:rPr>
                        <a:t>Egalitarian</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cs typeface="Arial" charset="0"/>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cs typeface="Arial" charset="0"/>
                      </a:endParaRP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1"/>
                  </a:ext>
                </a:extLst>
              </a:tr>
              <a:tr h="1509713">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GB" sz="2800" b="0" i="1" u="sng" strike="noStrike" cap="none" normalizeH="0" baseline="0" dirty="0" smtClean="0">
                          <a:ln>
                            <a:noFill/>
                          </a:ln>
                          <a:solidFill>
                            <a:schemeClr val="tx1"/>
                          </a:solidFill>
                          <a:effectLst>
                            <a:outerShdw blurRad="38100" dist="38100" dir="2700000" algn="tl">
                              <a:srgbClr val="000000"/>
                            </a:outerShdw>
                          </a:effectLst>
                          <a:latin typeface="Arial" charset="0"/>
                          <a:cs typeface="Arial" charset="0"/>
                        </a:rPr>
                        <a:t>High Implicit</a:t>
                      </a:r>
                      <a:endParaRPr kumimoji="0" lang="en-US" sz="2800" b="0" i="1" u="sng" strike="noStrike" cap="none" normalizeH="0" baseline="0" dirty="0" smtClean="0">
                        <a:ln>
                          <a:noFill/>
                        </a:ln>
                        <a:solidFill>
                          <a:schemeClr val="tx1"/>
                        </a:solidFill>
                        <a:effectLst>
                          <a:outerShdw blurRad="38100" dist="38100" dir="2700000" algn="tl">
                            <a:srgbClr val="000000"/>
                          </a:outerShdw>
                        </a:effectLst>
                        <a:latin typeface="Arial" charset="0"/>
                        <a:cs typeface="Arial" charset="0"/>
                      </a:endParaRPr>
                    </a:p>
                  </a:txBody>
                  <a:tcPr horzOverflow="overflow">
                    <a:lnL cap="flat">
                      <a:noFill/>
                    </a:lnL>
                    <a:lnR>
                      <a:noFill/>
                    </a:lnR>
                    <a:lnT>
                      <a:noFill/>
                    </a:lnT>
                    <a:lnB cap="flat">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000000"/>
                            </a:outerShdw>
                          </a:effectLst>
                          <a:latin typeface="Arial" charset="0"/>
                          <a:cs typeface="Arial" charset="0"/>
                        </a:rPr>
                        <a:t>Defensive/ Aversive Racist</a:t>
                      </a:r>
                      <a:endParaRPr kumimoji="0" lang="en-US" sz="2800" b="0" i="0" u="none" strike="noStrike" cap="none" normalizeH="0" baseline="0" dirty="0" smtClean="0">
                        <a:ln>
                          <a:noFill/>
                        </a:ln>
                        <a:solidFill>
                          <a:schemeClr val="tx1"/>
                        </a:solidFill>
                        <a:effectLst>
                          <a:outerShdw blurRad="38100" dist="38100" dir="2700000" algn="tl">
                            <a:srgbClr val="000000"/>
                          </a:outerShdw>
                        </a:effectLst>
                        <a:latin typeface="Arial" charset="0"/>
                        <a:cs typeface="Arial" charset="0"/>
                      </a:endParaRPr>
                    </a:p>
                  </a:txBody>
                  <a:tcPr horzOverflow="overflow">
                    <a:lnL>
                      <a:noFill/>
                    </a:lnL>
                    <a:lnR>
                      <a:noFill/>
                    </a:lnR>
                    <a:lnT>
                      <a:noFill/>
                    </a:lnT>
                    <a:lnB cap="flat">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endParaRPr kumimoji="0" lang="en-US" sz="2800" b="0" i="0" u="none" strike="noStrike" cap="none" normalizeH="0" baseline="0" dirty="0" smtClean="0">
                        <a:ln>
                          <a:noFill/>
                        </a:ln>
                        <a:solidFill>
                          <a:schemeClr val="tx1"/>
                        </a:solidFill>
                        <a:effectLst>
                          <a:outerShdw blurRad="38100" dist="38100" dir="2700000" algn="tl">
                            <a:srgbClr val="000000"/>
                          </a:outerShdw>
                        </a:effectLst>
                        <a:latin typeface="Arial" charset="0"/>
                        <a:cs typeface="Arial" charset="0"/>
                      </a:endParaRPr>
                    </a:p>
                  </a:txBody>
                  <a:tcPr horzOverflow="overflow">
                    <a:lnL>
                      <a:noFill/>
                    </a:lnL>
                    <a:lnR cap="flat">
                      <a:noFill/>
                    </a:lnR>
                    <a:lnT>
                      <a:noFill/>
                    </a:lnT>
                    <a:lnB cap="flat">
                      <a:noFill/>
                    </a:lnB>
                    <a:lnTlToBr>
                      <a:noFill/>
                    </a:lnTlToBr>
                    <a:lnBlToTr>
                      <a:noFill/>
                    </a:lnBlToTr>
                    <a:no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673058528"/>
      </p:ext>
    </p:extLst>
  </p:cSld>
  <p:clrMapOvr>
    <a:masterClrMapping/>
  </p:clrMapOv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628650" y="365127"/>
            <a:ext cx="7886700" cy="543594"/>
          </a:xfrm>
        </p:spPr>
        <p:txBody>
          <a:bodyPr/>
          <a:lstStyle/>
          <a:p>
            <a:pPr algn="ctr" eaLnBrk="1" hangingPunct="1"/>
            <a:r>
              <a:rPr lang="en-GB" sz="2800" b="1" dirty="0" smtClean="0">
                <a:latin typeface="Arial" panose="020B0604020202020204" pitchFamily="34" charset="0"/>
                <a:cs typeface="Arial" panose="020B0604020202020204" pitchFamily="34" charset="0"/>
              </a:rPr>
              <a:t>Prejudice types</a:t>
            </a:r>
            <a:endParaRPr lang="en-US" sz="2800" b="1" dirty="0" smtClean="0">
              <a:latin typeface="Arial" panose="020B0604020202020204" pitchFamily="34" charset="0"/>
              <a:cs typeface="Arial" panose="020B0604020202020204" pitchFamily="34" charset="0"/>
            </a:endParaRPr>
          </a:p>
        </p:txBody>
      </p:sp>
      <p:graphicFrame>
        <p:nvGraphicFramePr>
          <p:cNvPr id="451587" name="Group 3"/>
          <p:cNvGraphicFramePr>
            <a:graphicFrameLocks noGrp="1"/>
          </p:cNvGraphicFramePr>
          <p:nvPr>
            <p:ph idx="1"/>
            <p:extLst/>
          </p:nvPr>
        </p:nvGraphicFramePr>
        <p:xfrm>
          <a:off x="457200" y="1600200"/>
          <a:ext cx="8229600" cy="4530726"/>
        </p:xfrm>
        <a:graphic>
          <a:graphicData uri="http://schemas.openxmlformats.org/drawingml/2006/table">
            <a:tbl>
              <a:tblPr/>
              <a:tblGrid>
                <a:gridCol w="2743200">
                  <a:extLst>
                    <a:ext uri="{9D8B030D-6E8A-4147-A177-3AD203B41FA5}">
                      <a16:colId xmlns:a16="http://schemas.microsoft.com/office/drawing/2014/main" val="20000"/>
                    </a:ext>
                  </a:extLst>
                </a:gridCol>
                <a:gridCol w="2743200">
                  <a:extLst>
                    <a:ext uri="{9D8B030D-6E8A-4147-A177-3AD203B41FA5}">
                      <a16:colId xmlns:a16="http://schemas.microsoft.com/office/drawing/2014/main" val="20001"/>
                    </a:ext>
                  </a:extLst>
                </a:gridCol>
                <a:gridCol w="2743200">
                  <a:extLst>
                    <a:ext uri="{9D8B030D-6E8A-4147-A177-3AD203B41FA5}">
                      <a16:colId xmlns:a16="http://schemas.microsoft.com/office/drawing/2014/main" val="20002"/>
                    </a:ext>
                  </a:extLst>
                </a:gridCol>
              </a:tblGrid>
              <a:tr h="1509713">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endParaRPr kumimoji="0" lang="en-US" sz="2800" b="0" i="0" u="none" strike="noStrike" cap="none" normalizeH="0" baseline="0" dirty="0" smtClean="0">
                        <a:ln>
                          <a:noFill/>
                        </a:ln>
                        <a:solidFill>
                          <a:schemeClr val="tx1"/>
                        </a:solidFill>
                        <a:effectLst>
                          <a:outerShdw blurRad="38100" dist="38100" dir="2700000" algn="tl">
                            <a:srgbClr val="000000"/>
                          </a:outerShdw>
                        </a:effectLst>
                        <a:latin typeface="Arial" charset="0"/>
                        <a:cs typeface="Arial" charset="0"/>
                      </a:endParaRPr>
                    </a:p>
                  </a:txBody>
                  <a:tcPr horzOverflow="overflow">
                    <a:lnL cap="flat">
                      <a:noFill/>
                    </a:lnL>
                    <a:lnR>
                      <a:noFill/>
                    </a:lnR>
                    <a:lnT cap="fla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GB" sz="2800" b="0" i="1" u="sng" strike="noStrike" cap="none" normalizeH="0" baseline="0" dirty="0" smtClean="0">
                          <a:ln>
                            <a:noFill/>
                          </a:ln>
                          <a:solidFill>
                            <a:schemeClr val="tx1"/>
                          </a:solidFill>
                          <a:effectLst>
                            <a:outerShdw blurRad="38100" dist="38100" dir="2700000" algn="tl">
                              <a:srgbClr val="000000"/>
                            </a:outerShdw>
                          </a:effectLst>
                          <a:latin typeface="Arial" charset="0"/>
                          <a:cs typeface="Arial" charset="0"/>
                        </a:rPr>
                        <a:t>Low Explicit</a:t>
                      </a:r>
                      <a:endParaRPr kumimoji="0" lang="en-US" sz="2800" b="0" i="1" u="sng" strike="noStrike" cap="none" normalizeH="0" baseline="0" dirty="0" smtClean="0">
                        <a:ln>
                          <a:noFill/>
                        </a:ln>
                        <a:solidFill>
                          <a:schemeClr val="tx1"/>
                        </a:solidFill>
                        <a:effectLst>
                          <a:outerShdw blurRad="38100" dist="38100" dir="2700000" algn="tl">
                            <a:srgbClr val="000000"/>
                          </a:outerShdw>
                        </a:effectLst>
                        <a:latin typeface="Arial" charset="0"/>
                        <a:cs typeface="Arial" charset="0"/>
                      </a:endParaRPr>
                    </a:p>
                  </a:txBody>
                  <a:tcPr horzOverflow="overflow">
                    <a:lnL>
                      <a:noFill/>
                    </a:lnL>
                    <a:lnR>
                      <a:noFill/>
                    </a:lnR>
                    <a:lnT cap="fla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GB" sz="2800" b="0" i="1" u="sng" strike="noStrike" cap="none" normalizeH="0" baseline="0" dirty="0" smtClean="0">
                          <a:ln>
                            <a:noFill/>
                          </a:ln>
                          <a:solidFill>
                            <a:schemeClr val="tx1"/>
                          </a:solidFill>
                          <a:effectLst>
                            <a:outerShdw blurRad="38100" dist="38100" dir="2700000" algn="tl">
                              <a:srgbClr val="000000"/>
                            </a:outerShdw>
                          </a:effectLst>
                          <a:latin typeface="Arial" charset="0"/>
                          <a:cs typeface="Arial" charset="0"/>
                        </a:rPr>
                        <a:t>High Explicit</a:t>
                      </a:r>
                      <a:endParaRPr kumimoji="0" lang="en-US" sz="2800" b="0" i="1" u="sng" strike="noStrike" cap="none" normalizeH="0" baseline="0" dirty="0" smtClean="0">
                        <a:ln>
                          <a:noFill/>
                        </a:ln>
                        <a:solidFill>
                          <a:schemeClr val="tx1"/>
                        </a:solidFill>
                        <a:effectLst>
                          <a:outerShdw blurRad="38100" dist="38100" dir="2700000" algn="tl">
                            <a:srgbClr val="000000"/>
                          </a:outerShdw>
                        </a:effectLst>
                        <a:latin typeface="Arial" charset="0"/>
                        <a:cs typeface="Arial" charset="0"/>
                      </a:endParaRPr>
                    </a:p>
                  </a:txBody>
                  <a:tcPr horzOverflow="overflow">
                    <a:lnL>
                      <a:noFill/>
                    </a:lnL>
                    <a:lnR cap="flat">
                      <a:noFill/>
                    </a:lnR>
                    <a:lnT cap="flat">
                      <a:noFill/>
                    </a:lnT>
                    <a:lnB>
                      <a:noFill/>
                    </a:lnB>
                    <a:lnTlToBr>
                      <a:noFill/>
                    </a:lnTlToBr>
                    <a:lnBlToTr>
                      <a:noFill/>
                    </a:lnBlToTr>
                    <a:noFill/>
                  </a:tcPr>
                </a:tc>
                <a:extLst>
                  <a:ext uri="{0D108BD9-81ED-4DB2-BD59-A6C34878D82A}">
                    <a16:rowId xmlns:a16="http://schemas.microsoft.com/office/drawing/2014/main" val="10000"/>
                  </a:ext>
                </a:extLst>
              </a:tr>
              <a:tr h="1511300">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GB" sz="2800" b="0" i="1" u="sng" strike="noStrike" cap="none" normalizeH="0" baseline="0" dirty="0" smtClean="0">
                          <a:ln>
                            <a:noFill/>
                          </a:ln>
                          <a:solidFill>
                            <a:schemeClr val="tx1"/>
                          </a:solidFill>
                          <a:effectLst>
                            <a:outerShdw blurRad="38100" dist="38100" dir="2700000" algn="tl">
                              <a:srgbClr val="000000"/>
                            </a:outerShdw>
                          </a:effectLst>
                          <a:latin typeface="Arial" charset="0"/>
                          <a:cs typeface="Arial" charset="0"/>
                        </a:rPr>
                        <a:t>Low Implicit</a:t>
                      </a:r>
                      <a:endParaRPr kumimoji="0" lang="en-US" sz="2800" b="0" i="1" u="sng" strike="noStrike" cap="none" normalizeH="0" baseline="0" dirty="0" smtClean="0">
                        <a:ln>
                          <a:noFill/>
                        </a:ln>
                        <a:solidFill>
                          <a:schemeClr val="tx1"/>
                        </a:solidFill>
                        <a:effectLst>
                          <a:outerShdw blurRad="38100" dist="38100" dir="2700000" algn="tl">
                            <a:srgbClr val="000000"/>
                          </a:outerShdw>
                        </a:effectLst>
                        <a:latin typeface="Arial" charset="0"/>
                        <a:cs typeface="Arial" charset="0"/>
                      </a:endParaRPr>
                    </a:p>
                  </a:txBody>
                  <a:tcPr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cs typeface="Arial" charset="0"/>
                        </a:rPr>
                        <a:t>Egalitarian</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cs typeface="Arial" charset="0"/>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000000"/>
                            </a:outerShdw>
                          </a:effectLst>
                          <a:latin typeface="Arial" charset="0"/>
                          <a:cs typeface="Arial" charset="0"/>
                        </a:rPr>
                        <a:t>Principled Conservative</a:t>
                      </a:r>
                      <a:endParaRPr kumimoji="0" lang="en-US" sz="2800" b="0" i="0" u="none" strike="noStrike" cap="none" normalizeH="0" baseline="0" dirty="0" smtClean="0">
                        <a:ln>
                          <a:noFill/>
                        </a:ln>
                        <a:solidFill>
                          <a:schemeClr val="tx1"/>
                        </a:solidFill>
                        <a:effectLst>
                          <a:outerShdw blurRad="38100" dist="38100" dir="2700000" algn="tl">
                            <a:srgbClr val="000000"/>
                          </a:outerShdw>
                        </a:effectLst>
                        <a:latin typeface="Arial" charset="0"/>
                        <a:cs typeface="Arial" charset="0"/>
                      </a:endParaRP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1"/>
                  </a:ext>
                </a:extLst>
              </a:tr>
              <a:tr h="1509713">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GB" sz="2800" b="0" i="1" u="sng" strike="noStrike" cap="none" normalizeH="0" baseline="0" dirty="0" smtClean="0">
                          <a:ln>
                            <a:noFill/>
                          </a:ln>
                          <a:solidFill>
                            <a:schemeClr val="tx1"/>
                          </a:solidFill>
                          <a:effectLst>
                            <a:outerShdw blurRad="38100" dist="38100" dir="2700000" algn="tl">
                              <a:srgbClr val="000000"/>
                            </a:outerShdw>
                          </a:effectLst>
                          <a:latin typeface="Arial" charset="0"/>
                          <a:cs typeface="Arial" charset="0"/>
                        </a:rPr>
                        <a:t>High Implicit</a:t>
                      </a:r>
                      <a:endParaRPr kumimoji="0" lang="en-US" sz="2800" b="0" i="1" u="sng" strike="noStrike" cap="none" normalizeH="0" baseline="0" dirty="0" smtClean="0">
                        <a:ln>
                          <a:noFill/>
                        </a:ln>
                        <a:solidFill>
                          <a:schemeClr val="tx1"/>
                        </a:solidFill>
                        <a:effectLst>
                          <a:outerShdw blurRad="38100" dist="38100" dir="2700000" algn="tl">
                            <a:srgbClr val="000000"/>
                          </a:outerShdw>
                        </a:effectLst>
                        <a:latin typeface="Arial" charset="0"/>
                        <a:cs typeface="Arial" charset="0"/>
                      </a:endParaRPr>
                    </a:p>
                  </a:txBody>
                  <a:tcPr horzOverflow="overflow">
                    <a:lnL cap="flat">
                      <a:noFill/>
                    </a:lnL>
                    <a:lnR>
                      <a:noFill/>
                    </a:lnR>
                    <a:lnT>
                      <a:noFill/>
                    </a:lnT>
                    <a:lnB cap="flat">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000000"/>
                            </a:outerShdw>
                          </a:effectLst>
                          <a:latin typeface="Arial" charset="0"/>
                          <a:cs typeface="Arial" charset="0"/>
                        </a:rPr>
                        <a:t>Defensive/ Aversive Racist</a:t>
                      </a:r>
                      <a:endParaRPr kumimoji="0" lang="en-US" sz="2800" b="0" i="0" u="none" strike="noStrike" cap="none" normalizeH="0" baseline="0" dirty="0" smtClean="0">
                        <a:ln>
                          <a:noFill/>
                        </a:ln>
                        <a:solidFill>
                          <a:schemeClr val="tx1"/>
                        </a:solidFill>
                        <a:effectLst>
                          <a:outerShdw blurRad="38100" dist="38100" dir="2700000" algn="tl">
                            <a:srgbClr val="000000"/>
                          </a:outerShdw>
                        </a:effectLst>
                        <a:latin typeface="Arial" charset="0"/>
                        <a:cs typeface="Arial" charset="0"/>
                      </a:endParaRPr>
                    </a:p>
                  </a:txBody>
                  <a:tcPr horzOverflow="overflow">
                    <a:lnL>
                      <a:noFill/>
                    </a:lnL>
                    <a:lnR>
                      <a:noFill/>
                    </a:lnR>
                    <a:lnT>
                      <a:noFill/>
                    </a:lnT>
                    <a:lnB cap="flat">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endParaRPr kumimoji="0" lang="en-US" sz="2800" b="0" i="0" u="none" strike="noStrike" cap="none" normalizeH="0" baseline="0" dirty="0" smtClean="0">
                        <a:ln>
                          <a:noFill/>
                        </a:ln>
                        <a:solidFill>
                          <a:schemeClr val="tx1"/>
                        </a:solidFill>
                        <a:effectLst>
                          <a:outerShdw blurRad="38100" dist="38100" dir="2700000" algn="tl">
                            <a:srgbClr val="000000"/>
                          </a:outerShdw>
                        </a:effectLst>
                        <a:latin typeface="Arial" charset="0"/>
                        <a:cs typeface="Arial" charset="0"/>
                      </a:endParaRPr>
                    </a:p>
                  </a:txBody>
                  <a:tcPr horzOverflow="overflow">
                    <a:lnL>
                      <a:noFill/>
                    </a:lnL>
                    <a:lnR cap="flat">
                      <a:noFill/>
                    </a:lnR>
                    <a:lnT>
                      <a:noFill/>
                    </a:lnT>
                    <a:lnB cap="flat">
                      <a:noFill/>
                    </a:lnB>
                    <a:lnTlToBr>
                      <a:noFill/>
                    </a:lnTlToBr>
                    <a:lnBlToTr>
                      <a:noFill/>
                    </a:lnBlToTr>
                    <a:no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763685964"/>
      </p:ext>
    </p:extLst>
  </p:cSld>
  <p:clrMapOvr>
    <a:masterClrMapping/>
  </p:clrMapOv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628650" y="365127"/>
            <a:ext cx="7886700" cy="615602"/>
          </a:xfrm>
        </p:spPr>
        <p:txBody>
          <a:bodyPr/>
          <a:lstStyle/>
          <a:p>
            <a:pPr algn="ctr" eaLnBrk="1" hangingPunct="1"/>
            <a:r>
              <a:rPr lang="en-GB" sz="2800" b="1" dirty="0" smtClean="0">
                <a:latin typeface="Arial" panose="020B0604020202020204" pitchFamily="34" charset="0"/>
                <a:cs typeface="Arial" panose="020B0604020202020204" pitchFamily="34" charset="0"/>
              </a:rPr>
              <a:t>Prejudice types</a:t>
            </a:r>
            <a:endParaRPr lang="en-US" sz="2800" b="1" dirty="0" smtClean="0">
              <a:latin typeface="Arial" panose="020B0604020202020204" pitchFamily="34" charset="0"/>
              <a:cs typeface="Arial" panose="020B0604020202020204" pitchFamily="34" charset="0"/>
            </a:endParaRPr>
          </a:p>
        </p:txBody>
      </p:sp>
      <p:graphicFrame>
        <p:nvGraphicFramePr>
          <p:cNvPr id="452611" name="Group 3"/>
          <p:cNvGraphicFramePr>
            <a:graphicFrameLocks noGrp="1"/>
          </p:cNvGraphicFramePr>
          <p:nvPr>
            <p:ph idx="1"/>
            <p:extLst/>
          </p:nvPr>
        </p:nvGraphicFramePr>
        <p:xfrm>
          <a:off x="457200" y="1600200"/>
          <a:ext cx="8229600" cy="4530726"/>
        </p:xfrm>
        <a:graphic>
          <a:graphicData uri="http://schemas.openxmlformats.org/drawingml/2006/table">
            <a:tbl>
              <a:tblPr/>
              <a:tblGrid>
                <a:gridCol w="2743200">
                  <a:extLst>
                    <a:ext uri="{9D8B030D-6E8A-4147-A177-3AD203B41FA5}">
                      <a16:colId xmlns:a16="http://schemas.microsoft.com/office/drawing/2014/main" val="20000"/>
                    </a:ext>
                  </a:extLst>
                </a:gridCol>
                <a:gridCol w="2743200">
                  <a:extLst>
                    <a:ext uri="{9D8B030D-6E8A-4147-A177-3AD203B41FA5}">
                      <a16:colId xmlns:a16="http://schemas.microsoft.com/office/drawing/2014/main" val="20001"/>
                    </a:ext>
                  </a:extLst>
                </a:gridCol>
                <a:gridCol w="2743200">
                  <a:extLst>
                    <a:ext uri="{9D8B030D-6E8A-4147-A177-3AD203B41FA5}">
                      <a16:colId xmlns:a16="http://schemas.microsoft.com/office/drawing/2014/main" val="20002"/>
                    </a:ext>
                  </a:extLst>
                </a:gridCol>
              </a:tblGrid>
              <a:tr h="1509713">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endParaRPr kumimoji="0" lang="en-US" sz="2800" b="0" i="0" u="none" strike="noStrike" cap="none" normalizeH="0" baseline="0" dirty="0" smtClean="0">
                        <a:ln>
                          <a:noFill/>
                        </a:ln>
                        <a:solidFill>
                          <a:schemeClr val="tx1"/>
                        </a:solidFill>
                        <a:effectLst>
                          <a:outerShdw blurRad="38100" dist="38100" dir="2700000" algn="tl">
                            <a:srgbClr val="000000"/>
                          </a:outerShdw>
                        </a:effectLst>
                        <a:latin typeface="Arial" charset="0"/>
                        <a:cs typeface="Arial" charset="0"/>
                      </a:endParaRPr>
                    </a:p>
                  </a:txBody>
                  <a:tcPr horzOverflow="overflow">
                    <a:lnL cap="flat">
                      <a:noFill/>
                    </a:lnL>
                    <a:lnR>
                      <a:noFill/>
                    </a:lnR>
                    <a:lnT cap="fla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GB" sz="2800" b="0" i="1" u="sng" strike="noStrike" cap="none" normalizeH="0" baseline="0" dirty="0" smtClean="0">
                          <a:ln>
                            <a:noFill/>
                          </a:ln>
                          <a:solidFill>
                            <a:schemeClr val="tx1"/>
                          </a:solidFill>
                          <a:effectLst>
                            <a:outerShdw blurRad="38100" dist="38100" dir="2700000" algn="tl">
                              <a:srgbClr val="000000"/>
                            </a:outerShdw>
                          </a:effectLst>
                          <a:latin typeface="Arial" charset="0"/>
                          <a:cs typeface="Arial" charset="0"/>
                        </a:rPr>
                        <a:t>Low Explicit</a:t>
                      </a:r>
                      <a:endParaRPr kumimoji="0" lang="en-US" sz="2800" b="0" i="1" u="sng" strike="noStrike" cap="none" normalizeH="0" baseline="0" dirty="0" smtClean="0">
                        <a:ln>
                          <a:noFill/>
                        </a:ln>
                        <a:solidFill>
                          <a:schemeClr val="tx1"/>
                        </a:solidFill>
                        <a:effectLst>
                          <a:outerShdw blurRad="38100" dist="38100" dir="2700000" algn="tl">
                            <a:srgbClr val="000000"/>
                          </a:outerShdw>
                        </a:effectLst>
                        <a:latin typeface="Arial" charset="0"/>
                        <a:cs typeface="Arial" charset="0"/>
                      </a:endParaRPr>
                    </a:p>
                  </a:txBody>
                  <a:tcPr horzOverflow="overflow">
                    <a:lnL>
                      <a:noFill/>
                    </a:lnL>
                    <a:lnR>
                      <a:noFill/>
                    </a:lnR>
                    <a:lnT cap="fla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GB" sz="2800" b="0" i="1" u="sng" strike="noStrike" cap="none" normalizeH="0" baseline="0" dirty="0" smtClean="0">
                          <a:ln>
                            <a:noFill/>
                          </a:ln>
                          <a:solidFill>
                            <a:schemeClr val="tx1"/>
                          </a:solidFill>
                          <a:effectLst>
                            <a:outerShdw blurRad="38100" dist="38100" dir="2700000" algn="tl">
                              <a:srgbClr val="000000"/>
                            </a:outerShdw>
                          </a:effectLst>
                          <a:latin typeface="Arial" charset="0"/>
                          <a:cs typeface="Arial" charset="0"/>
                        </a:rPr>
                        <a:t>High Explicit</a:t>
                      </a:r>
                      <a:endParaRPr kumimoji="0" lang="en-US" sz="2800" b="0" i="1" u="sng" strike="noStrike" cap="none" normalizeH="0" baseline="0" dirty="0" smtClean="0">
                        <a:ln>
                          <a:noFill/>
                        </a:ln>
                        <a:solidFill>
                          <a:schemeClr val="tx1"/>
                        </a:solidFill>
                        <a:effectLst>
                          <a:outerShdw blurRad="38100" dist="38100" dir="2700000" algn="tl">
                            <a:srgbClr val="000000"/>
                          </a:outerShdw>
                        </a:effectLst>
                        <a:latin typeface="Arial" charset="0"/>
                        <a:cs typeface="Arial" charset="0"/>
                      </a:endParaRPr>
                    </a:p>
                  </a:txBody>
                  <a:tcPr horzOverflow="overflow">
                    <a:lnL>
                      <a:noFill/>
                    </a:lnL>
                    <a:lnR cap="flat">
                      <a:noFill/>
                    </a:lnR>
                    <a:lnT cap="flat">
                      <a:noFill/>
                    </a:lnT>
                    <a:lnB>
                      <a:noFill/>
                    </a:lnB>
                    <a:lnTlToBr>
                      <a:noFill/>
                    </a:lnTlToBr>
                    <a:lnBlToTr>
                      <a:noFill/>
                    </a:lnBlToTr>
                    <a:noFill/>
                  </a:tcPr>
                </a:tc>
                <a:extLst>
                  <a:ext uri="{0D108BD9-81ED-4DB2-BD59-A6C34878D82A}">
                    <a16:rowId xmlns:a16="http://schemas.microsoft.com/office/drawing/2014/main" val="10000"/>
                  </a:ext>
                </a:extLst>
              </a:tr>
              <a:tr h="1511300">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GB" sz="2800" b="0" i="1" u="sng" strike="noStrike" cap="none" normalizeH="0" baseline="0" dirty="0" smtClean="0">
                          <a:ln>
                            <a:noFill/>
                          </a:ln>
                          <a:solidFill>
                            <a:schemeClr val="tx1"/>
                          </a:solidFill>
                          <a:effectLst>
                            <a:outerShdw blurRad="38100" dist="38100" dir="2700000" algn="tl">
                              <a:srgbClr val="000000"/>
                            </a:outerShdw>
                          </a:effectLst>
                          <a:latin typeface="Arial" charset="0"/>
                          <a:cs typeface="Arial" charset="0"/>
                        </a:rPr>
                        <a:t>Low Implicit</a:t>
                      </a:r>
                      <a:endParaRPr kumimoji="0" lang="en-US" sz="2800" b="0" i="1" u="sng" strike="noStrike" cap="none" normalizeH="0" baseline="0" dirty="0" smtClean="0">
                        <a:ln>
                          <a:noFill/>
                        </a:ln>
                        <a:solidFill>
                          <a:schemeClr val="tx1"/>
                        </a:solidFill>
                        <a:effectLst>
                          <a:outerShdw blurRad="38100" dist="38100" dir="2700000" algn="tl">
                            <a:srgbClr val="000000"/>
                          </a:outerShdw>
                        </a:effectLst>
                        <a:latin typeface="Arial" charset="0"/>
                        <a:cs typeface="Arial" charset="0"/>
                      </a:endParaRPr>
                    </a:p>
                  </a:txBody>
                  <a:tcPr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cs typeface="Arial" charset="0"/>
                        </a:rPr>
                        <a:t>Egalitarian</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cs typeface="Arial" charset="0"/>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000000"/>
                            </a:outerShdw>
                          </a:effectLst>
                          <a:latin typeface="Arial" charset="0"/>
                          <a:cs typeface="Arial" charset="0"/>
                        </a:rPr>
                        <a:t>Principled Conservative</a:t>
                      </a:r>
                      <a:endParaRPr kumimoji="0" lang="en-US" sz="2800" b="0" i="0" u="none" strike="noStrike" cap="none" normalizeH="0" baseline="0" dirty="0" smtClean="0">
                        <a:ln>
                          <a:noFill/>
                        </a:ln>
                        <a:solidFill>
                          <a:schemeClr val="tx1"/>
                        </a:solidFill>
                        <a:effectLst>
                          <a:outerShdw blurRad="38100" dist="38100" dir="2700000" algn="tl">
                            <a:srgbClr val="000000"/>
                          </a:outerShdw>
                        </a:effectLst>
                        <a:latin typeface="Arial" charset="0"/>
                        <a:cs typeface="Arial" charset="0"/>
                      </a:endParaRP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1"/>
                  </a:ext>
                </a:extLst>
              </a:tr>
              <a:tr h="1509713">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GB" sz="2800" b="0" i="1" u="sng" strike="noStrike" cap="none" normalizeH="0" baseline="0" dirty="0" smtClean="0">
                          <a:ln>
                            <a:noFill/>
                          </a:ln>
                          <a:solidFill>
                            <a:schemeClr val="tx1"/>
                          </a:solidFill>
                          <a:effectLst>
                            <a:outerShdw blurRad="38100" dist="38100" dir="2700000" algn="tl">
                              <a:srgbClr val="000000"/>
                            </a:outerShdw>
                          </a:effectLst>
                          <a:latin typeface="Arial" charset="0"/>
                          <a:cs typeface="Arial" charset="0"/>
                        </a:rPr>
                        <a:t>High Implicit</a:t>
                      </a:r>
                      <a:endParaRPr kumimoji="0" lang="en-US" sz="2800" b="0" i="1" u="sng" strike="noStrike" cap="none" normalizeH="0" baseline="0" dirty="0" smtClean="0">
                        <a:ln>
                          <a:noFill/>
                        </a:ln>
                        <a:solidFill>
                          <a:schemeClr val="tx1"/>
                        </a:solidFill>
                        <a:effectLst>
                          <a:outerShdw blurRad="38100" dist="38100" dir="2700000" algn="tl">
                            <a:srgbClr val="000000"/>
                          </a:outerShdw>
                        </a:effectLst>
                        <a:latin typeface="Arial" charset="0"/>
                        <a:cs typeface="Arial" charset="0"/>
                      </a:endParaRPr>
                    </a:p>
                  </a:txBody>
                  <a:tcPr horzOverflow="overflow">
                    <a:lnL cap="flat">
                      <a:noFill/>
                    </a:lnL>
                    <a:lnR>
                      <a:noFill/>
                    </a:lnR>
                    <a:lnT>
                      <a:noFill/>
                    </a:lnT>
                    <a:lnB cap="flat">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000000"/>
                            </a:outerShdw>
                          </a:effectLst>
                          <a:latin typeface="Arial" charset="0"/>
                          <a:cs typeface="Arial" charset="0"/>
                        </a:rPr>
                        <a:t>Defensive/ Aversive Racist</a:t>
                      </a:r>
                      <a:endParaRPr kumimoji="0" lang="en-US" sz="2800" b="0" i="0" u="none" strike="noStrike" cap="none" normalizeH="0" baseline="0" dirty="0" smtClean="0">
                        <a:ln>
                          <a:noFill/>
                        </a:ln>
                        <a:solidFill>
                          <a:schemeClr val="tx1"/>
                        </a:solidFill>
                        <a:effectLst>
                          <a:outerShdw blurRad="38100" dist="38100" dir="2700000" algn="tl">
                            <a:srgbClr val="000000"/>
                          </a:outerShdw>
                        </a:effectLst>
                        <a:latin typeface="Arial" charset="0"/>
                        <a:cs typeface="Arial" charset="0"/>
                      </a:endParaRPr>
                    </a:p>
                  </a:txBody>
                  <a:tcPr horzOverflow="overflow">
                    <a:lnL>
                      <a:noFill/>
                    </a:lnL>
                    <a:lnR>
                      <a:noFill/>
                    </a:lnR>
                    <a:lnT>
                      <a:noFill/>
                    </a:lnT>
                    <a:lnB cap="flat">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2800" b="0" i="0" u="none" strike="noStrike" cap="none" normalizeH="0" baseline="0" dirty="0" smtClean="0">
                          <a:ln>
                            <a:noFill/>
                          </a:ln>
                          <a:solidFill>
                            <a:schemeClr val="tx1"/>
                          </a:solidFill>
                          <a:effectLst>
                            <a:outerShdw blurRad="38100" dist="38100" dir="2700000" algn="tl">
                              <a:srgbClr val="000000"/>
                            </a:outerShdw>
                          </a:effectLst>
                          <a:latin typeface="Arial" charset="0"/>
                          <a:cs typeface="Arial" charset="0"/>
                        </a:rPr>
                        <a:t>Modern/  Traditional Racist</a:t>
                      </a:r>
                    </a:p>
                  </a:txBody>
                  <a:tcPr horzOverflow="overflow">
                    <a:lnL>
                      <a:noFill/>
                    </a:lnL>
                    <a:lnR cap="flat">
                      <a:noFill/>
                    </a:lnR>
                    <a:lnT>
                      <a:noFill/>
                    </a:lnT>
                    <a:lnB cap="flat">
                      <a:noFill/>
                    </a:lnB>
                    <a:lnTlToBr>
                      <a:noFill/>
                    </a:lnTlToBr>
                    <a:lnBlToTr>
                      <a:noFill/>
                    </a:lnBlToTr>
                    <a:no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72759969"/>
      </p:ext>
    </p:extLst>
  </p:cSld>
  <p:clrMapOvr>
    <a:masterClrMapping/>
  </p:clrMapOv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628650" y="365127"/>
            <a:ext cx="7886700" cy="543594"/>
          </a:xfrm>
        </p:spPr>
        <p:txBody>
          <a:bodyPr/>
          <a:lstStyle/>
          <a:p>
            <a:pPr algn="ctr" eaLnBrk="1" hangingPunct="1"/>
            <a:r>
              <a:rPr lang="en-GB" sz="2800" dirty="0" err="1" smtClean="0">
                <a:latin typeface="Arial" panose="020B0604020202020204" pitchFamily="34" charset="0"/>
                <a:cs typeface="Arial" panose="020B0604020202020204" pitchFamily="34" charset="0"/>
              </a:rPr>
              <a:t>Gaertner</a:t>
            </a:r>
            <a:r>
              <a:rPr lang="en-GB" sz="2800" dirty="0" smtClean="0">
                <a:latin typeface="Arial" panose="020B0604020202020204" pitchFamily="34" charset="0"/>
                <a:cs typeface="Arial" panose="020B0604020202020204" pitchFamily="34" charset="0"/>
              </a:rPr>
              <a:t> and Dovidio (1986): Aversive Racists</a:t>
            </a:r>
            <a:endParaRPr lang="en-US" sz="2800" dirty="0" smtClean="0">
              <a:latin typeface="Arial" panose="020B0604020202020204" pitchFamily="34" charset="0"/>
              <a:cs typeface="Arial" panose="020B0604020202020204" pitchFamily="34" charset="0"/>
            </a:endParaRPr>
          </a:p>
        </p:txBody>
      </p:sp>
      <p:sp>
        <p:nvSpPr>
          <p:cNvPr id="32771" name="Rectangle 3"/>
          <p:cNvSpPr>
            <a:spLocks noGrp="1" noChangeArrowheads="1"/>
          </p:cNvSpPr>
          <p:nvPr>
            <p:ph idx="1"/>
          </p:nvPr>
        </p:nvSpPr>
        <p:spPr>
          <a:xfrm>
            <a:off x="251520" y="1268760"/>
            <a:ext cx="8640960" cy="4908203"/>
          </a:xfrm>
        </p:spPr>
        <p:txBody>
          <a:bodyPr rtlCol="0">
            <a:normAutofit fontScale="77500" lnSpcReduction="20000"/>
          </a:bodyPr>
          <a:lstStyle/>
          <a:p>
            <a:pPr eaLnBrk="1" fontAlgn="auto" hangingPunct="1">
              <a:lnSpc>
                <a:spcPct val="150000"/>
              </a:lnSpc>
              <a:spcAft>
                <a:spcPts val="0"/>
              </a:spcAft>
              <a:buFont typeface="Arial" pitchFamily="34" charset="0"/>
              <a:buChar char="•"/>
              <a:defRPr/>
            </a:pPr>
            <a:r>
              <a:rPr lang="en-GB" sz="2000" dirty="0" smtClean="0">
                <a:latin typeface="Arial" panose="020B0604020202020204" pitchFamily="34" charset="0"/>
                <a:cs typeface="Arial" panose="020B0604020202020204" pitchFamily="34" charset="0"/>
              </a:rPr>
              <a:t>The interaction between implicit and explicit prejudice</a:t>
            </a:r>
          </a:p>
          <a:p>
            <a:pPr eaLnBrk="1" fontAlgn="auto" hangingPunct="1">
              <a:lnSpc>
                <a:spcPct val="150000"/>
              </a:lnSpc>
              <a:spcAft>
                <a:spcPts val="0"/>
              </a:spcAft>
              <a:buFont typeface="Arial" pitchFamily="34" charset="0"/>
              <a:buChar char="•"/>
              <a:defRPr/>
            </a:pPr>
            <a:endParaRPr lang="en-GB" sz="2000" dirty="0" smtClean="0">
              <a:latin typeface="Arial" panose="020B0604020202020204" pitchFamily="34" charset="0"/>
              <a:cs typeface="Arial" panose="020B0604020202020204" pitchFamily="34" charset="0"/>
            </a:endParaRPr>
          </a:p>
          <a:p>
            <a:pPr eaLnBrk="1" fontAlgn="auto" hangingPunct="1">
              <a:lnSpc>
                <a:spcPct val="150000"/>
              </a:lnSpc>
              <a:spcAft>
                <a:spcPts val="0"/>
              </a:spcAft>
              <a:buFont typeface="Arial" pitchFamily="34" charset="0"/>
              <a:buChar char="•"/>
              <a:defRPr/>
            </a:pPr>
            <a:r>
              <a:rPr lang="en-GB" sz="2000" dirty="0" smtClean="0">
                <a:latin typeface="Arial" panose="020B0604020202020204" pitchFamily="34" charset="0"/>
                <a:cs typeface="Arial" panose="020B0604020202020204" pitchFamily="34" charset="0"/>
              </a:rPr>
              <a:t>Low Implicit/Low Explicit = Egalitarian</a:t>
            </a:r>
          </a:p>
          <a:p>
            <a:pPr eaLnBrk="1" fontAlgn="auto" hangingPunct="1">
              <a:lnSpc>
                <a:spcPct val="150000"/>
              </a:lnSpc>
              <a:spcAft>
                <a:spcPts val="0"/>
              </a:spcAft>
              <a:buFont typeface="Arial" pitchFamily="34" charset="0"/>
              <a:buChar char="•"/>
              <a:defRPr/>
            </a:pPr>
            <a:r>
              <a:rPr lang="en-GB" sz="2000" b="1" dirty="0" smtClean="0">
                <a:solidFill>
                  <a:srgbClr val="FF0000"/>
                </a:solidFill>
                <a:latin typeface="Arial" panose="020B0604020202020204" pitchFamily="34" charset="0"/>
                <a:cs typeface="Arial" panose="020B0604020202020204" pitchFamily="34" charset="0"/>
              </a:rPr>
              <a:t>High Implicit/Low Explicit = Aversive Racists</a:t>
            </a:r>
          </a:p>
          <a:p>
            <a:pPr eaLnBrk="1" fontAlgn="auto" hangingPunct="1">
              <a:lnSpc>
                <a:spcPct val="150000"/>
              </a:lnSpc>
              <a:spcAft>
                <a:spcPts val="0"/>
              </a:spcAft>
              <a:buFont typeface="Arial" pitchFamily="34" charset="0"/>
              <a:buChar char="•"/>
              <a:defRPr/>
            </a:pPr>
            <a:endParaRPr lang="en-GB" sz="2000" dirty="0" smtClean="0">
              <a:latin typeface="Arial" panose="020B0604020202020204" pitchFamily="34" charset="0"/>
              <a:cs typeface="Arial" panose="020B0604020202020204" pitchFamily="34" charset="0"/>
            </a:endParaRPr>
          </a:p>
          <a:p>
            <a:pPr eaLnBrk="1" fontAlgn="auto" hangingPunct="1">
              <a:lnSpc>
                <a:spcPct val="150000"/>
              </a:lnSpc>
              <a:spcAft>
                <a:spcPts val="0"/>
              </a:spcAft>
              <a:buFont typeface="Arial" pitchFamily="34" charset="0"/>
              <a:buChar char="•"/>
              <a:defRPr/>
            </a:pPr>
            <a:r>
              <a:rPr lang="en-GB" sz="2000" dirty="0" smtClean="0">
                <a:latin typeface="Arial" panose="020B0604020202020204" pitchFamily="34" charset="0"/>
                <a:cs typeface="Arial" panose="020B0604020202020204" pitchFamily="34" charset="0"/>
              </a:rPr>
              <a:t>Low Implicit/High Explicit = Principled Conservatives</a:t>
            </a:r>
          </a:p>
          <a:p>
            <a:pPr eaLnBrk="1" fontAlgn="auto" hangingPunct="1">
              <a:lnSpc>
                <a:spcPct val="150000"/>
              </a:lnSpc>
              <a:spcAft>
                <a:spcPts val="0"/>
              </a:spcAft>
              <a:buFont typeface="Arial" pitchFamily="34" charset="0"/>
              <a:buChar char="•"/>
              <a:defRPr/>
            </a:pPr>
            <a:r>
              <a:rPr lang="en-GB" sz="2000" dirty="0" smtClean="0">
                <a:latin typeface="Arial" panose="020B0604020202020204" pitchFamily="34" charset="0"/>
                <a:cs typeface="Arial" panose="020B0604020202020204" pitchFamily="34" charset="0"/>
              </a:rPr>
              <a:t>High Implicit/High Explicit = Bigots/Modern Racists</a:t>
            </a:r>
          </a:p>
          <a:p>
            <a:pPr eaLnBrk="1" fontAlgn="auto" hangingPunct="1">
              <a:lnSpc>
                <a:spcPct val="150000"/>
              </a:lnSpc>
              <a:spcAft>
                <a:spcPts val="0"/>
              </a:spcAft>
              <a:buFont typeface="Arial" pitchFamily="34" charset="0"/>
              <a:buChar char="•"/>
              <a:defRPr/>
            </a:pPr>
            <a:endParaRPr lang="en-GB" sz="2000" dirty="0" smtClean="0">
              <a:latin typeface="Arial" panose="020B0604020202020204" pitchFamily="34" charset="0"/>
              <a:cs typeface="Arial" panose="020B0604020202020204" pitchFamily="34" charset="0"/>
            </a:endParaRPr>
          </a:p>
          <a:p>
            <a:pPr eaLnBrk="1" fontAlgn="auto" hangingPunct="1">
              <a:lnSpc>
                <a:spcPct val="150000"/>
              </a:lnSpc>
              <a:spcAft>
                <a:spcPts val="0"/>
              </a:spcAft>
              <a:buFont typeface="Arial" pitchFamily="34" charset="0"/>
              <a:buChar char="•"/>
              <a:defRPr/>
            </a:pPr>
            <a:r>
              <a:rPr lang="en-GB" sz="2000" dirty="0" smtClean="0">
                <a:latin typeface="Arial" panose="020B0604020202020204" pitchFamily="34" charset="0"/>
                <a:cs typeface="Arial" panose="020B0604020202020204" pitchFamily="34" charset="0"/>
              </a:rPr>
              <a:t>Modern studies</a:t>
            </a:r>
          </a:p>
          <a:p>
            <a:pPr lvl="1" eaLnBrk="1" fontAlgn="auto" hangingPunct="1">
              <a:lnSpc>
                <a:spcPct val="150000"/>
              </a:lnSpc>
              <a:spcAft>
                <a:spcPts val="0"/>
              </a:spcAft>
              <a:buFont typeface="Arial" pitchFamily="34" charset="0"/>
              <a:buChar char="–"/>
              <a:defRPr/>
            </a:pPr>
            <a:r>
              <a:rPr lang="en-GB" sz="1800" dirty="0" smtClean="0">
                <a:latin typeface="Arial" panose="020B0604020202020204" pitchFamily="34" charset="0"/>
                <a:cs typeface="Arial" panose="020B0604020202020204" pitchFamily="34" charset="0"/>
              </a:rPr>
              <a:t>Implicit prejudice: Hugenberg and Bodenhausen (2004); Hutchings and Haddock (2008)</a:t>
            </a:r>
          </a:p>
          <a:p>
            <a:pPr lvl="1" eaLnBrk="1" fontAlgn="auto" hangingPunct="1">
              <a:lnSpc>
                <a:spcPct val="150000"/>
              </a:lnSpc>
              <a:spcAft>
                <a:spcPts val="0"/>
              </a:spcAft>
              <a:buFont typeface="Arial" pitchFamily="34" charset="0"/>
              <a:buChar char="–"/>
              <a:defRPr/>
            </a:pPr>
            <a:r>
              <a:rPr lang="en-GB" sz="1800" dirty="0" smtClean="0">
                <a:latin typeface="Arial" panose="020B0604020202020204" pitchFamily="34" charset="0"/>
                <a:cs typeface="Arial" panose="020B0604020202020204" pitchFamily="34" charset="0"/>
              </a:rPr>
              <a:t>Interaction between Implicit and Explicit prejudice: Hutchings and Haddock (in press); Son Hing et al. (2006, 2008)</a:t>
            </a:r>
            <a:endParaRPr lang="en-US" sz="180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77793387"/>
      </p:ext>
    </p:extLst>
  </p:cSld>
  <p:clrMapOvr>
    <a:masterClrMapping/>
  </p:clrMapOv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628650" y="365127"/>
            <a:ext cx="7886700" cy="615602"/>
          </a:xfrm>
        </p:spPr>
        <p:txBody>
          <a:bodyPr/>
          <a:lstStyle/>
          <a:p>
            <a:pPr algn="ctr" eaLnBrk="1" hangingPunct="1"/>
            <a:r>
              <a:rPr lang="en-GB" sz="2800" b="1" dirty="0" smtClean="0">
                <a:latin typeface="Arial" panose="020B0604020202020204" pitchFamily="34" charset="0"/>
                <a:cs typeface="Arial" panose="020B0604020202020204" pitchFamily="34" charset="0"/>
              </a:rPr>
              <a:t>Evidence For Subtle/Modern Prejudice</a:t>
            </a:r>
          </a:p>
        </p:txBody>
      </p:sp>
      <p:sp>
        <p:nvSpPr>
          <p:cNvPr id="3" name="Content Placeholder 2"/>
          <p:cNvSpPr>
            <a:spLocks noGrp="1"/>
          </p:cNvSpPr>
          <p:nvPr>
            <p:ph idx="1"/>
          </p:nvPr>
        </p:nvSpPr>
        <p:spPr>
          <a:xfrm>
            <a:off x="251520" y="1268760"/>
            <a:ext cx="8640960" cy="4908203"/>
          </a:xfrm>
        </p:spPr>
        <p:txBody>
          <a:bodyPr rtlCol="0">
            <a:normAutofit fontScale="85000" lnSpcReduction="20000"/>
          </a:bodyPr>
          <a:lstStyle/>
          <a:p>
            <a:pPr marL="438912" indent="-320040" eaLnBrk="1" fontAlgn="auto" hangingPunct="1">
              <a:lnSpc>
                <a:spcPct val="150000"/>
              </a:lnSpc>
              <a:spcBef>
                <a:spcPts val="0"/>
              </a:spcBef>
              <a:spcAft>
                <a:spcPts val="0"/>
              </a:spcAft>
              <a:buFont typeface="Wingdings 2"/>
              <a:buChar char=""/>
              <a:defRPr/>
            </a:pPr>
            <a:r>
              <a:rPr lang="en-GB" sz="2400" dirty="0" smtClean="0"/>
              <a:t>Gaertner (1973) – wrong number study</a:t>
            </a:r>
          </a:p>
          <a:p>
            <a:pPr marL="438912" indent="-320040" eaLnBrk="1" fontAlgn="auto" hangingPunct="1">
              <a:lnSpc>
                <a:spcPct val="150000"/>
              </a:lnSpc>
              <a:spcBef>
                <a:spcPts val="0"/>
              </a:spcBef>
              <a:spcAft>
                <a:spcPts val="0"/>
              </a:spcAft>
              <a:buFont typeface="Wingdings 2"/>
              <a:buChar char=""/>
              <a:defRPr/>
            </a:pPr>
            <a:r>
              <a:rPr lang="en-GB" sz="2400" dirty="0" smtClean="0"/>
              <a:t>Gabriel &amp; Banse (2006) – wrong number study revisited</a:t>
            </a:r>
          </a:p>
          <a:p>
            <a:pPr marL="438912" indent="-320040" eaLnBrk="1" fontAlgn="auto" hangingPunct="1">
              <a:lnSpc>
                <a:spcPct val="150000"/>
              </a:lnSpc>
              <a:spcBef>
                <a:spcPts val="0"/>
              </a:spcBef>
              <a:spcAft>
                <a:spcPts val="0"/>
              </a:spcAft>
              <a:buFont typeface="Wingdings 2"/>
              <a:buChar char=""/>
              <a:defRPr/>
            </a:pPr>
            <a:endParaRPr lang="en-GB" sz="2400" dirty="0" smtClean="0"/>
          </a:p>
          <a:p>
            <a:pPr marL="731520" lvl="1" indent="-274320" eaLnBrk="1" fontAlgn="auto" hangingPunct="1">
              <a:lnSpc>
                <a:spcPct val="150000"/>
              </a:lnSpc>
              <a:spcAft>
                <a:spcPts val="0"/>
              </a:spcAft>
              <a:buFont typeface="Wingdings"/>
              <a:buChar char=""/>
              <a:defRPr/>
            </a:pPr>
            <a:r>
              <a:rPr lang="en-GB" sz="2000" dirty="0" smtClean="0"/>
              <a:t>Kovel (1970) suggested that the term </a:t>
            </a:r>
            <a:r>
              <a:rPr lang="en-GB" sz="2000" i="1" dirty="0" smtClean="0"/>
              <a:t>aversive racist</a:t>
            </a:r>
            <a:r>
              <a:rPr lang="en-GB" sz="2000" dirty="0" smtClean="0"/>
              <a:t> could be applied to a person who “tries to ignore the existence of black people, tries to avoid contact with them, and at most to be polite, correct, and cold in whatever dealings are necessary between the races” (Hutchings, 2009, p. 38).</a:t>
            </a:r>
          </a:p>
          <a:p>
            <a:pPr marL="731520" lvl="1" indent="-274320" eaLnBrk="1" fontAlgn="auto" hangingPunct="1">
              <a:lnSpc>
                <a:spcPct val="150000"/>
              </a:lnSpc>
              <a:spcAft>
                <a:spcPts val="0"/>
              </a:spcAft>
              <a:buFont typeface="Wingdings"/>
              <a:buChar char=""/>
              <a:defRPr/>
            </a:pPr>
            <a:r>
              <a:rPr lang="en-GB" sz="2000" dirty="0" smtClean="0"/>
              <a:t>Gaertner and Dovidio (2005), “aversive racists, in contrast to old-fashioned racists, endorse fair and just treatment of all groups, but they </a:t>
            </a:r>
            <a:r>
              <a:rPr lang="en-GB" sz="2000" i="1" dirty="0" smtClean="0"/>
              <a:t>unconsciously</a:t>
            </a:r>
            <a:r>
              <a:rPr lang="en-GB" sz="2000" dirty="0" smtClean="0"/>
              <a:t> [italics added] </a:t>
            </a:r>
            <a:r>
              <a:rPr lang="en-GB" sz="2000" dirty="0" err="1" smtClean="0"/>
              <a:t>harbor</a:t>
            </a:r>
            <a:r>
              <a:rPr lang="en-GB" sz="2000" dirty="0" smtClean="0"/>
              <a:t> feelings of uneasiness towards Blacks, and thus try to avoid interracial interaction” (p. 619).</a:t>
            </a:r>
          </a:p>
          <a:p>
            <a:pPr marL="731520" lvl="1" indent="-274320" eaLnBrk="1" fontAlgn="auto" hangingPunct="1">
              <a:lnSpc>
                <a:spcPct val="150000"/>
              </a:lnSpc>
              <a:spcAft>
                <a:spcPts val="0"/>
              </a:spcAft>
              <a:buFont typeface="Wingdings"/>
              <a:buChar char=""/>
              <a:defRPr/>
            </a:pPr>
            <a:r>
              <a:rPr lang="en-GB" sz="2000" dirty="0" smtClean="0"/>
              <a:t>“It is this </a:t>
            </a:r>
            <a:r>
              <a:rPr lang="en-GB" sz="2000" i="1" dirty="0" smtClean="0"/>
              <a:t>unconscious</a:t>
            </a:r>
            <a:r>
              <a:rPr lang="en-GB" sz="2000" dirty="0" smtClean="0"/>
              <a:t> element that is the key to the exploration of prejudice and discrimination in modern racism” (Hutchings, 2009, p.39) </a:t>
            </a:r>
            <a:endParaRPr lang="en-GB" sz="2000" dirty="0"/>
          </a:p>
        </p:txBody>
      </p:sp>
    </p:spTree>
    <p:extLst>
      <p:ext uri="{BB962C8B-B14F-4D97-AF65-F5344CB8AC3E}">
        <p14:creationId xmlns:p14="http://schemas.microsoft.com/office/powerpoint/2010/main" val="1560823166"/>
      </p:ext>
    </p:extLst>
  </p:cSld>
  <p:clrMapOvr>
    <a:masterClrMapping/>
  </p:clrMapOvr>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268760"/>
            <a:ext cx="8640960" cy="4908203"/>
          </a:xfrm>
        </p:spPr>
        <p:txBody>
          <a:bodyPr/>
          <a:lstStyle/>
          <a:p>
            <a:pPr>
              <a:lnSpc>
                <a:spcPct val="150000"/>
              </a:lnSpc>
            </a:pPr>
            <a:r>
              <a:rPr lang="en-GB" dirty="0" smtClean="0"/>
              <a:t>Hutchings and Sullivan (</a:t>
            </a:r>
            <a:r>
              <a:rPr lang="en-GB" dirty="0" smtClean="0"/>
              <a:t>2018, 2019), </a:t>
            </a:r>
            <a:r>
              <a:rPr lang="en-GB" dirty="0" smtClean="0"/>
              <a:t>Sullivan and Hutchings (in </a:t>
            </a:r>
            <a:r>
              <a:rPr lang="en-GB" dirty="0" err="1" smtClean="0"/>
              <a:t>press</a:t>
            </a:r>
            <a:r>
              <a:rPr lang="en-GB" baseline="30000" dirty="0" err="1" smtClean="0"/>
              <a:t>a</a:t>
            </a:r>
            <a:r>
              <a:rPr lang="en-GB" dirty="0" smtClean="0"/>
              <a:t>) </a:t>
            </a:r>
            <a:r>
              <a:rPr lang="en-GB" dirty="0" smtClean="0"/>
              <a:t>– Brexit prejudice</a:t>
            </a:r>
          </a:p>
          <a:p>
            <a:pPr>
              <a:lnSpc>
                <a:spcPct val="150000"/>
              </a:lnSpc>
            </a:pPr>
            <a:endParaRPr lang="en-GB" dirty="0" smtClean="0"/>
          </a:p>
          <a:p>
            <a:pPr>
              <a:lnSpc>
                <a:spcPct val="150000"/>
              </a:lnSpc>
            </a:pPr>
            <a:r>
              <a:rPr lang="en-GB" dirty="0" smtClean="0"/>
              <a:t>Sullivan and Hutchings (in </a:t>
            </a:r>
            <a:r>
              <a:rPr lang="en-GB" dirty="0" err="1" smtClean="0"/>
              <a:t>press</a:t>
            </a:r>
            <a:r>
              <a:rPr lang="en-GB" baseline="30000" dirty="0" err="1" smtClean="0"/>
              <a:t>b</a:t>
            </a:r>
            <a:r>
              <a:rPr lang="en-GB" dirty="0" smtClean="0"/>
              <a:t>) </a:t>
            </a:r>
            <a:r>
              <a:rPr lang="en-GB" dirty="0" smtClean="0"/>
              <a:t>– Immigration prejudice</a:t>
            </a:r>
          </a:p>
          <a:p>
            <a:pPr>
              <a:lnSpc>
                <a:spcPct val="150000"/>
              </a:lnSpc>
            </a:pPr>
            <a:endParaRPr lang="en-GB" dirty="0"/>
          </a:p>
          <a:p>
            <a:pPr lvl="1">
              <a:lnSpc>
                <a:spcPct val="150000"/>
              </a:lnSpc>
            </a:pPr>
            <a:r>
              <a:rPr lang="en-GB" dirty="0" smtClean="0"/>
              <a:t>All factored along lines of implicit/explicit prejudice interaction</a:t>
            </a:r>
            <a:endParaRPr lang="en-GB" dirty="0"/>
          </a:p>
        </p:txBody>
      </p:sp>
      <p:sp>
        <p:nvSpPr>
          <p:cNvPr id="3" name="Title 2"/>
          <p:cNvSpPr>
            <a:spLocks noGrp="1"/>
          </p:cNvSpPr>
          <p:nvPr>
            <p:ph type="title"/>
          </p:nvPr>
        </p:nvSpPr>
        <p:spPr>
          <a:xfrm>
            <a:off x="628650" y="365127"/>
            <a:ext cx="7886700" cy="543594"/>
          </a:xfrm>
        </p:spPr>
        <p:txBody>
          <a:bodyPr>
            <a:normAutofit/>
          </a:bodyPr>
          <a:lstStyle/>
          <a:p>
            <a:pPr algn="ctr"/>
            <a:r>
              <a:rPr lang="en-GB" sz="2800" b="1" dirty="0" smtClean="0">
                <a:latin typeface="Arial" panose="020B0604020202020204" pitchFamily="34" charset="0"/>
                <a:cs typeface="Arial" panose="020B0604020202020204" pitchFamily="34" charset="0"/>
              </a:rPr>
              <a:t>New Evidence for a Dual Model</a:t>
            </a:r>
            <a:endParaRPr lang="en-GB" sz="2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100021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514</TotalTime>
  <Words>1212</Words>
  <Application>Microsoft Office PowerPoint</Application>
  <PresentationFormat>On-screen Show (4:3)</PresentationFormat>
  <Paragraphs>200</Paragraphs>
  <Slides>26</Slides>
  <Notes>24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Arial</vt:lpstr>
      <vt:lpstr>Calibri</vt:lpstr>
      <vt:lpstr>Calibri Light</vt:lpstr>
      <vt:lpstr>Wingdings</vt:lpstr>
      <vt:lpstr>Wingdings 2</vt:lpstr>
      <vt:lpstr>Office Theme</vt:lpstr>
      <vt:lpstr>     Prejudice and Discrimination   Lecture Five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Explicit Measurement</vt:lpstr>
      <vt:lpstr>Explicit prejudice</vt:lpstr>
      <vt:lpstr>Implicit measurement</vt:lpstr>
      <vt:lpstr>Implicit prejudice</vt:lpstr>
      <vt:lpstr>PowerPoint Presentation</vt:lpstr>
      <vt:lpstr>PowerPoint Presentation</vt:lpstr>
      <vt:lpstr>Critical Trial One</vt:lpstr>
      <vt:lpstr>Critical Trial Two</vt:lpstr>
      <vt:lpstr>Implicit and Explicit combined</vt:lpstr>
      <vt:lpstr>Prejudice types</vt:lpstr>
      <vt:lpstr>Prejudice types</vt:lpstr>
      <vt:lpstr>Prejudice types</vt:lpstr>
      <vt:lpstr>Prejudice types</vt:lpstr>
      <vt:lpstr>Gaertner and Dovidio (1986): Aversive Racists</vt:lpstr>
      <vt:lpstr>Evidence For Subtle/Modern Prejudice</vt:lpstr>
      <vt:lpstr>New Evidence for a Dual Model</vt:lpstr>
    </vt:vector>
  </TitlesOfParts>
  <Company>SMU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Prejudice and Discrimination 1</dc:title>
  <dc:creator>edu-ph1</dc:creator>
  <cp:lastModifiedBy>Paul Hutchings</cp:lastModifiedBy>
  <cp:revision>67</cp:revision>
  <dcterms:created xsi:type="dcterms:W3CDTF">2015-01-23T19:04:55Z</dcterms:created>
  <dcterms:modified xsi:type="dcterms:W3CDTF">2019-09-26T10:38:38Z</dcterms:modified>
</cp:coreProperties>
</file>