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iYIoN8Hswz5eB1pk3Tr6uxn4bbc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120" autoAdjust="0"/>
  </p:normalViewPr>
  <p:slideViewPr>
    <p:cSldViewPr snapToGrid="0">
      <p:cViewPr>
        <p:scale>
          <a:sx n="68" d="100"/>
          <a:sy n="68" d="100"/>
        </p:scale>
        <p:origin x="-1872" y="-17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5105073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8" name="Google Shape;88;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6" name="Google Shape;96;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In the 21st century, smart marketing professionals and team development are truly important and serve as fundamental pillars to gain success in retail enterprises. Based on the ongoing contemporary workplace scenario, the selection and recruitment of team members is essential, which promotes faster problem-solving and informed decision-making. For this instance, this presentation is going to classify learning and training development needs based on existing loopholes in the recruitment process, backed by supporting theories. </a:t>
            </a:r>
            <a:endParaRPr sz="1100">
              <a:latin typeface="Arial"/>
              <a:ea typeface="Arial"/>
              <a:cs typeface="Arial"/>
              <a:sym typeface="Arial"/>
            </a:endParaRPr>
          </a:p>
          <a:p>
            <a:pPr marL="0" lvl="0" indent="0" algn="l"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103" name="Google Shape;10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Sainsbury's positioned itself as a multi-channel UK retailer that offers outstanding retail services through clothing items, general merchandise and groceries. The key business ambition of this British retailer is to become the first choice for food in the UK, by maintaining 150 years of heritage. </a:t>
            </a:r>
            <a:endParaRPr sz="1100">
              <a:latin typeface="Arial"/>
              <a:ea typeface="Arial"/>
              <a:cs typeface="Arial"/>
              <a:sym typeface="Arial"/>
            </a:endParaRPr>
          </a:p>
          <a:p>
            <a:pPr marL="0" lvl="0" indent="0" algn="just"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112" name="Google Shape;112;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c9e8afbfd3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g3c9e8afbfd3_0_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With a well-structured recruitment process, Human Resource (HR) professionals choose ideal candidates who have the attitudes and abilities to help firms accomplish common business targets. HR activities are commonly associated with the key function of selecting candidates via a biasless recruitment procedure. </a:t>
            </a:r>
            <a:endParaRPr sz="1100">
              <a:latin typeface="Arial"/>
              <a:ea typeface="Arial"/>
              <a:cs typeface="Arial"/>
              <a:sym typeface="Arial"/>
            </a:endParaRPr>
          </a:p>
          <a:p>
            <a:pPr marL="0" lvl="0" indent="0" algn="just"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121" name="Google Shape;121;g3c9e8afbfd3_0_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IN" sz="1200" b="0" i="0" u="none" strike="noStrike" cap="none" dirty="0">
                <a:solidFill>
                  <a:schemeClr val="dk1"/>
                </a:solidFill>
                <a:effectLst/>
                <a:latin typeface="Calibri"/>
                <a:ea typeface="Calibri"/>
                <a:cs typeface="Calibri"/>
                <a:sym typeface="Calibri"/>
              </a:rPr>
              <a:t>Sainsbury's commonly chooses modern technology-based job analysis processes to recruit team members who will be managing the marketing executive role to foster consumer-oriented service without other alternatives. This recruitment process belongs to an organisational strategy instead of only fulfilling existing job positions, to avoid skill-mismatch challenges.</a:t>
            </a:r>
          </a:p>
          <a:p>
            <a:pPr marL="0" lvl="0" indent="0" algn="just" rtl="0">
              <a:lnSpc>
                <a:spcPct val="100000"/>
              </a:lnSpc>
              <a:spcBef>
                <a:spcPts val="0"/>
              </a:spcBef>
              <a:spcAft>
                <a:spcPts val="0"/>
              </a:spcAft>
              <a:buSzPts val="1400"/>
              <a:buNone/>
            </a:pPr>
            <a:endParaRPr dirty="0">
              <a:latin typeface="Times New Roman"/>
              <a:ea typeface="Times New Roman"/>
              <a:cs typeface="Times New Roman"/>
              <a:sym typeface="Times New Roman"/>
            </a:endParaRPr>
          </a:p>
        </p:txBody>
      </p:sp>
      <p:sp>
        <p:nvSpPr>
          <p:cNvPr id="130" name="Google Shape;130;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c9e8afbfd3_0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g3c9e8afbfd3_0_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IN" sz="1200" b="0" i="0" u="none" strike="noStrike" cap="none" dirty="0">
                <a:solidFill>
                  <a:schemeClr val="dk1"/>
                </a:solidFill>
                <a:effectLst/>
                <a:latin typeface="Calibri"/>
                <a:ea typeface="Calibri"/>
                <a:cs typeface="Calibri"/>
                <a:sym typeface="Calibri"/>
              </a:rPr>
              <a:t>The theoretical concept of UTAUT theory is commonly efficient to check user intention regarding the effectiveness of an information system and also detect usage behaviour. Adequate knowledge about data analytics and transparency to apply learning and recommendations according to results. A well-defined and role-based job description by HR enhances accountability and transparency by flexibly getting a skilled marketing executive. </a:t>
            </a:r>
          </a:p>
          <a:p>
            <a:pPr marL="0" lvl="0" indent="0" algn="just" rtl="0">
              <a:lnSpc>
                <a:spcPct val="100000"/>
              </a:lnSpc>
              <a:spcBef>
                <a:spcPts val="0"/>
              </a:spcBef>
              <a:spcAft>
                <a:spcPts val="0"/>
              </a:spcAft>
              <a:buSzPts val="1400"/>
              <a:buNone/>
            </a:pPr>
            <a:endParaRPr dirty="0">
              <a:latin typeface="Times New Roman"/>
              <a:ea typeface="Times New Roman"/>
              <a:cs typeface="Times New Roman"/>
              <a:sym typeface="Times New Roman"/>
            </a:endParaRPr>
          </a:p>
        </p:txBody>
      </p:sp>
      <p:sp>
        <p:nvSpPr>
          <p:cNvPr id="139" name="Google Shape;139;g3c9e8afbfd3_0_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c9e8afbfd3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g3c9e8afbfd3_0_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IN" sz="1200" b="0" i="0" u="none" strike="noStrike" cap="none" dirty="0">
                <a:solidFill>
                  <a:schemeClr val="dk1"/>
                </a:solidFill>
                <a:effectLst/>
                <a:latin typeface="Calibri"/>
                <a:ea typeface="Calibri"/>
                <a:cs typeface="Calibri"/>
                <a:sym typeface="Calibri"/>
              </a:rPr>
              <a:t>Sainsbury's uses a specific assessment centre, video interview and online assessment. This process guides HR to conduct the selection in an ethical way to select candidates and screen CVs. Transform the recruitment process directly from paperwork to the stage of digital transformation, improve operational efficiency, and increase data accessibility and accuracy. </a:t>
            </a:r>
          </a:p>
          <a:p>
            <a:pPr marL="0" lvl="0" indent="0" algn="just" rtl="0">
              <a:lnSpc>
                <a:spcPct val="150000"/>
              </a:lnSpc>
              <a:spcBef>
                <a:spcPts val="0"/>
              </a:spcBef>
              <a:spcAft>
                <a:spcPts val="0"/>
              </a:spcAft>
              <a:buClr>
                <a:schemeClr val="dk1"/>
              </a:buClr>
              <a:buSzPts val="1100"/>
              <a:buFont typeface="Arial"/>
              <a:buNone/>
            </a:pPr>
            <a:endParaRPr dirty="0">
              <a:latin typeface="Times New Roman"/>
              <a:ea typeface="Times New Roman"/>
              <a:cs typeface="Times New Roman"/>
              <a:sym typeface="Times New Roman"/>
            </a:endParaRPr>
          </a:p>
          <a:p>
            <a:pPr marL="0" lvl="0" indent="0" algn="just" rtl="0">
              <a:lnSpc>
                <a:spcPct val="100000"/>
              </a:lnSpc>
              <a:spcBef>
                <a:spcPts val="0"/>
              </a:spcBef>
              <a:spcAft>
                <a:spcPts val="0"/>
              </a:spcAft>
              <a:buSzPts val="1400"/>
              <a:buNone/>
            </a:pPr>
            <a:endParaRPr dirty="0"/>
          </a:p>
        </p:txBody>
      </p:sp>
      <p:sp>
        <p:nvSpPr>
          <p:cNvPr id="148" name="Google Shape;148;g3c9e8afbfd3_0_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c9e8afbfd3_0_3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g3c9e8afbfd3_0_3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IN" sz="1200" b="0" i="0" u="none" strike="noStrike" cap="none" dirty="0">
                <a:solidFill>
                  <a:schemeClr val="dk1"/>
                </a:solidFill>
                <a:effectLst/>
                <a:latin typeface="Calibri"/>
                <a:ea typeface="Calibri"/>
                <a:cs typeface="Calibri"/>
                <a:sym typeface="Calibri"/>
              </a:rPr>
              <a:t>With the accessibility of digital tools, Sainsbury's recruitment process has converted into a digitalised way with online recruitment initiatives. This transformation reflects the success of hiring managers, which further saves millions of administrative costs in a year.  Yet, over-dependency on digital-based screening aspects may neglect soft skills and cultural fit. This may directly impact the performance of the firm in the long-term.</a:t>
            </a:r>
          </a:p>
          <a:p>
            <a:pPr marL="0" lvl="0" indent="0" algn="just" rtl="0">
              <a:lnSpc>
                <a:spcPct val="100000"/>
              </a:lnSpc>
              <a:spcBef>
                <a:spcPts val="0"/>
              </a:spcBef>
              <a:spcAft>
                <a:spcPts val="0"/>
              </a:spcAft>
              <a:buSzPts val="1400"/>
              <a:buNone/>
            </a:pPr>
            <a:endParaRPr dirty="0">
              <a:latin typeface="Times New Roman"/>
              <a:ea typeface="Times New Roman"/>
              <a:cs typeface="Times New Roman"/>
              <a:sym typeface="Times New Roman"/>
            </a:endParaRPr>
          </a:p>
        </p:txBody>
      </p:sp>
      <p:sp>
        <p:nvSpPr>
          <p:cNvPr id="157" name="Google Shape;157;g3c9e8afbfd3_0_3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c9e8afbfd3_0_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g3c9e8afbfd3_0_2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IN" sz="1200" b="0" i="0" u="none" strike="noStrike" cap="none" dirty="0">
                <a:solidFill>
                  <a:schemeClr val="dk1"/>
                </a:solidFill>
                <a:effectLst/>
                <a:latin typeface="Calibri"/>
                <a:ea typeface="Calibri"/>
                <a:cs typeface="Calibri"/>
                <a:sym typeface="Calibri"/>
              </a:rPr>
              <a:t>Sainsbury’s can intensify monitoring with diversity and inclusion support. This can help decrease bias in AI recruitment approaches. Recent book evidence provides attention to ongoing difficulties inherent in working and managing with people across different cultures, which foster a risk related to cultural clashes. Existing challenges and recruitment loopholes are commonly associated with a lack of HR contribution, which leads to poor job descriptions and creates limitations to bring innovation in the recruitment area.</a:t>
            </a:r>
          </a:p>
          <a:p>
            <a:pPr marL="0" lvl="0" indent="0" algn="just" rtl="0">
              <a:lnSpc>
                <a:spcPct val="100000"/>
              </a:lnSpc>
              <a:spcBef>
                <a:spcPts val="0"/>
              </a:spcBef>
              <a:spcAft>
                <a:spcPts val="0"/>
              </a:spcAft>
              <a:buSzPts val="1400"/>
              <a:buNone/>
            </a:pPr>
            <a:endParaRPr dirty="0">
              <a:latin typeface="Times New Roman"/>
              <a:ea typeface="Times New Roman"/>
              <a:cs typeface="Times New Roman"/>
              <a:sym typeface="Times New Roman"/>
            </a:endParaRPr>
          </a:p>
        </p:txBody>
      </p:sp>
      <p:sp>
        <p:nvSpPr>
          <p:cNvPr id="167" name="Google Shape;167;g3c9e8afbfd3_0_2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c9e8afbfd3_0_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g3c9e8afbfd3_0_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IN" sz="1200" b="0" i="0" u="none" strike="noStrike" cap="none" dirty="0">
                <a:solidFill>
                  <a:schemeClr val="dk1"/>
                </a:solidFill>
                <a:effectLst/>
                <a:latin typeface="Calibri"/>
                <a:ea typeface="Calibri"/>
                <a:cs typeface="Calibri"/>
                <a:sym typeface="Calibri"/>
              </a:rPr>
              <a:t>To promote better contribution of marketing executives at Sainsbury's, a few learning and training sessions are required with a focus on advanced digital marketing techniques and tools, commercial awareness, innovative thinking to being adjust with cross functional tasks. The facilitated continuous learning model refers to an unusual learning process which is used for mastering and learning competency in a better recruitment process. </a:t>
            </a:r>
          </a:p>
          <a:p>
            <a:pPr marL="0" lvl="0" indent="0" algn="just" rtl="0">
              <a:lnSpc>
                <a:spcPct val="150000"/>
              </a:lnSpc>
              <a:spcBef>
                <a:spcPts val="0"/>
              </a:spcBef>
              <a:spcAft>
                <a:spcPts val="0"/>
              </a:spcAft>
              <a:buClr>
                <a:schemeClr val="dk1"/>
              </a:buClr>
              <a:buSzPts val="1100"/>
              <a:buFont typeface="Arial"/>
              <a:buNone/>
            </a:pPr>
            <a:endParaRPr dirty="0"/>
          </a:p>
        </p:txBody>
      </p:sp>
      <p:sp>
        <p:nvSpPr>
          <p:cNvPr id="175" name="Google Shape;175;g3c9e8afbfd3_0_4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3c9e8afbfd3_0_6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g3c9e8afbfd3_0_6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The direction of an exemplary leadership approach is likely beneficial to serve as a key learning process for leaders. Critical evaluation of ongoing retail marketing frames an urgent requirement for data-driven skills and proficiency of marketing executives to maintain a competitive strength in the existing UK market through launching innovative campaigns. </a:t>
            </a:r>
            <a:endParaRPr sz="1100">
              <a:latin typeface="Arial"/>
              <a:ea typeface="Arial"/>
              <a:cs typeface="Arial"/>
              <a:sym typeface="Arial"/>
            </a:endParaRPr>
          </a:p>
          <a:p>
            <a:pPr marL="0" lvl="0" indent="0" algn="just"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184" name="Google Shape;184;g3c9e8afbfd3_0_6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3c9e8afbfd3_0_5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2" name="Google Shape;192;g3c9e8afbfd3_0_5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Based on theoretical principles, the learning and development process consists of multiple explorations, errors, and trials until any positive changes occur.</a:t>
            </a:r>
            <a:endParaRPr sz="1100">
              <a:latin typeface="Arial"/>
              <a:ea typeface="Arial"/>
              <a:cs typeface="Arial"/>
              <a:sym typeface="Arial"/>
            </a:endParaRPr>
          </a:p>
          <a:p>
            <a:pPr marL="0" lvl="0" indent="0" algn="just"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193" name="Google Shape;193;g3c9e8afbfd3_0_5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0" name="Google Shape;200;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Based on these theoretical applications, leaders of Sainsbury can outline an upcoming training and development plan with a scope of continuous learning through involving new marketing executives in small campaigns. In addition, it will be useful to rotate their jobs and functionalities with teams and digital areas to be flexible with cross-team collaboration. </a:t>
            </a:r>
            <a:endParaRPr sz="1100">
              <a:latin typeface="Arial"/>
              <a:ea typeface="Arial"/>
              <a:cs typeface="Arial"/>
              <a:sym typeface="Arial"/>
            </a:endParaRPr>
          </a:p>
          <a:p>
            <a:pPr marL="0" lvl="0" indent="0" algn="l"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201" name="Google Shape;201;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Within the vast amount of data flow, it's become more challenging for retail organisations like Sainsbury's to store customer data and continuously manage ongoing business functions. In short, this presentation also delivered wide evidence and solutions related to personal development mechanisms to achieve sustainable performance in the workplace. Combined application of Experiential learning theory and Behaviourism Theory, HR at Sainsbury's will transform marketing-centric tasks with supoort of skilled and qualified marketing executive to lead innovative marketing campaigns. </a:t>
            </a:r>
            <a:endParaRPr sz="1100">
              <a:latin typeface="Arial"/>
              <a:ea typeface="Arial"/>
              <a:cs typeface="Arial"/>
              <a:sym typeface="Arial"/>
            </a:endParaRPr>
          </a:p>
          <a:p>
            <a:pPr marL="0" lvl="0" indent="0" algn="just" rtl="0">
              <a:lnSpc>
                <a:spcPct val="100000"/>
              </a:lnSpc>
              <a:spcBef>
                <a:spcPts val="0"/>
              </a:spcBef>
              <a:spcAft>
                <a:spcPts val="0"/>
              </a:spcAft>
              <a:buSzPts val="1400"/>
              <a:buNone/>
            </a:pPr>
            <a:endParaRPr/>
          </a:p>
        </p:txBody>
      </p:sp>
      <p:sp>
        <p:nvSpPr>
          <p:cNvPr id="210" name="Google Shape;210;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19" name="Google Shape;219;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3c9e8afbfd3_0_9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g3c9e8afbfd3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6" name="Google Shape;226;g3c9e8afbfd3_0_9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GB"/>
              <a:t>17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7"/>
          <p:cNvSpPr txBox="1">
            <a:spLocks noGrp="1"/>
          </p:cNvSpPr>
          <p:nvPr>
            <p:ph type="ctrTitle"/>
          </p:nvPr>
        </p:nvSpPr>
        <p:spPr>
          <a:xfrm>
            <a:off x="914400" y="2516624"/>
            <a:ext cx="7315200" cy="259502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4800"/>
              <a:buFont typeface="Arial"/>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7"/>
          <p:cNvSpPr txBox="1">
            <a:spLocks noGrp="1"/>
          </p:cNvSpPr>
          <p:nvPr>
            <p:ph type="subTitle" idx="1"/>
          </p:nvPr>
        </p:nvSpPr>
        <p:spPr>
          <a:xfrm>
            <a:off x="914400" y="5166530"/>
            <a:ext cx="7315200" cy="1144632"/>
          </a:xfrm>
          <a:prstGeom prst="rect">
            <a:avLst/>
          </a:prstGeom>
          <a:noFill/>
          <a:ln>
            <a:noFill/>
          </a:ln>
        </p:spPr>
        <p:txBody>
          <a:bodyPr spcFirstLastPara="1" wrap="square" lIns="91425" tIns="45700" rIns="91425" bIns="45700" anchor="t" anchorCtr="0">
            <a:normAutofit/>
          </a:bodyPr>
          <a:lstStyle>
            <a:lvl1pPr lvl="0" algn="l">
              <a:lnSpc>
                <a:spcPct val="100000"/>
              </a:lnSpc>
              <a:spcBef>
                <a:spcPts val="440"/>
              </a:spcBef>
              <a:spcAft>
                <a:spcPts val="0"/>
              </a:spcAft>
              <a:buSzPts val="2200"/>
              <a:buNone/>
              <a:defRPr sz="2200">
                <a:solidFill>
                  <a:schemeClr val="lt1"/>
                </a:solidFill>
              </a:defRPr>
            </a:lvl1pPr>
            <a:lvl2pPr lvl="1" algn="ctr">
              <a:lnSpc>
                <a:spcPct val="100000"/>
              </a:lnSpc>
              <a:spcBef>
                <a:spcPts val="360"/>
              </a:spcBef>
              <a:spcAft>
                <a:spcPts val="0"/>
              </a:spcAft>
              <a:buSzPts val="1800"/>
              <a:buNone/>
              <a:defRPr>
                <a:solidFill>
                  <a:schemeClr val="lt1"/>
                </a:solidFill>
              </a:defRPr>
            </a:lvl2pPr>
            <a:lvl3pPr lvl="2" algn="ctr">
              <a:lnSpc>
                <a:spcPct val="100000"/>
              </a:lnSpc>
              <a:spcBef>
                <a:spcPts val="320"/>
              </a:spcBef>
              <a:spcAft>
                <a:spcPts val="0"/>
              </a:spcAft>
              <a:buSzPts val="1600"/>
              <a:buNone/>
              <a:defRPr>
                <a:solidFill>
                  <a:schemeClr val="lt1"/>
                </a:solidFill>
              </a:defRPr>
            </a:lvl3pPr>
            <a:lvl4pPr lvl="3" algn="ctr">
              <a:lnSpc>
                <a:spcPct val="100000"/>
              </a:lnSpc>
              <a:spcBef>
                <a:spcPts val="280"/>
              </a:spcBef>
              <a:spcAft>
                <a:spcPts val="0"/>
              </a:spcAft>
              <a:buSzPts val="1400"/>
              <a:buNone/>
              <a:defRPr>
                <a:solidFill>
                  <a:schemeClr val="lt1"/>
                </a:solidFill>
              </a:defRPr>
            </a:lvl4pPr>
            <a:lvl5pPr lvl="4" algn="ctr">
              <a:lnSpc>
                <a:spcPct val="100000"/>
              </a:lnSpc>
              <a:spcBef>
                <a:spcPts val="280"/>
              </a:spcBef>
              <a:spcAft>
                <a:spcPts val="0"/>
              </a:spcAft>
              <a:buSzPts val="1400"/>
              <a:buNone/>
              <a:defRPr>
                <a:solidFill>
                  <a:schemeClr val="lt1"/>
                </a:solidFill>
              </a:defRPr>
            </a:lvl5pPr>
            <a:lvl6pPr lvl="5" algn="ctr">
              <a:lnSpc>
                <a:spcPct val="100000"/>
              </a:lnSpc>
              <a:spcBef>
                <a:spcPts val="280"/>
              </a:spcBef>
              <a:spcAft>
                <a:spcPts val="0"/>
              </a:spcAft>
              <a:buSzPts val="1400"/>
              <a:buNone/>
              <a:defRPr>
                <a:solidFill>
                  <a:schemeClr val="lt1"/>
                </a:solidFill>
              </a:defRPr>
            </a:lvl6pPr>
            <a:lvl7pPr lvl="6" algn="ctr">
              <a:lnSpc>
                <a:spcPct val="100000"/>
              </a:lnSpc>
              <a:spcBef>
                <a:spcPts val="280"/>
              </a:spcBef>
              <a:spcAft>
                <a:spcPts val="0"/>
              </a:spcAft>
              <a:buSzPts val="1400"/>
              <a:buNone/>
              <a:defRPr>
                <a:solidFill>
                  <a:schemeClr val="lt1"/>
                </a:solidFill>
              </a:defRPr>
            </a:lvl7pPr>
            <a:lvl8pPr lvl="7" algn="ctr">
              <a:lnSpc>
                <a:spcPct val="100000"/>
              </a:lnSpc>
              <a:spcBef>
                <a:spcPts val="280"/>
              </a:spcBef>
              <a:spcAft>
                <a:spcPts val="0"/>
              </a:spcAft>
              <a:buSzPts val="1400"/>
              <a:buNone/>
              <a:defRPr>
                <a:solidFill>
                  <a:schemeClr val="lt1"/>
                </a:solidFill>
              </a:defRPr>
            </a:lvl8pPr>
            <a:lvl9pPr lvl="8" algn="ctr">
              <a:lnSpc>
                <a:spcPct val="100000"/>
              </a:lnSpc>
              <a:spcBef>
                <a:spcPts val="280"/>
              </a:spcBef>
              <a:spcAft>
                <a:spcPts val="0"/>
              </a:spcAft>
              <a:buSzPts val="1400"/>
              <a:buNone/>
              <a:defRPr>
                <a:solidFill>
                  <a:schemeClr val="lt1"/>
                </a:solidFill>
              </a:defRPr>
            </a:lvl9pPr>
          </a:lstStyle>
          <a:p>
            <a:endParaRPr/>
          </a:p>
        </p:txBody>
      </p:sp>
      <p:sp>
        <p:nvSpPr>
          <p:cNvPr id="20" name="Google Shape;20;p17"/>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7"/>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
        <p:nvSpPr>
          <p:cNvPr id="22" name="Google Shape;22;p17"/>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18"/>
          <p:cNvSpPr txBox="1">
            <a:spLocks noGrp="1"/>
          </p:cNvSpPr>
          <p:nvPr>
            <p:ph type="title"/>
          </p:nvPr>
        </p:nvSpPr>
        <p:spPr>
          <a:xfrm>
            <a:off x="914400" y="1544715"/>
            <a:ext cx="7315200" cy="115409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8"/>
          <p:cNvSpPr txBox="1">
            <a:spLocks noGrp="1"/>
          </p:cNvSpPr>
          <p:nvPr>
            <p:ph type="body" idx="1"/>
          </p:nvPr>
        </p:nvSpPr>
        <p:spPr>
          <a:xfrm>
            <a:off x="914400" y="2769833"/>
            <a:ext cx="7315200" cy="3539527"/>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
        <p:nvSpPr>
          <p:cNvPr id="26" name="Google Shape;26;p18"/>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8"/>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18"/>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19"/>
          <p:cNvSpPr txBox="1">
            <a:spLocks noGrp="1"/>
          </p:cNvSpPr>
          <p:nvPr>
            <p:ph type="title"/>
          </p:nvPr>
        </p:nvSpPr>
        <p:spPr>
          <a:xfrm>
            <a:off x="914400" y="5017572"/>
            <a:ext cx="7315200" cy="1293592"/>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lt2"/>
              </a:buClr>
              <a:buSzPts val="4000"/>
              <a:buFont typeface="Aria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9"/>
          <p:cNvSpPr txBox="1">
            <a:spLocks noGrp="1"/>
          </p:cNvSpPr>
          <p:nvPr>
            <p:ph type="body" idx="1"/>
          </p:nvPr>
        </p:nvSpPr>
        <p:spPr>
          <a:xfrm>
            <a:off x="914400" y="3865097"/>
            <a:ext cx="7315200" cy="1098439"/>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SzPts val="2000"/>
              <a:buNone/>
              <a:defRPr sz="2000">
                <a:solidFill>
                  <a:schemeClr val="lt1"/>
                </a:solidFill>
              </a:defRPr>
            </a:lvl1pPr>
            <a:lvl2pPr marL="914400" lvl="1" indent="-228600" algn="l">
              <a:lnSpc>
                <a:spcPct val="100000"/>
              </a:lnSpc>
              <a:spcBef>
                <a:spcPts val="360"/>
              </a:spcBef>
              <a:spcAft>
                <a:spcPts val="0"/>
              </a:spcAft>
              <a:buSzPts val="1800"/>
              <a:buNone/>
              <a:defRPr sz="1800">
                <a:solidFill>
                  <a:schemeClr val="lt1"/>
                </a:solidFill>
              </a:defRPr>
            </a:lvl2pPr>
            <a:lvl3pPr marL="1371600" lvl="2" indent="-228600" algn="l">
              <a:lnSpc>
                <a:spcPct val="100000"/>
              </a:lnSpc>
              <a:spcBef>
                <a:spcPts val="320"/>
              </a:spcBef>
              <a:spcAft>
                <a:spcPts val="0"/>
              </a:spcAft>
              <a:buSzPts val="1600"/>
              <a:buNone/>
              <a:defRPr sz="1600">
                <a:solidFill>
                  <a:schemeClr val="lt1"/>
                </a:solidFill>
              </a:defRPr>
            </a:lvl3pPr>
            <a:lvl4pPr marL="1828800" lvl="3" indent="-228600" algn="l">
              <a:lnSpc>
                <a:spcPct val="100000"/>
              </a:lnSpc>
              <a:spcBef>
                <a:spcPts val="280"/>
              </a:spcBef>
              <a:spcAft>
                <a:spcPts val="0"/>
              </a:spcAft>
              <a:buSzPts val="1400"/>
              <a:buNone/>
              <a:defRPr sz="1400">
                <a:solidFill>
                  <a:schemeClr val="lt1"/>
                </a:solidFill>
              </a:defRPr>
            </a:lvl4pPr>
            <a:lvl5pPr marL="2286000" lvl="4" indent="-228600" algn="l">
              <a:lnSpc>
                <a:spcPct val="100000"/>
              </a:lnSpc>
              <a:spcBef>
                <a:spcPts val="280"/>
              </a:spcBef>
              <a:spcAft>
                <a:spcPts val="0"/>
              </a:spcAft>
              <a:buSzPts val="1400"/>
              <a:buNone/>
              <a:defRPr sz="1400">
                <a:solidFill>
                  <a:schemeClr val="lt1"/>
                </a:solidFill>
              </a:defRPr>
            </a:lvl5pPr>
            <a:lvl6pPr marL="2743200" lvl="5" indent="-228600" algn="l">
              <a:lnSpc>
                <a:spcPct val="100000"/>
              </a:lnSpc>
              <a:spcBef>
                <a:spcPts val="280"/>
              </a:spcBef>
              <a:spcAft>
                <a:spcPts val="0"/>
              </a:spcAft>
              <a:buSzPts val="1400"/>
              <a:buNone/>
              <a:defRPr sz="1400">
                <a:solidFill>
                  <a:schemeClr val="lt1"/>
                </a:solidFill>
              </a:defRPr>
            </a:lvl6pPr>
            <a:lvl7pPr marL="3200400" lvl="6" indent="-228600" algn="l">
              <a:lnSpc>
                <a:spcPct val="100000"/>
              </a:lnSpc>
              <a:spcBef>
                <a:spcPts val="280"/>
              </a:spcBef>
              <a:spcAft>
                <a:spcPts val="0"/>
              </a:spcAft>
              <a:buSzPts val="1400"/>
              <a:buNone/>
              <a:defRPr sz="1400">
                <a:solidFill>
                  <a:schemeClr val="lt1"/>
                </a:solidFill>
              </a:defRPr>
            </a:lvl7pPr>
            <a:lvl8pPr marL="3657600" lvl="7" indent="-228600" algn="l">
              <a:lnSpc>
                <a:spcPct val="100000"/>
              </a:lnSpc>
              <a:spcBef>
                <a:spcPts val="280"/>
              </a:spcBef>
              <a:spcAft>
                <a:spcPts val="0"/>
              </a:spcAft>
              <a:buSzPts val="1400"/>
              <a:buNone/>
              <a:defRPr sz="1400">
                <a:solidFill>
                  <a:schemeClr val="lt1"/>
                </a:solidFill>
              </a:defRPr>
            </a:lvl8pPr>
            <a:lvl9pPr marL="4114800" lvl="8" indent="-228600" algn="l">
              <a:lnSpc>
                <a:spcPct val="100000"/>
              </a:lnSpc>
              <a:spcBef>
                <a:spcPts val="280"/>
              </a:spcBef>
              <a:spcAft>
                <a:spcPts val="0"/>
              </a:spcAft>
              <a:buSzPts val="1400"/>
              <a:buNone/>
              <a:defRPr sz="1400">
                <a:solidFill>
                  <a:schemeClr val="lt1"/>
                </a:solidFill>
              </a:defRPr>
            </a:lvl9pPr>
          </a:lstStyle>
          <a:p>
            <a:endParaRPr/>
          </a:p>
        </p:txBody>
      </p:sp>
      <p:sp>
        <p:nvSpPr>
          <p:cNvPr id="32" name="Google Shape;32;p19"/>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9"/>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19"/>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20"/>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0"/>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0"/>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
        <p:nvSpPr>
          <p:cNvPr id="39" name="Google Shape;39;p20"/>
          <p:cNvSpPr txBox="1">
            <a:spLocks noGrp="1"/>
          </p:cNvSpPr>
          <p:nvPr>
            <p:ph type="title"/>
          </p:nvPr>
        </p:nvSpPr>
        <p:spPr>
          <a:xfrm>
            <a:off x="914400" y="1544715"/>
            <a:ext cx="7315200" cy="115409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20"/>
          <p:cNvSpPr txBox="1">
            <a:spLocks noGrp="1"/>
          </p:cNvSpPr>
          <p:nvPr>
            <p:ph type="body" idx="1"/>
          </p:nvPr>
        </p:nvSpPr>
        <p:spPr>
          <a:xfrm>
            <a:off x="914400" y="2743200"/>
            <a:ext cx="3566160" cy="3593592"/>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
        <p:nvSpPr>
          <p:cNvPr id="41" name="Google Shape;41;p20"/>
          <p:cNvSpPr txBox="1">
            <a:spLocks noGrp="1"/>
          </p:cNvSpPr>
          <p:nvPr>
            <p:ph type="body" idx="2"/>
          </p:nvPr>
        </p:nvSpPr>
        <p:spPr>
          <a:xfrm>
            <a:off x="4681728" y="2743200"/>
            <a:ext cx="3566160" cy="3595687"/>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21"/>
          <p:cNvSpPr txBox="1">
            <a:spLocks noGrp="1"/>
          </p:cNvSpPr>
          <p:nvPr>
            <p:ph type="body" idx="1"/>
          </p:nvPr>
        </p:nvSpPr>
        <p:spPr>
          <a:xfrm>
            <a:off x="1116348" y="2743200"/>
            <a:ext cx="3364992" cy="62179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400"/>
              </a:spcBef>
              <a:spcAft>
                <a:spcPts val="0"/>
              </a:spcAft>
              <a:buSzPts val="2000"/>
              <a:buNone/>
              <a:defRPr sz="2000" b="1">
                <a:solidFill>
                  <a:schemeClr val="lt2"/>
                </a:solidFill>
              </a:defRPr>
            </a:lvl1pPr>
            <a:lvl2pPr marL="914400" lvl="1" indent="-228600" algn="l">
              <a:lnSpc>
                <a:spcPct val="100000"/>
              </a:lnSpc>
              <a:spcBef>
                <a:spcPts val="400"/>
              </a:spcBef>
              <a:spcAft>
                <a:spcPts val="0"/>
              </a:spcAft>
              <a:buSzPts val="2000"/>
              <a:buNone/>
              <a:defRPr sz="2000" b="1"/>
            </a:lvl2pPr>
            <a:lvl3pPr marL="1371600" lvl="2" indent="-228600" algn="l">
              <a:lnSpc>
                <a:spcPct val="100000"/>
              </a:lnSpc>
              <a:spcBef>
                <a:spcPts val="360"/>
              </a:spcBef>
              <a:spcAft>
                <a:spcPts val="0"/>
              </a:spcAft>
              <a:buSzPts val="1800"/>
              <a:buNone/>
              <a:defRPr sz="1800" b="1"/>
            </a:lvl3pPr>
            <a:lvl4pPr marL="1828800" lvl="3" indent="-228600" algn="l">
              <a:lnSpc>
                <a:spcPct val="100000"/>
              </a:lnSpc>
              <a:spcBef>
                <a:spcPts val="320"/>
              </a:spcBef>
              <a:spcAft>
                <a:spcPts val="0"/>
              </a:spcAft>
              <a:buSzPts val="1600"/>
              <a:buNone/>
              <a:defRPr sz="1600" b="1"/>
            </a:lvl4pPr>
            <a:lvl5pPr marL="2286000" lvl="4" indent="-228600" algn="l">
              <a:lnSpc>
                <a:spcPct val="100000"/>
              </a:lnSpc>
              <a:spcBef>
                <a:spcPts val="320"/>
              </a:spcBef>
              <a:spcAft>
                <a:spcPts val="0"/>
              </a:spcAft>
              <a:buSzPts val="1600"/>
              <a:buNone/>
              <a:defRPr sz="1600" b="1"/>
            </a:lvl5pPr>
            <a:lvl6pPr marL="2743200" lvl="5" indent="-228600" algn="l">
              <a:lnSpc>
                <a:spcPct val="100000"/>
              </a:lnSpc>
              <a:spcBef>
                <a:spcPts val="320"/>
              </a:spcBef>
              <a:spcAft>
                <a:spcPts val="0"/>
              </a:spcAft>
              <a:buSzPts val="1600"/>
              <a:buNone/>
              <a:defRPr sz="1600" b="1"/>
            </a:lvl6pPr>
            <a:lvl7pPr marL="3200400" lvl="6" indent="-228600" algn="l">
              <a:lnSpc>
                <a:spcPct val="100000"/>
              </a:lnSpc>
              <a:spcBef>
                <a:spcPts val="320"/>
              </a:spcBef>
              <a:spcAft>
                <a:spcPts val="0"/>
              </a:spcAft>
              <a:buSzPts val="1600"/>
              <a:buNone/>
              <a:defRPr sz="1600" b="1"/>
            </a:lvl7pPr>
            <a:lvl8pPr marL="3657600" lvl="7" indent="-228600" algn="l">
              <a:lnSpc>
                <a:spcPct val="100000"/>
              </a:lnSpc>
              <a:spcBef>
                <a:spcPts val="320"/>
              </a:spcBef>
              <a:spcAft>
                <a:spcPts val="0"/>
              </a:spcAft>
              <a:buSzPts val="1600"/>
              <a:buNone/>
              <a:defRPr sz="1600" b="1"/>
            </a:lvl8pPr>
            <a:lvl9pPr marL="4114800" lvl="8" indent="-228600" algn="l">
              <a:lnSpc>
                <a:spcPct val="100000"/>
              </a:lnSpc>
              <a:spcBef>
                <a:spcPts val="320"/>
              </a:spcBef>
              <a:spcAft>
                <a:spcPts val="0"/>
              </a:spcAft>
              <a:buSzPts val="1600"/>
              <a:buNone/>
              <a:defRPr sz="1600" b="1"/>
            </a:lvl9pPr>
          </a:lstStyle>
          <a:p>
            <a:endParaRPr/>
          </a:p>
        </p:txBody>
      </p:sp>
      <p:sp>
        <p:nvSpPr>
          <p:cNvPr id="44" name="Google Shape;44;p21"/>
          <p:cNvSpPr txBox="1">
            <a:spLocks noGrp="1"/>
          </p:cNvSpPr>
          <p:nvPr>
            <p:ph type="body" idx="2"/>
          </p:nvPr>
        </p:nvSpPr>
        <p:spPr>
          <a:xfrm>
            <a:off x="4885144" y="2743200"/>
            <a:ext cx="3362062" cy="62179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400"/>
              </a:spcBef>
              <a:spcAft>
                <a:spcPts val="0"/>
              </a:spcAft>
              <a:buSzPts val="2000"/>
              <a:buNone/>
              <a:defRPr sz="2000" b="1">
                <a:solidFill>
                  <a:schemeClr val="lt2"/>
                </a:solidFill>
              </a:defRPr>
            </a:lvl1pPr>
            <a:lvl2pPr marL="914400" lvl="1" indent="-228600" algn="l">
              <a:lnSpc>
                <a:spcPct val="100000"/>
              </a:lnSpc>
              <a:spcBef>
                <a:spcPts val="400"/>
              </a:spcBef>
              <a:spcAft>
                <a:spcPts val="0"/>
              </a:spcAft>
              <a:buSzPts val="2000"/>
              <a:buNone/>
              <a:defRPr sz="2000" b="1"/>
            </a:lvl2pPr>
            <a:lvl3pPr marL="1371600" lvl="2" indent="-228600" algn="l">
              <a:lnSpc>
                <a:spcPct val="100000"/>
              </a:lnSpc>
              <a:spcBef>
                <a:spcPts val="360"/>
              </a:spcBef>
              <a:spcAft>
                <a:spcPts val="0"/>
              </a:spcAft>
              <a:buSzPts val="1800"/>
              <a:buNone/>
              <a:defRPr sz="1800" b="1"/>
            </a:lvl3pPr>
            <a:lvl4pPr marL="1828800" lvl="3" indent="-228600" algn="l">
              <a:lnSpc>
                <a:spcPct val="100000"/>
              </a:lnSpc>
              <a:spcBef>
                <a:spcPts val="320"/>
              </a:spcBef>
              <a:spcAft>
                <a:spcPts val="0"/>
              </a:spcAft>
              <a:buSzPts val="1600"/>
              <a:buNone/>
              <a:defRPr sz="1600" b="1"/>
            </a:lvl4pPr>
            <a:lvl5pPr marL="2286000" lvl="4" indent="-228600" algn="l">
              <a:lnSpc>
                <a:spcPct val="100000"/>
              </a:lnSpc>
              <a:spcBef>
                <a:spcPts val="320"/>
              </a:spcBef>
              <a:spcAft>
                <a:spcPts val="0"/>
              </a:spcAft>
              <a:buSzPts val="1600"/>
              <a:buNone/>
              <a:defRPr sz="1600" b="1"/>
            </a:lvl5pPr>
            <a:lvl6pPr marL="2743200" lvl="5" indent="-228600" algn="l">
              <a:lnSpc>
                <a:spcPct val="100000"/>
              </a:lnSpc>
              <a:spcBef>
                <a:spcPts val="320"/>
              </a:spcBef>
              <a:spcAft>
                <a:spcPts val="0"/>
              </a:spcAft>
              <a:buSzPts val="1600"/>
              <a:buNone/>
              <a:defRPr sz="1600" b="1"/>
            </a:lvl6pPr>
            <a:lvl7pPr marL="3200400" lvl="6" indent="-228600" algn="l">
              <a:lnSpc>
                <a:spcPct val="100000"/>
              </a:lnSpc>
              <a:spcBef>
                <a:spcPts val="320"/>
              </a:spcBef>
              <a:spcAft>
                <a:spcPts val="0"/>
              </a:spcAft>
              <a:buSzPts val="1600"/>
              <a:buNone/>
              <a:defRPr sz="1600" b="1"/>
            </a:lvl7pPr>
            <a:lvl8pPr marL="3657600" lvl="7" indent="-228600" algn="l">
              <a:lnSpc>
                <a:spcPct val="100000"/>
              </a:lnSpc>
              <a:spcBef>
                <a:spcPts val="320"/>
              </a:spcBef>
              <a:spcAft>
                <a:spcPts val="0"/>
              </a:spcAft>
              <a:buSzPts val="1600"/>
              <a:buNone/>
              <a:defRPr sz="1600" b="1"/>
            </a:lvl8pPr>
            <a:lvl9pPr marL="4114800" lvl="8" indent="-228600" algn="l">
              <a:lnSpc>
                <a:spcPct val="100000"/>
              </a:lnSpc>
              <a:spcBef>
                <a:spcPts val="320"/>
              </a:spcBef>
              <a:spcAft>
                <a:spcPts val="0"/>
              </a:spcAft>
              <a:buSzPts val="1600"/>
              <a:buNone/>
              <a:defRPr sz="1600" b="1"/>
            </a:lvl9pPr>
          </a:lstStyle>
          <a:p>
            <a:endParaRPr/>
          </a:p>
        </p:txBody>
      </p:sp>
      <p:sp>
        <p:nvSpPr>
          <p:cNvPr id="45" name="Google Shape;45;p21"/>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21"/>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1"/>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
        <p:nvSpPr>
          <p:cNvPr id="48" name="Google Shape;48;p21"/>
          <p:cNvSpPr txBox="1">
            <a:spLocks noGrp="1"/>
          </p:cNvSpPr>
          <p:nvPr>
            <p:ph type="title"/>
          </p:nvPr>
        </p:nvSpPr>
        <p:spPr>
          <a:xfrm>
            <a:off x="914400" y="1544715"/>
            <a:ext cx="7315200" cy="115409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1"/>
          <p:cNvSpPr txBox="1">
            <a:spLocks noGrp="1"/>
          </p:cNvSpPr>
          <p:nvPr>
            <p:ph type="body" idx="3"/>
          </p:nvPr>
        </p:nvSpPr>
        <p:spPr>
          <a:xfrm>
            <a:off x="914400" y="3383280"/>
            <a:ext cx="3566160" cy="2953512"/>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
        <p:nvSpPr>
          <p:cNvPr id="50" name="Google Shape;50;p21"/>
          <p:cNvSpPr txBox="1">
            <a:spLocks noGrp="1"/>
          </p:cNvSpPr>
          <p:nvPr>
            <p:ph type="body" idx="4"/>
          </p:nvPr>
        </p:nvSpPr>
        <p:spPr>
          <a:xfrm>
            <a:off x="4681727" y="3383280"/>
            <a:ext cx="3566160" cy="2953512"/>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22"/>
          <p:cNvSpPr txBox="1">
            <a:spLocks noGrp="1"/>
          </p:cNvSpPr>
          <p:nvPr>
            <p:ph type="title"/>
          </p:nvPr>
        </p:nvSpPr>
        <p:spPr>
          <a:xfrm>
            <a:off x="914400" y="1544715"/>
            <a:ext cx="7315200" cy="115409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2"/>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2"/>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22"/>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23"/>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23"/>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3"/>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24"/>
          <p:cNvSpPr txBox="1">
            <a:spLocks noGrp="1"/>
          </p:cNvSpPr>
          <p:nvPr>
            <p:ph type="title"/>
          </p:nvPr>
        </p:nvSpPr>
        <p:spPr>
          <a:xfrm>
            <a:off x="914400" y="1825362"/>
            <a:ext cx="2950936" cy="2173015"/>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2800"/>
              <a:buFont typeface="Aria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4"/>
          <p:cNvSpPr txBox="1">
            <a:spLocks noGrp="1"/>
          </p:cNvSpPr>
          <p:nvPr>
            <p:ph type="body" idx="1"/>
          </p:nvPr>
        </p:nvSpPr>
        <p:spPr>
          <a:xfrm>
            <a:off x="4021752" y="1826709"/>
            <a:ext cx="4207848" cy="4476614"/>
          </a:xfrm>
          <a:prstGeom prst="rect">
            <a:avLst/>
          </a:prstGeom>
          <a:noFill/>
          <a:ln>
            <a:noFill/>
          </a:ln>
        </p:spPr>
        <p:txBody>
          <a:bodyPr spcFirstLastPara="1" wrap="square" lIns="91425" tIns="45700" rIns="91425" bIns="45700" anchor="ctr" anchorCtr="0">
            <a:normAutofit/>
          </a:bodyPr>
          <a:lstStyle>
            <a:lvl1pPr marL="457200" lvl="0" indent="-355600" algn="l">
              <a:lnSpc>
                <a:spcPct val="100000"/>
              </a:lnSpc>
              <a:spcBef>
                <a:spcPts val="400"/>
              </a:spcBef>
              <a:spcAft>
                <a:spcPts val="0"/>
              </a:spcAft>
              <a:buSzPts val="2000"/>
              <a:buChar char="▪"/>
              <a:defRPr sz="2000"/>
            </a:lvl1pPr>
            <a:lvl2pPr marL="914400" lvl="1" indent="-342900" algn="l">
              <a:lnSpc>
                <a:spcPct val="100000"/>
              </a:lnSpc>
              <a:spcBef>
                <a:spcPts val="360"/>
              </a:spcBef>
              <a:spcAft>
                <a:spcPts val="0"/>
              </a:spcAft>
              <a:buSzPts val="1800"/>
              <a:buChar char="▪"/>
              <a:defRPr sz="1800"/>
            </a:lvl2pPr>
            <a:lvl3pPr marL="1371600" lvl="2" indent="-330200" algn="l">
              <a:lnSpc>
                <a:spcPct val="100000"/>
              </a:lnSpc>
              <a:spcBef>
                <a:spcPts val="320"/>
              </a:spcBef>
              <a:spcAft>
                <a:spcPts val="0"/>
              </a:spcAft>
              <a:buSzPts val="1600"/>
              <a:buChar char="▪"/>
              <a:defRPr sz="1600"/>
            </a:lvl3pPr>
            <a:lvl4pPr marL="1828800" lvl="3" indent="-317500" algn="l">
              <a:lnSpc>
                <a:spcPct val="100000"/>
              </a:lnSpc>
              <a:spcBef>
                <a:spcPts val="280"/>
              </a:spcBef>
              <a:spcAft>
                <a:spcPts val="0"/>
              </a:spcAft>
              <a:buSzPts val="1400"/>
              <a:buChar char="▪"/>
              <a:defRPr sz="1400"/>
            </a:lvl4pPr>
            <a:lvl5pPr marL="2286000" lvl="4" indent="-317500" algn="l">
              <a:lnSpc>
                <a:spcPct val="100000"/>
              </a:lnSpc>
              <a:spcBef>
                <a:spcPts val="280"/>
              </a:spcBef>
              <a:spcAft>
                <a:spcPts val="0"/>
              </a:spcAft>
              <a:buSzPts val="1400"/>
              <a:buChar char="▪"/>
              <a:defRPr sz="1400"/>
            </a:lvl5pPr>
            <a:lvl6pPr marL="2743200" lvl="5" indent="-355600" algn="l">
              <a:lnSpc>
                <a:spcPct val="100000"/>
              </a:lnSpc>
              <a:spcBef>
                <a:spcPts val="400"/>
              </a:spcBef>
              <a:spcAft>
                <a:spcPts val="0"/>
              </a:spcAft>
              <a:buSzPts val="2000"/>
              <a:buChar char="▪"/>
              <a:defRPr sz="2000"/>
            </a:lvl6pPr>
            <a:lvl7pPr marL="3200400" lvl="6" indent="-355600" algn="l">
              <a:lnSpc>
                <a:spcPct val="100000"/>
              </a:lnSpc>
              <a:spcBef>
                <a:spcPts val="400"/>
              </a:spcBef>
              <a:spcAft>
                <a:spcPts val="0"/>
              </a:spcAft>
              <a:buSzPts val="2000"/>
              <a:buChar char="▪"/>
              <a:defRPr sz="2000"/>
            </a:lvl7pPr>
            <a:lvl8pPr marL="3657600" lvl="7" indent="-355600" algn="l">
              <a:lnSpc>
                <a:spcPct val="100000"/>
              </a:lnSpc>
              <a:spcBef>
                <a:spcPts val="400"/>
              </a:spcBef>
              <a:spcAft>
                <a:spcPts val="0"/>
              </a:spcAft>
              <a:buSzPts val="2000"/>
              <a:buChar char="▪"/>
              <a:defRPr sz="2000"/>
            </a:lvl8pPr>
            <a:lvl9pPr marL="4114800" lvl="8" indent="-355600" algn="l">
              <a:lnSpc>
                <a:spcPct val="100000"/>
              </a:lnSpc>
              <a:spcBef>
                <a:spcPts val="400"/>
              </a:spcBef>
              <a:spcAft>
                <a:spcPts val="0"/>
              </a:spcAft>
              <a:buSzPts val="2000"/>
              <a:buChar char="▪"/>
              <a:defRPr sz="2000"/>
            </a:lvl9pPr>
          </a:lstStyle>
          <a:p>
            <a:endParaRPr/>
          </a:p>
        </p:txBody>
      </p:sp>
      <p:sp>
        <p:nvSpPr>
          <p:cNvPr id="63" name="Google Shape;63;p24"/>
          <p:cNvSpPr txBox="1">
            <a:spLocks noGrp="1"/>
          </p:cNvSpPr>
          <p:nvPr>
            <p:ph type="body" idx="2"/>
          </p:nvPr>
        </p:nvSpPr>
        <p:spPr>
          <a:xfrm>
            <a:off x="914400" y="4061095"/>
            <a:ext cx="2950936" cy="224538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SzPts val="1400"/>
              <a:buNone/>
              <a:defRPr sz="1400"/>
            </a:lvl1pPr>
            <a:lvl2pPr marL="914400" lvl="1" indent="-228600" algn="l">
              <a:lnSpc>
                <a:spcPct val="100000"/>
              </a:lnSpc>
              <a:spcBef>
                <a:spcPts val="240"/>
              </a:spcBef>
              <a:spcAft>
                <a:spcPts val="0"/>
              </a:spcAft>
              <a:buSzPts val="1200"/>
              <a:buNone/>
              <a:defRPr sz="1200"/>
            </a:lvl2pPr>
            <a:lvl3pPr marL="1371600" lvl="2" indent="-228600" algn="l">
              <a:lnSpc>
                <a:spcPct val="100000"/>
              </a:lnSpc>
              <a:spcBef>
                <a:spcPts val="200"/>
              </a:spcBef>
              <a:spcAft>
                <a:spcPts val="0"/>
              </a:spcAft>
              <a:buSzPts val="1000"/>
              <a:buNone/>
              <a:defRPr sz="1000"/>
            </a:lvl3pPr>
            <a:lvl4pPr marL="1828800" lvl="3" indent="-228600" algn="l">
              <a:lnSpc>
                <a:spcPct val="100000"/>
              </a:lnSpc>
              <a:spcBef>
                <a:spcPts val="180"/>
              </a:spcBef>
              <a:spcAft>
                <a:spcPts val="0"/>
              </a:spcAft>
              <a:buSzPts val="900"/>
              <a:buNone/>
              <a:defRPr sz="900"/>
            </a:lvl4pPr>
            <a:lvl5pPr marL="2286000" lvl="4" indent="-228600" algn="l">
              <a:lnSpc>
                <a:spcPct val="100000"/>
              </a:lnSpc>
              <a:spcBef>
                <a:spcPts val="180"/>
              </a:spcBef>
              <a:spcAft>
                <a:spcPts val="0"/>
              </a:spcAft>
              <a:buSzPts val="900"/>
              <a:buNone/>
              <a:defRPr sz="900"/>
            </a:lvl5pPr>
            <a:lvl6pPr marL="2743200" lvl="5" indent="-228600" algn="l">
              <a:lnSpc>
                <a:spcPct val="100000"/>
              </a:lnSpc>
              <a:spcBef>
                <a:spcPts val="180"/>
              </a:spcBef>
              <a:spcAft>
                <a:spcPts val="0"/>
              </a:spcAft>
              <a:buSzPts val="900"/>
              <a:buNone/>
              <a:defRPr sz="900"/>
            </a:lvl6pPr>
            <a:lvl7pPr marL="3200400" lvl="6" indent="-228600" algn="l">
              <a:lnSpc>
                <a:spcPct val="100000"/>
              </a:lnSpc>
              <a:spcBef>
                <a:spcPts val="180"/>
              </a:spcBef>
              <a:spcAft>
                <a:spcPts val="0"/>
              </a:spcAft>
              <a:buSzPts val="900"/>
              <a:buNone/>
              <a:defRPr sz="900"/>
            </a:lvl7pPr>
            <a:lvl8pPr marL="3657600" lvl="7" indent="-228600" algn="l">
              <a:lnSpc>
                <a:spcPct val="100000"/>
              </a:lnSpc>
              <a:spcBef>
                <a:spcPts val="180"/>
              </a:spcBef>
              <a:spcAft>
                <a:spcPts val="0"/>
              </a:spcAft>
              <a:buSzPts val="900"/>
              <a:buNone/>
              <a:defRPr sz="900"/>
            </a:lvl8pPr>
            <a:lvl9pPr marL="4114800" lvl="8" indent="-228600" algn="l">
              <a:lnSpc>
                <a:spcPct val="100000"/>
              </a:lnSpc>
              <a:spcBef>
                <a:spcPts val="180"/>
              </a:spcBef>
              <a:spcAft>
                <a:spcPts val="0"/>
              </a:spcAft>
              <a:buSzPts val="900"/>
              <a:buNone/>
              <a:defRPr sz="900"/>
            </a:lvl9pPr>
          </a:lstStyle>
          <a:p>
            <a:endParaRPr/>
          </a:p>
        </p:txBody>
      </p:sp>
      <p:sp>
        <p:nvSpPr>
          <p:cNvPr id="64" name="Google Shape;64;p24"/>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4"/>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4"/>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25"/>
          <p:cNvSpPr txBox="1">
            <a:spLocks noGrp="1"/>
          </p:cNvSpPr>
          <p:nvPr>
            <p:ph type="title"/>
          </p:nvPr>
        </p:nvSpPr>
        <p:spPr>
          <a:xfrm>
            <a:off x="914400" y="1828800"/>
            <a:ext cx="2953512" cy="2176272"/>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2800"/>
              <a:buFont typeface="Aria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5"/>
          <p:cNvSpPr>
            <a:spLocks noGrp="1"/>
          </p:cNvSpPr>
          <p:nvPr>
            <p:ph type="pic" idx="2"/>
          </p:nvPr>
        </p:nvSpPr>
        <p:spPr>
          <a:xfrm>
            <a:off x="4191000" y="2286000"/>
            <a:ext cx="4038600" cy="3352800"/>
          </a:xfrm>
          <a:prstGeom prst="rect">
            <a:avLst/>
          </a:prstGeom>
          <a:solidFill>
            <a:schemeClr val="accent2"/>
          </a:solidFill>
          <a:ln>
            <a:noFill/>
          </a:ln>
          <a:effectLst>
            <a:reflection stA="30000" endPos="30000" dist="31750" dir="5400000" sy="-100000" algn="bl" rotWithShape="0"/>
          </a:effectLst>
        </p:spPr>
      </p:sp>
      <p:sp>
        <p:nvSpPr>
          <p:cNvPr id="70" name="Google Shape;70;p25"/>
          <p:cNvSpPr txBox="1">
            <a:spLocks noGrp="1"/>
          </p:cNvSpPr>
          <p:nvPr>
            <p:ph type="body" idx="1"/>
          </p:nvPr>
        </p:nvSpPr>
        <p:spPr>
          <a:xfrm>
            <a:off x="914400" y="4059936"/>
            <a:ext cx="2953512" cy="224942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SzPts val="1400"/>
              <a:buNone/>
              <a:defRPr sz="1400"/>
            </a:lvl1pPr>
            <a:lvl2pPr marL="914400" lvl="1" indent="-228600" algn="l">
              <a:lnSpc>
                <a:spcPct val="100000"/>
              </a:lnSpc>
              <a:spcBef>
                <a:spcPts val="240"/>
              </a:spcBef>
              <a:spcAft>
                <a:spcPts val="0"/>
              </a:spcAft>
              <a:buSzPts val="1200"/>
              <a:buNone/>
              <a:defRPr sz="1200"/>
            </a:lvl2pPr>
            <a:lvl3pPr marL="1371600" lvl="2" indent="-228600" algn="l">
              <a:lnSpc>
                <a:spcPct val="100000"/>
              </a:lnSpc>
              <a:spcBef>
                <a:spcPts val="200"/>
              </a:spcBef>
              <a:spcAft>
                <a:spcPts val="0"/>
              </a:spcAft>
              <a:buSzPts val="1000"/>
              <a:buNone/>
              <a:defRPr sz="1000"/>
            </a:lvl3pPr>
            <a:lvl4pPr marL="1828800" lvl="3" indent="-228600" algn="l">
              <a:lnSpc>
                <a:spcPct val="100000"/>
              </a:lnSpc>
              <a:spcBef>
                <a:spcPts val="180"/>
              </a:spcBef>
              <a:spcAft>
                <a:spcPts val="0"/>
              </a:spcAft>
              <a:buSzPts val="900"/>
              <a:buNone/>
              <a:defRPr sz="900"/>
            </a:lvl4pPr>
            <a:lvl5pPr marL="2286000" lvl="4" indent="-228600" algn="l">
              <a:lnSpc>
                <a:spcPct val="100000"/>
              </a:lnSpc>
              <a:spcBef>
                <a:spcPts val="180"/>
              </a:spcBef>
              <a:spcAft>
                <a:spcPts val="0"/>
              </a:spcAft>
              <a:buSzPts val="900"/>
              <a:buNone/>
              <a:defRPr sz="900"/>
            </a:lvl5pPr>
            <a:lvl6pPr marL="2743200" lvl="5" indent="-228600" algn="l">
              <a:lnSpc>
                <a:spcPct val="100000"/>
              </a:lnSpc>
              <a:spcBef>
                <a:spcPts val="180"/>
              </a:spcBef>
              <a:spcAft>
                <a:spcPts val="0"/>
              </a:spcAft>
              <a:buSzPts val="900"/>
              <a:buNone/>
              <a:defRPr sz="900"/>
            </a:lvl6pPr>
            <a:lvl7pPr marL="3200400" lvl="6" indent="-228600" algn="l">
              <a:lnSpc>
                <a:spcPct val="100000"/>
              </a:lnSpc>
              <a:spcBef>
                <a:spcPts val="180"/>
              </a:spcBef>
              <a:spcAft>
                <a:spcPts val="0"/>
              </a:spcAft>
              <a:buSzPts val="900"/>
              <a:buNone/>
              <a:defRPr sz="900"/>
            </a:lvl7pPr>
            <a:lvl8pPr marL="3657600" lvl="7" indent="-228600" algn="l">
              <a:lnSpc>
                <a:spcPct val="100000"/>
              </a:lnSpc>
              <a:spcBef>
                <a:spcPts val="180"/>
              </a:spcBef>
              <a:spcAft>
                <a:spcPts val="0"/>
              </a:spcAft>
              <a:buSzPts val="900"/>
              <a:buNone/>
              <a:defRPr sz="900"/>
            </a:lvl8pPr>
            <a:lvl9pPr marL="4114800" lvl="8" indent="-228600" algn="l">
              <a:lnSpc>
                <a:spcPct val="100000"/>
              </a:lnSpc>
              <a:spcBef>
                <a:spcPts val="180"/>
              </a:spcBef>
              <a:spcAft>
                <a:spcPts val="0"/>
              </a:spcAft>
              <a:buSzPts val="900"/>
              <a:buNone/>
              <a:defRPr sz="900"/>
            </a:lvl9pPr>
          </a:lstStyle>
          <a:p>
            <a:endParaRPr/>
          </a:p>
        </p:txBody>
      </p:sp>
      <p:sp>
        <p:nvSpPr>
          <p:cNvPr id="71" name="Google Shape;71;p25"/>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5"/>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5"/>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4"/>
        <p:cNvGrpSpPr/>
        <p:nvPr/>
      </p:nvGrpSpPr>
      <p:grpSpPr>
        <a:xfrm>
          <a:off x="0" y="0"/>
          <a:ext cx="0" cy="0"/>
          <a:chOff x="0" y="0"/>
          <a:chExt cx="0" cy="0"/>
        </a:xfrm>
      </p:grpSpPr>
      <p:sp>
        <p:nvSpPr>
          <p:cNvPr id="75" name="Google Shape;75;p26"/>
          <p:cNvSpPr txBox="1">
            <a:spLocks noGrp="1"/>
          </p:cNvSpPr>
          <p:nvPr>
            <p:ph type="title"/>
          </p:nvPr>
        </p:nvSpPr>
        <p:spPr>
          <a:xfrm>
            <a:off x="914400" y="1544715"/>
            <a:ext cx="7315200" cy="115409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6"/>
          <p:cNvSpPr txBox="1">
            <a:spLocks noGrp="1"/>
          </p:cNvSpPr>
          <p:nvPr>
            <p:ph type="body" idx="1"/>
          </p:nvPr>
        </p:nvSpPr>
        <p:spPr>
          <a:xfrm rot="5400000">
            <a:off x="2802237" y="881996"/>
            <a:ext cx="3539527" cy="73152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
        <p:nvSpPr>
          <p:cNvPr id="77" name="Google Shape;77;p26"/>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6"/>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6"/>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0"/>
        <p:cNvGrpSpPr/>
        <p:nvPr/>
      </p:nvGrpSpPr>
      <p:grpSpPr>
        <a:xfrm>
          <a:off x="0" y="0"/>
          <a:ext cx="0" cy="0"/>
          <a:chOff x="0" y="0"/>
          <a:chExt cx="0" cy="0"/>
        </a:xfrm>
      </p:grpSpPr>
      <p:sp>
        <p:nvSpPr>
          <p:cNvPr id="81" name="Google Shape;81;p27"/>
          <p:cNvSpPr txBox="1">
            <a:spLocks noGrp="1"/>
          </p:cNvSpPr>
          <p:nvPr>
            <p:ph type="title"/>
          </p:nvPr>
        </p:nvSpPr>
        <p:spPr>
          <a:xfrm rot="5400000">
            <a:off x="4752423" y="3322687"/>
            <a:ext cx="4484454" cy="1492499"/>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7"/>
          <p:cNvSpPr txBox="1">
            <a:spLocks noGrp="1"/>
          </p:cNvSpPr>
          <p:nvPr>
            <p:ph type="body" idx="1"/>
          </p:nvPr>
        </p:nvSpPr>
        <p:spPr>
          <a:xfrm rot="5400000">
            <a:off x="1233035" y="1448198"/>
            <a:ext cx="4484454" cy="524147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SzPts val="1800"/>
              <a:buChar char="▪"/>
              <a:defRPr/>
            </a:lvl1pPr>
            <a:lvl2pPr marL="914400" lvl="1" indent="-342900" algn="l">
              <a:lnSpc>
                <a:spcPct val="100000"/>
              </a:lnSpc>
              <a:spcBef>
                <a:spcPts val="360"/>
              </a:spcBef>
              <a:spcAft>
                <a:spcPts val="0"/>
              </a:spcAft>
              <a:buSzPts val="1800"/>
              <a:buChar char="▪"/>
              <a:defRPr/>
            </a:lvl2pPr>
            <a:lvl3pPr marL="1371600" lvl="2" indent="-342900" algn="l">
              <a:lnSpc>
                <a:spcPct val="100000"/>
              </a:lnSpc>
              <a:spcBef>
                <a:spcPts val="360"/>
              </a:spcBef>
              <a:spcAft>
                <a:spcPts val="0"/>
              </a:spcAft>
              <a:buSzPts val="1800"/>
              <a:buChar char="▪"/>
              <a:defRPr/>
            </a:lvl3pPr>
            <a:lvl4pPr marL="1828800" lvl="3" indent="-342900" algn="l">
              <a:lnSpc>
                <a:spcPct val="100000"/>
              </a:lnSpc>
              <a:spcBef>
                <a:spcPts val="360"/>
              </a:spcBef>
              <a:spcAft>
                <a:spcPts val="0"/>
              </a:spcAft>
              <a:buSzPts val="1800"/>
              <a:buChar char="▪"/>
              <a:defRPr/>
            </a:lvl4pPr>
            <a:lvl5pPr marL="2286000" lvl="4" indent="-342900" algn="l">
              <a:lnSpc>
                <a:spcPct val="100000"/>
              </a:lnSpc>
              <a:spcBef>
                <a:spcPts val="360"/>
              </a:spcBef>
              <a:spcAft>
                <a:spcPts val="0"/>
              </a:spcAft>
              <a:buSzPts val="1800"/>
              <a:buChar char="▪"/>
              <a:defRPr/>
            </a:lvl5pPr>
            <a:lvl6pPr marL="2743200" lvl="5" indent="-342900" algn="l">
              <a:lnSpc>
                <a:spcPct val="100000"/>
              </a:lnSpc>
              <a:spcBef>
                <a:spcPts val="360"/>
              </a:spcBef>
              <a:spcAft>
                <a:spcPts val="0"/>
              </a:spcAft>
              <a:buSzPts val="1800"/>
              <a:buChar char="▪"/>
              <a:defRPr/>
            </a:lvl6pPr>
            <a:lvl7pPr marL="3200400" lvl="6" indent="-342900" algn="l">
              <a:lnSpc>
                <a:spcPct val="100000"/>
              </a:lnSpc>
              <a:spcBef>
                <a:spcPts val="360"/>
              </a:spcBef>
              <a:spcAft>
                <a:spcPts val="0"/>
              </a:spcAft>
              <a:buSzPts val="1800"/>
              <a:buChar char="▪"/>
              <a:defRPr/>
            </a:lvl7pPr>
            <a:lvl8pPr marL="3657600" lvl="7" indent="-342900" algn="l">
              <a:lnSpc>
                <a:spcPct val="100000"/>
              </a:lnSpc>
              <a:spcBef>
                <a:spcPts val="360"/>
              </a:spcBef>
              <a:spcAft>
                <a:spcPts val="0"/>
              </a:spcAft>
              <a:buSzPts val="1800"/>
              <a:buChar char="▪"/>
              <a:defRPr/>
            </a:lvl8pPr>
            <a:lvl9pPr marL="4114800" lvl="8" indent="-342900" algn="l">
              <a:lnSpc>
                <a:spcPct val="100000"/>
              </a:lnSpc>
              <a:spcBef>
                <a:spcPts val="360"/>
              </a:spcBef>
              <a:spcAft>
                <a:spcPts val="0"/>
              </a:spcAft>
              <a:buSzPts val="1800"/>
              <a:buChar char="▪"/>
              <a:defRPr/>
            </a:lvl9pPr>
          </a:lstStyle>
          <a:p>
            <a:endParaRPr/>
          </a:p>
        </p:txBody>
      </p:sp>
      <p:sp>
        <p:nvSpPr>
          <p:cNvPr id="83" name="Google Shape;83;p27"/>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7"/>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27"/>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242C32"/>
            </a:gs>
            <a:gs pos="65000">
              <a:srgbClr val="272F36"/>
            </a:gs>
            <a:gs pos="100000">
              <a:srgbClr val="5F6773"/>
            </a:gs>
          </a:gsLst>
          <a:lin ang="5400000" scaled="0"/>
        </a:gradFill>
        <a:effectLst/>
      </p:bgPr>
    </p:bg>
    <p:spTree>
      <p:nvGrpSpPr>
        <p:cNvPr id="1" name="Shape 9"/>
        <p:cNvGrpSpPr/>
        <p:nvPr/>
      </p:nvGrpSpPr>
      <p:grpSpPr>
        <a:xfrm>
          <a:off x="0" y="0"/>
          <a:ext cx="0" cy="0"/>
          <a:chOff x="0" y="0"/>
          <a:chExt cx="0" cy="0"/>
        </a:xfrm>
      </p:grpSpPr>
      <p:sp>
        <p:nvSpPr>
          <p:cNvPr id="10" name="Google Shape;10;p16"/>
          <p:cNvSpPr/>
          <p:nvPr/>
        </p:nvSpPr>
        <p:spPr>
          <a:xfrm>
            <a:off x="8435268" y="573807"/>
            <a:ext cx="86236" cy="57231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1" name="Google Shape;11;p16"/>
          <p:cNvSpPr/>
          <p:nvPr/>
        </p:nvSpPr>
        <p:spPr>
          <a:xfrm>
            <a:off x="8569419" y="573807"/>
            <a:ext cx="576072" cy="57231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2" name="Google Shape;12;p16"/>
          <p:cNvSpPr txBox="1">
            <a:spLocks noGrp="1"/>
          </p:cNvSpPr>
          <p:nvPr>
            <p:ph type="title"/>
          </p:nvPr>
        </p:nvSpPr>
        <p:spPr>
          <a:xfrm>
            <a:off x="914400" y="1544715"/>
            <a:ext cx="7315200" cy="1154097"/>
          </a:xfrm>
          <a:prstGeom prst="rect">
            <a:avLst/>
          </a:prstGeom>
          <a:noFill/>
          <a:ln>
            <a:noFill/>
          </a:ln>
        </p:spPr>
        <p:txBody>
          <a:bodyPr spcFirstLastPara="1" wrap="square" lIns="91425" tIns="45700" rIns="91425" bIns="45700" anchor="b" anchorCtr="0">
            <a:normAutofit/>
          </a:bodyPr>
          <a:lstStyle>
            <a:lvl1pPr marR="0" lvl="0"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9pPr>
          </a:lstStyle>
          <a:p>
            <a:endParaRPr/>
          </a:p>
        </p:txBody>
      </p:sp>
      <p:sp>
        <p:nvSpPr>
          <p:cNvPr id="13" name="Google Shape;13;p16"/>
          <p:cNvSpPr txBox="1">
            <a:spLocks noGrp="1"/>
          </p:cNvSpPr>
          <p:nvPr>
            <p:ph type="body" idx="1"/>
          </p:nvPr>
        </p:nvSpPr>
        <p:spPr>
          <a:xfrm>
            <a:off x="914400" y="2769833"/>
            <a:ext cx="7315200" cy="3539527"/>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00000"/>
              </a:lnSpc>
              <a:spcBef>
                <a:spcPts val="400"/>
              </a:spcBef>
              <a:spcAft>
                <a:spcPts val="0"/>
              </a:spcAft>
              <a:buClr>
                <a:schemeClr val="lt2"/>
              </a:buClr>
              <a:buSzPts val="2000"/>
              <a:buFont typeface="Noto Sans Symbols"/>
              <a:buChar char="▪"/>
              <a:defRPr sz="2000" b="0" i="0" u="none" strike="noStrike" cap="none">
                <a:solidFill>
                  <a:schemeClr val="lt1"/>
                </a:solidFill>
                <a:latin typeface="Arial"/>
                <a:ea typeface="Arial"/>
                <a:cs typeface="Arial"/>
                <a:sym typeface="Arial"/>
              </a:defRPr>
            </a:lvl1pPr>
            <a:lvl2pPr marL="914400" marR="0" lvl="1" indent="-342900" algn="l" rtl="0">
              <a:lnSpc>
                <a:spcPct val="100000"/>
              </a:lnSpc>
              <a:spcBef>
                <a:spcPts val="360"/>
              </a:spcBef>
              <a:spcAft>
                <a:spcPts val="0"/>
              </a:spcAft>
              <a:buClr>
                <a:schemeClr val="lt2"/>
              </a:buClr>
              <a:buSzPts val="1800"/>
              <a:buFont typeface="Noto Sans Symbols"/>
              <a:buChar char="▪"/>
              <a:defRPr sz="1800" b="0" i="0" u="none" strike="noStrike" cap="none">
                <a:solidFill>
                  <a:schemeClr val="lt1"/>
                </a:solidFill>
                <a:latin typeface="Arial"/>
                <a:ea typeface="Arial"/>
                <a:cs typeface="Arial"/>
                <a:sym typeface="Arial"/>
              </a:defRPr>
            </a:lvl2pPr>
            <a:lvl3pPr marL="1371600" marR="0" lvl="2" indent="-330200" algn="l" rtl="0">
              <a:lnSpc>
                <a:spcPct val="100000"/>
              </a:lnSpc>
              <a:spcBef>
                <a:spcPts val="320"/>
              </a:spcBef>
              <a:spcAft>
                <a:spcPts val="0"/>
              </a:spcAft>
              <a:buClr>
                <a:schemeClr val="lt2"/>
              </a:buClr>
              <a:buSzPts val="1600"/>
              <a:buFont typeface="Noto Sans Symbols"/>
              <a:buChar char="▪"/>
              <a:defRPr sz="1600" b="0" i="0" u="none" strike="noStrike" cap="none">
                <a:solidFill>
                  <a:schemeClr val="lt1"/>
                </a:solidFill>
                <a:latin typeface="Arial"/>
                <a:ea typeface="Arial"/>
                <a:cs typeface="Arial"/>
                <a:sym typeface="Arial"/>
              </a:defRPr>
            </a:lvl3pPr>
            <a:lvl4pPr marL="1828800" marR="0" lvl="3" indent="-317500" algn="l" rtl="0">
              <a:lnSpc>
                <a:spcPct val="100000"/>
              </a:lnSpc>
              <a:spcBef>
                <a:spcPts val="280"/>
              </a:spcBef>
              <a:spcAft>
                <a:spcPts val="0"/>
              </a:spcAft>
              <a:buClr>
                <a:schemeClr val="lt2"/>
              </a:buClr>
              <a:buSzPts val="1400"/>
              <a:buFont typeface="Noto Sans Symbols"/>
              <a:buChar char="▪"/>
              <a:defRPr sz="1400" b="0" i="0" u="none" strike="noStrike" cap="none">
                <a:solidFill>
                  <a:schemeClr val="lt1"/>
                </a:solidFill>
                <a:latin typeface="Arial"/>
                <a:ea typeface="Arial"/>
                <a:cs typeface="Arial"/>
                <a:sym typeface="Arial"/>
              </a:defRPr>
            </a:lvl4pPr>
            <a:lvl5pPr marL="2286000" marR="0" lvl="4" indent="-317500" algn="l" rtl="0">
              <a:lnSpc>
                <a:spcPct val="100000"/>
              </a:lnSpc>
              <a:spcBef>
                <a:spcPts val="280"/>
              </a:spcBef>
              <a:spcAft>
                <a:spcPts val="0"/>
              </a:spcAft>
              <a:buClr>
                <a:schemeClr val="lt2"/>
              </a:buClr>
              <a:buSzPts val="1400"/>
              <a:buFont typeface="Noto Sans Symbols"/>
              <a:buChar char="▪"/>
              <a:defRPr sz="1400" b="0" i="0" u="none" strike="noStrike" cap="none">
                <a:solidFill>
                  <a:schemeClr val="lt1"/>
                </a:solidFill>
                <a:latin typeface="Arial"/>
                <a:ea typeface="Arial"/>
                <a:cs typeface="Arial"/>
                <a:sym typeface="Arial"/>
              </a:defRPr>
            </a:lvl5pPr>
            <a:lvl6pPr marL="2743200" marR="0" lvl="5" indent="-317500" algn="l" rtl="0">
              <a:lnSpc>
                <a:spcPct val="100000"/>
              </a:lnSpc>
              <a:spcBef>
                <a:spcPts val="280"/>
              </a:spcBef>
              <a:spcAft>
                <a:spcPts val="0"/>
              </a:spcAft>
              <a:buClr>
                <a:schemeClr val="lt2"/>
              </a:buClr>
              <a:buSzPts val="1400"/>
              <a:buFont typeface="Noto Sans Symbols"/>
              <a:buChar char="▪"/>
              <a:defRPr sz="1400" b="0" i="0" u="none" strike="noStrike" cap="none">
                <a:solidFill>
                  <a:schemeClr val="lt1"/>
                </a:solidFill>
                <a:latin typeface="Arial"/>
                <a:ea typeface="Arial"/>
                <a:cs typeface="Arial"/>
                <a:sym typeface="Arial"/>
              </a:defRPr>
            </a:lvl6pPr>
            <a:lvl7pPr marL="3200400" marR="0" lvl="6" indent="-317500" algn="l" rtl="0">
              <a:lnSpc>
                <a:spcPct val="100000"/>
              </a:lnSpc>
              <a:spcBef>
                <a:spcPts val="280"/>
              </a:spcBef>
              <a:spcAft>
                <a:spcPts val="0"/>
              </a:spcAft>
              <a:buClr>
                <a:schemeClr val="lt2"/>
              </a:buClr>
              <a:buSzPts val="1400"/>
              <a:buFont typeface="Noto Sans Symbols"/>
              <a:buChar char="▪"/>
              <a:defRPr sz="1400" b="0" i="0" u="none" strike="noStrike" cap="none">
                <a:solidFill>
                  <a:schemeClr val="lt1"/>
                </a:solidFill>
                <a:latin typeface="Arial"/>
                <a:ea typeface="Arial"/>
                <a:cs typeface="Arial"/>
                <a:sym typeface="Arial"/>
              </a:defRPr>
            </a:lvl7pPr>
            <a:lvl8pPr marL="3657600" marR="0" lvl="7" indent="-317500" algn="l" rtl="0">
              <a:lnSpc>
                <a:spcPct val="100000"/>
              </a:lnSpc>
              <a:spcBef>
                <a:spcPts val="280"/>
              </a:spcBef>
              <a:spcAft>
                <a:spcPts val="0"/>
              </a:spcAft>
              <a:buClr>
                <a:schemeClr val="lt2"/>
              </a:buClr>
              <a:buSzPts val="1400"/>
              <a:buFont typeface="Noto Sans Symbols"/>
              <a:buChar char="▪"/>
              <a:defRPr sz="1400" b="0" i="0" u="none" strike="noStrike" cap="none">
                <a:solidFill>
                  <a:schemeClr val="lt1"/>
                </a:solidFill>
                <a:latin typeface="Arial"/>
                <a:ea typeface="Arial"/>
                <a:cs typeface="Arial"/>
                <a:sym typeface="Arial"/>
              </a:defRPr>
            </a:lvl8pPr>
            <a:lvl9pPr marL="4114800" marR="0" lvl="8" indent="-317500" algn="l" rtl="0">
              <a:lnSpc>
                <a:spcPct val="100000"/>
              </a:lnSpc>
              <a:spcBef>
                <a:spcPts val="280"/>
              </a:spcBef>
              <a:spcAft>
                <a:spcPts val="0"/>
              </a:spcAft>
              <a:buClr>
                <a:schemeClr val="lt2"/>
              </a:buClr>
              <a:buSzPts val="1400"/>
              <a:buFont typeface="Noto Sans Symbols"/>
              <a:buChar char="▪"/>
              <a:defRPr sz="1400" b="0" i="0" u="none" strike="noStrike" cap="none">
                <a:solidFill>
                  <a:schemeClr val="lt1"/>
                </a:solidFill>
                <a:latin typeface="Arial"/>
                <a:ea typeface="Arial"/>
                <a:cs typeface="Arial"/>
                <a:sym typeface="Arial"/>
              </a:defRPr>
            </a:lvl9pPr>
          </a:lstStyle>
          <a:p>
            <a:endParaRPr/>
          </a:p>
        </p:txBody>
      </p:sp>
      <p:sp>
        <p:nvSpPr>
          <p:cNvPr id="14" name="Google Shape;14;p16"/>
          <p:cNvSpPr txBox="1">
            <a:spLocks noGrp="1"/>
          </p:cNvSpPr>
          <p:nvPr>
            <p:ph type="dt" idx="10"/>
          </p:nvPr>
        </p:nvSpPr>
        <p:spPr>
          <a:xfrm>
            <a:off x="6007690" y="548797"/>
            <a:ext cx="1189132" cy="29791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5" name="Google Shape;15;p16"/>
          <p:cNvSpPr txBox="1">
            <a:spLocks noGrp="1"/>
          </p:cNvSpPr>
          <p:nvPr>
            <p:ph type="sldNum" idx="12"/>
          </p:nvPr>
        </p:nvSpPr>
        <p:spPr>
          <a:xfrm>
            <a:off x="7314415" y="548797"/>
            <a:ext cx="941203" cy="301752"/>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
        <p:nvSpPr>
          <p:cNvPr id="16" name="Google Shape;16;p16"/>
          <p:cNvSpPr txBox="1">
            <a:spLocks noGrp="1"/>
          </p:cNvSpPr>
          <p:nvPr>
            <p:ph type="ftr" idx="11"/>
          </p:nvPr>
        </p:nvSpPr>
        <p:spPr>
          <a:xfrm>
            <a:off x="6008688" y="855956"/>
            <a:ext cx="2246489" cy="301227"/>
          </a:xfrm>
          <a:prstGeom prst="rect">
            <a:avLst/>
          </a:prstGeom>
          <a:noFill/>
          <a:ln>
            <a:noFill/>
          </a:ln>
        </p:spPr>
        <p:txBody>
          <a:bodyPr spcFirstLastPara="1" wrap="square" lIns="91425" tIns="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89"/>
        <p:cNvGrpSpPr/>
        <p:nvPr/>
      </p:nvGrpSpPr>
      <p:grpSpPr>
        <a:xfrm>
          <a:off x="0" y="0"/>
          <a:ext cx="0" cy="0"/>
          <a:chOff x="0" y="0"/>
          <a:chExt cx="0" cy="0"/>
        </a:xfrm>
      </p:grpSpPr>
      <p:sp>
        <p:nvSpPr>
          <p:cNvPr id="90" name="Google Shape;90;p1"/>
          <p:cNvSpPr txBox="1">
            <a:spLocks noGrp="1"/>
          </p:cNvSpPr>
          <p:nvPr>
            <p:ph type="subTitle" idx="1"/>
          </p:nvPr>
        </p:nvSpPr>
        <p:spPr>
          <a:xfrm>
            <a:off x="899592" y="4653136"/>
            <a:ext cx="7315200" cy="1144632"/>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SzPts val="2200"/>
              <a:buNone/>
            </a:pPr>
            <a:endParaRPr b="1">
              <a:latin typeface="Times New Roman"/>
              <a:ea typeface="Times New Roman"/>
              <a:cs typeface="Times New Roman"/>
              <a:sym typeface="Times New Roman"/>
            </a:endParaRPr>
          </a:p>
          <a:p>
            <a:pPr marL="0" lvl="0" indent="0" algn="ctr" rtl="0">
              <a:lnSpc>
                <a:spcPct val="100000"/>
              </a:lnSpc>
              <a:spcBef>
                <a:spcPts val="341"/>
              </a:spcBef>
              <a:spcAft>
                <a:spcPts val="0"/>
              </a:spcAft>
              <a:buSzPts val="2200"/>
              <a:buNone/>
            </a:pPr>
            <a:endParaRPr b="1">
              <a:latin typeface="Times New Roman"/>
              <a:ea typeface="Times New Roman"/>
              <a:cs typeface="Times New Roman"/>
              <a:sym typeface="Times New Roman"/>
            </a:endParaRPr>
          </a:p>
        </p:txBody>
      </p:sp>
      <p:sp>
        <p:nvSpPr>
          <p:cNvPr id="91" name="Google Shape;91;p1"/>
          <p:cNvSpPr txBox="1"/>
          <p:nvPr/>
        </p:nvSpPr>
        <p:spPr>
          <a:xfrm>
            <a:off x="464950" y="2019625"/>
            <a:ext cx="8415600" cy="4085704"/>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500"/>
              <a:buFont typeface="Arial"/>
              <a:buNone/>
            </a:pPr>
            <a:r>
              <a:rPr lang="en-GB" sz="1500" b="1" i="0" u="none" strike="noStrike" cap="none" dirty="0">
                <a:solidFill>
                  <a:schemeClr val="dk1"/>
                </a:solidFill>
                <a:latin typeface="Arial"/>
                <a:ea typeface="Arial"/>
                <a:cs typeface="Arial"/>
                <a:sym typeface="Arial"/>
              </a:rPr>
              <a:t>BA (</a:t>
            </a:r>
            <a:r>
              <a:rPr lang="en-GB" sz="1500" b="1" i="0" u="none" strike="noStrike" cap="none" dirty="0" err="1">
                <a:solidFill>
                  <a:schemeClr val="dk1"/>
                </a:solidFill>
                <a:latin typeface="Arial"/>
                <a:ea typeface="Arial"/>
                <a:cs typeface="Arial"/>
                <a:sym typeface="Arial"/>
              </a:rPr>
              <a:t>Hons</a:t>
            </a:r>
            <a:r>
              <a:rPr lang="en-GB" sz="1500" b="1" i="0" u="none" strike="noStrike" cap="none" dirty="0">
                <a:solidFill>
                  <a:schemeClr val="dk1"/>
                </a:solidFill>
                <a:latin typeface="Arial"/>
                <a:ea typeface="Arial"/>
                <a:cs typeface="Arial"/>
                <a:sym typeface="Arial"/>
              </a:rPr>
              <a:t>) Leadership and Management Skills for the Workplace</a:t>
            </a:r>
            <a:endParaRPr sz="15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500"/>
              <a:buFont typeface="Arial"/>
              <a:buNone/>
            </a:pPr>
            <a:r>
              <a:rPr lang="en-GB" sz="1500" b="1" i="0" u="none" strike="noStrike" cap="none" dirty="0">
                <a:solidFill>
                  <a:schemeClr val="dk1"/>
                </a:solidFill>
                <a:latin typeface="Arial"/>
                <a:ea typeface="Arial"/>
                <a:cs typeface="Arial"/>
                <a:sym typeface="Arial"/>
              </a:rPr>
              <a:t>Module code and title: LCLM 5002 and Developing and Managing Individuals and Teams </a:t>
            </a:r>
            <a:endParaRPr sz="15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500"/>
              <a:buFont typeface="Arial"/>
              <a:buNone/>
            </a:pPr>
            <a:r>
              <a:rPr lang="en-GB" sz="1500" b="1" i="0" u="none" strike="noStrike" cap="none" dirty="0">
                <a:solidFill>
                  <a:schemeClr val="dk1"/>
                </a:solidFill>
                <a:latin typeface="Arial"/>
                <a:ea typeface="Arial"/>
                <a:cs typeface="Arial"/>
                <a:sym typeface="Arial"/>
              </a:rPr>
              <a:t>Lecturer’s name: </a:t>
            </a:r>
            <a:r>
              <a:rPr lang="en-GB" sz="1500" b="1" i="0" u="none" strike="noStrike" cap="none" dirty="0" err="1">
                <a:solidFill>
                  <a:schemeClr val="dk1"/>
                </a:solidFill>
                <a:latin typeface="Arial"/>
                <a:ea typeface="Arial"/>
                <a:cs typeface="Arial"/>
                <a:sym typeface="Arial"/>
              </a:rPr>
              <a:t>Amer</a:t>
            </a:r>
            <a:r>
              <a:rPr lang="en-GB" sz="1500" b="1" i="0" u="none" strike="noStrike" cap="none">
                <a:solidFill>
                  <a:schemeClr val="dk1"/>
                </a:solidFill>
                <a:latin typeface="Arial"/>
                <a:ea typeface="Arial"/>
                <a:cs typeface="Arial"/>
                <a:sym typeface="Arial"/>
              </a:rPr>
              <a:t> Kareem</a:t>
            </a:r>
            <a:endParaRPr sz="1500" b="1" i="0" u="none" strike="noStrike" cap="none" dirty="0">
              <a:solidFill>
                <a:schemeClr val="dk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500"/>
              <a:buFont typeface="Arial"/>
              <a:buNone/>
            </a:pPr>
            <a:endParaRPr sz="15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500"/>
              <a:buFont typeface="Arial"/>
              <a:buNone/>
            </a:pPr>
            <a:endParaRPr sz="15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500"/>
              <a:buFont typeface="Arial"/>
              <a:buNone/>
            </a:pPr>
            <a:r>
              <a:rPr lang="en-GB" sz="1500" b="1" i="1" u="none" strike="noStrike" cap="none" dirty="0">
                <a:solidFill>
                  <a:schemeClr val="dk1"/>
                </a:solidFill>
                <a:latin typeface="Arial"/>
                <a:ea typeface="Arial"/>
                <a:cs typeface="Arial"/>
                <a:sym typeface="Arial"/>
              </a:rPr>
              <a:t>Assignment title: Component 1- Individual Presentation</a:t>
            </a:r>
            <a:endParaRPr sz="1500" b="1" i="1"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100"/>
              <a:buFont typeface="Arial"/>
              <a:buNone/>
            </a:pPr>
            <a:endParaRPr sz="11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100"/>
              <a:buFont typeface="Arial"/>
              <a:buNone/>
            </a:pPr>
            <a:endParaRPr sz="11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100"/>
              <a:buFont typeface="Arial"/>
              <a:buNone/>
            </a:pPr>
            <a:endParaRPr sz="1100" b="1" i="0" u="none" strike="noStrike" cap="none" dirty="0">
              <a:solidFill>
                <a:schemeClr val="dk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100"/>
              <a:buFont typeface="Arial"/>
              <a:buNone/>
            </a:pPr>
            <a:endParaRPr sz="11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100"/>
              <a:buFont typeface="Arial"/>
              <a:buNone/>
            </a:pPr>
            <a:endParaRPr sz="11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dirty="0">
                <a:solidFill>
                  <a:schemeClr val="dk1"/>
                </a:solidFill>
                <a:latin typeface="Arial"/>
                <a:ea typeface="Arial"/>
                <a:cs typeface="Arial"/>
                <a:sym typeface="Arial"/>
              </a:rPr>
              <a:t>Submitted by: Alexandru-Marian Balsanu</a:t>
            </a:r>
            <a:endParaRPr sz="12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dirty="0">
                <a:solidFill>
                  <a:schemeClr val="dk1"/>
                </a:solidFill>
                <a:latin typeface="Arial"/>
                <a:ea typeface="Arial"/>
                <a:cs typeface="Arial"/>
                <a:sym typeface="Arial"/>
              </a:rPr>
              <a:t>Student number: 1713839</a:t>
            </a:r>
            <a:endParaRPr sz="1400" b="0" i="0" u="none" strike="noStrike" cap="none" dirty="0">
              <a:solidFill>
                <a:srgbClr val="000000"/>
              </a:solidFill>
              <a:latin typeface="Arial"/>
              <a:ea typeface="Arial"/>
              <a:cs typeface="Arial"/>
              <a:sym typeface="Arial"/>
            </a:endParaRPr>
          </a:p>
        </p:txBody>
      </p:sp>
      <p:pic>
        <p:nvPicPr>
          <p:cNvPr id="92" name="Google Shape;92;p1"/>
          <p:cNvPicPr preferRelativeResize="0"/>
          <p:nvPr/>
        </p:nvPicPr>
        <p:blipFill rotWithShape="1">
          <a:blip r:embed="rId3">
            <a:alphaModFix/>
          </a:blip>
          <a:srcRect/>
          <a:stretch/>
        </p:blipFill>
        <p:spPr>
          <a:xfrm>
            <a:off x="3496412" y="183757"/>
            <a:ext cx="2352675" cy="1038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
          <p:cNvSpPr txBox="1">
            <a:spLocks noGrp="1"/>
          </p:cNvSpPr>
          <p:nvPr>
            <p:ph type="title"/>
          </p:nvPr>
        </p:nvSpPr>
        <p:spPr>
          <a:xfrm>
            <a:off x="827584" y="0"/>
            <a:ext cx="7315200" cy="936103"/>
          </a:xfrm>
          <a:prstGeom prst="rect">
            <a:avLst/>
          </a:prstGeom>
          <a:noFill/>
          <a:ln>
            <a:noFill/>
          </a:ln>
        </p:spPr>
        <p:txBody>
          <a:bodyPr spcFirstLastPara="1" wrap="square" lIns="91425" tIns="45700" rIns="91425" bIns="45700" anchor="b" anchorCtr="0">
            <a:normAutofit/>
          </a:bodyPr>
          <a:lstStyle/>
          <a:p>
            <a:pPr marL="0" lvl="0" indent="0" algn="ctr" rtl="0">
              <a:lnSpc>
                <a:spcPct val="100000"/>
              </a:lnSpc>
              <a:spcBef>
                <a:spcPts val="0"/>
              </a:spcBef>
              <a:spcAft>
                <a:spcPts val="0"/>
              </a:spcAft>
              <a:buClr>
                <a:schemeClr val="lt2"/>
              </a:buClr>
              <a:buSzPts val="4000"/>
              <a:buFont typeface="Times New Roman"/>
              <a:buNone/>
            </a:pPr>
            <a:r>
              <a:rPr lang="en-GB" b="1">
                <a:latin typeface="Arial"/>
                <a:ea typeface="Arial"/>
                <a:cs typeface="Arial"/>
                <a:sym typeface="Arial"/>
              </a:rPr>
              <a:t>Table of Contents</a:t>
            </a:r>
            <a:endParaRPr>
              <a:latin typeface="Arial"/>
              <a:ea typeface="Arial"/>
              <a:cs typeface="Arial"/>
              <a:sym typeface="Arial"/>
            </a:endParaRPr>
          </a:p>
        </p:txBody>
      </p:sp>
      <p:sp>
        <p:nvSpPr>
          <p:cNvPr id="99" name="Google Shape;99;p2"/>
          <p:cNvSpPr txBox="1">
            <a:spLocks noGrp="1"/>
          </p:cNvSpPr>
          <p:nvPr>
            <p:ph type="body" idx="1"/>
          </p:nvPr>
        </p:nvSpPr>
        <p:spPr>
          <a:xfrm>
            <a:off x="222309" y="1187042"/>
            <a:ext cx="8779078" cy="3765261"/>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GB" sz="1800"/>
              <a:t>Slide 3: Introduction </a:t>
            </a:r>
            <a:endParaRPr sz="1800"/>
          </a:p>
          <a:p>
            <a:pPr marL="457200" lvl="0" indent="-342900" algn="just" rtl="0">
              <a:lnSpc>
                <a:spcPct val="100000"/>
              </a:lnSpc>
              <a:spcBef>
                <a:spcPts val="360"/>
              </a:spcBef>
              <a:spcAft>
                <a:spcPts val="0"/>
              </a:spcAft>
              <a:buSzPts val="1800"/>
              <a:buChar char="▪"/>
            </a:pPr>
            <a:r>
              <a:rPr lang="en-GB" sz="1800"/>
              <a:t>Slide 4: Overview of Sainsbury’s </a:t>
            </a:r>
            <a:endParaRPr sz="1800"/>
          </a:p>
          <a:p>
            <a:pPr marL="457200" lvl="0" indent="-342900" algn="just" rtl="0">
              <a:lnSpc>
                <a:spcPct val="100000"/>
              </a:lnSpc>
              <a:spcBef>
                <a:spcPts val="360"/>
              </a:spcBef>
              <a:spcAft>
                <a:spcPts val="0"/>
              </a:spcAft>
              <a:buSzPts val="1800"/>
              <a:buChar char="▪"/>
            </a:pPr>
            <a:r>
              <a:rPr lang="en-GB" sz="1800"/>
              <a:t>Slide 5: Concept and importance of the recruitment process </a:t>
            </a:r>
            <a:endParaRPr sz="1800"/>
          </a:p>
          <a:p>
            <a:pPr marL="457200" lvl="0" indent="-342900" algn="just" rtl="0">
              <a:lnSpc>
                <a:spcPct val="100000"/>
              </a:lnSpc>
              <a:spcBef>
                <a:spcPts val="360"/>
              </a:spcBef>
              <a:spcAft>
                <a:spcPts val="0"/>
              </a:spcAft>
              <a:buSzPts val="1800"/>
              <a:buChar char="▪"/>
            </a:pPr>
            <a:r>
              <a:rPr lang="en-GB" sz="1800"/>
              <a:t>Slide 6: Recruitment process of a team member </a:t>
            </a:r>
            <a:endParaRPr sz="1800"/>
          </a:p>
          <a:p>
            <a:pPr marL="457200" lvl="0" indent="-342900" algn="just" rtl="0">
              <a:lnSpc>
                <a:spcPct val="100000"/>
              </a:lnSpc>
              <a:spcBef>
                <a:spcPts val="360"/>
              </a:spcBef>
              <a:spcAft>
                <a:spcPts val="0"/>
              </a:spcAft>
              <a:buSzPts val="1800"/>
              <a:buChar char="▪"/>
            </a:pPr>
            <a:r>
              <a:rPr lang="en-GB" sz="1800"/>
              <a:t>Slide 7: Recruitment process of a team member </a:t>
            </a:r>
            <a:endParaRPr sz="1800"/>
          </a:p>
          <a:p>
            <a:pPr marL="457200" lvl="0" indent="-342900" algn="just" rtl="0">
              <a:lnSpc>
                <a:spcPct val="100000"/>
              </a:lnSpc>
              <a:spcBef>
                <a:spcPts val="360"/>
              </a:spcBef>
              <a:spcAft>
                <a:spcPts val="0"/>
              </a:spcAft>
              <a:buSzPts val="1800"/>
              <a:buChar char="▪"/>
            </a:pPr>
            <a:r>
              <a:rPr lang="en-GB" sz="1800"/>
              <a:t>Slide 8: Recruitment process of a team member </a:t>
            </a:r>
            <a:endParaRPr sz="1800"/>
          </a:p>
          <a:p>
            <a:pPr marL="457200" lvl="0" indent="-342900" algn="just" rtl="0">
              <a:lnSpc>
                <a:spcPct val="100000"/>
              </a:lnSpc>
              <a:spcBef>
                <a:spcPts val="360"/>
              </a:spcBef>
              <a:spcAft>
                <a:spcPts val="0"/>
              </a:spcAft>
              <a:buSzPts val="1800"/>
              <a:buChar char="▪"/>
            </a:pPr>
            <a:r>
              <a:rPr lang="en-GB" sz="1800"/>
              <a:t>Slide 9: Evaluation </a:t>
            </a:r>
            <a:endParaRPr sz="1800"/>
          </a:p>
          <a:p>
            <a:pPr marL="457200" lvl="0" indent="-342900" algn="just" rtl="0">
              <a:lnSpc>
                <a:spcPct val="100000"/>
              </a:lnSpc>
              <a:spcBef>
                <a:spcPts val="360"/>
              </a:spcBef>
              <a:spcAft>
                <a:spcPts val="0"/>
              </a:spcAft>
              <a:buSzPts val="1800"/>
              <a:buChar char="▪"/>
            </a:pPr>
            <a:r>
              <a:rPr lang="en-GB" sz="1800"/>
              <a:t>Slide 10: Loopholes and challenges in the recruitment process </a:t>
            </a:r>
            <a:endParaRPr sz="1800"/>
          </a:p>
          <a:p>
            <a:pPr marL="457200" lvl="0" indent="-342900" algn="just" rtl="0">
              <a:lnSpc>
                <a:spcPct val="100000"/>
              </a:lnSpc>
              <a:spcBef>
                <a:spcPts val="360"/>
              </a:spcBef>
              <a:spcAft>
                <a:spcPts val="0"/>
              </a:spcAft>
              <a:buSzPts val="1800"/>
              <a:buChar char="▪"/>
            </a:pPr>
            <a:r>
              <a:rPr lang="en-GB" sz="1800"/>
              <a:t>Slide 11: Analyse learning or training and development needs </a:t>
            </a:r>
            <a:endParaRPr sz="1800"/>
          </a:p>
          <a:p>
            <a:pPr marL="457200" lvl="0" indent="-342900" algn="just" rtl="0">
              <a:lnSpc>
                <a:spcPct val="100000"/>
              </a:lnSpc>
              <a:spcBef>
                <a:spcPts val="360"/>
              </a:spcBef>
              <a:spcAft>
                <a:spcPts val="0"/>
              </a:spcAft>
              <a:buSzPts val="1800"/>
              <a:buChar char="▪"/>
            </a:pPr>
            <a:r>
              <a:rPr lang="en-GB" sz="1800"/>
              <a:t>Slide 12: Analyse learning or training and development needs </a:t>
            </a:r>
            <a:endParaRPr sz="1800"/>
          </a:p>
          <a:p>
            <a:pPr marL="457200" lvl="0" indent="-342900" algn="just" rtl="0">
              <a:lnSpc>
                <a:spcPct val="100000"/>
              </a:lnSpc>
              <a:spcBef>
                <a:spcPts val="360"/>
              </a:spcBef>
              <a:spcAft>
                <a:spcPts val="0"/>
              </a:spcAft>
              <a:buSzPts val="1800"/>
              <a:buChar char="▪"/>
            </a:pPr>
            <a:r>
              <a:rPr lang="en-GB" sz="1800"/>
              <a:t>Slide 13: Application of learning and development theories </a:t>
            </a:r>
            <a:endParaRPr sz="1800"/>
          </a:p>
          <a:p>
            <a:pPr marL="457200" lvl="0" indent="-342900" algn="just" rtl="0">
              <a:lnSpc>
                <a:spcPct val="100000"/>
              </a:lnSpc>
              <a:spcBef>
                <a:spcPts val="360"/>
              </a:spcBef>
              <a:spcAft>
                <a:spcPts val="0"/>
              </a:spcAft>
              <a:buSzPts val="1800"/>
              <a:buChar char="▪"/>
            </a:pPr>
            <a:r>
              <a:rPr lang="en-GB" sz="1800"/>
              <a:t>Slide 14: Application of learning and development theories </a:t>
            </a:r>
            <a:endParaRPr sz="1800"/>
          </a:p>
          <a:p>
            <a:pPr marL="457200" lvl="0" indent="-342900" algn="just" rtl="0">
              <a:lnSpc>
                <a:spcPct val="100000"/>
              </a:lnSpc>
              <a:spcBef>
                <a:spcPts val="360"/>
              </a:spcBef>
              <a:spcAft>
                <a:spcPts val="0"/>
              </a:spcAft>
              <a:buSzPts val="1800"/>
              <a:buChar char="▪"/>
            </a:pPr>
            <a:r>
              <a:rPr lang="en-GB" sz="1800"/>
              <a:t>Slide 15: Conclusion </a:t>
            </a:r>
            <a:endParaRPr sz="1800"/>
          </a:p>
          <a:p>
            <a:pPr marL="457200" lvl="0" indent="-342900" algn="just" rtl="0">
              <a:lnSpc>
                <a:spcPct val="100000"/>
              </a:lnSpc>
              <a:spcBef>
                <a:spcPts val="360"/>
              </a:spcBef>
              <a:spcAft>
                <a:spcPts val="0"/>
              </a:spcAft>
              <a:buSzPts val="1800"/>
              <a:buChar char="▪"/>
            </a:pPr>
            <a:r>
              <a:rPr lang="en-GB" sz="1800"/>
              <a:t>Slide 16: Reference list </a:t>
            </a:r>
            <a:endParaRPr sz="1800"/>
          </a:p>
          <a:p>
            <a:pPr marL="457200" lvl="0" indent="-342900" algn="just" rtl="0">
              <a:lnSpc>
                <a:spcPct val="100000"/>
              </a:lnSpc>
              <a:spcBef>
                <a:spcPts val="360"/>
              </a:spcBef>
              <a:spcAft>
                <a:spcPts val="0"/>
              </a:spcAft>
              <a:buSzPts val="1800"/>
              <a:buChar char="▪"/>
            </a:pPr>
            <a:r>
              <a:rPr lang="en-GB" sz="1800"/>
              <a:t>Slide 17: Thank you</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104"/>
        <p:cNvGrpSpPr/>
        <p:nvPr/>
      </p:nvGrpSpPr>
      <p:grpSpPr>
        <a:xfrm>
          <a:off x="0" y="0"/>
          <a:ext cx="0" cy="0"/>
          <a:chOff x="0" y="0"/>
          <a:chExt cx="0" cy="0"/>
        </a:xfrm>
      </p:grpSpPr>
      <p:sp>
        <p:nvSpPr>
          <p:cNvPr id="105" name="Google Shape;105;p3"/>
          <p:cNvSpPr txBox="1">
            <a:spLocks noGrp="1"/>
          </p:cNvSpPr>
          <p:nvPr>
            <p:ph type="title"/>
          </p:nvPr>
        </p:nvSpPr>
        <p:spPr>
          <a:xfrm>
            <a:off x="971600" y="100905"/>
            <a:ext cx="7315200" cy="1140000"/>
          </a:xfrm>
          <a:prstGeom prst="rect">
            <a:avLst/>
          </a:prstGeom>
          <a:noFill/>
          <a:ln>
            <a:noFill/>
          </a:ln>
        </p:spPr>
        <p:txBody>
          <a:bodyPr spcFirstLastPara="1" wrap="square" lIns="91425" tIns="45700" rIns="91425" bIns="45700" anchor="b" anchorCtr="0">
            <a:normAutofit/>
          </a:bodyPr>
          <a:lstStyle/>
          <a:p>
            <a:pPr marL="0" lvl="0" indent="0" algn="ctr" rtl="0">
              <a:lnSpc>
                <a:spcPct val="100000"/>
              </a:lnSpc>
              <a:spcBef>
                <a:spcPts val="0"/>
              </a:spcBef>
              <a:spcAft>
                <a:spcPts val="0"/>
              </a:spcAft>
              <a:buClr>
                <a:schemeClr val="lt2"/>
              </a:buClr>
              <a:buSzPts val="4000"/>
              <a:buFont typeface="Times New Roman"/>
              <a:buNone/>
            </a:pPr>
            <a:r>
              <a:rPr lang="en-GB" b="1">
                <a:solidFill>
                  <a:schemeClr val="dk1"/>
                </a:solidFill>
              </a:rPr>
              <a:t>INTRODUCTION </a:t>
            </a:r>
            <a:endParaRPr b="1">
              <a:solidFill>
                <a:schemeClr val="dk1"/>
              </a:solidFill>
            </a:endParaRPr>
          </a:p>
        </p:txBody>
      </p:sp>
      <p:sp>
        <p:nvSpPr>
          <p:cNvPr id="106" name="Google Shape;106;p3"/>
          <p:cNvSpPr txBox="1">
            <a:spLocks noGrp="1"/>
          </p:cNvSpPr>
          <p:nvPr>
            <p:ph type="body" idx="1"/>
          </p:nvPr>
        </p:nvSpPr>
        <p:spPr>
          <a:xfrm>
            <a:off x="545650" y="1483725"/>
            <a:ext cx="4804200" cy="4825500"/>
          </a:xfrm>
          <a:prstGeom prst="rect">
            <a:avLst/>
          </a:prstGeom>
          <a:noFill/>
          <a:ln>
            <a:noFill/>
          </a:ln>
        </p:spPr>
        <p:txBody>
          <a:bodyPr spcFirstLastPara="1" wrap="square" lIns="91425" tIns="45700" rIns="91425" bIns="45700" anchor="t" anchorCtr="0">
            <a:noAutofit/>
          </a:bodyPr>
          <a:lstStyle/>
          <a:p>
            <a:pPr marL="457200" lvl="0" indent="-330200" algn="just" rtl="0">
              <a:lnSpc>
                <a:spcPct val="150000"/>
              </a:lnSpc>
              <a:spcBef>
                <a:spcPts val="0"/>
              </a:spcBef>
              <a:spcAft>
                <a:spcPts val="0"/>
              </a:spcAft>
              <a:buClr>
                <a:schemeClr val="dk1"/>
              </a:buClr>
              <a:buSzPts val="1600"/>
              <a:buFont typeface="Arial"/>
              <a:buChar char="●"/>
            </a:pPr>
            <a:r>
              <a:rPr lang="en-GB" sz="1600">
                <a:solidFill>
                  <a:schemeClr val="dk1"/>
                </a:solidFill>
              </a:rPr>
              <a:t>Marketing executives refer to individual professionals who are responsible for overseeing, developing, and planning overall marketing campaigns and strategies.</a:t>
            </a:r>
            <a:endParaRPr sz="1600">
              <a:solidFill>
                <a:schemeClr val="dk1"/>
              </a:solidFill>
            </a:endParaRPr>
          </a:p>
          <a:p>
            <a:pPr marL="457200" lvl="0" indent="-330200" algn="just" rtl="0">
              <a:lnSpc>
                <a:spcPct val="150000"/>
              </a:lnSpc>
              <a:spcBef>
                <a:spcPts val="0"/>
              </a:spcBef>
              <a:spcAft>
                <a:spcPts val="0"/>
              </a:spcAft>
              <a:buClr>
                <a:schemeClr val="dk1"/>
              </a:buClr>
              <a:buSzPts val="1600"/>
              <a:buFont typeface="Arial"/>
              <a:buChar char="●"/>
            </a:pPr>
            <a:r>
              <a:rPr lang="en-GB" sz="1600">
                <a:solidFill>
                  <a:schemeClr val="dk1"/>
                </a:solidFill>
              </a:rPr>
              <a:t>Mullins (2019) demonstrates that organisational behaviour is the study of human behaviour, involving control, prediction and understanding people’s behaviour. </a:t>
            </a:r>
            <a:endParaRPr sz="1600">
              <a:solidFill>
                <a:schemeClr val="dk1"/>
              </a:solidFill>
            </a:endParaRPr>
          </a:p>
          <a:p>
            <a:pPr marL="457200" lvl="0" indent="-330200" algn="just" rtl="0">
              <a:lnSpc>
                <a:spcPct val="150000"/>
              </a:lnSpc>
              <a:spcBef>
                <a:spcPts val="0"/>
              </a:spcBef>
              <a:spcAft>
                <a:spcPts val="0"/>
              </a:spcAft>
              <a:buClr>
                <a:schemeClr val="dk1"/>
              </a:buClr>
              <a:buSzPts val="1600"/>
              <a:buFont typeface="Arial"/>
              <a:buChar char="●"/>
            </a:pPr>
            <a:r>
              <a:rPr lang="en-GB" sz="1600">
                <a:solidFill>
                  <a:schemeClr val="dk1"/>
                </a:solidFill>
              </a:rPr>
              <a:t>Presentation's aim: Develop a well-structured, detailed research on the marketing executive's role at Sainsbury's through recruiting the right team members and balancing smooth growth. </a:t>
            </a:r>
            <a:endParaRPr sz="1600">
              <a:solidFill>
                <a:schemeClr val="dk1"/>
              </a:solidFill>
            </a:endParaRPr>
          </a:p>
          <a:p>
            <a:pPr marL="457200" lvl="0" indent="0" algn="just" rtl="0">
              <a:lnSpc>
                <a:spcPct val="150000"/>
              </a:lnSpc>
              <a:spcBef>
                <a:spcPts val="0"/>
              </a:spcBef>
              <a:spcAft>
                <a:spcPts val="0"/>
              </a:spcAft>
              <a:buNone/>
            </a:pPr>
            <a:endParaRPr sz="1600">
              <a:solidFill>
                <a:schemeClr val="dk1"/>
              </a:solidFill>
            </a:endParaRPr>
          </a:p>
        </p:txBody>
      </p:sp>
      <p:sp>
        <p:nvSpPr>
          <p:cNvPr id="107" name="Google Shape;107;p3"/>
          <p:cNvSpPr txBox="1"/>
          <p:nvPr/>
        </p:nvSpPr>
        <p:spPr>
          <a:xfrm>
            <a:off x="6091249" y="5013217"/>
            <a:ext cx="2830500" cy="354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(Source: Sainsbury’s, n.d.) </a:t>
            </a:r>
            <a:endParaRPr sz="2000" b="0" i="0" u="none" strike="noStrike" cap="none">
              <a:solidFill>
                <a:schemeClr val="dk1"/>
              </a:solidFill>
              <a:latin typeface="Arial"/>
              <a:ea typeface="Arial"/>
              <a:cs typeface="Arial"/>
              <a:sym typeface="Arial"/>
            </a:endParaRPr>
          </a:p>
        </p:txBody>
      </p:sp>
      <p:pic>
        <p:nvPicPr>
          <p:cNvPr id="108" name="Google Shape;108;p3"/>
          <p:cNvPicPr preferRelativeResize="0"/>
          <p:nvPr/>
        </p:nvPicPr>
        <p:blipFill rotWithShape="1">
          <a:blip r:embed="rId3">
            <a:alphaModFix/>
          </a:blip>
          <a:srcRect/>
          <a:stretch/>
        </p:blipFill>
        <p:spPr>
          <a:xfrm>
            <a:off x="5920050" y="2398992"/>
            <a:ext cx="3172899" cy="2360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4"/>
          <p:cNvSpPr txBox="1">
            <a:spLocks noGrp="1"/>
          </p:cNvSpPr>
          <p:nvPr>
            <p:ph type="title"/>
          </p:nvPr>
        </p:nvSpPr>
        <p:spPr>
          <a:xfrm>
            <a:off x="1043600" y="81300"/>
            <a:ext cx="7315200" cy="13050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t>Overview of Sainsbury's</a:t>
            </a:r>
            <a:endParaRPr sz="2400" b="1"/>
          </a:p>
          <a:p>
            <a:pPr marL="0" lvl="0" indent="0" algn="ctr" rtl="0">
              <a:lnSpc>
                <a:spcPct val="100000"/>
              </a:lnSpc>
              <a:spcBef>
                <a:spcPts val="0"/>
              </a:spcBef>
              <a:spcAft>
                <a:spcPts val="0"/>
              </a:spcAft>
              <a:buClr>
                <a:schemeClr val="lt2"/>
              </a:buClr>
              <a:buSzPts val="4000"/>
              <a:buFont typeface="Times New Roman"/>
              <a:buNone/>
            </a:pPr>
            <a:endParaRPr sz="2400" b="1"/>
          </a:p>
        </p:txBody>
      </p:sp>
      <p:sp>
        <p:nvSpPr>
          <p:cNvPr id="115" name="Google Shape;115;p4"/>
          <p:cNvSpPr txBox="1">
            <a:spLocks noGrp="1"/>
          </p:cNvSpPr>
          <p:nvPr>
            <p:ph type="body" idx="1"/>
          </p:nvPr>
        </p:nvSpPr>
        <p:spPr>
          <a:xfrm>
            <a:off x="539550" y="1560475"/>
            <a:ext cx="8340300" cy="3305400"/>
          </a:xfrm>
          <a:prstGeom prst="rect">
            <a:avLst/>
          </a:prstGeom>
          <a:noFill/>
          <a:ln>
            <a:noFill/>
          </a:ln>
        </p:spPr>
        <p:txBody>
          <a:bodyPr spcFirstLastPara="1" wrap="square" lIns="91425" tIns="45700" rIns="91425" bIns="45700" anchor="t" anchorCtr="0">
            <a:normAutofit/>
          </a:bodyPr>
          <a:lstStyle/>
          <a:p>
            <a:pPr marL="457200" lvl="0" indent="-330200" algn="just" rtl="0">
              <a:lnSpc>
                <a:spcPct val="150000"/>
              </a:lnSpc>
              <a:spcBef>
                <a:spcPts val="0"/>
              </a:spcBef>
              <a:spcAft>
                <a:spcPts val="0"/>
              </a:spcAft>
              <a:buClr>
                <a:schemeClr val="lt1"/>
              </a:buClr>
              <a:buSzPts val="1600"/>
              <a:buFont typeface="Arial"/>
              <a:buChar char="●"/>
            </a:pPr>
            <a:r>
              <a:rPr lang="en-GB" sz="1600" dirty="0"/>
              <a:t>2nd largest grocery in the UK (Sainsbury's, </a:t>
            </a:r>
            <a:r>
              <a:rPr lang="en-GB" sz="1600" dirty="0" err="1"/>
              <a:t>n.d.</a:t>
            </a:r>
            <a:r>
              <a:rPr lang="en-GB" sz="1600" dirty="0"/>
              <a:t>).</a:t>
            </a:r>
            <a:endParaRPr sz="1600" dirty="0"/>
          </a:p>
          <a:p>
            <a:pPr marL="457200" lvl="0" indent="-330200" algn="just" rtl="0">
              <a:lnSpc>
                <a:spcPct val="150000"/>
              </a:lnSpc>
              <a:spcBef>
                <a:spcPts val="0"/>
              </a:spcBef>
              <a:spcAft>
                <a:spcPts val="0"/>
              </a:spcAft>
              <a:buClr>
                <a:schemeClr val="lt1"/>
              </a:buClr>
              <a:buSzPts val="1600"/>
              <a:buFont typeface="Arial"/>
              <a:buChar char="●"/>
            </a:pPr>
            <a:r>
              <a:rPr lang="en-GB" sz="1600" dirty="0"/>
              <a:t>Strong organisational presence through the presence of convenience stores and supermarkets (Sainsbury's, </a:t>
            </a:r>
            <a:r>
              <a:rPr lang="en-GB" sz="1600" dirty="0" err="1"/>
              <a:t>n.d.</a:t>
            </a:r>
            <a:r>
              <a:rPr lang="en-GB" sz="1600" dirty="0"/>
              <a:t>). </a:t>
            </a:r>
            <a:endParaRPr sz="1600" dirty="0"/>
          </a:p>
          <a:p>
            <a:pPr marL="228600" lvl="0" indent="-55879" algn="l" rtl="0">
              <a:lnSpc>
                <a:spcPct val="150000"/>
              </a:lnSpc>
              <a:spcBef>
                <a:spcPts val="400"/>
              </a:spcBef>
              <a:spcAft>
                <a:spcPts val="0"/>
              </a:spcAft>
              <a:buClr>
                <a:schemeClr val="lt1"/>
              </a:buClr>
              <a:buSzPts val="2000"/>
              <a:buFont typeface="Times New Roman"/>
              <a:buNone/>
            </a:pPr>
            <a:endParaRPr sz="1600" dirty="0"/>
          </a:p>
        </p:txBody>
      </p:sp>
      <p:sp>
        <p:nvSpPr>
          <p:cNvPr id="116" name="Google Shape;116;p4"/>
          <p:cNvSpPr txBox="1"/>
          <p:nvPr/>
        </p:nvSpPr>
        <p:spPr>
          <a:xfrm>
            <a:off x="3570575" y="5773275"/>
            <a:ext cx="3000000" cy="415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500" b="0" i="0" u="none" strike="noStrike" cap="none">
                <a:solidFill>
                  <a:schemeClr val="lt1"/>
                </a:solidFill>
                <a:latin typeface="Arial"/>
                <a:ea typeface="Arial"/>
                <a:cs typeface="Arial"/>
                <a:sym typeface="Arial"/>
              </a:rPr>
              <a:t>(Source: Sainsbury’s, n.d.) </a:t>
            </a:r>
            <a:endParaRPr sz="1500" b="0" i="0" u="none" strike="noStrike" cap="none">
              <a:solidFill>
                <a:schemeClr val="lt1"/>
              </a:solidFill>
              <a:latin typeface="Arial"/>
              <a:ea typeface="Arial"/>
              <a:cs typeface="Arial"/>
              <a:sym typeface="Arial"/>
            </a:endParaRPr>
          </a:p>
        </p:txBody>
      </p:sp>
      <p:pic>
        <p:nvPicPr>
          <p:cNvPr id="117" name="Google Shape;117;p4"/>
          <p:cNvPicPr preferRelativeResize="0"/>
          <p:nvPr/>
        </p:nvPicPr>
        <p:blipFill rotWithShape="1">
          <a:blip r:embed="rId3">
            <a:alphaModFix/>
          </a:blip>
          <a:srcRect/>
          <a:stretch/>
        </p:blipFill>
        <p:spPr>
          <a:xfrm>
            <a:off x="2026725" y="4148050"/>
            <a:ext cx="5734050" cy="1485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6D1CE"/>
        </a:solidFill>
        <a:effectLst/>
      </p:bgPr>
    </p:bg>
    <p:spTree>
      <p:nvGrpSpPr>
        <p:cNvPr id="1" name="Shape 122"/>
        <p:cNvGrpSpPr/>
        <p:nvPr/>
      </p:nvGrpSpPr>
      <p:grpSpPr>
        <a:xfrm>
          <a:off x="0" y="0"/>
          <a:ext cx="0" cy="0"/>
          <a:chOff x="0" y="0"/>
          <a:chExt cx="0" cy="0"/>
        </a:xfrm>
      </p:grpSpPr>
      <p:sp>
        <p:nvSpPr>
          <p:cNvPr id="123" name="Google Shape;123;g3c9e8afbfd3_0_0"/>
          <p:cNvSpPr txBox="1">
            <a:spLocks noGrp="1"/>
          </p:cNvSpPr>
          <p:nvPr>
            <p:ph type="title"/>
          </p:nvPr>
        </p:nvSpPr>
        <p:spPr>
          <a:xfrm>
            <a:off x="575300" y="532775"/>
            <a:ext cx="8706000" cy="6369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solidFill>
                  <a:schemeClr val="dk1"/>
                </a:solidFill>
              </a:rPr>
              <a:t> Concept and importance of the recruitment process </a:t>
            </a:r>
            <a:endParaRPr sz="2400" b="1">
              <a:solidFill>
                <a:schemeClr val="dk1"/>
              </a:solidFill>
            </a:endParaRPr>
          </a:p>
          <a:p>
            <a:pPr marL="0" lvl="0" indent="0" algn="ctr" rtl="0">
              <a:lnSpc>
                <a:spcPct val="100000"/>
              </a:lnSpc>
              <a:spcBef>
                <a:spcPts val="0"/>
              </a:spcBef>
              <a:spcAft>
                <a:spcPts val="0"/>
              </a:spcAft>
              <a:buClr>
                <a:schemeClr val="lt2"/>
              </a:buClr>
              <a:buSzPts val="4000"/>
              <a:buFont typeface="Times New Roman"/>
              <a:buNone/>
            </a:pPr>
            <a:endParaRPr sz="2400" b="1"/>
          </a:p>
        </p:txBody>
      </p:sp>
      <p:sp>
        <p:nvSpPr>
          <p:cNvPr id="124" name="Google Shape;124;g3c9e8afbfd3_0_0"/>
          <p:cNvSpPr txBox="1">
            <a:spLocks noGrp="1"/>
          </p:cNvSpPr>
          <p:nvPr>
            <p:ph type="body" idx="1"/>
          </p:nvPr>
        </p:nvSpPr>
        <p:spPr>
          <a:xfrm>
            <a:off x="414850" y="1169674"/>
            <a:ext cx="8592000" cy="4038429"/>
          </a:xfrm>
          <a:prstGeom prst="rect">
            <a:avLst/>
          </a:prstGeom>
          <a:noFill/>
          <a:ln>
            <a:noFill/>
          </a:ln>
        </p:spPr>
        <p:txBody>
          <a:bodyPr spcFirstLastPara="1" wrap="square" lIns="91425" tIns="45700" rIns="91425" bIns="45700" anchor="t" anchorCtr="0">
            <a:normAutofit/>
          </a:bodyPr>
          <a:lstStyle/>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Recruitment is defined as the operational function of attracting skilled candidates for competitions and managing their duties (</a:t>
            </a:r>
            <a:r>
              <a:rPr lang="en-GB" sz="1400" dirty="0" err="1">
                <a:solidFill>
                  <a:schemeClr val="dk1"/>
                </a:solidFill>
              </a:rPr>
              <a:t>Mihailă</a:t>
            </a:r>
            <a:r>
              <a:rPr lang="en-GB" sz="1400" dirty="0">
                <a:solidFill>
                  <a:schemeClr val="dk1"/>
                </a:solidFill>
              </a:rPr>
              <a:t> and Mura, 2022).</a:t>
            </a:r>
            <a:endParaRPr sz="1400" dirty="0">
              <a:solidFill>
                <a:schemeClr val="dk1"/>
              </a:solidFill>
            </a:endParaRPr>
          </a:p>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Staff recruitment is the mode to locate, find, identify and attract ideal candidates from the selection of eligible candidates, matching with professional characteristics (</a:t>
            </a:r>
            <a:r>
              <a:rPr lang="en-GB" sz="1400" dirty="0" err="1">
                <a:solidFill>
                  <a:schemeClr val="dk1"/>
                </a:solidFill>
              </a:rPr>
              <a:t>Mihailă</a:t>
            </a:r>
            <a:r>
              <a:rPr lang="en-GB" sz="1400" dirty="0">
                <a:solidFill>
                  <a:schemeClr val="dk1"/>
                </a:solidFill>
              </a:rPr>
              <a:t> and Mura, 2022). </a:t>
            </a:r>
            <a:endParaRPr sz="1400" dirty="0">
              <a:solidFill>
                <a:schemeClr val="dk1"/>
              </a:solidFill>
            </a:endParaRPr>
          </a:p>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Wilkinson, Redman and Dundon (2016) organisational objectives and goals are usually not achieved without HR contributions. </a:t>
            </a:r>
            <a:endParaRPr sz="1400" dirty="0">
              <a:solidFill>
                <a:schemeClr val="dk1"/>
              </a:solidFill>
            </a:endParaRPr>
          </a:p>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Human capital management treats individuals as a core asset to gain competitive advantages. </a:t>
            </a:r>
            <a:endParaRPr sz="1400" dirty="0">
              <a:solidFill>
                <a:schemeClr val="dk1"/>
              </a:solidFill>
            </a:endParaRPr>
          </a:p>
        </p:txBody>
      </p:sp>
      <p:sp>
        <p:nvSpPr>
          <p:cNvPr id="125" name="Google Shape;125;g3c9e8afbfd3_0_0"/>
          <p:cNvSpPr txBox="1"/>
          <p:nvPr/>
        </p:nvSpPr>
        <p:spPr>
          <a:xfrm>
            <a:off x="3961005" y="6344250"/>
            <a:ext cx="3994200" cy="415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500" b="0" i="0" u="none" strike="noStrike" cap="none" dirty="0">
                <a:solidFill>
                  <a:schemeClr val="dk1"/>
                </a:solidFill>
                <a:latin typeface="Arial"/>
                <a:ea typeface="Arial"/>
                <a:cs typeface="Arial"/>
                <a:sym typeface="Arial"/>
              </a:rPr>
              <a:t>(Source: </a:t>
            </a:r>
            <a:r>
              <a:rPr lang="en-GB" sz="1500" b="0" i="0" u="none" strike="noStrike" cap="none" dirty="0" err="1">
                <a:solidFill>
                  <a:schemeClr val="dk1"/>
                </a:solidFill>
                <a:latin typeface="Arial"/>
                <a:ea typeface="Arial"/>
                <a:cs typeface="Arial"/>
                <a:sym typeface="Arial"/>
              </a:rPr>
              <a:t>Mihailă</a:t>
            </a:r>
            <a:r>
              <a:rPr lang="en-GB" sz="1500" b="0" i="0" u="none" strike="noStrike" cap="none" dirty="0">
                <a:solidFill>
                  <a:schemeClr val="dk1"/>
                </a:solidFill>
                <a:latin typeface="Arial"/>
                <a:ea typeface="Arial"/>
                <a:cs typeface="Arial"/>
                <a:sym typeface="Arial"/>
              </a:rPr>
              <a:t> and Mura, 2022)</a:t>
            </a:r>
            <a:endParaRPr sz="2200" b="0" i="0" u="none" strike="noStrike" cap="none" dirty="0">
              <a:solidFill>
                <a:srgbClr val="000000"/>
              </a:solidFill>
              <a:latin typeface="Arial"/>
              <a:ea typeface="Arial"/>
              <a:cs typeface="Arial"/>
              <a:sym typeface="Arial"/>
            </a:endParaRPr>
          </a:p>
        </p:txBody>
      </p:sp>
      <p:pic>
        <p:nvPicPr>
          <p:cNvPr id="126" name="Google Shape;126;g3c9e8afbfd3_0_0"/>
          <p:cNvPicPr preferRelativeResize="0"/>
          <p:nvPr/>
        </p:nvPicPr>
        <p:blipFill rotWithShape="1">
          <a:blip r:embed="rId3">
            <a:alphaModFix/>
          </a:blip>
          <a:srcRect/>
          <a:stretch/>
        </p:blipFill>
        <p:spPr>
          <a:xfrm>
            <a:off x="3435880" y="3461700"/>
            <a:ext cx="5044450" cy="28825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5"/>
          <p:cNvSpPr txBox="1">
            <a:spLocks noGrp="1"/>
          </p:cNvSpPr>
          <p:nvPr>
            <p:ph type="title"/>
          </p:nvPr>
        </p:nvSpPr>
        <p:spPr>
          <a:xfrm>
            <a:off x="94650" y="-291525"/>
            <a:ext cx="8954700" cy="8772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t>Recruitment process of a team member</a:t>
            </a:r>
            <a:endParaRPr sz="2400"/>
          </a:p>
        </p:txBody>
      </p:sp>
      <p:sp>
        <p:nvSpPr>
          <p:cNvPr id="133" name="Google Shape;133;p5"/>
          <p:cNvSpPr txBox="1"/>
          <p:nvPr/>
        </p:nvSpPr>
        <p:spPr>
          <a:xfrm>
            <a:off x="-25" y="693425"/>
            <a:ext cx="8850600" cy="2146711"/>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800"/>
              <a:buFont typeface="Arial"/>
              <a:buNone/>
            </a:pPr>
            <a:r>
              <a:rPr lang="en-GB" sz="1700" b="1" i="0" u="none" strike="noStrike" cap="none" dirty="0">
                <a:solidFill>
                  <a:schemeClr val="lt1"/>
                </a:solidFill>
                <a:latin typeface="Arial"/>
                <a:ea typeface="Arial"/>
                <a:cs typeface="Arial"/>
                <a:sym typeface="Arial"/>
              </a:rPr>
              <a:t>Job analysis </a:t>
            </a:r>
            <a:endParaRPr sz="1700" b="1" i="0" u="none" strike="noStrike" cap="none" dirty="0">
              <a:solidFill>
                <a:schemeClr val="lt1"/>
              </a:solidFill>
              <a:latin typeface="Arial"/>
              <a:ea typeface="Arial"/>
              <a:cs typeface="Arial"/>
              <a:sym typeface="Arial"/>
            </a:endParaRPr>
          </a:p>
          <a:p>
            <a:pPr marL="457200" lvl="0" indent="-336550" algn="just" rtl="0">
              <a:lnSpc>
                <a:spcPct val="150000"/>
              </a:lnSpc>
              <a:spcBef>
                <a:spcPts val="0"/>
              </a:spcBef>
              <a:spcAft>
                <a:spcPts val="0"/>
              </a:spcAft>
              <a:buClr>
                <a:schemeClr val="lt1"/>
              </a:buClr>
              <a:buSzPts val="1700"/>
              <a:buChar char="●"/>
            </a:pPr>
            <a:r>
              <a:rPr lang="en-GB" sz="1700" dirty="0">
                <a:solidFill>
                  <a:schemeClr val="lt1"/>
                </a:solidFill>
              </a:rPr>
              <a:t>Tech advancement effectively develops organisational ability to promote consumer-centred services to specific consumer groups.</a:t>
            </a:r>
            <a:endParaRPr sz="1700" dirty="0">
              <a:solidFill>
                <a:schemeClr val="lt1"/>
              </a:solidFill>
            </a:endParaRPr>
          </a:p>
          <a:p>
            <a:pPr marL="457200" lvl="0" indent="-336550" algn="just" rtl="0">
              <a:lnSpc>
                <a:spcPct val="150000"/>
              </a:lnSpc>
              <a:spcBef>
                <a:spcPts val="0"/>
              </a:spcBef>
              <a:spcAft>
                <a:spcPts val="0"/>
              </a:spcAft>
              <a:buClr>
                <a:schemeClr val="lt1"/>
              </a:buClr>
              <a:buSzPts val="1700"/>
              <a:buChar char="●"/>
            </a:pPr>
            <a:r>
              <a:rPr lang="en-GB" sz="1700" dirty="0">
                <a:solidFill>
                  <a:schemeClr val="lt1"/>
                </a:solidFill>
              </a:rPr>
              <a:t>Interview jobholders</a:t>
            </a:r>
          </a:p>
          <a:p>
            <a:pPr marL="457200" lvl="0" indent="-336550" algn="just" rtl="0">
              <a:lnSpc>
                <a:spcPct val="150000"/>
              </a:lnSpc>
              <a:spcBef>
                <a:spcPts val="0"/>
              </a:spcBef>
              <a:spcAft>
                <a:spcPts val="0"/>
              </a:spcAft>
              <a:buClr>
                <a:schemeClr val="lt1"/>
              </a:buClr>
              <a:buSzPts val="1700"/>
              <a:buChar char="●"/>
            </a:pPr>
            <a:r>
              <a:rPr lang="en-US" sz="1700" b="0" i="0" u="none" strike="noStrike" cap="none" dirty="0">
                <a:solidFill>
                  <a:schemeClr val="lt1"/>
                </a:solidFill>
                <a:latin typeface="Arial"/>
                <a:ea typeface="Arial"/>
                <a:cs typeface="Arial"/>
                <a:sym typeface="Arial"/>
              </a:rPr>
              <a:t>Sainsbury’s can execute interviews based on competencies. </a:t>
            </a:r>
            <a:endParaRPr sz="1700" b="0" i="0" u="none" strike="noStrike" cap="none" dirty="0">
              <a:solidFill>
                <a:schemeClr val="lt1"/>
              </a:solidFill>
              <a:latin typeface="Arial"/>
              <a:ea typeface="Arial"/>
              <a:cs typeface="Arial"/>
              <a:sym typeface="Arial"/>
            </a:endParaRPr>
          </a:p>
        </p:txBody>
      </p:sp>
      <p:pic>
        <p:nvPicPr>
          <p:cNvPr id="134" name="Google Shape;134;p5"/>
          <p:cNvPicPr preferRelativeResize="0"/>
          <p:nvPr/>
        </p:nvPicPr>
        <p:blipFill rotWithShape="1">
          <a:blip r:embed="rId3">
            <a:alphaModFix/>
          </a:blip>
          <a:srcRect/>
          <a:stretch/>
        </p:blipFill>
        <p:spPr>
          <a:xfrm>
            <a:off x="350050" y="3340301"/>
            <a:ext cx="4221950" cy="2941229"/>
          </a:xfrm>
          <a:prstGeom prst="rect">
            <a:avLst/>
          </a:prstGeom>
          <a:noFill/>
          <a:ln w="25400" cap="flat" cmpd="sng">
            <a:solidFill>
              <a:srgbClr val="000000"/>
            </a:solidFill>
            <a:prstDash val="solid"/>
            <a:miter lim="8000"/>
            <a:headEnd type="none" w="sm" len="sm"/>
            <a:tailEnd type="none" w="sm" len="sm"/>
          </a:ln>
        </p:spPr>
      </p:pic>
      <p:sp>
        <p:nvSpPr>
          <p:cNvPr id="135" name="Google Shape;135;p5"/>
          <p:cNvSpPr txBox="1"/>
          <p:nvPr/>
        </p:nvSpPr>
        <p:spPr>
          <a:xfrm>
            <a:off x="881512" y="6389280"/>
            <a:ext cx="3000000" cy="400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400"/>
              <a:buFont typeface="Arial"/>
              <a:buNone/>
            </a:pPr>
            <a:r>
              <a:rPr lang="en-GB" sz="1400" b="0" i="0" u="none" strike="noStrike" cap="none" dirty="0">
                <a:solidFill>
                  <a:schemeClr val="lt1"/>
                </a:solidFill>
                <a:latin typeface="Arial"/>
                <a:ea typeface="Arial"/>
                <a:cs typeface="Arial"/>
                <a:sym typeface="Arial"/>
              </a:rPr>
              <a:t>(Source: GLO, 2026)</a:t>
            </a:r>
            <a:endParaRPr sz="1700" b="0" i="0" u="none" strike="noStrike" cap="none" dirty="0">
              <a:solidFill>
                <a:schemeClr val="lt1"/>
              </a:solidFill>
              <a:latin typeface="Arial"/>
              <a:ea typeface="Arial"/>
              <a:cs typeface="Arial"/>
              <a:sym typeface="Arial"/>
            </a:endParaRPr>
          </a:p>
        </p:txBody>
      </p:sp>
      <p:pic>
        <p:nvPicPr>
          <p:cNvPr id="2" name="Picture 1">
            <a:extLst>
              <a:ext uri="{FF2B5EF4-FFF2-40B4-BE49-F238E27FC236}">
                <a16:creationId xmlns:a16="http://schemas.microsoft.com/office/drawing/2014/main" id="{AC62A9D5-79EB-C382-1097-1A46622CF5A4}"/>
              </a:ext>
            </a:extLst>
          </p:cNvPr>
          <p:cNvPicPr>
            <a:picLocks noChangeAspect="1"/>
          </p:cNvPicPr>
          <p:nvPr/>
        </p:nvPicPr>
        <p:blipFill>
          <a:blip r:embed="rId4"/>
          <a:stretch>
            <a:fillRect/>
          </a:stretch>
        </p:blipFill>
        <p:spPr>
          <a:xfrm>
            <a:off x="4753292" y="3878841"/>
            <a:ext cx="4097283" cy="204488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40"/>
        <p:cNvGrpSpPr/>
        <p:nvPr/>
      </p:nvGrpSpPr>
      <p:grpSpPr>
        <a:xfrm>
          <a:off x="0" y="0"/>
          <a:ext cx="0" cy="0"/>
          <a:chOff x="0" y="0"/>
          <a:chExt cx="0" cy="0"/>
        </a:xfrm>
      </p:grpSpPr>
      <p:sp>
        <p:nvSpPr>
          <p:cNvPr id="141" name="Google Shape;141;g3c9e8afbfd3_0_12"/>
          <p:cNvSpPr txBox="1">
            <a:spLocks noGrp="1"/>
          </p:cNvSpPr>
          <p:nvPr>
            <p:ph type="title"/>
          </p:nvPr>
        </p:nvSpPr>
        <p:spPr>
          <a:xfrm>
            <a:off x="94650" y="-87625"/>
            <a:ext cx="8954700" cy="10668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solidFill>
                  <a:schemeClr val="dk1"/>
                </a:solidFill>
              </a:rPr>
              <a:t>Recruitment process of a team member</a:t>
            </a:r>
            <a:endParaRPr sz="2400">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400" b="1">
              <a:solidFill>
                <a:schemeClr val="dk1"/>
              </a:solidFill>
              <a:latin typeface="Times New Roman"/>
              <a:ea typeface="Times New Roman"/>
              <a:cs typeface="Times New Roman"/>
              <a:sym typeface="Times New Roman"/>
            </a:endParaRPr>
          </a:p>
        </p:txBody>
      </p:sp>
      <p:sp>
        <p:nvSpPr>
          <p:cNvPr id="142" name="Google Shape;142;g3c9e8afbfd3_0_12"/>
          <p:cNvSpPr txBox="1">
            <a:spLocks noGrp="1"/>
          </p:cNvSpPr>
          <p:nvPr>
            <p:ph type="body" idx="1"/>
          </p:nvPr>
        </p:nvSpPr>
        <p:spPr>
          <a:xfrm>
            <a:off x="94650" y="388625"/>
            <a:ext cx="8954700" cy="3676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500" b="1" i="1" dirty="0">
                <a:solidFill>
                  <a:schemeClr val="dk1"/>
                </a:solidFill>
              </a:rPr>
              <a:t>Job description </a:t>
            </a:r>
            <a:endParaRPr sz="1500" b="1" i="1" dirty="0">
              <a:solidFill>
                <a:schemeClr val="dk1"/>
              </a:solidFill>
            </a:endParaRPr>
          </a:p>
          <a:p>
            <a:pPr marL="457200" lvl="0" indent="-323850" algn="just" rtl="0">
              <a:lnSpc>
                <a:spcPct val="150000"/>
              </a:lnSpc>
              <a:spcBef>
                <a:spcPts val="0"/>
              </a:spcBef>
              <a:spcAft>
                <a:spcPts val="0"/>
              </a:spcAft>
              <a:buClr>
                <a:schemeClr val="dk1"/>
              </a:buClr>
              <a:buSzPts val="1500"/>
              <a:buFont typeface="Arial"/>
              <a:buChar char="●"/>
            </a:pPr>
            <a:r>
              <a:rPr lang="en-GB" sz="1500" b="1" i="1" dirty="0">
                <a:solidFill>
                  <a:schemeClr val="dk1"/>
                </a:solidFill>
              </a:rPr>
              <a:t>The Unified Theory of Acceptance and Use of Technology (UTAUT) </a:t>
            </a:r>
            <a:r>
              <a:rPr lang="en-GB" sz="1500" dirty="0">
                <a:solidFill>
                  <a:schemeClr val="dk1"/>
                </a:solidFill>
              </a:rPr>
              <a:t>can be applied as an acceptance model to assess user interactions. </a:t>
            </a:r>
            <a:endParaRPr sz="1500" b="1" i="1" dirty="0">
              <a:solidFill>
                <a:schemeClr val="dk1"/>
              </a:solidFill>
            </a:endParaRPr>
          </a:p>
          <a:p>
            <a:pPr marL="0" lvl="0" indent="0" algn="just" rtl="0">
              <a:lnSpc>
                <a:spcPct val="150000"/>
              </a:lnSpc>
              <a:spcBef>
                <a:spcPts val="0"/>
              </a:spcBef>
              <a:spcAft>
                <a:spcPts val="0"/>
              </a:spcAft>
              <a:buNone/>
            </a:pPr>
            <a:r>
              <a:rPr lang="en-GB" sz="1500" b="1" i="1" dirty="0">
                <a:solidFill>
                  <a:schemeClr val="dk1"/>
                </a:solidFill>
              </a:rPr>
              <a:t>It identifies:  </a:t>
            </a:r>
            <a:endParaRPr sz="1500" b="1" i="1" dirty="0">
              <a:solidFill>
                <a:schemeClr val="dk1"/>
              </a:solidFill>
            </a:endParaRPr>
          </a:p>
          <a:p>
            <a:pPr marL="457200" lvl="0" indent="-323850" algn="just" rtl="0">
              <a:lnSpc>
                <a:spcPct val="150000"/>
              </a:lnSpc>
              <a:spcBef>
                <a:spcPts val="0"/>
              </a:spcBef>
              <a:spcAft>
                <a:spcPts val="0"/>
              </a:spcAft>
              <a:buClr>
                <a:schemeClr val="dk1"/>
              </a:buClr>
              <a:buSzPts val="1500"/>
              <a:buFont typeface="Arial"/>
              <a:buChar char="●"/>
            </a:pPr>
            <a:r>
              <a:rPr lang="en-GB" sz="1500" dirty="0">
                <a:solidFill>
                  <a:schemeClr val="dk1"/>
                </a:solidFill>
              </a:rPr>
              <a:t>Limitation of authority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Font typeface="Arial"/>
              <a:buChar char="●"/>
            </a:pPr>
            <a:r>
              <a:rPr lang="en-GB" sz="1500" dirty="0">
                <a:solidFill>
                  <a:schemeClr val="dk1"/>
                </a:solidFill>
              </a:rPr>
              <a:t>Responsibilities and duties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Font typeface="Arial"/>
              <a:buChar char="●"/>
            </a:pPr>
            <a:r>
              <a:rPr lang="en-GB" sz="1500" dirty="0">
                <a:solidFill>
                  <a:schemeClr val="dk1"/>
                </a:solidFill>
              </a:rPr>
              <a:t>Job purpose, the responsible person, and the area of responsibility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Font typeface="Arial"/>
              <a:buChar char="●"/>
            </a:pPr>
            <a:r>
              <a:rPr lang="en-GB" sz="1500" dirty="0">
                <a:solidFill>
                  <a:schemeClr val="dk1"/>
                </a:solidFill>
              </a:rPr>
              <a:t>Direct marketing campaign based on end-to-end delivery to final deployment (GLO, 2026).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Font typeface="Arial"/>
              <a:buChar char="●"/>
            </a:pPr>
            <a:r>
              <a:rPr lang="en-GB" sz="1500" dirty="0">
                <a:solidFill>
                  <a:schemeClr val="dk1"/>
                </a:solidFill>
              </a:rPr>
              <a:t>Creative development, content strategy, proposition development, and channel integration knowledge in adherence to the guidelines of the brand (GLO, 2026). </a:t>
            </a:r>
            <a:endParaRPr sz="1500" dirty="0">
              <a:solidFill>
                <a:schemeClr val="dk1"/>
              </a:solidFill>
            </a:endParaRPr>
          </a:p>
          <a:p>
            <a:pPr marL="0" lvl="0" indent="0" algn="just" rtl="0">
              <a:lnSpc>
                <a:spcPct val="150000"/>
              </a:lnSpc>
              <a:spcBef>
                <a:spcPts val="0"/>
              </a:spcBef>
              <a:spcAft>
                <a:spcPts val="0"/>
              </a:spcAft>
              <a:buNone/>
            </a:pPr>
            <a:endParaRPr b="1" i="1" dirty="0">
              <a:solidFill>
                <a:schemeClr val="dk1"/>
              </a:solidFill>
            </a:endParaRPr>
          </a:p>
          <a:p>
            <a:pPr marL="0" lvl="0" indent="0" algn="just" rtl="0">
              <a:lnSpc>
                <a:spcPct val="150000"/>
              </a:lnSpc>
              <a:spcBef>
                <a:spcPts val="300"/>
              </a:spcBef>
              <a:spcAft>
                <a:spcPts val="0"/>
              </a:spcAft>
              <a:buSzPts val="1800"/>
              <a:buNone/>
            </a:pPr>
            <a:endParaRPr sz="2700" dirty="0">
              <a:solidFill>
                <a:schemeClr val="dk1"/>
              </a:solidFill>
              <a:latin typeface="Times New Roman"/>
              <a:ea typeface="Times New Roman"/>
              <a:cs typeface="Times New Roman"/>
              <a:sym typeface="Times New Roman"/>
            </a:endParaRPr>
          </a:p>
        </p:txBody>
      </p:sp>
      <p:sp>
        <p:nvSpPr>
          <p:cNvPr id="143" name="Google Shape;143;g3c9e8afbfd3_0_12"/>
          <p:cNvSpPr txBox="1"/>
          <p:nvPr/>
        </p:nvSpPr>
        <p:spPr>
          <a:xfrm>
            <a:off x="318064" y="6246510"/>
            <a:ext cx="3203700" cy="9003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900" b="0" i="0" u="none" strike="noStrike" cap="none" dirty="0">
                <a:solidFill>
                  <a:schemeClr val="dk1"/>
                </a:solidFill>
                <a:latin typeface="Arial"/>
                <a:ea typeface="Arial"/>
                <a:cs typeface="Arial"/>
                <a:sym typeface="Arial"/>
              </a:rPr>
              <a:t>(Source: GLO, 2026)</a:t>
            </a:r>
            <a:endParaRPr sz="19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endParaRPr sz="1800" b="0" i="0" u="none" strike="noStrike" cap="none" dirty="0">
              <a:solidFill>
                <a:schemeClr val="dk1"/>
              </a:solidFill>
              <a:latin typeface="Times New Roman"/>
              <a:ea typeface="Times New Roman"/>
              <a:cs typeface="Times New Roman"/>
              <a:sym typeface="Times New Roman"/>
            </a:endParaRPr>
          </a:p>
        </p:txBody>
      </p:sp>
      <p:pic>
        <p:nvPicPr>
          <p:cNvPr id="144" name="Google Shape;144;g3c9e8afbfd3_0_12"/>
          <p:cNvPicPr preferRelativeResize="0"/>
          <p:nvPr/>
        </p:nvPicPr>
        <p:blipFill rotWithShape="1">
          <a:blip r:embed="rId3">
            <a:alphaModFix/>
          </a:blip>
          <a:srcRect/>
          <a:stretch/>
        </p:blipFill>
        <p:spPr>
          <a:xfrm>
            <a:off x="94650" y="4161080"/>
            <a:ext cx="4013524" cy="1961424"/>
          </a:xfrm>
          <a:prstGeom prst="rect">
            <a:avLst/>
          </a:prstGeom>
          <a:noFill/>
          <a:ln w="25400" cap="flat" cmpd="sng">
            <a:solidFill>
              <a:srgbClr val="000000"/>
            </a:solidFill>
            <a:prstDash val="solid"/>
            <a:miter lim="8000"/>
            <a:headEnd type="none" w="sm" len="sm"/>
            <a:tailEnd type="none" w="sm" len="sm"/>
          </a:ln>
        </p:spPr>
      </p:pic>
      <p:pic>
        <p:nvPicPr>
          <p:cNvPr id="2" name="Picture 1">
            <a:extLst>
              <a:ext uri="{FF2B5EF4-FFF2-40B4-BE49-F238E27FC236}">
                <a16:creationId xmlns:a16="http://schemas.microsoft.com/office/drawing/2014/main" id="{1A090CA7-0EB4-5EB5-1E4C-4DD087874FDB}"/>
              </a:ext>
            </a:extLst>
          </p:cNvPr>
          <p:cNvPicPr>
            <a:picLocks noChangeAspect="1"/>
          </p:cNvPicPr>
          <p:nvPr/>
        </p:nvPicPr>
        <p:blipFill>
          <a:blip r:embed="rId4"/>
          <a:stretch>
            <a:fillRect/>
          </a:stretch>
        </p:blipFill>
        <p:spPr>
          <a:xfrm>
            <a:off x="4368979" y="4343279"/>
            <a:ext cx="4496725" cy="15970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49"/>
        <p:cNvGrpSpPr/>
        <p:nvPr/>
      </p:nvGrpSpPr>
      <p:grpSpPr>
        <a:xfrm>
          <a:off x="0" y="0"/>
          <a:ext cx="0" cy="0"/>
          <a:chOff x="0" y="0"/>
          <a:chExt cx="0" cy="0"/>
        </a:xfrm>
      </p:grpSpPr>
      <p:sp>
        <p:nvSpPr>
          <p:cNvPr id="150" name="Google Shape;150;g3c9e8afbfd3_0_6"/>
          <p:cNvSpPr txBox="1">
            <a:spLocks noGrp="1"/>
          </p:cNvSpPr>
          <p:nvPr>
            <p:ph type="title"/>
          </p:nvPr>
        </p:nvSpPr>
        <p:spPr>
          <a:xfrm>
            <a:off x="189300" y="121925"/>
            <a:ext cx="8954700" cy="10860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solidFill>
                  <a:schemeClr val="dk1"/>
                </a:solidFill>
              </a:rPr>
              <a:t>Recruitment process of a team member</a:t>
            </a:r>
            <a:endParaRPr sz="2400">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900" b="1">
              <a:solidFill>
                <a:schemeClr val="dk1"/>
              </a:solidFill>
              <a:latin typeface="Times New Roman"/>
              <a:ea typeface="Times New Roman"/>
              <a:cs typeface="Times New Roman"/>
              <a:sym typeface="Times New Roman"/>
            </a:endParaRPr>
          </a:p>
        </p:txBody>
      </p:sp>
      <p:sp>
        <p:nvSpPr>
          <p:cNvPr id="151" name="Google Shape;151;g3c9e8afbfd3_0_6"/>
          <p:cNvSpPr txBox="1">
            <a:spLocks noGrp="1"/>
          </p:cNvSpPr>
          <p:nvPr>
            <p:ph type="body" idx="1"/>
          </p:nvPr>
        </p:nvSpPr>
        <p:spPr>
          <a:xfrm>
            <a:off x="189300" y="1008350"/>
            <a:ext cx="8726100" cy="31563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700" b="1" dirty="0">
                <a:solidFill>
                  <a:schemeClr val="dk1"/>
                </a:solidFill>
              </a:rPr>
              <a:t>Person specification </a:t>
            </a:r>
            <a:endParaRPr sz="1700" b="1" dirty="0">
              <a:solidFill>
                <a:schemeClr val="dk1"/>
              </a:solidFill>
            </a:endParaRPr>
          </a:p>
          <a:p>
            <a:pPr marL="457200" lvl="0" indent="-336550" algn="just" rtl="0">
              <a:lnSpc>
                <a:spcPct val="150000"/>
              </a:lnSpc>
              <a:spcBef>
                <a:spcPts val="0"/>
              </a:spcBef>
              <a:spcAft>
                <a:spcPts val="0"/>
              </a:spcAft>
              <a:buClr>
                <a:schemeClr val="dk1"/>
              </a:buClr>
              <a:buSzPts val="1700"/>
              <a:buFont typeface="Arial"/>
              <a:buChar char="●"/>
            </a:pPr>
            <a:r>
              <a:rPr lang="en-GB" sz="1700" dirty="0">
                <a:solidFill>
                  <a:schemeClr val="dk1"/>
                </a:solidFill>
              </a:rPr>
              <a:t>An image of ideal candidates for the job </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Font typeface="Arial"/>
              <a:buChar char="●"/>
            </a:pPr>
            <a:r>
              <a:rPr lang="en-GB" sz="1700" dirty="0">
                <a:solidFill>
                  <a:schemeClr val="dk1"/>
                </a:solidFill>
              </a:rPr>
              <a:t>Confirmed by scheduled appointment </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Font typeface="Arial"/>
              <a:buChar char="●"/>
            </a:pPr>
            <a:r>
              <a:rPr lang="en-GB" sz="1700" dirty="0">
                <a:solidFill>
                  <a:schemeClr val="dk1"/>
                </a:solidFill>
              </a:rPr>
              <a:t>HR managers screen applicants from interviews and from aptitude tests. </a:t>
            </a:r>
            <a:endParaRPr sz="1700" dirty="0">
              <a:solidFill>
                <a:schemeClr val="dk1"/>
              </a:solidFill>
            </a:endParaRPr>
          </a:p>
          <a:p>
            <a:pPr marL="457200" lvl="0" indent="0" algn="just" rtl="0">
              <a:lnSpc>
                <a:spcPct val="150000"/>
              </a:lnSpc>
              <a:spcBef>
                <a:spcPts val="0"/>
              </a:spcBef>
              <a:spcAft>
                <a:spcPts val="0"/>
              </a:spcAft>
              <a:buNone/>
            </a:pPr>
            <a:endParaRPr sz="1700" b="1" dirty="0">
              <a:solidFill>
                <a:schemeClr val="dk1"/>
              </a:solidFill>
            </a:endParaRPr>
          </a:p>
          <a:p>
            <a:pPr marL="457200" lvl="0" indent="0" algn="l" rtl="0">
              <a:lnSpc>
                <a:spcPct val="150000"/>
              </a:lnSpc>
              <a:spcBef>
                <a:spcPts val="300"/>
              </a:spcBef>
              <a:spcAft>
                <a:spcPts val="0"/>
              </a:spcAft>
              <a:buSzPts val="1800"/>
              <a:buNone/>
            </a:pPr>
            <a:endParaRPr sz="1700" dirty="0">
              <a:solidFill>
                <a:schemeClr val="dk1"/>
              </a:solidFill>
            </a:endParaRPr>
          </a:p>
        </p:txBody>
      </p:sp>
      <p:sp>
        <p:nvSpPr>
          <p:cNvPr id="152" name="Google Shape;152;g3c9e8afbfd3_0_6"/>
          <p:cNvSpPr txBox="1"/>
          <p:nvPr/>
        </p:nvSpPr>
        <p:spPr>
          <a:xfrm>
            <a:off x="-392385" y="5733393"/>
            <a:ext cx="5662800" cy="4311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600" b="0" i="0" u="none" strike="noStrike" cap="none" dirty="0">
                <a:solidFill>
                  <a:schemeClr val="dk1"/>
                </a:solidFill>
                <a:latin typeface="Arial"/>
                <a:ea typeface="Arial"/>
                <a:cs typeface="Arial"/>
                <a:sym typeface="Arial"/>
              </a:rPr>
              <a:t>(Source: Sainsbury’s, </a:t>
            </a:r>
            <a:r>
              <a:rPr lang="en-GB" sz="1600" b="0" i="0" u="none" strike="noStrike" cap="none" dirty="0" err="1">
                <a:solidFill>
                  <a:schemeClr val="dk1"/>
                </a:solidFill>
                <a:latin typeface="Arial"/>
                <a:ea typeface="Arial"/>
                <a:cs typeface="Arial"/>
                <a:sym typeface="Arial"/>
              </a:rPr>
              <a:t>n.d.a.</a:t>
            </a:r>
            <a:r>
              <a:rPr lang="en-GB" sz="1600" b="0" i="0" u="none" strike="noStrike" cap="none" dirty="0">
                <a:solidFill>
                  <a:schemeClr val="dk1"/>
                </a:solidFill>
                <a:latin typeface="Arial"/>
                <a:ea typeface="Arial"/>
                <a:cs typeface="Arial"/>
                <a:sym typeface="Arial"/>
              </a:rPr>
              <a:t>)</a:t>
            </a:r>
            <a:endParaRPr sz="2500" b="0" i="0" u="none" strike="noStrike" cap="none" dirty="0">
              <a:solidFill>
                <a:srgbClr val="000000"/>
              </a:solidFill>
              <a:latin typeface="Arial"/>
              <a:ea typeface="Arial"/>
              <a:cs typeface="Arial"/>
              <a:sym typeface="Arial"/>
            </a:endParaRPr>
          </a:p>
        </p:txBody>
      </p:sp>
      <p:pic>
        <p:nvPicPr>
          <p:cNvPr id="153" name="Google Shape;153;g3c9e8afbfd3_0_6"/>
          <p:cNvPicPr preferRelativeResize="0"/>
          <p:nvPr/>
        </p:nvPicPr>
        <p:blipFill rotWithShape="1">
          <a:blip r:embed="rId3">
            <a:alphaModFix/>
          </a:blip>
          <a:srcRect/>
          <a:stretch/>
        </p:blipFill>
        <p:spPr>
          <a:xfrm>
            <a:off x="189300" y="3299300"/>
            <a:ext cx="4499431" cy="2434093"/>
          </a:xfrm>
          <a:prstGeom prst="rect">
            <a:avLst/>
          </a:prstGeom>
          <a:noFill/>
          <a:ln w="25400" cap="flat" cmpd="sng">
            <a:solidFill>
              <a:srgbClr val="000000"/>
            </a:solidFill>
            <a:prstDash val="solid"/>
            <a:miter lim="8000"/>
            <a:headEnd type="none" w="sm" len="sm"/>
            <a:tailEnd type="none" w="sm" len="sm"/>
          </a:ln>
        </p:spPr>
      </p:pic>
      <p:pic>
        <p:nvPicPr>
          <p:cNvPr id="2" name="Picture 1">
            <a:extLst>
              <a:ext uri="{FF2B5EF4-FFF2-40B4-BE49-F238E27FC236}">
                <a16:creationId xmlns:a16="http://schemas.microsoft.com/office/drawing/2014/main" id="{E435845A-A5D6-A88C-F75B-5DE978B5B6F2}"/>
              </a:ext>
            </a:extLst>
          </p:cNvPr>
          <p:cNvPicPr>
            <a:picLocks noChangeAspect="1"/>
          </p:cNvPicPr>
          <p:nvPr/>
        </p:nvPicPr>
        <p:blipFill>
          <a:blip r:embed="rId4"/>
          <a:stretch>
            <a:fillRect/>
          </a:stretch>
        </p:blipFill>
        <p:spPr>
          <a:xfrm>
            <a:off x="4978579" y="3705451"/>
            <a:ext cx="3936821" cy="162179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158"/>
        <p:cNvGrpSpPr/>
        <p:nvPr/>
      </p:nvGrpSpPr>
      <p:grpSpPr>
        <a:xfrm>
          <a:off x="0" y="0"/>
          <a:ext cx="0" cy="0"/>
          <a:chOff x="0" y="0"/>
          <a:chExt cx="0" cy="0"/>
        </a:xfrm>
      </p:grpSpPr>
      <p:sp>
        <p:nvSpPr>
          <p:cNvPr id="159" name="Google Shape;159;g3c9e8afbfd3_0_34"/>
          <p:cNvSpPr txBox="1">
            <a:spLocks noGrp="1"/>
          </p:cNvSpPr>
          <p:nvPr>
            <p:ph type="title"/>
          </p:nvPr>
        </p:nvSpPr>
        <p:spPr>
          <a:xfrm>
            <a:off x="94650" y="-291525"/>
            <a:ext cx="8954700" cy="8970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500" b="1">
                <a:solidFill>
                  <a:schemeClr val="dk1"/>
                </a:solidFill>
              </a:rPr>
              <a:t>Evaluation </a:t>
            </a:r>
            <a:endParaRPr sz="4100" b="1">
              <a:solidFill>
                <a:schemeClr val="dk1"/>
              </a:solidFill>
              <a:latin typeface="Times New Roman"/>
              <a:ea typeface="Times New Roman"/>
              <a:cs typeface="Times New Roman"/>
              <a:sym typeface="Times New Roman"/>
            </a:endParaRPr>
          </a:p>
        </p:txBody>
      </p:sp>
      <p:sp>
        <p:nvSpPr>
          <p:cNvPr id="160" name="Google Shape;160;g3c9e8afbfd3_0_34"/>
          <p:cNvSpPr txBox="1"/>
          <p:nvPr/>
        </p:nvSpPr>
        <p:spPr>
          <a:xfrm>
            <a:off x="184775" y="605475"/>
            <a:ext cx="3000000" cy="4464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700"/>
              <a:buFont typeface="Arial"/>
              <a:buNone/>
            </a:pPr>
            <a:endParaRPr sz="1700" b="1" i="1" u="none" strike="noStrike" cap="none">
              <a:solidFill>
                <a:schemeClr val="dk1"/>
              </a:solidFill>
              <a:latin typeface="Times New Roman"/>
              <a:ea typeface="Times New Roman"/>
              <a:cs typeface="Times New Roman"/>
              <a:sym typeface="Times New Roman"/>
            </a:endParaRPr>
          </a:p>
        </p:txBody>
      </p:sp>
      <p:sp>
        <p:nvSpPr>
          <p:cNvPr id="161" name="Google Shape;161;g3c9e8afbfd3_0_34"/>
          <p:cNvSpPr txBox="1"/>
          <p:nvPr/>
        </p:nvSpPr>
        <p:spPr>
          <a:xfrm>
            <a:off x="184775" y="1131575"/>
            <a:ext cx="8132400" cy="2746876"/>
          </a:xfrm>
          <a:prstGeom prst="rect">
            <a:avLst/>
          </a:prstGeom>
          <a:noFill/>
          <a:ln>
            <a:noFill/>
          </a:ln>
        </p:spPr>
        <p:txBody>
          <a:bodyPr spcFirstLastPara="1" wrap="square" lIns="91425" tIns="91425" rIns="91425" bIns="91425" anchor="t" anchorCtr="0">
            <a:spAutoFit/>
          </a:bodyPr>
          <a:lstStyle/>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rPr>
              <a:t>Sainsbury's transforms from a traditional to an online recruitment process, which is not associated with supply and demand forecasting to assess the future needs of people.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rPr>
              <a:t>Digital transformation minimises paperwork, which improves operational efficiency.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rPr>
              <a:t>Customer demand is continuously changing (</a:t>
            </a:r>
            <a:r>
              <a:rPr lang="en-GB" sz="1500" dirty="0" err="1">
                <a:solidFill>
                  <a:schemeClr val="dk1"/>
                </a:solidFill>
              </a:rPr>
              <a:t>Leatherbarrow</a:t>
            </a:r>
            <a:r>
              <a:rPr lang="en-GB" sz="1500" dirty="0">
                <a:solidFill>
                  <a:schemeClr val="dk1"/>
                </a:solidFill>
              </a:rPr>
              <a:t> and Fletcher, 2014). </a:t>
            </a:r>
            <a:endParaRPr sz="1500" dirty="0">
              <a:solidFill>
                <a:schemeClr val="dk1"/>
              </a:solidFill>
            </a:endParaRPr>
          </a:p>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rPr>
              <a:t>For person specification, Sainsbury's online job application site offers guidance with the choice of the right recruitment process (Sainsbury's, </a:t>
            </a:r>
            <a:r>
              <a:rPr lang="en-GB" sz="1500" dirty="0" err="1">
                <a:solidFill>
                  <a:schemeClr val="dk1"/>
                </a:solidFill>
              </a:rPr>
              <a:t>n.d.a</a:t>
            </a:r>
            <a:r>
              <a:rPr lang="en-GB" sz="1500" dirty="0">
                <a:solidFill>
                  <a:schemeClr val="dk1"/>
                </a:solidFill>
              </a:rPr>
              <a:t>.). </a:t>
            </a:r>
            <a:endParaRPr sz="1500" dirty="0">
              <a:solidFill>
                <a:schemeClr val="dk1"/>
              </a:solidFill>
            </a:endParaRPr>
          </a:p>
          <a:p>
            <a:pPr marL="457200" marR="0" lvl="0" indent="0" algn="just" rtl="0">
              <a:lnSpc>
                <a:spcPct val="150000"/>
              </a:lnSpc>
              <a:spcBef>
                <a:spcPts val="0"/>
              </a:spcBef>
              <a:spcAft>
                <a:spcPts val="0"/>
              </a:spcAft>
              <a:buNone/>
            </a:pPr>
            <a:endParaRPr sz="2100" dirty="0">
              <a:solidFill>
                <a:schemeClr val="dk1"/>
              </a:solidFill>
            </a:endParaRPr>
          </a:p>
        </p:txBody>
      </p:sp>
      <p:pic>
        <p:nvPicPr>
          <p:cNvPr id="162" name="Google Shape;162;g3c9e8afbfd3_0_34"/>
          <p:cNvPicPr preferRelativeResize="0"/>
          <p:nvPr/>
        </p:nvPicPr>
        <p:blipFill rotWithShape="1">
          <a:blip r:embed="rId3">
            <a:alphaModFix/>
          </a:blip>
          <a:srcRect/>
          <a:stretch/>
        </p:blipFill>
        <p:spPr>
          <a:xfrm>
            <a:off x="1600200" y="3673975"/>
            <a:ext cx="5734050" cy="2124075"/>
          </a:xfrm>
          <a:prstGeom prst="rect">
            <a:avLst/>
          </a:prstGeom>
          <a:noFill/>
          <a:ln>
            <a:noFill/>
          </a:ln>
        </p:spPr>
      </p:pic>
      <p:sp>
        <p:nvSpPr>
          <p:cNvPr id="163" name="Google Shape;163;g3c9e8afbfd3_0_34"/>
          <p:cNvSpPr txBox="1"/>
          <p:nvPr/>
        </p:nvSpPr>
        <p:spPr>
          <a:xfrm>
            <a:off x="2531700" y="6057900"/>
            <a:ext cx="4080600" cy="477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900"/>
              <a:buFont typeface="Arial"/>
              <a:buNone/>
            </a:pPr>
            <a:r>
              <a:rPr lang="en-GB" sz="1900" b="0" i="0" u="none" strike="noStrike" cap="none">
                <a:solidFill>
                  <a:schemeClr val="dk1"/>
                </a:solidFill>
                <a:latin typeface="Arial"/>
                <a:ea typeface="Arial"/>
                <a:cs typeface="Arial"/>
                <a:sym typeface="Arial"/>
              </a:rPr>
              <a:t>(Source: Sainsbury’s, n.d.) </a:t>
            </a:r>
            <a:endParaRPr sz="22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168"/>
        <p:cNvGrpSpPr/>
        <p:nvPr/>
      </p:nvGrpSpPr>
      <p:grpSpPr>
        <a:xfrm>
          <a:off x="0" y="0"/>
          <a:ext cx="0" cy="0"/>
          <a:chOff x="0" y="0"/>
          <a:chExt cx="0" cy="0"/>
        </a:xfrm>
      </p:grpSpPr>
      <p:sp>
        <p:nvSpPr>
          <p:cNvPr id="169" name="Google Shape;169;g3c9e8afbfd3_0_26"/>
          <p:cNvSpPr txBox="1">
            <a:spLocks noGrp="1"/>
          </p:cNvSpPr>
          <p:nvPr>
            <p:ph type="title"/>
          </p:nvPr>
        </p:nvSpPr>
        <p:spPr>
          <a:xfrm>
            <a:off x="94650" y="278125"/>
            <a:ext cx="8954700" cy="8001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100" b="1">
                <a:solidFill>
                  <a:schemeClr val="dk1"/>
                </a:solidFill>
              </a:rPr>
              <a:t>Loopholes and challenges in the recruitment process </a:t>
            </a:r>
            <a:endParaRPr sz="2100" b="1">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600" b="1">
              <a:solidFill>
                <a:schemeClr val="dk1"/>
              </a:solidFill>
              <a:latin typeface="Times New Roman"/>
              <a:ea typeface="Times New Roman"/>
              <a:cs typeface="Times New Roman"/>
              <a:sym typeface="Times New Roman"/>
            </a:endParaRPr>
          </a:p>
        </p:txBody>
      </p:sp>
      <p:sp>
        <p:nvSpPr>
          <p:cNvPr id="170" name="Google Shape;170;g3c9e8afbfd3_0_26"/>
          <p:cNvSpPr txBox="1">
            <a:spLocks noGrp="1"/>
          </p:cNvSpPr>
          <p:nvPr>
            <p:ph type="body" idx="1"/>
          </p:nvPr>
        </p:nvSpPr>
        <p:spPr>
          <a:xfrm>
            <a:off x="0" y="811000"/>
            <a:ext cx="4042500" cy="5718000"/>
          </a:xfrm>
          <a:prstGeom prst="rect">
            <a:avLst/>
          </a:prstGeom>
          <a:noFill/>
          <a:ln>
            <a:noFill/>
          </a:ln>
        </p:spPr>
        <p:txBody>
          <a:bodyPr spcFirstLastPara="1" wrap="square" lIns="91425" tIns="45700" rIns="91425" bIns="45700" anchor="t" anchorCtr="0">
            <a:noAutofit/>
          </a:bodyPr>
          <a:lstStyle/>
          <a:p>
            <a:pPr marL="457200" lvl="0" indent="-342900" algn="just" rtl="0">
              <a:lnSpc>
                <a:spcPct val="150000"/>
              </a:lnSpc>
              <a:spcBef>
                <a:spcPts val="360"/>
              </a:spcBef>
              <a:spcAft>
                <a:spcPts val="0"/>
              </a:spcAft>
              <a:buClr>
                <a:schemeClr val="dk1"/>
              </a:buClr>
              <a:buSzPts val="1800"/>
              <a:buChar char="●"/>
            </a:pPr>
            <a:r>
              <a:rPr lang="en-GB" sz="1800" dirty="0">
                <a:solidFill>
                  <a:schemeClr val="dk1"/>
                </a:solidFill>
              </a:rPr>
              <a:t>Levesque (2024) highlighted cross-cultural challenges and talent shortage as the biggest issues in recruitment. </a:t>
            </a:r>
            <a:endParaRPr sz="1800" dirty="0">
              <a:solidFill>
                <a:schemeClr val="dk1"/>
              </a:solidFill>
            </a:endParaRPr>
          </a:p>
          <a:p>
            <a:pPr marL="457200" lvl="0" indent="-342900" algn="just" rtl="0">
              <a:lnSpc>
                <a:spcPct val="150000"/>
              </a:lnSpc>
              <a:spcBef>
                <a:spcPts val="360"/>
              </a:spcBef>
              <a:spcAft>
                <a:spcPts val="0"/>
              </a:spcAft>
              <a:buClr>
                <a:schemeClr val="dk1"/>
              </a:buClr>
              <a:buSzPts val="1800"/>
              <a:buChar char="●"/>
            </a:pPr>
            <a:r>
              <a:rPr lang="en-GB" sz="1800" dirty="0">
                <a:solidFill>
                  <a:schemeClr val="dk1"/>
                </a:solidFill>
              </a:rPr>
              <a:t>High dependency on digital screening for recruitment </a:t>
            </a:r>
            <a:endParaRPr sz="1800" dirty="0">
              <a:solidFill>
                <a:schemeClr val="dk1"/>
              </a:solidFill>
            </a:endParaRPr>
          </a:p>
          <a:p>
            <a:pPr marL="457200" lvl="0" indent="-342900" algn="just" rtl="0">
              <a:lnSpc>
                <a:spcPct val="150000"/>
              </a:lnSpc>
              <a:spcBef>
                <a:spcPts val="360"/>
              </a:spcBef>
              <a:spcAft>
                <a:spcPts val="0"/>
              </a:spcAft>
              <a:buClr>
                <a:schemeClr val="dk1"/>
              </a:buClr>
              <a:buSzPts val="1800"/>
              <a:buChar char="●"/>
            </a:pPr>
            <a:r>
              <a:rPr lang="en-GB" sz="1800" dirty="0">
                <a:solidFill>
                  <a:schemeClr val="dk1"/>
                </a:solidFill>
              </a:rPr>
              <a:t>AI-generated candidate screening brings opacity in decision-making, algorithmic bias, regulatory uncertainty, and data privacy issues. </a:t>
            </a:r>
            <a:endParaRPr sz="1800" dirty="0">
              <a:solidFill>
                <a:schemeClr val="dk1"/>
              </a:solidFill>
            </a:endParaRPr>
          </a:p>
          <a:p>
            <a:pPr marL="0" lvl="0" indent="0" algn="just" rtl="0">
              <a:lnSpc>
                <a:spcPct val="150000"/>
              </a:lnSpc>
              <a:spcBef>
                <a:spcPts val="360"/>
              </a:spcBef>
              <a:spcAft>
                <a:spcPts val="0"/>
              </a:spcAft>
              <a:buSzPts val="1800"/>
              <a:buNone/>
            </a:pPr>
            <a:endParaRPr sz="1800" dirty="0">
              <a:solidFill>
                <a:schemeClr val="dk1"/>
              </a:solidFill>
            </a:endParaRPr>
          </a:p>
        </p:txBody>
      </p:sp>
      <p:pic>
        <p:nvPicPr>
          <p:cNvPr id="171" name="Google Shape;171;g3c9e8afbfd3_0_26"/>
          <p:cNvPicPr preferRelativeResize="0"/>
          <p:nvPr/>
        </p:nvPicPr>
        <p:blipFill rotWithShape="1">
          <a:blip r:embed="rId3">
            <a:alphaModFix/>
          </a:blip>
          <a:srcRect/>
          <a:stretch/>
        </p:blipFill>
        <p:spPr>
          <a:xfrm>
            <a:off x="4194900" y="1230625"/>
            <a:ext cx="4796699" cy="415161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6D1CE"/>
        </a:solidFill>
        <a:effectLst/>
      </p:bgPr>
    </p:bg>
    <p:spTree>
      <p:nvGrpSpPr>
        <p:cNvPr id="1" name="Shape 176"/>
        <p:cNvGrpSpPr/>
        <p:nvPr/>
      </p:nvGrpSpPr>
      <p:grpSpPr>
        <a:xfrm>
          <a:off x="0" y="0"/>
          <a:ext cx="0" cy="0"/>
          <a:chOff x="0" y="0"/>
          <a:chExt cx="0" cy="0"/>
        </a:xfrm>
      </p:grpSpPr>
      <p:sp>
        <p:nvSpPr>
          <p:cNvPr id="177" name="Google Shape;177;g3c9e8afbfd3_0_44"/>
          <p:cNvSpPr txBox="1">
            <a:spLocks noGrp="1"/>
          </p:cNvSpPr>
          <p:nvPr>
            <p:ph type="title"/>
          </p:nvPr>
        </p:nvSpPr>
        <p:spPr>
          <a:xfrm>
            <a:off x="94650" y="205275"/>
            <a:ext cx="8954700" cy="7548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solidFill>
                  <a:schemeClr val="dk1"/>
                </a:solidFill>
              </a:rPr>
              <a:t>Analyse learning or training and development needs</a:t>
            </a:r>
            <a:endParaRPr sz="2400" b="1">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400" b="1">
              <a:solidFill>
                <a:schemeClr val="dk1"/>
              </a:solidFill>
            </a:endParaRPr>
          </a:p>
        </p:txBody>
      </p:sp>
      <p:sp>
        <p:nvSpPr>
          <p:cNvPr id="178" name="Google Shape;178;g3c9e8afbfd3_0_44"/>
          <p:cNvSpPr txBox="1">
            <a:spLocks noGrp="1"/>
          </p:cNvSpPr>
          <p:nvPr>
            <p:ph type="body" idx="1"/>
          </p:nvPr>
        </p:nvSpPr>
        <p:spPr>
          <a:xfrm>
            <a:off x="409516" y="1638067"/>
            <a:ext cx="8548004" cy="5341666"/>
          </a:xfrm>
          <a:prstGeom prst="rect">
            <a:avLst/>
          </a:prstGeom>
          <a:noFill/>
          <a:ln>
            <a:noFill/>
          </a:ln>
        </p:spPr>
        <p:txBody>
          <a:bodyPr spcFirstLastPara="1" wrap="square" lIns="91425" tIns="45700" rIns="91425" bIns="45700" anchor="t" anchorCtr="0">
            <a:noAutofit/>
          </a:bodyPr>
          <a:lstStyle/>
          <a:p>
            <a:pPr lvl="0" indent="-330200" algn="just">
              <a:lnSpc>
                <a:spcPct val="150000"/>
              </a:lnSpc>
              <a:spcBef>
                <a:spcPts val="0"/>
              </a:spcBef>
              <a:buClr>
                <a:schemeClr val="dk1"/>
              </a:buClr>
              <a:buSzPts val="1600"/>
              <a:buFont typeface="Arial"/>
              <a:buChar char="●"/>
            </a:pPr>
            <a:r>
              <a:rPr lang="en-US" sz="1600" dirty="0">
                <a:solidFill>
                  <a:schemeClr val="dk1"/>
                </a:solidFill>
              </a:rPr>
              <a:t>Skilled and qualified management and facilitation are essential for capability and learning development. </a:t>
            </a:r>
          </a:p>
          <a:p>
            <a:pPr lvl="0" indent="-330200" algn="just">
              <a:lnSpc>
                <a:spcPct val="150000"/>
              </a:lnSpc>
              <a:spcBef>
                <a:spcPts val="0"/>
              </a:spcBef>
              <a:buClr>
                <a:schemeClr val="dk1"/>
              </a:buClr>
              <a:buSzPts val="1600"/>
              <a:buFont typeface="Arial"/>
              <a:buChar char="●"/>
            </a:pPr>
            <a:r>
              <a:rPr lang="en-US" sz="1600" dirty="0">
                <a:solidFill>
                  <a:schemeClr val="dk1"/>
                </a:solidFill>
              </a:rPr>
              <a:t>Leadership and management skills help to enhance people management practices. </a:t>
            </a:r>
          </a:p>
          <a:p>
            <a:pPr marL="457200" lvl="0" indent="0" algn="l" rtl="0">
              <a:lnSpc>
                <a:spcPct val="150000"/>
              </a:lnSpc>
              <a:spcBef>
                <a:spcPts val="300"/>
              </a:spcBef>
              <a:spcAft>
                <a:spcPts val="0"/>
              </a:spcAft>
              <a:buSzPts val="1800"/>
              <a:buNone/>
            </a:pPr>
            <a:endParaRPr sz="1600" dirty="0">
              <a:solidFill>
                <a:schemeClr val="dk1"/>
              </a:solidFill>
            </a:endParaRPr>
          </a:p>
        </p:txBody>
      </p:sp>
      <p:pic>
        <p:nvPicPr>
          <p:cNvPr id="6" name="Google Shape;108;p3"/>
          <p:cNvPicPr preferRelativeResize="0"/>
          <p:nvPr/>
        </p:nvPicPr>
        <p:blipFill rotWithShape="1">
          <a:blip r:embed="rId3">
            <a:alphaModFix/>
          </a:blip>
          <a:srcRect/>
          <a:stretch/>
        </p:blipFill>
        <p:spPr>
          <a:xfrm>
            <a:off x="2458793" y="3773397"/>
            <a:ext cx="3172899" cy="2360675"/>
          </a:xfrm>
          <a:prstGeom prst="rect">
            <a:avLst/>
          </a:prstGeom>
          <a:noFill/>
          <a:ln>
            <a:noFill/>
          </a:ln>
        </p:spPr>
      </p:pic>
      <p:sp>
        <p:nvSpPr>
          <p:cNvPr id="7" name="Google Shape;107;p3"/>
          <p:cNvSpPr txBox="1"/>
          <p:nvPr/>
        </p:nvSpPr>
        <p:spPr>
          <a:xfrm>
            <a:off x="2629993" y="6185669"/>
            <a:ext cx="2830500" cy="354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(Source: Sainsbury’s, n.d.) </a:t>
            </a:r>
            <a:endParaRPr sz="2000" b="0" i="0" u="none" strike="noStrike" cap="non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0E0E3"/>
        </a:solidFill>
        <a:effectLst/>
      </p:bgPr>
    </p:bg>
    <p:spTree>
      <p:nvGrpSpPr>
        <p:cNvPr id="1" name="Shape 185"/>
        <p:cNvGrpSpPr/>
        <p:nvPr/>
      </p:nvGrpSpPr>
      <p:grpSpPr>
        <a:xfrm>
          <a:off x="0" y="0"/>
          <a:ext cx="0" cy="0"/>
          <a:chOff x="0" y="0"/>
          <a:chExt cx="0" cy="0"/>
        </a:xfrm>
      </p:grpSpPr>
      <p:sp>
        <p:nvSpPr>
          <p:cNvPr id="186" name="Google Shape;186;g3c9e8afbfd3_0_64"/>
          <p:cNvSpPr txBox="1">
            <a:spLocks noGrp="1"/>
          </p:cNvSpPr>
          <p:nvPr>
            <p:ph type="title"/>
          </p:nvPr>
        </p:nvSpPr>
        <p:spPr>
          <a:xfrm>
            <a:off x="94650" y="159075"/>
            <a:ext cx="8954700" cy="9345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solidFill>
                  <a:schemeClr val="dk1"/>
                </a:solidFill>
              </a:rPr>
              <a:t>Analyse learning or training and development needs</a:t>
            </a:r>
            <a:endParaRPr sz="2400" b="1">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400" b="1">
              <a:solidFill>
                <a:schemeClr val="dk1"/>
              </a:solidFill>
              <a:latin typeface="Times New Roman"/>
              <a:ea typeface="Times New Roman"/>
              <a:cs typeface="Times New Roman"/>
              <a:sym typeface="Times New Roman"/>
            </a:endParaRPr>
          </a:p>
        </p:txBody>
      </p:sp>
      <p:sp>
        <p:nvSpPr>
          <p:cNvPr id="187" name="Google Shape;187;g3c9e8afbfd3_0_64"/>
          <p:cNvSpPr txBox="1"/>
          <p:nvPr/>
        </p:nvSpPr>
        <p:spPr>
          <a:xfrm>
            <a:off x="427375" y="873425"/>
            <a:ext cx="7882200" cy="2423710"/>
          </a:xfrm>
          <a:prstGeom prst="rect">
            <a:avLst/>
          </a:prstGeom>
          <a:noFill/>
          <a:ln>
            <a:noFill/>
          </a:ln>
        </p:spPr>
        <p:txBody>
          <a:bodyPr spcFirstLastPara="1" wrap="square" lIns="91425" tIns="91425" rIns="91425" bIns="91425" anchor="t" anchorCtr="0">
            <a:spAutoFit/>
          </a:bodyPr>
          <a:lstStyle/>
          <a:p>
            <a:pPr marL="457200" marR="0" lvl="0" indent="-311150" algn="just" rtl="0">
              <a:lnSpc>
                <a:spcPct val="150000"/>
              </a:lnSpc>
              <a:spcBef>
                <a:spcPts val="0"/>
              </a:spcBef>
              <a:spcAft>
                <a:spcPts val="0"/>
              </a:spcAft>
              <a:buClr>
                <a:schemeClr val="dk1"/>
              </a:buClr>
              <a:buSzPts val="1300"/>
              <a:buFont typeface="Arial"/>
              <a:buChar char="●"/>
            </a:pPr>
            <a:r>
              <a:rPr lang="en-GB" sz="1300" b="0" i="0" u="none" strike="noStrike" cap="none" dirty="0">
                <a:solidFill>
                  <a:schemeClr val="dk1"/>
                </a:solidFill>
                <a:latin typeface="Arial"/>
                <a:ea typeface="Arial"/>
                <a:cs typeface="Arial"/>
                <a:sym typeface="Arial"/>
              </a:rPr>
              <a:t>Kouzes and Posner (2023) mentioned about ten commitments and five key practices of exemplary leadership.</a:t>
            </a:r>
            <a:endParaRPr sz="1300" b="0" i="0" u="none" strike="noStrike" cap="none" dirty="0">
              <a:solidFill>
                <a:schemeClr val="dk1"/>
              </a:solidFill>
              <a:latin typeface="Arial"/>
              <a:ea typeface="Arial"/>
              <a:cs typeface="Arial"/>
              <a:sym typeface="Arial"/>
            </a:endParaRPr>
          </a:p>
          <a:p>
            <a:pPr marL="457200" marR="0" lvl="0" indent="-311150" algn="just" rtl="0">
              <a:lnSpc>
                <a:spcPct val="150000"/>
              </a:lnSpc>
              <a:spcBef>
                <a:spcPts val="0"/>
              </a:spcBef>
              <a:spcAft>
                <a:spcPts val="0"/>
              </a:spcAft>
              <a:buClr>
                <a:schemeClr val="dk1"/>
              </a:buClr>
              <a:buSzPts val="1300"/>
              <a:buFont typeface="Arial"/>
              <a:buChar char="●"/>
            </a:pPr>
            <a:r>
              <a:rPr lang="en-GB" sz="1300" b="0" i="0" u="none" strike="noStrike" cap="none" dirty="0">
                <a:solidFill>
                  <a:schemeClr val="dk1"/>
                </a:solidFill>
                <a:latin typeface="Arial"/>
                <a:ea typeface="Arial"/>
                <a:cs typeface="Arial"/>
                <a:sym typeface="Arial"/>
              </a:rPr>
              <a:t>Leadership and managerial training will be required to maintain the smooth execution of the marketing campaign design to launch at Sainsbury’s.</a:t>
            </a:r>
          </a:p>
          <a:p>
            <a:pPr marL="457200" marR="0" lvl="0" indent="-311150" algn="just" rtl="0">
              <a:lnSpc>
                <a:spcPct val="150000"/>
              </a:lnSpc>
              <a:spcBef>
                <a:spcPts val="0"/>
              </a:spcBef>
              <a:spcAft>
                <a:spcPts val="0"/>
              </a:spcAft>
              <a:buClr>
                <a:schemeClr val="dk1"/>
              </a:buClr>
              <a:buSzPts val="1300"/>
              <a:buFont typeface="Arial"/>
              <a:buChar char="●"/>
            </a:pPr>
            <a:r>
              <a:rPr lang="en-GB" sz="1300" b="0" i="0" u="none" strike="noStrike" cap="none" dirty="0">
                <a:solidFill>
                  <a:schemeClr val="dk1"/>
                </a:solidFill>
                <a:latin typeface="Arial"/>
                <a:ea typeface="Arial"/>
                <a:cs typeface="Arial"/>
                <a:sym typeface="Arial"/>
              </a:rPr>
              <a:t> </a:t>
            </a:r>
            <a:r>
              <a:rPr lang="en-US" sz="1300" b="0" i="0" u="none" strike="noStrike" cap="none" dirty="0">
                <a:solidFill>
                  <a:schemeClr val="dk1"/>
                </a:solidFill>
                <a:latin typeface="Arial"/>
                <a:ea typeface="Arial"/>
                <a:cs typeface="Arial"/>
                <a:sym typeface="Arial"/>
              </a:rPr>
              <a:t>KPIs such as ROI of campaigns and rates of engagement can be enforced, supporting the effectiveness of training provided.</a:t>
            </a:r>
            <a:r>
              <a:rPr lang="en-GB" sz="1300" b="0" i="0" u="none" strike="noStrike" cap="none" dirty="0">
                <a:solidFill>
                  <a:schemeClr val="dk1"/>
                </a:solidFill>
                <a:latin typeface="Arial"/>
                <a:ea typeface="Arial"/>
                <a:cs typeface="Arial"/>
                <a:sym typeface="Arial"/>
              </a:rPr>
              <a:t> </a:t>
            </a:r>
            <a:endParaRPr sz="13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700"/>
              <a:buFont typeface="Arial"/>
              <a:buNone/>
            </a:pPr>
            <a:endParaRPr sz="1900" b="1" i="1" u="none" strike="noStrike" cap="none" dirty="0">
              <a:solidFill>
                <a:schemeClr val="dk1"/>
              </a:solidFill>
              <a:latin typeface="Arial"/>
              <a:ea typeface="Arial"/>
              <a:cs typeface="Arial"/>
              <a:sym typeface="Arial"/>
            </a:endParaRPr>
          </a:p>
        </p:txBody>
      </p:sp>
      <p:pic>
        <p:nvPicPr>
          <p:cNvPr id="188" name="Google Shape;188;g3c9e8afbfd3_0_64"/>
          <p:cNvPicPr preferRelativeResize="0"/>
          <p:nvPr/>
        </p:nvPicPr>
        <p:blipFill rotWithShape="1">
          <a:blip r:embed="rId3">
            <a:alphaModFix/>
          </a:blip>
          <a:srcRect/>
          <a:stretch/>
        </p:blipFill>
        <p:spPr>
          <a:xfrm>
            <a:off x="4991100" y="2716695"/>
            <a:ext cx="3318475" cy="3806029"/>
          </a:xfrm>
          <a:prstGeom prst="rect">
            <a:avLst/>
          </a:prstGeom>
          <a:noFill/>
          <a:ln w="25400" cap="flat" cmpd="sng">
            <a:solidFill>
              <a:srgbClr val="000000"/>
            </a:solidFill>
            <a:prstDash val="solid"/>
            <a:miter lim="8000"/>
            <a:headEnd type="none" w="sm" len="sm"/>
            <a:tailEnd type="none" w="sm" len="sm"/>
          </a:ln>
        </p:spPr>
      </p:pic>
      <p:sp>
        <p:nvSpPr>
          <p:cNvPr id="189" name="Google Shape;189;g3c9e8afbfd3_0_64"/>
          <p:cNvSpPr txBox="1"/>
          <p:nvPr/>
        </p:nvSpPr>
        <p:spPr>
          <a:xfrm>
            <a:off x="427375" y="4484375"/>
            <a:ext cx="4144500" cy="415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500"/>
              <a:buFont typeface="Arial"/>
              <a:buNone/>
            </a:pPr>
            <a:r>
              <a:rPr lang="en-GB" sz="1500" b="0" i="0" u="none" strike="noStrike" cap="none">
                <a:solidFill>
                  <a:schemeClr val="dk1"/>
                </a:solidFill>
                <a:latin typeface="Arial"/>
                <a:ea typeface="Arial"/>
                <a:cs typeface="Arial"/>
                <a:sym typeface="Arial"/>
              </a:rPr>
              <a:t>(Source: Kouzes and Posner, 2023)</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6D1CE"/>
        </a:solidFill>
        <a:effectLst/>
      </p:bgPr>
    </p:bg>
    <p:spTree>
      <p:nvGrpSpPr>
        <p:cNvPr id="1" name="Shape 194"/>
        <p:cNvGrpSpPr/>
        <p:nvPr/>
      </p:nvGrpSpPr>
      <p:grpSpPr>
        <a:xfrm>
          <a:off x="0" y="0"/>
          <a:ext cx="0" cy="0"/>
          <a:chOff x="0" y="0"/>
          <a:chExt cx="0" cy="0"/>
        </a:xfrm>
      </p:grpSpPr>
      <p:sp>
        <p:nvSpPr>
          <p:cNvPr id="195" name="Google Shape;195;g3c9e8afbfd3_0_56"/>
          <p:cNvSpPr txBox="1">
            <a:spLocks noGrp="1"/>
          </p:cNvSpPr>
          <p:nvPr>
            <p:ph type="title"/>
          </p:nvPr>
        </p:nvSpPr>
        <p:spPr>
          <a:xfrm>
            <a:off x="94650" y="274325"/>
            <a:ext cx="8954700" cy="7608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100" b="1">
                <a:solidFill>
                  <a:schemeClr val="dk1"/>
                </a:solidFill>
              </a:rPr>
              <a:t>Application of learning and development theories</a:t>
            </a:r>
            <a:endParaRPr sz="2100" b="1">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400" b="1">
              <a:solidFill>
                <a:schemeClr val="dk1"/>
              </a:solidFill>
              <a:latin typeface="Times New Roman"/>
              <a:ea typeface="Times New Roman"/>
              <a:cs typeface="Times New Roman"/>
              <a:sym typeface="Times New Roman"/>
            </a:endParaRPr>
          </a:p>
        </p:txBody>
      </p:sp>
      <p:sp>
        <p:nvSpPr>
          <p:cNvPr id="196" name="Google Shape;196;g3c9e8afbfd3_0_56"/>
          <p:cNvSpPr txBox="1">
            <a:spLocks noGrp="1"/>
          </p:cNvSpPr>
          <p:nvPr>
            <p:ph type="body" idx="1"/>
          </p:nvPr>
        </p:nvSpPr>
        <p:spPr>
          <a:xfrm>
            <a:off x="302850" y="1035250"/>
            <a:ext cx="8006700" cy="5568600"/>
          </a:xfrm>
          <a:prstGeom prst="rect">
            <a:avLst/>
          </a:prstGeom>
          <a:noFill/>
          <a:ln>
            <a:noFill/>
          </a:ln>
        </p:spPr>
        <p:txBody>
          <a:bodyPr spcFirstLastPara="1" wrap="square" lIns="91425" tIns="45700" rIns="91425" bIns="45700" anchor="t" anchorCtr="0">
            <a:noAutofit/>
          </a:bodyPr>
          <a:lstStyle/>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According to Burhanuddin et al. (2021), Behaviourism Theory is likely outline education and learning as a changing dimension in individual behaviour.</a:t>
            </a:r>
            <a:endParaRPr sz="1400" dirty="0">
              <a:solidFill>
                <a:schemeClr val="dk1"/>
              </a:solidFill>
            </a:endParaRPr>
          </a:p>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In line with this theoretical practice, further job development schemes at Sainsbury's must be interconnected to performance-oriented incentives, as per the results of marketing campaigns. </a:t>
            </a:r>
            <a:endParaRPr sz="1400" dirty="0">
              <a:solidFill>
                <a:schemeClr val="dk1"/>
              </a:solidFill>
            </a:endParaRPr>
          </a:p>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A motivational theory named Maslow’s Hierarchy of Needs can be used to fulfil safety and psychological needs. </a:t>
            </a:r>
            <a:endParaRPr sz="1400" dirty="0">
              <a:solidFill>
                <a:schemeClr val="dk1"/>
              </a:solidFill>
            </a:endParaRPr>
          </a:p>
          <a:p>
            <a:pPr marL="457200" lvl="0" indent="-317500" algn="just" rtl="0">
              <a:lnSpc>
                <a:spcPct val="150000"/>
              </a:lnSpc>
              <a:spcBef>
                <a:spcPts val="0"/>
              </a:spcBef>
              <a:spcAft>
                <a:spcPts val="0"/>
              </a:spcAft>
              <a:buClr>
                <a:schemeClr val="dk1"/>
              </a:buClr>
              <a:buSzPts val="1400"/>
              <a:buFont typeface="Arial"/>
              <a:buChar char="●"/>
            </a:pPr>
            <a:r>
              <a:rPr lang="en-GB" sz="1400" dirty="0">
                <a:solidFill>
                  <a:schemeClr val="dk1"/>
                </a:solidFill>
              </a:rPr>
              <a:t>Leaders need to provide adequate performance feedback to marketing executives as per the evaluative records of launching campaigns. </a:t>
            </a:r>
            <a:endParaRPr sz="1400" dirty="0">
              <a:solidFill>
                <a:schemeClr val="dk1"/>
              </a:solidFill>
            </a:endParaRPr>
          </a:p>
          <a:p>
            <a:pPr marL="0" lvl="0" indent="0" algn="l" rtl="0">
              <a:lnSpc>
                <a:spcPct val="170000"/>
              </a:lnSpc>
              <a:spcBef>
                <a:spcPts val="300"/>
              </a:spcBef>
              <a:spcAft>
                <a:spcPts val="0"/>
              </a:spcAft>
              <a:buSzPts val="1800"/>
              <a:buNone/>
            </a:pPr>
            <a:endParaRPr sz="1900" b="1" i="1" dirty="0">
              <a:solidFill>
                <a:schemeClr val="dk1"/>
              </a:solidFill>
            </a:endParaRPr>
          </a:p>
        </p:txBody>
      </p:sp>
      <p:pic>
        <p:nvPicPr>
          <p:cNvPr id="197" name="Google Shape;197;g3c9e8afbfd3_0_56"/>
          <p:cNvPicPr preferRelativeResize="0"/>
          <p:nvPr/>
        </p:nvPicPr>
        <p:blipFill rotWithShape="1">
          <a:blip r:embed="rId3">
            <a:alphaModFix/>
          </a:blip>
          <a:srcRect/>
          <a:stretch/>
        </p:blipFill>
        <p:spPr>
          <a:xfrm>
            <a:off x="2080250" y="4144375"/>
            <a:ext cx="5558800" cy="245947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202"/>
        <p:cNvGrpSpPr/>
        <p:nvPr/>
      </p:nvGrpSpPr>
      <p:grpSpPr>
        <a:xfrm>
          <a:off x="0" y="0"/>
          <a:ext cx="0" cy="0"/>
          <a:chOff x="0" y="0"/>
          <a:chExt cx="0" cy="0"/>
        </a:xfrm>
      </p:grpSpPr>
      <p:sp>
        <p:nvSpPr>
          <p:cNvPr id="203" name="Google Shape;203;p6"/>
          <p:cNvSpPr txBox="1">
            <a:spLocks noGrp="1"/>
          </p:cNvSpPr>
          <p:nvPr>
            <p:ph type="title"/>
          </p:nvPr>
        </p:nvSpPr>
        <p:spPr>
          <a:xfrm>
            <a:off x="209300" y="312425"/>
            <a:ext cx="8934600" cy="1447800"/>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100" b="1">
                <a:solidFill>
                  <a:schemeClr val="dk1"/>
                </a:solidFill>
              </a:rPr>
              <a:t>Application of learning and development theories</a:t>
            </a:r>
            <a:endParaRPr sz="2100" b="1">
              <a:solidFill>
                <a:schemeClr val="dk1"/>
              </a:solidFill>
            </a:endParaRPr>
          </a:p>
          <a:p>
            <a:pPr marL="0" lvl="0" indent="0" algn="ctr" rtl="0">
              <a:lnSpc>
                <a:spcPct val="100000"/>
              </a:lnSpc>
              <a:spcBef>
                <a:spcPts val="0"/>
              </a:spcBef>
              <a:spcAft>
                <a:spcPts val="0"/>
              </a:spcAft>
              <a:buClr>
                <a:schemeClr val="dk1"/>
              </a:buClr>
              <a:buSzPts val="1100"/>
              <a:buFont typeface="Arial"/>
              <a:buNone/>
            </a:pPr>
            <a:endParaRPr sz="2400" b="1">
              <a:solidFill>
                <a:schemeClr val="dk1"/>
              </a:solidFill>
              <a:latin typeface="Times New Roman"/>
              <a:ea typeface="Times New Roman"/>
              <a:cs typeface="Times New Roman"/>
              <a:sym typeface="Times New Roman"/>
            </a:endParaRPr>
          </a:p>
          <a:p>
            <a:pPr marL="0" lvl="0" indent="0" algn="ctr" rtl="0">
              <a:lnSpc>
                <a:spcPct val="100000"/>
              </a:lnSpc>
              <a:spcBef>
                <a:spcPts val="0"/>
              </a:spcBef>
              <a:spcAft>
                <a:spcPts val="0"/>
              </a:spcAft>
              <a:buClr>
                <a:schemeClr val="lt2"/>
              </a:buClr>
              <a:buSzPts val="4000"/>
              <a:buFont typeface="Times New Roman"/>
              <a:buNone/>
            </a:pPr>
            <a:endParaRPr b="1">
              <a:latin typeface="Times New Roman"/>
              <a:ea typeface="Times New Roman"/>
              <a:cs typeface="Times New Roman"/>
              <a:sym typeface="Times New Roman"/>
            </a:endParaRPr>
          </a:p>
        </p:txBody>
      </p:sp>
      <p:sp>
        <p:nvSpPr>
          <p:cNvPr id="204" name="Google Shape;204;p6"/>
          <p:cNvSpPr txBox="1">
            <a:spLocks noGrp="1"/>
          </p:cNvSpPr>
          <p:nvPr>
            <p:ph type="body" idx="1"/>
          </p:nvPr>
        </p:nvSpPr>
        <p:spPr>
          <a:xfrm>
            <a:off x="395525" y="773625"/>
            <a:ext cx="4256400" cy="5607600"/>
          </a:xfrm>
          <a:prstGeom prst="rect">
            <a:avLst/>
          </a:prstGeom>
          <a:noFill/>
          <a:ln>
            <a:noFill/>
          </a:ln>
        </p:spPr>
        <p:txBody>
          <a:bodyPr spcFirstLastPara="1" wrap="square" lIns="91425" tIns="45700" rIns="91425" bIns="45700" anchor="t" anchorCtr="0">
            <a:noAutofit/>
          </a:bodyPr>
          <a:lstStyle/>
          <a:p>
            <a:pPr marL="457200" lvl="0" indent="-336550" algn="just" rtl="0">
              <a:lnSpc>
                <a:spcPct val="150000"/>
              </a:lnSpc>
              <a:spcBef>
                <a:spcPts val="0"/>
              </a:spcBef>
              <a:spcAft>
                <a:spcPts val="0"/>
              </a:spcAft>
              <a:buClr>
                <a:schemeClr val="dk1"/>
              </a:buClr>
              <a:buSzPts val="1700"/>
              <a:buFont typeface="Arial"/>
              <a:buChar char="●"/>
            </a:pPr>
            <a:r>
              <a:rPr lang="en-GB" sz="1700">
                <a:solidFill>
                  <a:schemeClr val="dk1"/>
                </a:solidFill>
              </a:rPr>
              <a:t>Experiential learning theory is composed of four associated cycles that form a constructive knowledge process, with involvement in innovative thinking networks (Rahmi, 2024). </a:t>
            </a:r>
            <a:endParaRPr sz="1700">
              <a:solidFill>
                <a:schemeClr val="dk1"/>
              </a:solidFill>
            </a:endParaRPr>
          </a:p>
          <a:p>
            <a:pPr marL="457200" lvl="0" indent="-336550" algn="just" rtl="0">
              <a:lnSpc>
                <a:spcPct val="150000"/>
              </a:lnSpc>
              <a:spcBef>
                <a:spcPts val="0"/>
              </a:spcBef>
              <a:spcAft>
                <a:spcPts val="0"/>
              </a:spcAft>
              <a:buClr>
                <a:schemeClr val="dk1"/>
              </a:buClr>
              <a:buSzPts val="1700"/>
              <a:buFont typeface="Arial"/>
              <a:buChar char="●"/>
            </a:pPr>
            <a:r>
              <a:rPr lang="en-GB" sz="1700">
                <a:solidFill>
                  <a:schemeClr val="dk1"/>
                </a:solidFill>
              </a:rPr>
              <a:t>Armstrong (2020) organisations have to promote better planning functions, including smart strategies to design a complete planning process. </a:t>
            </a:r>
            <a:endParaRPr sz="1700">
              <a:solidFill>
                <a:schemeClr val="dk1"/>
              </a:solidFill>
            </a:endParaRPr>
          </a:p>
          <a:p>
            <a:pPr marL="0" lvl="0" indent="0" algn="just" rtl="0">
              <a:lnSpc>
                <a:spcPct val="150000"/>
              </a:lnSpc>
              <a:spcBef>
                <a:spcPts val="370"/>
              </a:spcBef>
              <a:spcAft>
                <a:spcPts val="0"/>
              </a:spcAft>
              <a:buSzPts val="1800"/>
              <a:buNone/>
            </a:pPr>
            <a:endParaRPr sz="1700" b="1" i="1">
              <a:solidFill>
                <a:schemeClr val="dk1"/>
              </a:solidFill>
            </a:endParaRPr>
          </a:p>
        </p:txBody>
      </p:sp>
      <p:sp>
        <p:nvSpPr>
          <p:cNvPr id="205" name="Google Shape;205;p6"/>
          <p:cNvSpPr txBox="1"/>
          <p:nvPr/>
        </p:nvSpPr>
        <p:spPr>
          <a:xfrm>
            <a:off x="6038300" y="5133825"/>
            <a:ext cx="3105600" cy="400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GB" sz="1400" b="0" i="0" u="none" strike="noStrike" cap="none">
                <a:solidFill>
                  <a:schemeClr val="dk1"/>
                </a:solidFill>
                <a:latin typeface="Arial"/>
                <a:ea typeface="Arial"/>
                <a:cs typeface="Arial"/>
                <a:sym typeface="Arial"/>
              </a:rPr>
              <a:t>(Source: Rahmi, 2024) </a:t>
            </a:r>
            <a:endParaRPr sz="2000" b="0" i="0" u="none" strike="noStrike" cap="none">
              <a:solidFill>
                <a:srgbClr val="000000"/>
              </a:solidFill>
              <a:latin typeface="Arial"/>
              <a:ea typeface="Arial"/>
              <a:cs typeface="Arial"/>
              <a:sym typeface="Arial"/>
            </a:endParaRPr>
          </a:p>
        </p:txBody>
      </p:sp>
      <p:pic>
        <p:nvPicPr>
          <p:cNvPr id="206" name="Google Shape;206;p6"/>
          <p:cNvPicPr preferRelativeResize="0"/>
          <p:nvPr/>
        </p:nvPicPr>
        <p:blipFill rotWithShape="1">
          <a:blip r:embed="rId3">
            <a:alphaModFix/>
          </a:blip>
          <a:srcRect/>
          <a:stretch/>
        </p:blipFill>
        <p:spPr>
          <a:xfrm>
            <a:off x="4864075" y="2150675"/>
            <a:ext cx="3853850" cy="25927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211"/>
        <p:cNvGrpSpPr/>
        <p:nvPr/>
      </p:nvGrpSpPr>
      <p:grpSpPr>
        <a:xfrm>
          <a:off x="0" y="0"/>
          <a:ext cx="0" cy="0"/>
          <a:chOff x="0" y="0"/>
          <a:chExt cx="0" cy="0"/>
        </a:xfrm>
      </p:grpSpPr>
      <p:sp>
        <p:nvSpPr>
          <p:cNvPr id="212" name="Google Shape;212;p14"/>
          <p:cNvSpPr txBox="1">
            <a:spLocks noGrp="1"/>
          </p:cNvSpPr>
          <p:nvPr>
            <p:ph type="title"/>
          </p:nvPr>
        </p:nvSpPr>
        <p:spPr>
          <a:xfrm>
            <a:off x="251520" y="332656"/>
            <a:ext cx="8712968" cy="650041"/>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50000"/>
              </a:lnSpc>
              <a:spcBef>
                <a:spcPts val="0"/>
              </a:spcBef>
              <a:spcAft>
                <a:spcPts val="0"/>
              </a:spcAft>
              <a:buClr>
                <a:schemeClr val="lt2"/>
              </a:buClr>
              <a:buSzPct val="100000"/>
              <a:buFont typeface="Times New Roman"/>
              <a:buNone/>
            </a:pPr>
            <a:r>
              <a:rPr lang="en-GB" b="1">
                <a:solidFill>
                  <a:schemeClr val="dk1"/>
                </a:solidFill>
                <a:latin typeface="Arial"/>
                <a:ea typeface="Arial"/>
                <a:cs typeface="Arial"/>
                <a:sym typeface="Arial"/>
              </a:rPr>
              <a:t>Conclusion </a:t>
            </a:r>
            <a:endParaRPr>
              <a:solidFill>
                <a:schemeClr val="dk1"/>
              </a:solidFill>
              <a:latin typeface="Arial"/>
              <a:ea typeface="Arial"/>
              <a:cs typeface="Arial"/>
              <a:sym typeface="Arial"/>
            </a:endParaRPr>
          </a:p>
        </p:txBody>
      </p:sp>
      <p:sp>
        <p:nvSpPr>
          <p:cNvPr id="213" name="Google Shape;213;p14"/>
          <p:cNvSpPr txBox="1">
            <a:spLocks noGrp="1"/>
          </p:cNvSpPr>
          <p:nvPr>
            <p:ph type="body" idx="1"/>
          </p:nvPr>
        </p:nvSpPr>
        <p:spPr>
          <a:xfrm>
            <a:off x="460375" y="1155000"/>
            <a:ext cx="8127900" cy="3835800"/>
          </a:xfrm>
          <a:prstGeom prst="rect">
            <a:avLst/>
          </a:prstGeom>
          <a:noFill/>
          <a:ln>
            <a:noFill/>
          </a:ln>
        </p:spPr>
        <p:txBody>
          <a:bodyPr spcFirstLastPara="1" wrap="square" lIns="91425" tIns="45700" rIns="91425" bIns="45700" anchor="t" anchorCtr="0">
            <a:normAutofit/>
          </a:bodyPr>
          <a:lstStyle/>
          <a:p>
            <a:pPr marL="457200" lvl="0" indent="-311150" algn="just" rtl="0">
              <a:lnSpc>
                <a:spcPct val="150000"/>
              </a:lnSpc>
              <a:spcBef>
                <a:spcPts val="0"/>
              </a:spcBef>
              <a:spcAft>
                <a:spcPts val="0"/>
              </a:spcAft>
              <a:buClr>
                <a:schemeClr val="dk1"/>
              </a:buClr>
              <a:buSzPts val="1300"/>
              <a:buFont typeface="Arial"/>
              <a:buChar char="●"/>
            </a:pPr>
            <a:r>
              <a:rPr lang="en-GB" sz="1300">
                <a:solidFill>
                  <a:schemeClr val="dk1"/>
                </a:solidFill>
              </a:rPr>
              <a:t>The study detailed evidence from Sainsbury's by assessing ways of recruitment for marketing executives.</a:t>
            </a:r>
            <a:endParaRPr sz="1300">
              <a:solidFill>
                <a:schemeClr val="dk1"/>
              </a:solidFill>
            </a:endParaRPr>
          </a:p>
          <a:p>
            <a:pPr marL="457200" lvl="0" indent="-311150" algn="just" rtl="0">
              <a:lnSpc>
                <a:spcPct val="150000"/>
              </a:lnSpc>
              <a:spcBef>
                <a:spcPts val="0"/>
              </a:spcBef>
              <a:spcAft>
                <a:spcPts val="0"/>
              </a:spcAft>
              <a:buClr>
                <a:schemeClr val="dk1"/>
              </a:buClr>
              <a:buSzPts val="1300"/>
              <a:buFont typeface="Arial"/>
              <a:buChar char="●"/>
            </a:pPr>
            <a:r>
              <a:rPr lang="en-GB" sz="1300">
                <a:solidFill>
                  <a:schemeClr val="dk1"/>
                </a:solidFill>
              </a:rPr>
              <a:t>A marketing executive of Sainsbury's is a core part of a large marketing team for the promotion of new services and products via innovative campaigns. </a:t>
            </a:r>
            <a:endParaRPr sz="1300">
              <a:solidFill>
                <a:schemeClr val="dk1"/>
              </a:solidFill>
            </a:endParaRPr>
          </a:p>
          <a:p>
            <a:pPr marL="457200" lvl="0" indent="-311150" algn="just" rtl="0">
              <a:lnSpc>
                <a:spcPct val="150000"/>
              </a:lnSpc>
              <a:spcBef>
                <a:spcPts val="0"/>
              </a:spcBef>
              <a:spcAft>
                <a:spcPts val="0"/>
              </a:spcAft>
              <a:buClr>
                <a:schemeClr val="dk1"/>
              </a:buClr>
              <a:buSzPts val="1300"/>
              <a:buFont typeface="Arial"/>
              <a:buChar char="●"/>
            </a:pPr>
            <a:r>
              <a:rPr lang="en-GB" sz="1300">
                <a:solidFill>
                  <a:schemeClr val="dk1"/>
                </a:solidFill>
              </a:rPr>
              <a:t>Sustain better performance, upcoming learning and training features at Sainsbury's need to match with collaboration, accountability and analytical skills, linked with intrinsic and extrinsic motivation. </a:t>
            </a:r>
            <a:endParaRPr sz="1300">
              <a:solidFill>
                <a:schemeClr val="dk1"/>
              </a:solidFill>
            </a:endParaRPr>
          </a:p>
          <a:p>
            <a:pPr marL="457200" lvl="0" indent="-311150" algn="just" rtl="0">
              <a:lnSpc>
                <a:spcPct val="150000"/>
              </a:lnSpc>
              <a:spcBef>
                <a:spcPts val="0"/>
              </a:spcBef>
              <a:spcAft>
                <a:spcPts val="0"/>
              </a:spcAft>
              <a:buClr>
                <a:schemeClr val="dk1"/>
              </a:buClr>
              <a:buSzPts val="1300"/>
              <a:buFont typeface="Arial"/>
              <a:buChar char="●"/>
            </a:pPr>
            <a:r>
              <a:rPr lang="en-GB" sz="1300">
                <a:solidFill>
                  <a:schemeClr val="dk1"/>
                </a:solidFill>
              </a:rPr>
              <a:t>Team performance and individual ability are core resources to ensure sustainability with better growth of the retail business. </a:t>
            </a:r>
            <a:endParaRPr sz="1300">
              <a:solidFill>
                <a:schemeClr val="dk1"/>
              </a:solidFill>
            </a:endParaRPr>
          </a:p>
          <a:p>
            <a:pPr marL="0" lvl="0" indent="0" algn="just" rtl="0">
              <a:lnSpc>
                <a:spcPct val="150000"/>
              </a:lnSpc>
              <a:spcBef>
                <a:spcPts val="1200"/>
              </a:spcBef>
              <a:spcAft>
                <a:spcPts val="0"/>
              </a:spcAft>
              <a:buSzPts val="1800"/>
              <a:buNone/>
            </a:pPr>
            <a:endParaRPr sz="1300">
              <a:solidFill>
                <a:schemeClr val="dk1"/>
              </a:solidFill>
            </a:endParaRPr>
          </a:p>
        </p:txBody>
      </p:sp>
      <p:sp>
        <p:nvSpPr>
          <p:cNvPr id="214" name="Google Shape;214;p14" descr="Impact of Income Inequality - FasterCapita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215" name="Google Shape;215;p14"/>
          <p:cNvPicPr preferRelativeResize="0"/>
          <p:nvPr/>
        </p:nvPicPr>
        <p:blipFill rotWithShape="1">
          <a:blip r:embed="rId3">
            <a:alphaModFix/>
          </a:blip>
          <a:srcRect/>
          <a:stretch/>
        </p:blipFill>
        <p:spPr>
          <a:xfrm>
            <a:off x="2860571" y="3429001"/>
            <a:ext cx="3635829" cy="2705100"/>
          </a:xfrm>
          <a:prstGeom prst="rect">
            <a:avLst/>
          </a:prstGeom>
          <a:noFill/>
          <a:ln>
            <a:noFill/>
          </a:ln>
        </p:spPr>
      </p:pic>
      <p:sp>
        <p:nvSpPr>
          <p:cNvPr id="216" name="Google Shape;216;p14"/>
          <p:cNvSpPr txBox="1"/>
          <p:nvPr/>
        </p:nvSpPr>
        <p:spPr>
          <a:xfrm>
            <a:off x="3409950" y="6134100"/>
            <a:ext cx="3000000" cy="354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100"/>
              <a:buFont typeface="Arial"/>
              <a:buNone/>
            </a:pPr>
            <a:r>
              <a:rPr lang="en-GB" sz="1100" b="0" i="0" u="none" strike="noStrike" cap="none">
                <a:solidFill>
                  <a:schemeClr val="dk1"/>
                </a:solidFill>
                <a:latin typeface="Arial"/>
                <a:ea typeface="Arial"/>
                <a:cs typeface="Arial"/>
                <a:sym typeface="Arial"/>
              </a:rPr>
              <a:t>(Source: Sainsbury’s, n.d.) </a:t>
            </a:r>
            <a:endParaRPr sz="2000" b="0" i="0" u="none" strike="noStrike" cap="none">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5"/>
          <p:cNvSpPr txBox="1">
            <a:spLocks noGrp="1"/>
          </p:cNvSpPr>
          <p:nvPr>
            <p:ph type="title"/>
          </p:nvPr>
        </p:nvSpPr>
        <p:spPr>
          <a:xfrm>
            <a:off x="1022412" y="-243408"/>
            <a:ext cx="7315200" cy="1154097"/>
          </a:xfrm>
          <a:prstGeom prst="rect">
            <a:avLst/>
          </a:prstGeom>
          <a:noFill/>
          <a:ln>
            <a:noFill/>
          </a:ln>
        </p:spPr>
        <p:txBody>
          <a:bodyPr spcFirstLastPara="1" wrap="square" lIns="91425" tIns="45700" rIns="91425" bIns="45700" anchor="b" anchorCtr="0">
            <a:normAutofit/>
          </a:bodyPr>
          <a:lstStyle/>
          <a:p>
            <a:pPr marL="0" lvl="0" indent="0" algn="ctr" rtl="0">
              <a:lnSpc>
                <a:spcPct val="150000"/>
              </a:lnSpc>
              <a:spcBef>
                <a:spcPts val="0"/>
              </a:spcBef>
              <a:spcAft>
                <a:spcPts val="0"/>
              </a:spcAft>
              <a:buClr>
                <a:schemeClr val="lt2"/>
              </a:buClr>
              <a:buSzPts val="4000"/>
              <a:buFont typeface="Times New Roman"/>
              <a:buNone/>
            </a:pPr>
            <a:r>
              <a:rPr lang="en-GB" b="1">
                <a:latin typeface="Times New Roman"/>
                <a:ea typeface="Times New Roman"/>
                <a:cs typeface="Times New Roman"/>
                <a:sym typeface="Times New Roman"/>
              </a:rPr>
              <a:t>Reference list </a:t>
            </a:r>
            <a:endParaRPr/>
          </a:p>
        </p:txBody>
      </p:sp>
      <p:sp>
        <p:nvSpPr>
          <p:cNvPr id="222" name="Google Shape;222;p15"/>
          <p:cNvSpPr txBox="1">
            <a:spLocks noGrp="1"/>
          </p:cNvSpPr>
          <p:nvPr>
            <p:ph type="body" idx="1"/>
          </p:nvPr>
        </p:nvSpPr>
        <p:spPr>
          <a:xfrm>
            <a:off x="332625" y="910700"/>
            <a:ext cx="8568900" cy="4907700"/>
          </a:xfrm>
          <a:prstGeom prst="rect">
            <a:avLst/>
          </a:prstGeom>
          <a:noFill/>
          <a:ln>
            <a:noFill/>
          </a:ln>
        </p:spPr>
        <p:txBody>
          <a:bodyPr spcFirstLastPara="1" wrap="square" lIns="91425" tIns="45700" rIns="91425" bIns="45700" anchor="t" anchorCtr="0">
            <a:noAutofit/>
          </a:bodyPr>
          <a:lstStyle/>
          <a:p>
            <a:r>
              <a:rPr lang="en-US" sz="1200" dirty="0"/>
              <a:t>Armstrong, M. (2020) </a:t>
            </a:r>
            <a:r>
              <a:rPr lang="en-US" sz="1200" i="1" dirty="0"/>
              <a:t>Armstrong’s handbook of human resource management practice.</a:t>
            </a:r>
            <a:r>
              <a:rPr lang="en-US" sz="1200" dirty="0"/>
              <a:t> Fifteenth edition, </a:t>
            </a:r>
            <a:r>
              <a:rPr lang="en-US" sz="1200" dirty="0" err="1"/>
              <a:t>Kogan</a:t>
            </a:r>
            <a:r>
              <a:rPr lang="en-US" sz="1200" dirty="0"/>
              <a:t> Page.  </a:t>
            </a:r>
          </a:p>
          <a:p>
            <a:r>
              <a:rPr lang="en-US" sz="1200" dirty="0" err="1"/>
              <a:t>Bahangulu</a:t>
            </a:r>
            <a:r>
              <a:rPr lang="en-US" sz="1200" dirty="0"/>
              <a:t>, J.K. and </a:t>
            </a:r>
            <a:r>
              <a:rPr lang="en-US" sz="1200" dirty="0" err="1"/>
              <a:t>Owusu-Berko</a:t>
            </a:r>
            <a:r>
              <a:rPr lang="en-US" sz="1200" dirty="0"/>
              <a:t>, L. (2025) ‘Algorithmic bias, data ethics, and governance: Ensuring fairness, transparency and compliance in AI-powered business analytics applications’, </a:t>
            </a:r>
            <a:r>
              <a:rPr lang="en-US" sz="1200" i="1" dirty="0"/>
              <a:t>World Journal of Advanced Research and Reviews</a:t>
            </a:r>
            <a:r>
              <a:rPr lang="en-US" sz="1200" dirty="0"/>
              <a:t>, 25(2), pp.1746-1763.</a:t>
            </a:r>
          </a:p>
          <a:p>
            <a:r>
              <a:rPr lang="en-US" sz="1200" dirty="0" err="1"/>
              <a:t>Burhanuddin</a:t>
            </a:r>
            <a:r>
              <a:rPr lang="en-US" sz="1200" dirty="0"/>
              <a:t>, N. A. N., Ahmad, N. A., Said, R. R., and </a:t>
            </a:r>
            <a:r>
              <a:rPr lang="en-US" sz="1200" dirty="0" err="1"/>
              <a:t>Asimiran</a:t>
            </a:r>
            <a:r>
              <a:rPr lang="en-US" sz="1200" dirty="0"/>
              <a:t>, S. (2021) ‘Learning theories: Views from </a:t>
            </a:r>
            <a:r>
              <a:rPr lang="en-US" sz="1200" dirty="0" err="1"/>
              <a:t>behaviourism</a:t>
            </a:r>
            <a:r>
              <a:rPr lang="en-US" sz="1200" dirty="0"/>
              <a:t> theory and constructivism theory’, </a:t>
            </a:r>
            <a:r>
              <a:rPr lang="en-US" sz="1200" i="1" dirty="0"/>
              <a:t>International Journal of Academic Research in Progressive Education and Development</a:t>
            </a:r>
            <a:r>
              <a:rPr lang="en-US" sz="1200" dirty="0"/>
              <a:t>, 10(1), pp.85-98.</a:t>
            </a:r>
          </a:p>
          <a:p>
            <a:r>
              <a:rPr lang="en-US" sz="1200" dirty="0"/>
              <a:t>GLO (2026) </a:t>
            </a:r>
            <a:r>
              <a:rPr lang="en-US" sz="1200" i="1" dirty="0"/>
              <a:t>Sainsbury's is hiring: Loyalty Marketing Executive.</a:t>
            </a:r>
            <a:r>
              <a:rPr lang="en-US" sz="1200" dirty="0"/>
              <a:t> Available at: https://globalloyalty.org/article/24890/sainsburys-is-hiring-loyalty-marketing-executive (Accessed: 27 February 2026).</a:t>
            </a:r>
          </a:p>
          <a:p>
            <a:r>
              <a:rPr lang="en-US" sz="1200" dirty="0" err="1"/>
              <a:t>Kouzes</a:t>
            </a:r>
            <a:r>
              <a:rPr lang="en-US" sz="1200" dirty="0"/>
              <a:t>, J. M., and Posner, B. Z. (2023) </a:t>
            </a:r>
            <a:r>
              <a:rPr lang="en-US" sz="1200" i="1" dirty="0"/>
              <a:t>The leadership challenge workbook</a:t>
            </a:r>
            <a:r>
              <a:rPr lang="en-US" sz="1200" dirty="0"/>
              <a:t>. John Wiley &amp; Sons.</a:t>
            </a:r>
          </a:p>
          <a:p>
            <a:r>
              <a:rPr lang="en-US" sz="1200" dirty="0" err="1"/>
              <a:t>Leatherbarrow</a:t>
            </a:r>
            <a:r>
              <a:rPr lang="en-US" sz="1200" dirty="0"/>
              <a:t>, C., and Fletcher, J. (2014) </a:t>
            </a:r>
            <a:r>
              <a:rPr lang="en-US" sz="1200" i="1" dirty="0"/>
              <a:t>Introduction to human resource management: A guide to HR in practice</a:t>
            </a:r>
            <a:r>
              <a:rPr lang="en-US" sz="1200" dirty="0"/>
              <a:t>. 3rd ed. London: Chartered Institute of Personnel Development.  </a:t>
            </a:r>
          </a:p>
          <a:p>
            <a:r>
              <a:rPr lang="en-US" sz="1200" dirty="0"/>
              <a:t>Levesque, L. L. (2024) </a:t>
            </a:r>
            <a:r>
              <a:rPr lang="en-US" sz="1200" i="1" dirty="0"/>
              <a:t>People Management Skills in Practice</a:t>
            </a:r>
            <a:r>
              <a:rPr lang="en-US" sz="1200" dirty="0"/>
              <a:t>. Taylor &amp; France.</a:t>
            </a:r>
          </a:p>
          <a:p>
            <a:r>
              <a:rPr lang="en-US" sz="1200" dirty="0" err="1"/>
              <a:t>Mihailă</a:t>
            </a:r>
            <a:r>
              <a:rPr lang="en-US" sz="1200" dirty="0"/>
              <a:t>, S., and Mura, I. (2022) ‘The importance of recruitment in the development of human resources strategy and planning’, </a:t>
            </a:r>
            <a:r>
              <a:rPr lang="en-US" sz="1200" i="1" dirty="0"/>
              <a:t>European Journal of Accounting, Finance and Business</a:t>
            </a:r>
            <a:r>
              <a:rPr lang="en-US" sz="1200" dirty="0"/>
              <a:t>, pp.47-51.</a:t>
            </a:r>
          </a:p>
          <a:p>
            <a:r>
              <a:rPr lang="en-US" sz="1200" dirty="0"/>
              <a:t>Mullins, L.J. (2019) </a:t>
            </a:r>
            <a:r>
              <a:rPr lang="en-US" sz="1200" i="1" dirty="0" err="1"/>
              <a:t>Organisational</a:t>
            </a:r>
            <a:r>
              <a:rPr lang="en-US" sz="1200" i="1" dirty="0"/>
              <a:t> </a:t>
            </a:r>
            <a:r>
              <a:rPr lang="en-US" sz="1200" i="1" dirty="0" err="1"/>
              <a:t>behaviour</a:t>
            </a:r>
            <a:r>
              <a:rPr lang="en-US" sz="1200" i="1" dirty="0"/>
              <a:t> in the workplace</a:t>
            </a:r>
            <a:r>
              <a:rPr lang="en-US" sz="1200" dirty="0"/>
              <a:t>. Twelfth edition. Harlow, United Kingdom: Pearson Education Limited.  </a:t>
            </a:r>
          </a:p>
          <a:p>
            <a:r>
              <a:rPr lang="en-US" sz="1200" dirty="0" err="1"/>
              <a:t>Rahmi</a:t>
            </a:r>
            <a:r>
              <a:rPr lang="en-US" sz="1200" dirty="0"/>
              <a:t>, W. (2024) ‘Analytical study of experiential learning: Experiential learning theory in learning activities’, </a:t>
            </a:r>
            <a:r>
              <a:rPr lang="en-US" sz="1200" i="1" dirty="0"/>
              <a:t>EDUKASIA </a:t>
            </a:r>
            <a:r>
              <a:rPr lang="en-US" sz="1200" i="1" dirty="0" err="1"/>
              <a:t>Jurnal</a:t>
            </a:r>
            <a:r>
              <a:rPr lang="en-US" sz="1200" i="1" dirty="0"/>
              <a:t> </a:t>
            </a:r>
            <a:r>
              <a:rPr lang="en-US" sz="1200" i="1" dirty="0" err="1"/>
              <a:t>Pendidikan</a:t>
            </a:r>
            <a:r>
              <a:rPr lang="en-US" sz="1200" i="1" dirty="0"/>
              <a:t> </a:t>
            </a:r>
            <a:r>
              <a:rPr lang="en-US" sz="1200" i="1" dirty="0" err="1"/>
              <a:t>dan</a:t>
            </a:r>
            <a:r>
              <a:rPr lang="en-US" sz="1200" i="1" dirty="0"/>
              <a:t> </a:t>
            </a:r>
            <a:r>
              <a:rPr lang="en-US" sz="1200" i="1" dirty="0" err="1"/>
              <a:t>Pembelajaran</a:t>
            </a:r>
            <a:r>
              <a:rPr lang="en-US" sz="1200" dirty="0"/>
              <a:t>, 5(2), pp.115-126.</a:t>
            </a:r>
          </a:p>
          <a:p>
            <a:r>
              <a:rPr lang="en-US" sz="1200" dirty="0"/>
              <a:t>Sainsbury’s (</a:t>
            </a:r>
            <a:r>
              <a:rPr lang="en-US" sz="1200" dirty="0" err="1"/>
              <a:t>n.d.</a:t>
            </a:r>
            <a:r>
              <a:rPr lang="en-US" sz="1200" dirty="0"/>
              <a:t>) </a:t>
            </a:r>
            <a:r>
              <a:rPr lang="en-US" sz="1200" i="1" dirty="0"/>
              <a:t>About us.</a:t>
            </a:r>
            <a:r>
              <a:rPr lang="en-US" sz="1200" dirty="0"/>
              <a:t> Available at: https://corporate.sainsburys.co.uk/about-us/ (Accessed: 26 February 2026).</a:t>
            </a:r>
          </a:p>
          <a:p>
            <a:r>
              <a:rPr lang="en-US" sz="1200" dirty="0"/>
              <a:t>Sainsbury’s (</a:t>
            </a:r>
            <a:r>
              <a:rPr lang="en-US" sz="1200" dirty="0" err="1"/>
              <a:t>n.d.a</a:t>
            </a:r>
            <a:r>
              <a:rPr lang="en-US" sz="1200" dirty="0"/>
              <a:t>.) </a:t>
            </a:r>
            <a:r>
              <a:rPr lang="en-US" sz="1200" i="1" dirty="0"/>
              <a:t>How to apply.</a:t>
            </a:r>
            <a:r>
              <a:rPr lang="en-US" sz="1200" dirty="0"/>
              <a:t> Available at: https://www.sainsburys.jobs/application-help (Accessed: 25 February 2026).</a:t>
            </a:r>
          </a:p>
          <a:p>
            <a:r>
              <a:rPr lang="en-US" sz="1200" dirty="0"/>
              <a:t>Wilkinson, A., Redman, T. and </a:t>
            </a:r>
            <a:r>
              <a:rPr lang="en-US" sz="1200" dirty="0" err="1"/>
              <a:t>Dundon</a:t>
            </a:r>
            <a:r>
              <a:rPr lang="en-US" sz="1200" dirty="0"/>
              <a:t>, T. (2016) </a:t>
            </a:r>
            <a:r>
              <a:rPr lang="en-US" sz="1200" i="1" dirty="0"/>
              <a:t>Contemporary Human Resource Management: Text and Cases</a:t>
            </a:r>
            <a:r>
              <a:rPr lang="en-US" sz="1200" dirty="0"/>
              <a:t>. 5th edition. Harlow: Pearson Education. </a:t>
            </a:r>
            <a:endParaRPr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g3c9e8afbfd3_0_93"/>
          <p:cNvSpPr txBox="1">
            <a:spLocks noGrp="1"/>
          </p:cNvSpPr>
          <p:nvPr>
            <p:ph type="body" idx="1"/>
          </p:nvPr>
        </p:nvSpPr>
        <p:spPr>
          <a:xfrm>
            <a:off x="914400" y="2769833"/>
            <a:ext cx="7315200" cy="3539400"/>
          </a:xfrm>
          <a:prstGeom prst="rect">
            <a:avLst/>
          </a:prstGeom>
          <a:noFill/>
          <a:ln>
            <a:noFill/>
          </a:ln>
        </p:spPr>
        <p:txBody>
          <a:bodyPr spcFirstLastPara="1" wrap="square" lIns="91425" tIns="45700" rIns="91425" bIns="45700" anchor="t" anchorCtr="0">
            <a:normAutofit/>
          </a:bodyPr>
          <a:lstStyle/>
          <a:p>
            <a:pPr marL="0" lvl="0" indent="0" algn="ctr" rtl="0">
              <a:lnSpc>
                <a:spcPct val="115000"/>
              </a:lnSpc>
              <a:spcBef>
                <a:spcPts val="360"/>
              </a:spcBef>
              <a:spcAft>
                <a:spcPts val="0"/>
              </a:spcAft>
              <a:buSzPts val="1800"/>
              <a:buNone/>
            </a:pPr>
            <a:r>
              <a:rPr lang="en-GB" sz="4100" b="1"/>
              <a:t>Thank you</a:t>
            </a:r>
            <a:endParaRPr sz="4100" b="1"/>
          </a:p>
        </p:txBody>
      </p:sp>
    </p:spTree>
  </p:cSld>
  <p:clrMapOvr>
    <a:masterClrMapping/>
  </p:clrMapOvr>
</p:sld>
</file>

<file path=ppt/theme/theme1.xml><?xml version="1.0" encoding="utf-8"?>
<a:theme xmlns:a="http://schemas.openxmlformats.org/drawingml/2006/main" name="Perspective">
  <a:themeElements>
    <a:clrScheme name="Perspective">
      <a:dk1>
        <a:srgbClr val="000000"/>
      </a:dk1>
      <a:lt1>
        <a:srgbClr val="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1887</Words>
  <Application>Microsoft Office PowerPoint</Application>
  <PresentationFormat>Expunere pe ecran (4:3)</PresentationFormat>
  <Paragraphs>143</Paragraphs>
  <Slides>17</Slides>
  <Notes>17</Notes>
  <HiddenSlides>0</HiddenSlides>
  <MMClips>0</MMClips>
  <ScaleCrop>false</ScaleCrop>
  <HeadingPairs>
    <vt:vector size="4" baseType="variant">
      <vt:variant>
        <vt:lpstr>Temă</vt:lpstr>
      </vt:variant>
      <vt:variant>
        <vt:i4>1</vt:i4>
      </vt:variant>
      <vt:variant>
        <vt:lpstr>Titluri diapozitive</vt:lpstr>
      </vt:variant>
      <vt:variant>
        <vt:i4>17</vt:i4>
      </vt:variant>
    </vt:vector>
  </HeadingPairs>
  <TitlesOfParts>
    <vt:vector size="18" baseType="lpstr">
      <vt:lpstr>Perspective</vt:lpstr>
      <vt:lpstr>Prezentare PowerPoint</vt:lpstr>
      <vt:lpstr>Table of Contents</vt:lpstr>
      <vt:lpstr>INTRODUCTION </vt:lpstr>
      <vt:lpstr>Overview of Sainsbury's </vt:lpstr>
      <vt:lpstr> Concept and importance of the recruitment process  </vt:lpstr>
      <vt:lpstr>Recruitment process of a team member</vt:lpstr>
      <vt:lpstr>Recruitment process of a team member </vt:lpstr>
      <vt:lpstr>Recruitment process of a team member </vt:lpstr>
      <vt:lpstr>Evaluation </vt:lpstr>
      <vt:lpstr>Loopholes and challenges in the recruitment process  </vt:lpstr>
      <vt:lpstr>Analyse learning or training and development needs </vt:lpstr>
      <vt:lpstr>Analyse learning or training and development needs </vt:lpstr>
      <vt:lpstr>Application of learning and development theories </vt:lpstr>
      <vt:lpstr>Application of learning and development theories  </vt:lpstr>
      <vt:lpstr>Conclusion </vt:lpstr>
      <vt:lpstr>Reference list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Alexandru Balsanu (1713839)</cp:lastModifiedBy>
  <cp:revision>2</cp:revision>
  <dcterms:created xsi:type="dcterms:W3CDTF">2026-03-02T17:06:14Z</dcterms:created>
  <dcterms:modified xsi:type="dcterms:W3CDTF">2026-03-19T11:57:01Z</dcterms:modified>
</cp:coreProperties>
</file>