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61" r:id="rId4"/>
    <p:sldId id="260"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62843B-98D6-581A-FC1E-7A583A5ADEF7}" v="406" dt="2022-10-21T10:59:38.692"/>
    <p1510:client id="{732CE2F9-F5B4-2A4D-ACBD-C59A1E06A95A}" v="308" dt="2022-10-18T08:27:55.480"/>
    <p1510:client id="{7A7E0E64-FC71-872B-930E-1B0174BFA1F1}" v="238" dt="2022-10-21T13:22:30.606"/>
    <p1510:client id="{E00DCA5E-EA65-45F1-C6FB-DD02A34F61BE}" v="554" dt="2022-10-21T12:56:07.859"/>
    <p1510:client id="{FD450CCA-01E8-4494-AC8D-7A44E8D4885C}" v="406" dt="2022-10-17T10:37:54.3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ushra Khan (1818384)" userId="S::1818384@student.uwtsd.ac.uk::7c224cc1-a474-42d1-9832-b1c27d0f1883" providerId="AD" clId="Web-{7A7E0E64-FC71-872B-930E-1B0174BFA1F1}"/>
    <pc:docChg chg="modSld">
      <pc:chgData name="Bushra Khan (1818384)" userId="S::1818384@student.uwtsd.ac.uk::7c224cc1-a474-42d1-9832-b1c27d0f1883" providerId="AD" clId="Web-{7A7E0E64-FC71-872B-930E-1B0174BFA1F1}" dt="2022-10-21T13:22:30.606" v="141" actId="20577"/>
      <pc:docMkLst>
        <pc:docMk/>
      </pc:docMkLst>
      <pc:sldChg chg="modSp">
        <pc:chgData name="Bushra Khan (1818384)" userId="S::1818384@student.uwtsd.ac.uk::7c224cc1-a474-42d1-9832-b1c27d0f1883" providerId="AD" clId="Web-{7A7E0E64-FC71-872B-930E-1B0174BFA1F1}" dt="2022-10-21T13:10:28.169" v="17" actId="20577"/>
        <pc:sldMkLst>
          <pc:docMk/>
          <pc:sldMk cId="109857222" sldId="256"/>
        </pc:sldMkLst>
        <pc:spChg chg="mod">
          <ac:chgData name="Bushra Khan (1818384)" userId="S::1818384@student.uwtsd.ac.uk::7c224cc1-a474-42d1-9832-b1c27d0f1883" providerId="AD" clId="Web-{7A7E0E64-FC71-872B-930E-1B0174BFA1F1}" dt="2022-10-21T13:10:28.169" v="17" actId="20577"/>
          <ac:spMkLst>
            <pc:docMk/>
            <pc:sldMk cId="109857222" sldId="256"/>
            <ac:spMk id="3" creationId="{00000000-0000-0000-0000-000000000000}"/>
          </ac:spMkLst>
        </pc:spChg>
      </pc:sldChg>
      <pc:sldChg chg="modSp">
        <pc:chgData name="Bushra Khan (1818384)" userId="S::1818384@student.uwtsd.ac.uk::7c224cc1-a474-42d1-9832-b1c27d0f1883" providerId="AD" clId="Web-{7A7E0E64-FC71-872B-930E-1B0174BFA1F1}" dt="2022-10-21T13:22:30.606" v="141" actId="20577"/>
        <pc:sldMkLst>
          <pc:docMk/>
          <pc:sldMk cId="4146104743" sldId="258"/>
        </pc:sldMkLst>
        <pc:spChg chg="mod">
          <ac:chgData name="Bushra Khan (1818384)" userId="S::1818384@student.uwtsd.ac.uk::7c224cc1-a474-42d1-9832-b1c27d0f1883" providerId="AD" clId="Web-{7A7E0E64-FC71-872B-930E-1B0174BFA1F1}" dt="2022-10-21T13:21:05.464" v="129" actId="20577"/>
          <ac:spMkLst>
            <pc:docMk/>
            <pc:sldMk cId="4146104743" sldId="258"/>
            <ac:spMk id="3" creationId="{A253084F-B797-8531-FAB5-BADFB844588D}"/>
          </ac:spMkLst>
        </pc:spChg>
        <pc:spChg chg="mod">
          <ac:chgData name="Bushra Khan (1818384)" userId="S::1818384@student.uwtsd.ac.uk::7c224cc1-a474-42d1-9832-b1c27d0f1883" providerId="AD" clId="Web-{7A7E0E64-FC71-872B-930E-1B0174BFA1F1}" dt="2022-10-21T13:22:30.606" v="141" actId="20577"/>
          <ac:spMkLst>
            <pc:docMk/>
            <pc:sldMk cId="4146104743" sldId="258"/>
            <ac:spMk id="4" creationId="{AAE084B2-0C4E-B219-C1FC-7D1EDA55CD7C}"/>
          </ac:spMkLst>
        </pc:spChg>
        <pc:spChg chg="mod">
          <ac:chgData name="Bushra Khan (1818384)" userId="S::1818384@student.uwtsd.ac.uk::7c224cc1-a474-42d1-9832-b1c27d0f1883" providerId="AD" clId="Web-{7A7E0E64-FC71-872B-930E-1B0174BFA1F1}" dt="2022-10-21T13:18:59.133" v="89" actId="20577"/>
          <ac:spMkLst>
            <pc:docMk/>
            <pc:sldMk cId="4146104743" sldId="258"/>
            <ac:spMk id="5" creationId="{9A718BC8-0432-00C4-2B40-40C52C9DDFE8}"/>
          </ac:spMkLst>
        </pc:spChg>
        <pc:spChg chg="mod">
          <ac:chgData name="Bushra Khan (1818384)" userId="S::1818384@student.uwtsd.ac.uk::7c224cc1-a474-42d1-9832-b1c27d0f1883" providerId="AD" clId="Web-{7A7E0E64-FC71-872B-930E-1B0174BFA1F1}" dt="2022-10-21T13:22:09.606" v="133" actId="20577"/>
          <ac:spMkLst>
            <pc:docMk/>
            <pc:sldMk cId="4146104743" sldId="258"/>
            <ac:spMk id="6" creationId="{E646228D-6E39-C360-4505-7AD7A281781F}"/>
          </ac:spMkLst>
        </pc:spChg>
        <pc:spChg chg="mod">
          <ac:chgData name="Bushra Khan (1818384)" userId="S::1818384@student.uwtsd.ac.uk::7c224cc1-a474-42d1-9832-b1c27d0f1883" providerId="AD" clId="Web-{7A7E0E64-FC71-872B-930E-1B0174BFA1F1}" dt="2022-10-21T13:18:15.413" v="78" actId="20577"/>
          <ac:spMkLst>
            <pc:docMk/>
            <pc:sldMk cId="4146104743" sldId="258"/>
            <ac:spMk id="7" creationId="{CC6AC05B-4CE5-5120-8646-A1693E1C3F74}"/>
          </ac:spMkLst>
        </pc:spChg>
        <pc:spChg chg="mod">
          <ac:chgData name="Bushra Khan (1818384)" userId="S::1818384@student.uwtsd.ac.uk::7c224cc1-a474-42d1-9832-b1c27d0f1883" providerId="AD" clId="Web-{7A7E0E64-FC71-872B-930E-1B0174BFA1F1}" dt="2022-10-21T13:16:46.958" v="64" actId="20577"/>
          <ac:spMkLst>
            <pc:docMk/>
            <pc:sldMk cId="4146104743" sldId="258"/>
            <ac:spMk id="8" creationId="{0BB1C53C-D8A0-315E-5175-DAD44D28F12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10/21/2022</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42081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10/21/2022</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24114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10/21/2022</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196271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10/21/2022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982518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10/21/2022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516797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10/21/2022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221849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10/21/2022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115812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10/21/2022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5544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10/21/2022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96047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10/21/2022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806108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10/21/2022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148403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10/21/2022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71786827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medlineplus.gov/ency/article/003247.htm" TargetMode="Externa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1"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62" name="Picture 3">
            <a:extLst>
              <a:ext uri="{FF2B5EF4-FFF2-40B4-BE49-F238E27FC236}">
                <a16:creationId xmlns:a16="http://schemas.microsoft.com/office/drawing/2014/main" id="{60C72CCF-576C-4993-F26E-CE8554141B3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74" b="6250"/>
          <a:stretch/>
        </p:blipFill>
        <p:spPr>
          <a:xfrm>
            <a:off x="20" y="10"/>
            <a:ext cx="12188932" cy="6857990"/>
          </a:xfrm>
          <a:prstGeom prst="rect">
            <a:avLst/>
          </a:prstGeom>
        </p:spPr>
      </p:pic>
      <p:sp>
        <p:nvSpPr>
          <p:cNvPr id="63" name="Rectangle 10">
            <a:extLst>
              <a:ext uri="{FF2B5EF4-FFF2-40B4-BE49-F238E27FC236}">
                <a16:creationId xmlns:a16="http://schemas.microsoft.com/office/drawing/2014/main" id="{948AEA76-67F2-4344-A189-9BFFE0076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0186" y="-570186"/>
            <a:ext cx="6858000" cy="7998371"/>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08861" y="-889819"/>
            <a:ext cx="6068855" cy="2179601"/>
          </a:xfrm>
        </p:spPr>
        <p:txBody>
          <a:bodyPr>
            <a:normAutofit/>
          </a:bodyPr>
          <a:lstStyle/>
          <a:p>
            <a:r>
              <a:rPr lang="en-US" sz="4400" dirty="0">
                <a:solidFill>
                  <a:srgbClr val="FFFFFF"/>
                </a:solidFill>
              </a:rPr>
              <a:t>Respiratory System</a:t>
            </a:r>
          </a:p>
        </p:txBody>
      </p:sp>
      <p:sp>
        <p:nvSpPr>
          <p:cNvPr id="3" name="Subtitle 2"/>
          <p:cNvSpPr>
            <a:spLocks noGrp="1"/>
          </p:cNvSpPr>
          <p:nvPr>
            <p:ph type="subTitle" idx="1"/>
          </p:nvPr>
        </p:nvSpPr>
        <p:spPr>
          <a:xfrm>
            <a:off x="3437241" y="3215538"/>
            <a:ext cx="5565648" cy="2239817"/>
          </a:xfrm>
        </p:spPr>
        <p:txBody>
          <a:bodyPr vert="horz" lIns="91440" tIns="45720" rIns="91440" bIns="45720" rtlCol="0" anchor="t">
            <a:normAutofit lnSpcReduction="10000"/>
          </a:bodyPr>
          <a:lstStyle/>
          <a:p>
            <a:pPr algn="ctr"/>
            <a:r>
              <a:rPr lang="en-US" dirty="0">
                <a:solidFill>
                  <a:srgbClr val="FFFFFF"/>
                </a:solidFill>
                <a:latin typeface="Georgia Pro Semibold"/>
              </a:rPr>
              <a:t>Introduction to Physiology</a:t>
            </a:r>
            <a:endParaRPr lang="en-US" dirty="0">
              <a:solidFill>
                <a:srgbClr val="000000"/>
              </a:solidFill>
              <a:latin typeface="Avenir Next LT Pro"/>
            </a:endParaRPr>
          </a:p>
          <a:p>
            <a:pPr algn="ctr"/>
            <a:r>
              <a:rPr lang="en-US" dirty="0">
                <a:solidFill>
                  <a:srgbClr val="FFFFFF"/>
                </a:solidFill>
                <a:latin typeface="Georgia Pro Semibold"/>
              </a:rPr>
              <a:t>BMHP5003_BIRM</a:t>
            </a:r>
            <a:endParaRPr lang="en-US" dirty="0">
              <a:solidFill>
                <a:srgbClr val="000000"/>
              </a:solidFill>
              <a:latin typeface="Avenir Next LT Pro"/>
            </a:endParaRPr>
          </a:p>
          <a:p>
            <a:pPr algn="ctr"/>
            <a:r>
              <a:rPr lang="en-US" dirty="0">
                <a:solidFill>
                  <a:srgbClr val="FFFFFF"/>
                </a:solidFill>
                <a:latin typeface="Georgia Pro Semibold"/>
              </a:rPr>
              <a:t>Rachael Rivers</a:t>
            </a:r>
            <a:endParaRPr lang="en-US" dirty="0">
              <a:solidFill>
                <a:srgbClr val="000000"/>
              </a:solidFill>
              <a:latin typeface="Avenir Next LT Pro"/>
            </a:endParaRPr>
          </a:p>
          <a:p>
            <a:pPr algn="ctr"/>
            <a:r>
              <a:rPr lang="en-US" dirty="0">
                <a:solidFill>
                  <a:srgbClr val="FFFFFF"/>
                </a:solidFill>
                <a:latin typeface="Georgia Pro Semibold"/>
              </a:rPr>
              <a:t>Bushra Khan</a:t>
            </a:r>
          </a:p>
          <a:p>
            <a:pPr algn="ctr"/>
            <a:r>
              <a:rPr lang="en-US" dirty="0">
                <a:solidFill>
                  <a:srgbClr val="FFFFFF"/>
                </a:solidFill>
                <a:latin typeface="Georgia Pro Semibold"/>
              </a:rPr>
              <a:t>1818384</a:t>
            </a:r>
          </a:p>
          <a:p>
            <a:pPr algn="ctr"/>
            <a:endParaRPr lang="en-US" dirty="0">
              <a:solidFill>
                <a:srgbClr val="FFFFFF"/>
              </a:solidFill>
            </a:endParaRPr>
          </a:p>
        </p:txBody>
      </p:sp>
      <p:sp>
        <p:nvSpPr>
          <p:cNvPr id="64" name="Freeform: Shape 12">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5350" y="-785349"/>
            <a:ext cx="744976"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5"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6"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7"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8"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1"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23" name="Freeform: Shape 22">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5" name="Group 24">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6" name="Freeform: Shape 25">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Freeform: Shape 27">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9"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D89CC2FC-EEB2-471D-D7BB-C82AF1C9B4BE}"/>
              </a:ext>
            </a:extLst>
          </p:cNvPr>
          <p:cNvPicPr>
            <a:picLocks noChangeAspect="1"/>
          </p:cNvPicPr>
          <p:nvPr/>
        </p:nvPicPr>
        <p:blipFill>
          <a:blip r:embed="rId2"/>
          <a:stretch>
            <a:fillRect/>
          </a:stretch>
        </p:blipFill>
        <p:spPr>
          <a:xfrm>
            <a:off x="2596552" y="-48374"/>
            <a:ext cx="7286443" cy="6753464"/>
          </a:xfrm>
          <a:prstGeom prst="rect">
            <a:avLst/>
          </a:prstGeom>
        </p:spPr>
      </p:pic>
      <p:sp>
        <p:nvSpPr>
          <p:cNvPr id="3" name="TextBox 2">
            <a:extLst>
              <a:ext uri="{FF2B5EF4-FFF2-40B4-BE49-F238E27FC236}">
                <a16:creationId xmlns:a16="http://schemas.microsoft.com/office/drawing/2014/main" id="{A253084F-B797-8531-FAB5-BADFB844588D}"/>
              </a:ext>
            </a:extLst>
          </p:cNvPr>
          <p:cNvSpPr txBox="1"/>
          <p:nvPr/>
        </p:nvSpPr>
        <p:spPr>
          <a:xfrm>
            <a:off x="134720" y="146969"/>
            <a:ext cx="232114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Georgia Pro Semibold"/>
                <a:ea typeface="+mn-lt"/>
                <a:cs typeface="+mn-lt"/>
              </a:rPr>
              <a:t>The respiratory system is a network of organs and tissues that help with your breathing. Apart from helping you inhale and exhale the respiratory system has functions that include enabling you to talk and smell, delivering oxygen to cells in your body. Removal of waste gases including carbon dioxide when you exhale. (Cleveland Clinic. 2020). </a:t>
            </a:r>
            <a:endParaRPr lang="en-US" sz="1200" dirty="0">
              <a:latin typeface="Georgia Pro Semibold"/>
            </a:endParaRPr>
          </a:p>
        </p:txBody>
      </p:sp>
      <p:sp>
        <p:nvSpPr>
          <p:cNvPr id="4" name="TextBox 3">
            <a:extLst>
              <a:ext uri="{FF2B5EF4-FFF2-40B4-BE49-F238E27FC236}">
                <a16:creationId xmlns:a16="http://schemas.microsoft.com/office/drawing/2014/main" id="{AAE084B2-0C4E-B219-C1FC-7D1EDA55CD7C}"/>
              </a:ext>
            </a:extLst>
          </p:cNvPr>
          <p:cNvSpPr txBox="1"/>
          <p:nvPr/>
        </p:nvSpPr>
        <p:spPr>
          <a:xfrm>
            <a:off x="141111" y="4374443"/>
            <a:ext cx="214488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Georgia Pro Semibold"/>
              </a:rPr>
              <a:t>When the bronchial tubes pass through your lungs, they divide into passages called bronchioles. The </a:t>
            </a:r>
            <a:r>
              <a:rPr lang="en-US" sz="1200">
                <a:latin typeface="Georgia Pro Semibold"/>
              </a:rPr>
              <a:t>bronchioles end in small air </a:t>
            </a:r>
            <a:r>
              <a:rPr lang="en-US" sz="1200" dirty="0">
                <a:latin typeface="Georgia Pro Semibold"/>
              </a:rPr>
              <a:t>sacs that are called alveoli. (WebMD, 2021) </a:t>
            </a:r>
          </a:p>
        </p:txBody>
      </p:sp>
      <p:sp>
        <p:nvSpPr>
          <p:cNvPr id="5" name="TextBox 4">
            <a:extLst>
              <a:ext uri="{FF2B5EF4-FFF2-40B4-BE49-F238E27FC236}">
                <a16:creationId xmlns:a16="http://schemas.microsoft.com/office/drawing/2014/main" id="{9A718BC8-0432-00C4-2B40-40C52C9DDFE8}"/>
              </a:ext>
            </a:extLst>
          </p:cNvPr>
          <p:cNvSpPr txBox="1"/>
          <p:nvPr/>
        </p:nvSpPr>
        <p:spPr>
          <a:xfrm>
            <a:off x="10032999" y="239888"/>
            <a:ext cx="197555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Georgia Pro Semibold"/>
              </a:rPr>
              <a:t>Each alveolus has tiny blood cells called capillaries. Oxygen and carbon dioxide exchange takes place here. (Healthline Medical network, 2018</a:t>
            </a:r>
            <a:r>
              <a:rPr lang="en-US" dirty="0"/>
              <a:t>)</a:t>
            </a:r>
          </a:p>
        </p:txBody>
      </p:sp>
      <p:sp>
        <p:nvSpPr>
          <p:cNvPr id="6" name="TextBox 5">
            <a:extLst>
              <a:ext uri="{FF2B5EF4-FFF2-40B4-BE49-F238E27FC236}">
                <a16:creationId xmlns:a16="http://schemas.microsoft.com/office/drawing/2014/main" id="{E646228D-6E39-C360-4505-7AD7A281781F}"/>
              </a:ext>
            </a:extLst>
          </p:cNvPr>
          <p:cNvSpPr txBox="1"/>
          <p:nvPr/>
        </p:nvSpPr>
        <p:spPr>
          <a:xfrm>
            <a:off x="141111" y="2822221"/>
            <a:ext cx="221544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Georgia Pro Semibold"/>
              </a:rPr>
              <a:t>Breathing in through the nose warms and humidifies the air that breathes in. The warmed air enters the lungs via the windpipe or trachea. (</a:t>
            </a:r>
            <a:r>
              <a:rPr lang="en-US" sz="1200" dirty="0" err="1">
                <a:latin typeface="Georgia Pro Semibold"/>
              </a:rPr>
              <a:t>Betterhealth</a:t>
            </a:r>
            <a:r>
              <a:rPr lang="en-US" sz="1200" dirty="0">
                <a:latin typeface="Georgia Pro Semibold"/>
              </a:rPr>
              <a:t>, 2021)</a:t>
            </a:r>
            <a:endParaRPr lang="en-US" dirty="0"/>
          </a:p>
        </p:txBody>
      </p:sp>
      <p:sp>
        <p:nvSpPr>
          <p:cNvPr id="7" name="TextBox 6">
            <a:extLst>
              <a:ext uri="{FF2B5EF4-FFF2-40B4-BE49-F238E27FC236}">
                <a16:creationId xmlns:a16="http://schemas.microsoft.com/office/drawing/2014/main" id="{CC6AC05B-4CE5-5120-8646-A1693E1C3F74}"/>
              </a:ext>
            </a:extLst>
          </p:cNvPr>
          <p:cNvSpPr txBox="1"/>
          <p:nvPr/>
        </p:nvSpPr>
        <p:spPr>
          <a:xfrm>
            <a:off x="10018888" y="1834443"/>
            <a:ext cx="201788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Georgia Pro Semibold"/>
              </a:rPr>
              <a:t>Upper airway system has the nose and sinuses, the pharynx (throat) and part of your oral cavity. The lower airway systems consists of larynx, trachea, the stem bronchi and all the airways. (Heath, 2022)</a:t>
            </a:r>
            <a:endParaRPr lang="en-US" dirty="0"/>
          </a:p>
        </p:txBody>
      </p:sp>
      <p:sp>
        <p:nvSpPr>
          <p:cNvPr id="8" name="TextBox 7">
            <a:extLst>
              <a:ext uri="{FF2B5EF4-FFF2-40B4-BE49-F238E27FC236}">
                <a16:creationId xmlns:a16="http://schemas.microsoft.com/office/drawing/2014/main" id="{0BB1C53C-D8A0-315E-5175-DAD44D28F12C}"/>
              </a:ext>
            </a:extLst>
          </p:cNvPr>
          <p:cNvSpPr txBox="1"/>
          <p:nvPr/>
        </p:nvSpPr>
        <p:spPr>
          <a:xfrm>
            <a:off x="9877778" y="3683000"/>
            <a:ext cx="2427108"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Georgia Pro Semibold"/>
              </a:rPr>
              <a:t>The location of the diaphragm is below the ribs, as shown in the image on the left, it’s the major muscle of respiration. The large dome shaped muscle contracts continuously. When breathing in the diaphragm contracts and flattens and the chest cavity enlarges. This is called a vacuum, which pulls air into your lungs. When you exhale the diaphragm relaxes and returns to its original shape, air is then pushed out of the lungs. (A.D.A.M. 2019)</a:t>
            </a:r>
            <a:endParaRPr lang="en-US" dirty="0"/>
          </a:p>
        </p:txBody>
      </p:sp>
    </p:spTree>
    <p:extLst>
      <p:ext uri="{BB962C8B-B14F-4D97-AF65-F5344CB8AC3E}">
        <p14:creationId xmlns:p14="http://schemas.microsoft.com/office/powerpoint/2010/main" val="4146104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21C14A-C5A1-8F12-CFF4-34EABB5DCDA1}"/>
              </a:ext>
            </a:extLst>
          </p:cNvPr>
          <p:cNvSpPr>
            <a:spLocks noGrp="1"/>
          </p:cNvSpPr>
          <p:nvPr>
            <p:ph idx="1"/>
          </p:nvPr>
        </p:nvSpPr>
        <p:spPr/>
        <p:txBody>
          <a:bodyPr vert="horz" lIns="91440" tIns="45720" rIns="91440" bIns="45720" rtlCol="0" anchor="t">
            <a:normAutofit/>
          </a:bodyPr>
          <a:lstStyle/>
          <a:p>
            <a:r>
              <a:rPr lang="en-US" dirty="0">
                <a:latin typeface="Georgia Pro Semibold"/>
              </a:rPr>
              <a:t>Chronic obstructive pulmonary disease (COPD) is a long-term progressive respiratory disease, that affects your lungs and makes it increasingly difficult to breathe which affects your everyday life (IPCRG, 2001). COPD is commonly found if you are a smoker, if you have been exposed to long term lung irritant or have asthma. This condition includes chronic bronchitis and emphysema. There are treatments you can use to manage COPD one of them being to stop smoking, medicine such as inhalers can be used to expand the airways. Breathing exercises and as a final resort a lung transplant. (</a:t>
            </a:r>
            <a:r>
              <a:rPr lang="en-US" dirty="0" err="1">
                <a:latin typeface="Georgia Pro Semibold"/>
              </a:rPr>
              <a:t>medicalert</a:t>
            </a:r>
            <a:r>
              <a:rPr lang="en-US" dirty="0">
                <a:latin typeface="Georgia Pro Semibold"/>
              </a:rPr>
              <a:t>, 2020)</a:t>
            </a:r>
          </a:p>
        </p:txBody>
      </p:sp>
    </p:spTree>
    <p:extLst>
      <p:ext uri="{BB962C8B-B14F-4D97-AF65-F5344CB8AC3E}">
        <p14:creationId xmlns:p14="http://schemas.microsoft.com/office/powerpoint/2010/main" val="3087734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72228-4C5B-EB5E-2D00-CDB1AB0596DE}"/>
              </a:ext>
            </a:extLst>
          </p:cNvPr>
          <p:cNvSpPr>
            <a:spLocks noGrp="1"/>
          </p:cNvSpPr>
          <p:nvPr>
            <p:ph type="title"/>
          </p:nvPr>
        </p:nvSpPr>
        <p:spPr>
          <a:xfrm>
            <a:off x="459796" y="-3155"/>
            <a:ext cx="10072922" cy="1325563"/>
          </a:xfrm>
        </p:spPr>
        <p:txBody>
          <a:bodyPr/>
          <a:lstStyle/>
          <a:p>
            <a:r>
              <a:rPr lang="en-US" dirty="0"/>
              <a:t>Reference list</a:t>
            </a:r>
          </a:p>
        </p:txBody>
      </p:sp>
      <p:sp>
        <p:nvSpPr>
          <p:cNvPr id="3" name="Text Placeholder 2">
            <a:extLst>
              <a:ext uri="{FF2B5EF4-FFF2-40B4-BE49-F238E27FC236}">
                <a16:creationId xmlns:a16="http://schemas.microsoft.com/office/drawing/2014/main" id="{EE46988A-8A65-8A5F-7987-6ACA114D64B8}"/>
              </a:ext>
            </a:extLst>
          </p:cNvPr>
          <p:cNvSpPr>
            <a:spLocks noGrp="1"/>
          </p:cNvSpPr>
          <p:nvPr>
            <p:ph type="body" idx="1"/>
          </p:nvPr>
        </p:nvSpPr>
        <p:spPr>
          <a:xfrm>
            <a:off x="205796" y="4991329"/>
            <a:ext cx="9770164" cy="2120994"/>
          </a:xfrm>
        </p:spPr>
        <p:txBody>
          <a:bodyPr vert="horz" lIns="91440" tIns="45720" rIns="91440" bIns="45720" rtlCol="0" anchor="b">
            <a:noAutofit/>
          </a:bodyPr>
          <a:lstStyle/>
          <a:p>
            <a:pPr marL="342900" indent="-342900">
              <a:buFont typeface="Wingdings" panose="020B0604020202020204" pitchFamily="34" charset="0"/>
              <a:buChar char="v"/>
            </a:pPr>
            <a:r>
              <a:rPr lang="en-US" sz="1200" dirty="0">
                <a:latin typeface="Georgia Pro Semibold"/>
              </a:rPr>
              <a:t>Cleveland clinic. 2020. Respiratory system. [ONLINE] Available at: https://my.clevelandclinic.org/health/articles/21205-respiratory-system#:~:text=The%20respiratory%20system%20is%20the,waste%20gases%20like%20carbon%20dioxide.. [Accessed 17 October 2022]. </a:t>
            </a:r>
          </a:p>
          <a:p>
            <a:pPr marL="342900" indent="-342900">
              <a:buFont typeface="Wingdings" panose="020B0604020202020204" pitchFamily="34" charset="0"/>
              <a:buChar char="v"/>
            </a:pPr>
            <a:r>
              <a:rPr lang="en-US" sz="1200" dirty="0" err="1">
                <a:latin typeface="Georgia Pro Semibold"/>
              </a:rPr>
              <a:t>ipcrg</a:t>
            </a:r>
            <a:r>
              <a:rPr lang="en-US" sz="1200" dirty="0">
                <a:latin typeface="Georgia Pro Semibold"/>
              </a:rPr>
              <a:t>. 2001. COPD. [ONLINE] Available at: https://www.ipcrg.org/themes/copd?gclid=CjwKCAjw-rOaBhA9EiwAUkLV4mMdyZL1YS6eMvmSJNzV4iFC3_ZrqA_x6GTNwA2BuMwxEa4GV8sohBoCXpEQAvD_BwE. [Accessed 17 October 2022].</a:t>
            </a:r>
          </a:p>
          <a:p>
            <a:pPr marL="342900" indent="-342900">
              <a:buFont typeface="Wingdings" panose="020B0604020202020204" pitchFamily="34" charset="0"/>
              <a:buChar char="v"/>
            </a:pPr>
            <a:r>
              <a:rPr lang="en-US" sz="1200" dirty="0" err="1">
                <a:latin typeface="Georgia Pro Semibold"/>
              </a:rPr>
              <a:t>medicalert</a:t>
            </a:r>
            <a:r>
              <a:rPr lang="en-US" sz="1200" dirty="0">
                <a:latin typeface="Georgia Pro Semibold"/>
              </a:rPr>
              <a:t>. 2020. What is COPD?. [ONLINE] Available at: https://www.medicalert.org.uk/news/2020/09/01/what-is-copd?gclid=CjwKCAjw-rOaBhA9EiwAUkLV4j3Y0U_h6cRHHmNQp5mcFs9fJ9CSmC4sg4s76kdkqQjg5gbAto9_8BoCRwcQAvD_BwE. [Accessed 17 October 2022].</a:t>
            </a:r>
          </a:p>
          <a:p>
            <a:pPr marL="342900" indent="-342900">
              <a:buFont typeface="Wingdings" panose="020B0604020202020204" pitchFamily="34" charset="0"/>
              <a:buChar char="v"/>
            </a:pPr>
            <a:r>
              <a:rPr lang="en-US" sz="1200" dirty="0" err="1">
                <a:latin typeface="Georgia Pro Semibold"/>
              </a:rPr>
              <a:t>webmd</a:t>
            </a:r>
            <a:r>
              <a:rPr lang="en-US" sz="1200" dirty="0">
                <a:latin typeface="Georgia Pro Semibold"/>
              </a:rPr>
              <a:t>. 2021. Respiratory system. [ONLINE] Available at: https://www.webmd.com/lung/how-we-breathe. [Accessed 18 October 2022].</a:t>
            </a:r>
          </a:p>
          <a:p>
            <a:pPr marL="342900" indent="-342900">
              <a:buFont typeface="Wingdings" panose="020B0604020202020204" pitchFamily="34" charset="0"/>
              <a:buChar char="v"/>
            </a:pPr>
            <a:r>
              <a:rPr lang="en-US" sz="1200" dirty="0" err="1">
                <a:latin typeface="Georgia Pro Semibold"/>
              </a:rPr>
              <a:t>healthline</a:t>
            </a:r>
            <a:r>
              <a:rPr lang="en-US" sz="1200" dirty="0">
                <a:latin typeface="Georgia Pro Semibold"/>
              </a:rPr>
              <a:t>. 2018. Lung anatomy. [ONLINE] Available at: https://www.healthline.com/human-body-maps/lung. [Accessed 17 October 2022].</a:t>
            </a:r>
          </a:p>
          <a:p>
            <a:pPr marL="342900" indent="-342900">
              <a:buFont typeface="Wingdings" panose="020B0604020202020204" pitchFamily="34" charset="0"/>
              <a:buChar char="v"/>
            </a:pPr>
            <a:r>
              <a:rPr lang="en-US" sz="1200" dirty="0">
                <a:latin typeface="Georgia Pro Semibold"/>
              </a:rPr>
              <a:t>Better Health. 2021. Respiratory system. [ONLINE] Available at: https://www.betterhealth.vic.gov.au/health/conditionsandtreatments/respiratory-system. [Accessed 18 October 2022].</a:t>
            </a:r>
          </a:p>
          <a:p>
            <a:pPr marL="342900" indent="-342900">
              <a:buFont typeface="Wingdings" panose="020B0604020202020204" pitchFamily="34" charset="0"/>
              <a:buChar char="v"/>
            </a:pPr>
            <a:r>
              <a:rPr lang="en-US" sz="1200" dirty="0" err="1">
                <a:latin typeface="Georgia Pro Semibold"/>
              </a:rPr>
              <a:t>britannica</a:t>
            </a:r>
            <a:r>
              <a:rPr lang="en-US" sz="1200" dirty="0">
                <a:latin typeface="Georgia Pro Semibold"/>
              </a:rPr>
              <a:t>. 2022. human respiratory system. [ONLINE] Available at: https://www.britannica.com/science/human-respiratory-system. [Accessed 18 October 2022].</a:t>
            </a:r>
          </a:p>
          <a:p>
            <a:pPr marL="342900" indent="-342900">
              <a:buFont typeface="Wingdings" panose="020B0604020202020204" pitchFamily="34" charset="0"/>
              <a:buChar char="v"/>
            </a:pPr>
            <a:r>
              <a:rPr lang="en-US" sz="1200" dirty="0">
                <a:latin typeface="Georgia Pro Semibold"/>
              </a:rPr>
              <a:t>A.D.A.M. Medical Encyclopedia [Internet]. Johns Creek (GA): </a:t>
            </a:r>
            <a:r>
              <a:rPr lang="en-US" sz="1200" dirty="0" err="1">
                <a:latin typeface="Georgia Pro Semibold"/>
              </a:rPr>
              <a:t>Ebix</a:t>
            </a:r>
            <a:r>
              <a:rPr lang="en-US" sz="1200" dirty="0">
                <a:latin typeface="Georgia Pro Semibold"/>
              </a:rPr>
              <a:t>, Inc., A.D.A.M.; c1997-2020. Nail abnormalities; [updated 2019 Jul 31; reviewed 2019 Apr 16]  [about 4 p.]. Available at: </a:t>
            </a:r>
            <a:r>
              <a:rPr lang="en-US" sz="1200" dirty="0">
                <a:latin typeface="Georgia Pro Semibold"/>
                <a:hlinkClick r:id="rId2"/>
              </a:rPr>
              <a:t>https://medlineplus.gov/ency/article/003247.htm</a:t>
            </a:r>
            <a:r>
              <a:rPr lang="en-US" sz="1200" dirty="0">
                <a:latin typeface="Georgia Pro Semibold"/>
              </a:rPr>
              <a:t> [Accessed 17 October2022].</a:t>
            </a:r>
          </a:p>
          <a:p>
            <a:pPr marL="342900" indent="-342900">
              <a:buFont typeface="Wingdings" panose="020B0604020202020204" pitchFamily="34" charset="0"/>
              <a:buChar char="v"/>
            </a:pPr>
            <a:endParaRPr lang="en-US" sz="1200" dirty="0">
              <a:latin typeface="Georgia Pro Semibold"/>
            </a:endParaRPr>
          </a:p>
          <a:p>
            <a:pPr marL="342900" indent="-342900">
              <a:buFont typeface="Wingdings" panose="020B0604020202020204" pitchFamily="34" charset="0"/>
              <a:buChar char="v"/>
            </a:pPr>
            <a:endParaRPr lang="en-US" sz="1400" dirty="0">
              <a:latin typeface="Georgia Pro Semibold"/>
            </a:endParaRPr>
          </a:p>
        </p:txBody>
      </p:sp>
    </p:spTree>
    <p:extLst>
      <p:ext uri="{BB962C8B-B14F-4D97-AF65-F5344CB8AC3E}">
        <p14:creationId xmlns:p14="http://schemas.microsoft.com/office/powerpoint/2010/main" val="2165116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C9A89B-95E5-34A8-9E41-92F92E90732F}"/>
              </a:ext>
            </a:extLst>
          </p:cNvPr>
          <p:cNvSpPr txBox="1"/>
          <p:nvPr/>
        </p:nvSpPr>
        <p:spPr>
          <a:xfrm>
            <a:off x="3739444" y="959555"/>
            <a:ext cx="57714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Reference list</a:t>
            </a:r>
          </a:p>
        </p:txBody>
      </p:sp>
      <p:sp>
        <p:nvSpPr>
          <p:cNvPr id="3" name="TextBox 2">
            <a:extLst>
              <a:ext uri="{FF2B5EF4-FFF2-40B4-BE49-F238E27FC236}">
                <a16:creationId xmlns:a16="http://schemas.microsoft.com/office/drawing/2014/main" id="{113A82C9-410E-59EE-6FCD-1DC18B7DA970}"/>
              </a:ext>
            </a:extLst>
          </p:cNvPr>
          <p:cNvSpPr txBox="1"/>
          <p:nvPr/>
        </p:nvSpPr>
        <p:spPr>
          <a:xfrm>
            <a:off x="1792110" y="2638777"/>
            <a:ext cx="880533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dirty="0"/>
              <a:t>Cleveland clinic. 2020. Respiratory system. [ONLINE] Available at: https://my.clevelandclinic.org/health/articles/21205-respiratory-system#:~:text=The%20respiratory%20system%20is%20the,waste%20gases%20like%20carbon%20dioxide.. [Accessed 17 October 2022].</a:t>
            </a:r>
          </a:p>
          <a:p>
            <a:pPr marL="285750" indent="-285750">
              <a:buFont typeface="Wingdings"/>
              <a:buChar char="v"/>
            </a:pPr>
            <a:endParaRPr lang="en-US" dirty="0"/>
          </a:p>
        </p:txBody>
      </p:sp>
    </p:spTree>
    <p:extLst>
      <p:ext uri="{BB962C8B-B14F-4D97-AF65-F5344CB8AC3E}">
        <p14:creationId xmlns:p14="http://schemas.microsoft.com/office/powerpoint/2010/main" val="1788053050"/>
      </p:ext>
    </p:extLst>
  </p:cSld>
  <p:clrMapOvr>
    <a:masterClrMapping/>
  </p:clrMapOvr>
</p:sld>
</file>

<file path=ppt/theme/theme1.xml><?xml version="1.0" encoding="utf-8"?>
<a:theme xmlns:a="http://schemas.openxmlformats.org/drawingml/2006/main" name="RocaVTI">
  <a:themeElements>
    <a:clrScheme name="AnalogousFromDarkSeedRightStep">
      <a:dk1>
        <a:srgbClr val="000000"/>
      </a:dk1>
      <a:lt1>
        <a:srgbClr val="FFFFFF"/>
      </a:lt1>
      <a:dk2>
        <a:srgbClr val="2B301B"/>
      </a:dk2>
      <a:lt2>
        <a:srgbClr val="F0F1F3"/>
      </a:lt2>
      <a:accent1>
        <a:srgbClr val="B3A046"/>
      </a:accent1>
      <a:accent2>
        <a:srgbClr val="90AC39"/>
      </a:accent2>
      <a:accent3>
        <a:srgbClr val="6BB246"/>
      </a:accent3>
      <a:accent4>
        <a:srgbClr val="3BB143"/>
      </a:accent4>
      <a:accent5>
        <a:srgbClr val="47B47C"/>
      </a:accent5>
      <a:accent6>
        <a:srgbClr val="3BB1A6"/>
      </a:accent6>
      <a:hlink>
        <a:srgbClr val="C2489B"/>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RocaVTI</vt:lpstr>
      <vt:lpstr>Respiratory System</vt:lpstr>
      <vt:lpstr>PowerPoint Presentation</vt:lpstr>
      <vt:lpstr>PowerPoint Presentation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482</cp:revision>
  <dcterms:created xsi:type="dcterms:W3CDTF">2022-10-17T08:03:53Z</dcterms:created>
  <dcterms:modified xsi:type="dcterms:W3CDTF">2022-10-21T13:22:40Z</dcterms:modified>
</cp:coreProperties>
</file>