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omments/comment1.xml" ContentType="application/vnd.openxmlformats-officedocument.presentationml.comment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6" r:id="rId3"/>
    <p:sldId id="260" r:id="rId4"/>
    <p:sldId id="280" r:id="rId5"/>
    <p:sldId id="285" r:id="rId6"/>
    <p:sldId id="284" r:id="rId7"/>
    <p:sldId id="261" r:id="rId8"/>
    <p:sldId id="262" r:id="rId9"/>
    <p:sldId id="263" r:id="rId10"/>
    <p:sldId id="264" r:id="rId11"/>
    <p:sldId id="265" r:id="rId12"/>
    <p:sldId id="276" r:id="rId13"/>
    <p:sldId id="273" r:id="rId14"/>
    <p:sldId id="271" r:id="rId15"/>
    <p:sldId id="286" r:id="rId16"/>
    <p:sldId id="272" r:id="rId17"/>
    <p:sldId id="287" r:id="rId18"/>
    <p:sldId id="267" r:id="rId19"/>
    <p:sldId id="268" r:id="rId20"/>
    <p:sldId id="269" r:id="rId21"/>
    <p:sldId id="266" r:id="rId22"/>
    <p:sldId id="275" r:id="rId23"/>
    <p:sldId id="295" r:id="rId24"/>
    <p:sldId id="277" r:id="rId25"/>
    <p:sldId id="259" r:id="rId26"/>
    <p:sldId id="281" r:id="rId27"/>
    <p:sldId id="288" r:id="rId28"/>
    <p:sldId id="283" r:id="rId29"/>
    <p:sldId id="270" r:id="rId30"/>
    <p:sldId id="274" r:id="rId31"/>
    <p:sldId id="279" r:id="rId32"/>
    <p:sldId id="289" r:id="rId33"/>
    <p:sldId id="258" r:id="rId34"/>
    <p:sldId id="292" r:id="rId35"/>
    <p:sldId id="293" r:id="rId36"/>
    <p:sldId id="294" r:id="rId37"/>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ndy Bevan" initials="AB" lastIdx="1" clrIdx="0">
    <p:extLst>
      <p:ext uri="{19B8F6BF-5375-455C-9EA6-DF929625EA0E}">
        <p15:presenceInfo xmlns:p15="http://schemas.microsoft.com/office/powerpoint/2012/main" userId="S::Andrew.Bevan@uwtsd.ac.uk::77086744-5a05-49c6-a2be-f39488a6559d"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36" autoAdjust="0"/>
    <p:restoredTop sz="94660"/>
  </p:normalViewPr>
  <p:slideViewPr>
    <p:cSldViewPr snapToGrid="0">
      <p:cViewPr varScale="1">
        <p:scale>
          <a:sx n="88" d="100"/>
          <a:sy n="88" d="100"/>
        </p:scale>
        <p:origin x="102" y="5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commentAuthors" Target="commentAuthor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2-01-06T12:04:19.599" idx="1">
    <p:pos x="4868" y="3493"/>
    <p:text/>
    <p:extLst>
      <p:ext uri="{C676402C-5697-4E1C-873F-D02D1690AC5C}">
        <p15:threadingInfo xmlns:p15="http://schemas.microsoft.com/office/powerpoint/2012/main" timeZoneBias="0"/>
      </p:ext>
    </p:extLst>
  </p:cm>
</p:cmLst>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E6DA2E7-F30D-4108-85AE-0BD739040F3D}"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01D53B5C-C9E3-4D5C-A995-6F7B03BB0777}">
      <dgm:prSet/>
      <dgm:spPr/>
      <dgm:t>
        <a:bodyPr/>
        <a:lstStyle/>
        <a:p>
          <a:r>
            <a:rPr lang="en-GB" b="1"/>
            <a:t>Spain and Portugal: Rise and later relative decline; </a:t>
          </a:r>
          <a:r>
            <a:rPr lang="en-GB" b="1" i="1"/>
            <a:t>conquistadores</a:t>
          </a:r>
          <a:r>
            <a:rPr lang="en-GB" b="1"/>
            <a:t> and the importance of New World bullion, the challenge of pirates and privateers</a:t>
          </a:r>
          <a:endParaRPr lang="en-US"/>
        </a:p>
      </dgm:t>
    </dgm:pt>
    <dgm:pt modelId="{CCB3D4E9-40BD-41CF-8C65-6524EBFE4053}" type="parTrans" cxnId="{1FC52CF5-56A7-4E68-A4C0-4911DFBB706B}">
      <dgm:prSet/>
      <dgm:spPr/>
      <dgm:t>
        <a:bodyPr/>
        <a:lstStyle/>
        <a:p>
          <a:endParaRPr lang="en-US"/>
        </a:p>
      </dgm:t>
    </dgm:pt>
    <dgm:pt modelId="{D9B74779-8F92-4DAD-A048-661959FA6BDC}" type="sibTrans" cxnId="{1FC52CF5-56A7-4E68-A4C0-4911DFBB706B}">
      <dgm:prSet/>
      <dgm:spPr/>
      <dgm:t>
        <a:bodyPr/>
        <a:lstStyle/>
        <a:p>
          <a:endParaRPr lang="en-US"/>
        </a:p>
      </dgm:t>
    </dgm:pt>
    <dgm:pt modelId="{5426B5D8-C8EF-4D8A-B84C-045D7BF4D7A1}">
      <dgm:prSet/>
      <dgm:spPr/>
      <dgm:t>
        <a:bodyPr/>
        <a:lstStyle/>
        <a:p>
          <a:r>
            <a:rPr lang="en-GB" b="1"/>
            <a:t>England and France: Rivalry in North America; France’s Caribbean pearl (Saint Domingue/Haiti)</a:t>
          </a:r>
          <a:endParaRPr lang="en-US"/>
        </a:p>
      </dgm:t>
    </dgm:pt>
    <dgm:pt modelId="{80F3F631-D231-4750-8834-1F43EEC4F619}" type="parTrans" cxnId="{C748F94E-087D-44FE-BD26-D8402E5341C6}">
      <dgm:prSet/>
      <dgm:spPr/>
      <dgm:t>
        <a:bodyPr/>
        <a:lstStyle/>
        <a:p>
          <a:endParaRPr lang="en-US"/>
        </a:p>
      </dgm:t>
    </dgm:pt>
    <dgm:pt modelId="{C9D99A90-C8A3-4DBF-9552-8091EA61C559}" type="sibTrans" cxnId="{C748F94E-087D-44FE-BD26-D8402E5341C6}">
      <dgm:prSet/>
      <dgm:spPr/>
      <dgm:t>
        <a:bodyPr/>
        <a:lstStyle/>
        <a:p>
          <a:endParaRPr lang="en-US"/>
        </a:p>
      </dgm:t>
    </dgm:pt>
    <dgm:pt modelId="{A43FCB15-BE67-4705-8C99-71F9EE5A2E12}">
      <dgm:prSet/>
      <dgm:spPr/>
      <dgm:t>
        <a:bodyPr/>
        <a:lstStyle/>
        <a:p>
          <a:r>
            <a:rPr lang="en-GB" b="1"/>
            <a:t>Naval powers: Spain, Portugal, Dutch Republic, France, England</a:t>
          </a:r>
          <a:endParaRPr lang="en-US"/>
        </a:p>
      </dgm:t>
    </dgm:pt>
    <dgm:pt modelId="{C55E0720-B476-44BA-AEC6-7398E1933B28}" type="parTrans" cxnId="{6C7F776E-9FD1-4C1F-A09C-F5D2440AFC65}">
      <dgm:prSet/>
      <dgm:spPr/>
      <dgm:t>
        <a:bodyPr/>
        <a:lstStyle/>
        <a:p>
          <a:endParaRPr lang="en-US"/>
        </a:p>
      </dgm:t>
    </dgm:pt>
    <dgm:pt modelId="{9B1CAD61-42A8-4E9C-8755-AF3D5E664348}" type="sibTrans" cxnId="{6C7F776E-9FD1-4C1F-A09C-F5D2440AFC65}">
      <dgm:prSet/>
      <dgm:spPr/>
      <dgm:t>
        <a:bodyPr/>
        <a:lstStyle/>
        <a:p>
          <a:endParaRPr lang="en-US"/>
        </a:p>
      </dgm:t>
    </dgm:pt>
    <dgm:pt modelId="{8F0B3881-AC08-4049-9EA0-9E96A79F8C48}" type="pres">
      <dgm:prSet presAssocID="{EE6DA2E7-F30D-4108-85AE-0BD739040F3D}" presName="vert0" presStyleCnt="0">
        <dgm:presLayoutVars>
          <dgm:dir/>
          <dgm:animOne val="branch"/>
          <dgm:animLvl val="lvl"/>
        </dgm:presLayoutVars>
      </dgm:prSet>
      <dgm:spPr/>
    </dgm:pt>
    <dgm:pt modelId="{A2F619B1-2313-4219-80F0-E223786F9D1F}" type="pres">
      <dgm:prSet presAssocID="{01D53B5C-C9E3-4D5C-A995-6F7B03BB0777}" presName="thickLine" presStyleLbl="alignNode1" presStyleIdx="0" presStyleCnt="3"/>
      <dgm:spPr/>
    </dgm:pt>
    <dgm:pt modelId="{BAEFBEAE-B471-475C-8AD7-CF58CE0C7B08}" type="pres">
      <dgm:prSet presAssocID="{01D53B5C-C9E3-4D5C-A995-6F7B03BB0777}" presName="horz1" presStyleCnt="0"/>
      <dgm:spPr/>
    </dgm:pt>
    <dgm:pt modelId="{8C9097F2-791C-4824-83D4-3611C9C6E122}" type="pres">
      <dgm:prSet presAssocID="{01D53B5C-C9E3-4D5C-A995-6F7B03BB0777}" presName="tx1" presStyleLbl="revTx" presStyleIdx="0" presStyleCnt="3"/>
      <dgm:spPr/>
    </dgm:pt>
    <dgm:pt modelId="{9ED46C0E-A89C-4370-8439-AA472813F49D}" type="pres">
      <dgm:prSet presAssocID="{01D53B5C-C9E3-4D5C-A995-6F7B03BB0777}" presName="vert1" presStyleCnt="0"/>
      <dgm:spPr/>
    </dgm:pt>
    <dgm:pt modelId="{FDFC2F03-4A67-4EF5-8CDC-FA54198358FA}" type="pres">
      <dgm:prSet presAssocID="{5426B5D8-C8EF-4D8A-B84C-045D7BF4D7A1}" presName="thickLine" presStyleLbl="alignNode1" presStyleIdx="1" presStyleCnt="3"/>
      <dgm:spPr/>
    </dgm:pt>
    <dgm:pt modelId="{CF9B9D9C-2B57-447D-B2C8-70EE360EB1F5}" type="pres">
      <dgm:prSet presAssocID="{5426B5D8-C8EF-4D8A-B84C-045D7BF4D7A1}" presName="horz1" presStyleCnt="0"/>
      <dgm:spPr/>
    </dgm:pt>
    <dgm:pt modelId="{D8F3D224-D5FA-4948-BFC0-45C6AB3B4E5B}" type="pres">
      <dgm:prSet presAssocID="{5426B5D8-C8EF-4D8A-B84C-045D7BF4D7A1}" presName="tx1" presStyleLbl="revTx" presStyleIdx="1" presStyleCnt="3"/>
      <dgm:spPr/>
    </dgm:pt>
    <dgm:pt modelId="{03ECCDBA-25DA-4773-993F-CE4CB9BED637}" type="pres">
      <dgm:prSet presAssocID="{5426B5D8-C8EF-4D8A-B84C-045D7BF4D7A1}" presName="vert1" presStyleCnt="0"/>
      <dgm:spPr/>
    </dgm:pt>
    <dgm:pt modelId="{F698F739-D00C-4E78-8E16-0B1756B84515}" type="pres">
      <dgm:prSet presAssocID="{A43FCB15-BE67-4705-8C99-71F9EE5A2E12}" presName="thickLine" presStyleLbl="alignNode1" presStyleIdx="2" presStyleCnt="3"/>
      <dgm:spPr/>
    </dgm:pt>
    <dgm:pt modelId="{0E126A65-5F96-413C-B86D-A154799FCE2E}" type="pres">
      <dgm:prSet presAssocID="{A43FCB15-BE67-4705-8C99-71F9EE5A2E12}" presName="horz1" presStyleCnt="0"/>
      <dgm:spPr/>
    </dgm:pt>
    <dgm:pt modelId="{8D575FC0-04F9-47B4-9206-707305AB60E5}" type="pres">
      <dgm:prSet presAssocID="{A43FCB15-BE67-4705-8C99-71F9EE5A2E12}" presName="tx1" presStyleLbl="revTx" presStyleIdx="2" presStyleCnt="3"/>
      <dgm:spPr/>
    </dgm:pt>
    <dgm:pt modelId="{A600CE1E-2915-4DA8-B0C3-5B3C20F794C5}" type="pres">
      <dgm:prSet presAssocID="{A43FCB15-BE67-4705-8C99-71F9EE5A2E12}" presName="vert1" presStyleCnt="0"/>
      <dgm:spPr/>
    </dgm:pt>
  </dgm:ptLst>
  <dgm:cxnLst>
    <dgm:cxn modelId="{88886B08-8110-4986-AFCA-105FC37117C8}" type="presOf" srcId="{5426B5D8-C8EF-4D8A-B84C-045D7BF4D7A1}" destId="{D8F3D224-D5FA-4948-BFC0-45C6AB3B4E5B}" srcOrd="0" destOrd="0" presId="urn:microsoft.com/office/officeart/2008/layout/LinedList"/>
    <dgm:cxn modelId="{9CED862D-8DEB-4888-86D7-B59ED6BF2DDC}" type="presOf" srcId="{EE6DA2E7-F30D-4108-85AE-0BD739040F3D}" destId="{8F0B3881-AC08-4049-9EA0-9E96A79F8C48}" srcOrd="0" destOrd="0" presId="urn:microsoft.com/office/officeart/2008/layout/LinedList"/>
    <dgm:cxn modelId="{6C7F776E-9FD1-4C1F-A09C-F5D2440AFC65}" srcId="{EE6DA2E7-F30D-4108-85AE-0BD739040F3D}" destId="{A43FCB15-BE67-4705-8C99-71F9EE5A2E12}" srcOrd="2" destOrd="0" parTransId="{C55E0720-B476-44BA-AEC6-7398E1933B28}" sibTransId="{9B1CAD61-42A8-4E9C-8755-AF3D5E664348}"/>
    <dgm:cxn modelId="{C748F94E-087D-44FE-BD26-D8402E5341C6}" srcId="{EE6DA2E7-F30D-4108-85AE-0BD739040F3D}" destId="{5426B5D8-C8EF-4D8A-B84C-045D7BF4D7A1}" srcOrd="1" destOrd="0" parTransId="{80F3F631-D231-4750-8834-1F43EEC4F619}" sibTransId="{C9D99A90-C8A3-4DBF-9552-8091EA61C559}"/>
    <dgm:cxn modelId="{B841CEAE-AE08-4319-8F4E-6D8EB92E0083}" type="presOf" srcId="{01D53B5C-C9E3-4D5C-A995-6F7B03BB0777}" destId="{8C9097F2-791C-4824-83D4-3611C9C6E122}" srcOrd="0" destOrd="0" presId="urn:microsoft.com/office/officeart/2008/layout/LinedList"/>
    <dgm:cxn modelId="{5E7F1BE1-0962-48F3-ADFA-6EED52F8B834}" type="presOf" srcId="{A43FCB15-BE67-4705-8C99-71F9EE5A2E12}" destId="{8D575FC0-04F9-47B4-9206-707305AB60E5}" srcOrd="0" destOrd="0" presId="urn:microsoft.com/office/officeart/2008/layout/LinedList"/>
    <dgm:cxn modelId="{1FC52CF5-56A7-4E68-A4C0-4911DFBB706B}" srcId="{EE6DA2E7-F30D-4108-85AE-0BD739040F3D}" destId="{01D53B5C-C9E3-4D5C-A995-6F7B03BB0777}" srcOrd="0" destOrd="0" parTransId="{CCB3D4E9-40BD-41CF-8C65-6524EBFE4053}" sibTransId="{D9B74779-8F92-4DAD-A048-661959FA6BDC}"/>
    <dgm:cxn modelId="{46A5EE0F-6E3F-4EF0-B66B-AF574524A058}" type="presParOf" srcId="{8F0B3881-AC08-4049-9EA0-9E96A79F8C48}" destId="{A2F619B1-2313-4219-80F0-E223786F9D1F}" srcOrd="0" destOrd="0" presId="urn:microsoft.com/office/officeart/2008/layout/LinedList"/>
    <dgm:cxn modelId="{A7CDECD0-A749-4728-9C8F-92E34385BDA9}" type="presParOf" srcId="{8F0B3881-AC08-4049-9EA0-9E96A79F8C48}" destId="{BAEFBEAE-B471-475C-8AD7-CF58CE0C7B08}" srcOrd="1" destOrd="0" presId="urn:microsoft.com/office/officeart/2008/layout/LinedList"/>
    <dgm:cxn modelId="{A0E0AE40-7EFD-4C41-83E8-15DA5DE8F1D9}" type="presParOf" srcId="{BAEFBEAE-B471-475C-8AD7-CF58CE0C7B08}" destId="{8C9097F2-791C-4824-83D4-3611C9C6E122}" srcOrd="0" destOrd="0" presId="urn:microsoft.com/office/officeart/2008/layout/LinedList"/>
    <dgm:cxn modelId="{FDC07B38-83BA-4076-BC0F-8C42A493FEB9}" type="presParOf" srcId="{BAEFBEAE-B471-475C-8AD7-CF58CE0C7B08}" destId="{9ED46C0E-A89C-4370-8439-AA472813F49D}" srcOrd="1" destOrd="0" presId="urn:microsoft.com/office/officeart/2008/layout/LinedList"/>
    <dgm:cxn modelId="{9B1A1089-F31B-4CA0-BD51-F9400080629A}" type="presParOf" srcId="{8F0B3881-AC08-4049-9EA0-9E96A79F8C48}" destId="{FDFC2F03-4A67-4EF5-8CDC-FA54198358FA}" srcOrd="2" destOrd="0" presId="urn:microsoft.com/office/officeart/2008/layout/LinedList"/>
    <dgm:cxn modelId="{42BE3DDE-3999-4676-8E94-091C6B106957}" type="presParOf" srcId="{8F0B3881-AC08-4049-9EA0-9E96A79F8C48}" destId="{CF9B9D9C-2B57-447D-B2C8-70EE360EB1F5}" srcOrd="3" destOrd="0" presId="urn:microsoft.com/office/officeart/2008/layout/LinedList"/>
    <dgm:cxn modelId="{403CF2BB-C2DB-4F46-B165-0D9A05D00243}" type="presParOf" srcId="{CF9B9D9C-2B57-447D-B2C8-70EE360EB1F5}" destId="{D8F3D224-D5FA-4948-BFC0-45C6AB3B4E5B}" srcOrd="0" destOrd="0" presId="urn:microsoft.com/office/officeart/2008/layout/LinedList"/>
    <dgm:cxn modelId="{A21E923F-C768-4B6D-992C-7D5848F284D8}" type="presParOf" srcId="{CF9B9D9C-2B57-447D-B2C8-70EE360EB1F5}" destId="{03ECCDBA-25DA-4773-993F-CE4CB9BED637}" srcOrd="1" destOrd="0" presId="urn:microsoft.com/office/officeart/2008/layout/LinedList"/>
    <dgm:cxn modelId="{7E902845-02CC-4335-A7C8-6C3E5AE1484D}" type="presParOf" srcId="{8F0B3881-AC08-4049-9EA0-9E96A79F8C48}" destId="{F698F739-D00C-4E78-8E16-0B1756B84515}" srcOrd="4" destOrd="0" presId="urn:microsoft.com/office/officeart/2008/layout/LinedList"/>
    <dgm:cxn modelId="{FE4D717B-9143-4CA5-8FB2-6ED1BB851EFE}" type="presParOf" srcId="{8F0B3881-AC08-4049-9EA0-9E96A79F8C48}" destId="{0E126A65-5F96-413C-B86D-A154799FCE2E}" srcOrd="5" destOrd="0" presId="urn:microsoft.com/office/officeart/2008/layout/LinedList"/>
    <dgm:cxn modelId="{2F36B7AC-5D9D-4EC7-AE10-0942056C06C7}" type="presParOf" srcId="{0E126A65-5F96-413C-B86D-A154799FCE2E}" destId="{8D575FC0-04F9-47B4-9206-707305AB60E5}" srcOrd="0" destOrd="0" presId="urn:microsoft.com/office/officeart/2008/layout/LinedList"/>
    <dgm:cxn modelId="{D0EFB1D1-1A98-419A-8A9C-A1F9A5A7A848}" type="presParOf" srcId="{0E126A65-5F96-413C-B86D-A154799FCE2E}" destId="{A600CE1E-2915-4DA8-B0C3-5B3C20F794C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F619B1-2313-4219-80F0-E223786F9D1F}">
      <dsp:nvSpPr>
        <dsp:cNvPr id="0" name=""/>
        <dsp:cNvSpPr/>
      </dsp:nvSpPr>
      <dsp:spPr>
        <a:xfrm>
          <a:off x="0" y="2703"/>
          <a:ext cx="517538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C9097F2-791C-4824-83D4-3611C9C6E122}">
      <dsp:nvSpPr>
        <dsp:cNvPr id="0" name=""/>
        <dsp:cNvSpPr/>
      </dsp:nvSpPr>
      <dsp:spPr>
        <a:xfrm>
          <a:off x="0" y="2703"/>
          <a:ext cx="5175384"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1" kern="1200"/>
            <a:t>Spain and Portugal: Rise and later relative decline; </a:t>
          </a:r>
          <a:r>
            <a:rPr lang="en-GB" sz="2400" b="1" i="1" kern="1200"/>
            <a:t>conquistadores</a:t>
          </a:r>
          <a:r>
            <a:rPr lang="en-GB" sz="2400" b="1" kern="1200"/>
            <a:t> and the importance of New World bullion, the challenge of pirates and privateers</a:t>
          </a:r>
          <a:endParaRPr lang="en-US" sz="2400" kern="1200"/>
        </a:p>
      </dsp:txBody>
      <dsp:txXfrm>
        <a:off x="0" y="2703"/>
        <a:ext cx="5175384" cy="1843578"/>
      </dsp:txXfrm>
    </dsp:sp>
    <dsp:sp modelId="{FDFC2F03-4A67-4EF5-8CDC-FA54198358FA}">
      <dsp:nvSpPr>
        <dsp:cNvPr id="0" name=""/>
        <dsp:cNvSpPr/>
      </dsp:nvSpPr>
      <dsp:spPr>
        <a:xfrm>
          <a:off x="0" y="1846281"/>
          <a:ext cx="5175384"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F3D224-D5FA-4948-BFC0-45C6AB3B4E5B}">
      <dsp:nvSpPr>
        <dsp:cNvPr id="0" name=""/>
        <dsp:cNvSpPr/>
      </dsp:nvSpPr>
      <dsp:spPr>
        <a:xfrm>
          <a:off x="0" y="1846281"/>
          <a:ext cx="5175384"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1" kern="1200"/>
            <a:t>England and France: Rivalry in North America; France’s Caribbean pearl (Saint Domingue/Haiti)</a:t>
          </a:r>
          <a:endParaRPr lang="en-US" sz="2400" kern="1200"/>
        </a:p>
      </dsp:txBody>
      <dsp:txXfrm>
        <a:off x="0" y="1846281"/>
        <a:ext cx="5175384" cy="1843578"/>
      </dsp:txXfrm>
    </dsp:sp>
    <dsp:sp modelId="{F698F739-D00C-4E78-8E16-0B1756B84515}">
      <dsp:nvSpPr>
        <dsp:cNvPr id="0" name=""/>
        <dsp:cNvSpPr/>
      </dsp:nvSpPr>
      <dsp:spPr>
        <a:xfrm>
          <a:off x="0" y="3689859"/>
          <a:ext cx="5175384"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575FC0-04F9-47B4-9206-707305AB60E5}">
      <dsp:nvSpPr>
        <dsp:cNvPr id="0" name=""/>
        <dsp:cNvSpPr/>
      </dsp:nvSpPr>
      <dsp:spPr>
        <a:xfrm>
          <a:off x="0" y="3689859"/>
          <a:ext cx="5175384"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1" kern="1200"/>
            <a:t>Naval powers: Spain, Portugal, Dutch Republic, France, England</a:t>
          </a:r>
          <a:endParaRPr lang="en-US" sz="2400" kern="1200"/>
        </a:p>
      </dsp:txBody>
      <dsp:txXfrm>
        <a:off x="0" y="3689859"/>
        <a:ext cx="5175384" cy="184357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2B5D93F-3E68-4AD0-BCE9-F99B21815A67}" type="datetimeFigureOut">
              <a:rPr lang="en-GB" smtClean="0"/>
              <a:t>11/01/2022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8677C83-2BE4-42FE-9C00-086469228BF7}" type="slidenum">
              <a:rPr lang="en-GB" smtClean="0"/>
              <a:t>‹#›</a:t>
            </a:fld>
            <a:endParaRPr lang="en-GB"/>
          </a:p>
        </p:txBody>
      </p:sp>
    </p:spTree>
    <p:extLst>
      <p:ext uri="{BB962C8B-B14F-4D97-AF65-F5344CB8AC3E}">
        <p14:creationId xmlns:p14="http://schemas.microsoft.com/office/powerpoint/2010/main" val="31855725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2B5D93F-3E68-4AD0-BCE9-F99B21815A67}" type="datetimeFigureOut">
              <a:rPr lang="en-GB" smtClean="0"/>
              <a:t>11/01/2022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8677C83-2BE4-42FE-9C00-086469228BF7}" type="slidenum">
              <a:rPr lang="en-GB" smtClean="0"/>
              <a:t>‹#›</a:t>
            </a:fld>
            <a:endParaRPr lang="en-GB"/>
          </a:p>
        </p:txBody>
      </p:sp>
    </p:spTree>
    <p:extLst>
      <p:ext uri="{BB962C8B-B14F-4D97-AF65-F5344CB8AC3E}">
        <p14:creationId xmlns:p14="http://schemas.microsoft.com/office/powerpoint/2010/main" val="10849060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2B5D93F-3E68-4AD0-BCE9-F99B21815A67}" type="datetimeFigureOut">
              <a:rPr lang="en-GB" smtClean="0"/>
              <a:t>11/01/2022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8677C83-2BE4-42FE-9C00-086469228BF7}" type="slidenum">
              <a:rPr lang="en-GB" smtClean="0"/>
              <a:t>‹#›</a:t>
            </a:fld>
            <a:endParaRPr lang="en-GB"/>
          </a:p>
        </p:txBody>
      </p:sp>
    </p:spTree>
    <p:extLst>
      <p:ext uri="{BB962C8B-B14F-4D97-AF65-F5344CB8AC3E}">
        <p14:creationId xmlns:p14="http://schemas.microsoft.com/office/powerpoint/2010/main" val="86121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2B5D93F-3E68-4AD0-BCE9-F99B21815A67}" type="datetimeFigureOut">
              <a:rPr lang="en-GB" smtClean="0"/>
              <a:t>11/01/2022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8677C83-2BE4-42FE-9C00-086469228BF7}" type="slidenum">
              <a:rPr lang="en-GB" smtClean="0"/>
              <a:t>‹#›</a:t>
            </a:fld>
            <a:endParaRPr lang="en-GB"/>
          </a:p>
        </p:txBody>
      </p:sp>
    </p:spTree>
    <p:extLst>
      <p:ext uri="{BB962C8B-B14F-4D97-AF65-F5344CB8AC3E}">
        <p14:creationId xmlns:p14="http://schemas.microsoft.com/office/powerpoint/2010/main" val="17656370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2B5D93F-3E68-4AD0-BCE9-F99B21815A67}" type="datetimeFigureOut">
              <a:rPr lang="en-GB" smtClean="0"/>
              <a:t>11/01/2022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8677C83-2BE4-42FE-9C00-086469228BF7}" type="slidenum">
              <a:rPr lang="en-GB" smtClean="0"/>
              <a:t>‹#›</a:t>
            </a:fld>
            <a:endParaRPr lang="en-GB"/>
          </a:p>
        </p:txBody>
      </p:sp>
    </p:spTree>
    <p:extLst>
      <p:ext uri="{BB962C8B-B14F-4D97-AF65-F5344CB8AC3E}">
        <p14:creationId xmlns:p14="http://schemas.microsoft.com/office/powerpoint/2010/main" val="20405994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2B5D93F-3E68-4AD0-BCE9-F99B21815A67}" type="datetimeFigureOut">
              <a:rPr lang="en-GB" smtClean="0"/>
              <a:t>11/01/2022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8677C83-2BE4-42FE-9C00-086469228BF7}" type="slidenum">
              <a:rPr lang="en-GB" smtClean="0"/>
              <a:t>‹#›</a:t>
            </a:fld>
            <a:endParaRPr lang="en-GB"/>
          </a:p>
        </p:txBody>
      </p:sp>
    </p:spTree>
    <p:extLst>
      <p:ext uri="{BB962C8B-B14F-4D97-AF65-F5344CB8AC3E}">
        <p14:creationId xmlns:p14="http://schemas.microsoft.com/office/powerpoint/2010/main" val="38646022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2B5D93F-3E68-4AD0-BCE9-F99B21815A67}" type="datetimeFigureOut">
              <a:rPr lang="en-GB" smtClean="0"/>
              <a:t>11/01/2022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8677C83-2BE4-42FE-9C00-086469228BF7}" type="slidenum">
              <a:rPr lang="en-GB" smtClean="0"/>
              <a:t>‹#›</a:t>
            </a:fld>
            <a:endParaRPr lang="en-GB"/>
          </a:p>
        </p:txBody>
      </p:sp>
    </p:spTree>
    <p:extLst>
      <p:ext uri="{BB962C8B-B14F-4D97-AF65-F5344CB8AC3E}">
        <p14:creationId xmlns:p14="http://schemas.microsoft.com/office/powerpoint/2010/main" val="41481179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2B5D93F-3E68-4AD0-BCE9-F99B21815A67}" type="datetimeFigureOut">
              <a:rPr lang="en-GB" smtClean="0"/>
              <a:t>11/01/2022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8677C83-2BE4-42FE-9C00-086469228BF7}" type="slidenum">
              <a:rPr lang="en-GB" smtClean="0"/>
              <a:t>‹#›</a:t>
            </a:fld>
            <a:endParaRPr lang="en-GB"/>
          </a:p>
        </p:txBody>
      </p:sp>
    </p:spTree>
    <p:extLst>
      <p:ext uri="{BB962C8B-B14F-4D97-AF65-F5344CB8AC3E}">
        <p14:creationId xmlns:p14="http://schemas.microsoft.com/office/powerpoint/2010/main" val="32664862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2B5D93F-3E68-4AD0-BCE9-F99B21815A67}" type="datetimeFigureOut">
              <a:rPr lang="en-GB" smtClean="0"/>
              <a:t>11/01/2022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8677C83-2BE4-42FE-9C00-086469228BF7}" type="slidenum">
              <a:rPr lang="en-GB" smtClean="0"/>
              <a:t>‹#›</a:t>
            </a:fld>
            <a:endParaRPr lang="en-GB"/>
          </a:p>
        </p:txBody>
      </p:sp>
    </p:spTree>
    <p:extLst>
      <p:ext uri="{BB962C8B-B14F-4D97-AF65-F5344CB8AC3E}">
        <p14:creationId xmlns:p14="http://schemas.microsoft.com/office/powerpoint/2010/main" val="37403076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2B5D93F-3E68-4AD0-BCE9-F99B21815A67}" type="datetimeFigureOut">
              <a:rPr lang="en-GB" smtClean="0"/>
              <a:t>11/01/2022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8677C83-2BE4-42FE-9C00-086469228BF7}" type="slidenum">
              <a:rPr lang="en-GB" smtClean="0"/>
              <a:t>‹#›</a:t>
            </a:fld>
            <a:endParaRPr lang="en-GB"/>
          </a:p>
        </p:txBody>
      </p:sp>
    </p:spTree>
    <p:extLst>
      <p:ext uri="{BB962C8B-B14F-4D97-AF65-F5344CB8AC3E}">
        <p14:creationId xmlns:p14="http://schemas.microsoft.com/office/powerpoint/2010/main" val="9333799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2B5D93F-3E68-4AD0-BCE9-F99B21815A67}" type="datetimeFigureOut">
              <a:rPr lang="en-GB" smtClean="0"/>
              <a:t>11/01/2022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8677C83-2BE4-42FE-9C00-086469228BF7}" type="slidenum">
              <a:rPr lang="en-GB" smtClean="0"/>
              <a:t>‹#›</a:t>
            </a:fld>
            <a:endParaRPr lang="en-GB"/>
          </a:p>
        </p:txBody>
      </p:sp>
    </p:spTree>
    <p:extLst>
      <p:ext uri="{BB962C8B-B14F-4D97-AF65-F5344CB8AC3E}">
        <p14:creationId xmlns:p14="http://schemas.microsoft.com/office/powerpoint/2010/main" val="3368482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2B5D93F-3E68-4AD0-BCE9-F99B21815A67}" type="datetimeFigureOut">
              <a:rPr lang="en-GB" smtClean="0"/>
              <a:t>11/01/2022</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8677C83-2BE4-42FE-9C00-086469228BF7}" type="slidenum">
              <a:rPr lang="en-GB" smtClean="0"/>
              <a:t>‹#›</a:t>
            </a:fld>
            <a:endParaRPr lang="en-GB"/>
          </a:p>
        </p:txBody>
      </p:sp>
    </p:spTree>
    <p:extLst>
      <p:ext uri="{BB962C8B-B14F-4D97-AF65-F5344CB8AC3E}">
        <p14:creationId xmlns:p14="http://schemas.microsoft.com/office/powerpoint/2010/main" val="103515375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hyperlink" Target="https://www.independent.co.uk/news/world/americas/500-years-ago-china-destroyed-its-world-dominating-navy-because-its-political-elite-was-afraid-of-a7612276.html"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hyperlink" Target="https://www.worldometers.info/world-population/"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image" Target="../media/image17.jpg"/><Relationship Id="rId1" Type="http://schemas.openxmlformats.org/officeDocument/2006/relationships/slideLayout" Target="../slideLayouts/slideLayout2.xml"/><Relationship Id="rId5" Type="http://schemas.openxmlformats.org/officeDocument/2006/relationships/image" Target="../media/image21.jpg"/><Relationship Id="rId4" Type="http://schemas.openxmlformats.org/officeDocument/2006/relationships/image" Target="../media/image20.jpeg"/></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7.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6.emf"/><Relationship Id="rId2" Type="http://schemas.openxmlformats.org/officeDocument/2006/relationships/image" Target="../media/image25.em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8.gi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jpg"/><Relationship Id="rId1" Type="http://schemas.openxmlformats.org/officeDocument/2006/relationships/slideLayout" Target="../slideLayouts/slideLayout2.xml"/><Relationship Id="rId4" Type="http://schemas.openxmlformats.org/officeDocument/2006/relationships/image" Target="../media/image31.jpg"/></Relationships>
</file>

<file path=ppt/slides/_rels/slide2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image" Target="../media/image36.jp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8.jp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41.jpg"/><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43.jp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2D05657-94EE-4B2D-BC1B-A1D0650636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Arc 16">
            <a:extLst>
              <a:ext uri="{FF2B5EF4-FFF2-40B4-BE49-F238E27FC236}">
                <a16:creationId xmlns:a16="http://schemas.microsoft.com/office/drawing/2014/main" id="{7586665A-47B3-4AEE-BC94-15D89FF70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98824" y="486184"/>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 name="Title 1">
            <a:extLst>
              <a:ext uri="{FF2B5EF4-FFF2-40B4-BE49-F238E27FC236}">
                <a16:creationId xmlns:a16="http://schemas.microsoft.com/office/drawing/2014/main" id="{547A520C-60BA-44DF-B98B-68952C1F9DA0}"/>
              </a:ext>
            </a:extLst>
          </p:cNvPr>
          <p:cNvSpPr>
            <a:spLocks noGrp="1"/>
          </p:cNvSpPr>
          <p:nvPr>
            <p:ph type="title"/>
          </p:nvPr>
        </p:nvSpPr>
        <p:spPr>
          <a:xfrm>
            <a:off x="3138406" y="486184"/>
            <a:ext cx="5522993" cy="1325563"/>
          </a:xfrm>
        </p:spPr>
        <p:txBody>
          <a:bodyPr>
            <a:normAutofit/>
          </a:bodyPr>
          <a:lstStyle/>
          <a:p>
            <a:r>
              <a:rPr lang="en-GB" sz="1800" b="1" dirty="0">
                <a:latin typeface="+mn-lt"/>
              </a:rPr>
              <a:t>HPHP4004 The Colonial project and the Humanities</a:t>
            </a:r>
            <a:br>
              <a:rPr lang="en-GB" sz="1800" b="1" dirty="0">
                <a:latin typeface="+mn-lt"/>
              </a:rPr>
            </a:br>
            <a:r>
              <a:rPr lang="en-GB" sz="2400" b="1" dirty="0">
                <a:latin typeface="+mn-lt"/>
              </a:rPr>
              <a:t>Demographic Impacts of </a:t>
            </a:r>
            <a:br>
              <a:rPr lang="en-GB" sz="2400" b="1" dirty="0">
                <a:latin typeface="+mn-lt"/>
              </a:rPr>
            </a:br>
            <a:r>
              <a:rPr lang="en-GB" sz="2400" b="1" dirty="0">
                <a:latin typeface="+mn-lt"/>
              </a:rPr>
              <a:t>European Colonialism</a:t>
            </a:r>
            <a:br>
              <a:rPr lang="en-GB" sz="1800" b="1" dirty="0">
                <a:latin typeface="+mn-lt"/>
              </a:rPr>
            </a:br>
            <a:endParaRPr lang="en-GB" sz="1800" b="1" dirty="0">
              <a:latin typeface="+mn-lt"/>
            </a:endParaRPr>
          </a:p>
        </p:txBody>
      </p:sp>
      <p:pic>
        <p:nvPicPr>
          <p:cNvPr id="6" name="Picture 5">
            <a:extLst>
              <a:ext uri="{FF2B5EF4-FFF2-40B4-BE49-F238E27FC236}">
                <a16:creationId xmlns:a16="http://schemas.microsoft.com/office/drawing/2014/main" id="{219B6915-9AB0-44F1-BB1D-9700F3AD6AA5}"/>
              </a:ext>
            </a:extLst>
          </p:cNvPr>
          <p:cNvPicPr>
            <a:picLocks noChangeAspect="1"/>
          </p:cNvPicPr>
          <p:nvPr/>
        </p:nvPicPr>
        <p:blipFill rotWithShape="1">
          <a:blip r:embed="rId2">
            <a:extLst>
              <a:ext uri="{28A0092B-C50C-407E-A947-70E740481C1C}">
                <a14:useLocalDpi xmlns:a14="http://schemas.microsoft.com/office/drawing/2010/main" val="0"/>
              </a:ext>
            </a:extLst>
          </a:blip>
          <a:srcRect r="-2" b="4933"/>
          <a:stretch/>
        </p:blipFill>
        <p:spPr>
          <a:xfrm>
            <a:off x="436144" y="258142"/>
            <a:ext cx="2339039" cy="3118718"/>
          </a:xfrm>
          <a:custGeom>
            <a:avLst/>
            <a:gdLst/>
            <a:ahLst/>
            <a:cxnLst/>
            <a:rect l="l" t="t" r="r" b="b"/>
            <a:pathLst>
              <a:path w="2683042" h="2683042">
                <a:moveTo>
                  <a:pt x="102278" y="0"/>
                </a:moveTo>
                <a:lnTo>
                  <a:pt x="2580764" y="0"/>
                </a:lnTo>
                <a:cubicBezTo>
                  <a:pt x="2637251" y="0"/>
                  <a:pt x="2683042" y="45791"/>
                  <a:pt x="2683042" y="102278"/>
                </a:cubicBezTo>
                <a:lnTo>
                  <a:pt x="2683042" y="2580764"/>
                </a:lnTo>
                <a:cubicBezTo>
                  <a:pt x="2683042" y="2637251"/>
                  <a:pt x="2637251" y="2683042"/>
                  <a:pt x="2580764" y="2683042"/>
                </a:cubicBezTo>
                <a:lnTo>
                  <a:pt x="102278" y="2683042"/>
                </a:lnTo>
                <a:cubicBezTo>
                  <a:pt x="45791" y="2683042"/>
                  <a:pt x="0" y="2637251"/>
                  <a:pt x="0" y="2580764"/>
                </a:cubicBezTo>
                <a:lnTo>
                  <a:pt x="0" y="102278"/>
                </a:lnTo>
                <a:cubicBezTo>
                  <a:pt x="0" y="45791"/>
                  <a:pt x="45791" y="0"/>
                  <a:pt x="102278" y="0"/>
                </a:cubicBezTo>
                <a:close/>
              </a:path>
            </a:pathLst>
          </a:custGeom>
        </p:spPr>
      </p:pic>
      <p:pic>
        <p:nvPicPr>
          <p:cNvPr id="7" name="Picture 6">
            <a:extLst>
              <a:ext uri="{FF2B5EF4-FFF2-40B4-BE49-F238E27FC236}">
                <a16:creationId xmlns:a16="http://schemas.microsoft.com/office/drawing/2014/main" id="{A83BD159-74B9-4915-A79C-422092984D03}"/>
              </a:ext>
            </a:extLst>
          </p:cNvPr>
          <p:cNvPicPr>
            <a:picLocks noChangeAspect="1"/>
          </p:cNvPicPr>
          <p:nvPr/>
        </p:nvPicPr>
        <p:blipFill rotWithShape="1">
          <a:blip r:embed="rId3">
            <a:extLst>
              <a:ext uri="{28A0092B-C50C-407E-A947-70E740481C1C}">
                <a14:useLocalDpi xmlns:a14="http://schemas.microsoft.com/office/drawing/2010/main" val="0"/>
              </a:ext>
            </a:extLst>
          </a:blip>
          <a:srcRect l="3587" r="3247" b="3"/>
          <a:stretch/>
        </p:blipFill>
        <p:spPr>
          <a:xfrm>
            <a:off x="436144" y="3486449"/>
            <a:ext cx="2339039" cy="3118718"/>
          </a:xfrm>
          <a:custGeom>
            <a:avLst/>
            <a:gdLst/>
            <a:ahLst/>
            <a:cxnLst/>
            <a:rect l="l" t="t" r="r" b="b"/>
            <a:pathLst>
              <a:path w="2683042" h="2683042">
                <a:moveTo>
                  <a:pt x="102278" y="0"/>
                </a:moveTo>
                <a:lnTo>
                  <a:pt x="2580764" y="0"/>
                </a:lnTo>
                <a:cubicBezTo>
                  <a:pt x="2637251" y="0"/>
                  <a:pt x="2683042" y="45791"/>
                  <a:pt x="2683042" y="102278"/>
                </a:cubicBezTo>
                <a:lnTo>
                  <a:pt x="2683042" y="2580764"/>
                </a:lnTo>
                <a:cubicBezTo>
                  <a:pt x="2683042" y="2637251"/>
                  <a:pt x="2637251" y="2683042"/>
                  <a:pt x="2580764" y="2683042"/>
                </a:cubicBezTo>
                <a:lnTo>
                  <a:pt x="102278" y="2683042"/>
                </a:lnTo>
                <a:cubicBezTo>
                  <a:pt x="45791" y="2683042"/>
                  <a:pt x="0" y="2637251"/>
                  <a:pt x="0" y="2580764"/>
                </a:cubicBezTo>
                <a:lnTo>
                  <a:pt x="0" y="102278"/>
                </a:lnTo>
                <a:cubicBezTo>
                  <a:pt x="0" y="45791"/>
                  <a:pt x="45791" y="0"/>
                  <a:pt x="102278" y="0"/>
                </a:cubicBezTo>
                <a:close/>
              </a:path>
            </a:pathLst>
          </a:custGeom>
        </p:spPr>
      </p:pic>
      <p:sp>
        <p:nvSpPr>
          <p:cNvPr id="3" name="Content Placeholder 2">
            <a:extLst>
              <a:ext uri="{FF2B5EF4-FFF2-40B4-BE49-F238E27FC236}">
                <a16:creationId xmlns:a16="http://schemas.microsoft.com/office/drawing/2014/main" id="{D54E37B7-7DAB-4021-A134-465808BEA68A}"/>
              </a:ext>
            </a:extLst>
          </p:cNvPr>
          <p:cNvSpPr>
            <a:spLocks noGrp="1"/>
          </p:cNvSpPr>
          <p:nvPr>
            <p:ph idx="1"/>
          </p:nvPr>
        </p:nvSpPr>
        <p:spPr>
          <a:xfrm>
            <a:off x="3138406" y="1607574"/>
            <a:ext cx="5522993" cy="4690448"/>
          </a:xfrm>
        </p:spPr>
        <p:txBody>
          <a:bodyPr>
            <a:noAutofit/>
          </a:bodyPr>
          <a:lstStyle/>
          <a:p>
            <a:pPr marL="0" indent="0">
              <a:buNone/>
            </a:pPr>
            <a:r>
              <a:rPr lang="en-GB" sz="1800" b="1" dirty="0">
                <a:latin typeface="+mn-lt"/>
              </a:rPr>
              <a:t>Overview of today’s class:</a:t>
            </a:r>
            <a:endParaRPr lang="en-GB" sz="1800" b="1" dirty="0"/>
          </a:p>
          <a:p>
            <a:r>
              <a:rPr lang="en-GB" sz="1800" b="1" dirty="0"/>
              <a:t>Eurocentrism</a:t>
            </a:r>
          </a:p>
          <a:p>
            <a:r>
              <a:rPr lang="en-GB" sz="1800" b="1" dirty="0"/>
              <a:t>European colonialism as a global problem</a:t>
            </a:r>
          </a:p>
          <a:p>
            <a:r>
              <a:rPr lang="en-GB" sz="1800" b="1" dirty="0"/>
              <a:t>Demographic impact: the Americas 1492-1600</a:t>
            </a:r>
          </a:p>
          <a:p>
            <a:r>
              <a:rPr lang="en-GB" sz="1800" b="1" dirty="0"/>
              <a:t>Plantation economy: indigenous peoples, European labour (bonded, indentured, convicts), African (enslaved)</a:t>
            </a:r>
          </a:p>
          <a:p>
            <a:r>
              <a:rPr lang="en-GB" sz="1800" b="1" dirty="0"/>
              <a:t>Triangular trade: world engine</a:t>
            </a:r>
          </a:p>
          <a:p>
            <a:r>
              <a:rPr lang="en-GB" sz="1800" b="1" dirty="0"/>
              <a:t>North American “internal colonialism”</a:t>
            </a:r>
          </a:p>
          <a:p>
            <a:r>
              <a:rPr lang="en-GB" sz="1800" b="1" dirty="0"/>
              <a:t>Other areas of the world: Australia, South Africa, India, China (first, second and subsequent phases of displacement)</a:t>
            </a:r>
          </a:p>
          <a:p>
            <a:r>
              <a:rPr lang="en-GB" sz="1800" b="1" dirty="0"/>
              <a:t>The Tropics: demography/climate/topology/epidemiology </a:t>
            </a:r>
          </a:p>
        </p:txBody>
      </p:sp>
    </p:spTree>
    <p:extLst>
      <p:ext uri="{BB962C8B-B14F-4D97-AF65-F5344CB8AC3E}">
        <p14:creationId xmlns:p14="http://schemas.microsoft.com/office/powerpoint/2010/main" val="11808046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br>
              <a:rPr lang="en-GB" sz="4400" dirty="0"/>
            </a:br>
            <a:r>
              <a:rPr lang="en-GB" sz="4400" b="1" dirty="0">
                <a:latin typeface="+mn-lt"/>
              </a:rPr>
              <a:t>Perspectives – Eurocentrism </a:t>
            </a:r>
            <a:br>
              <a:rPr lang="en-GB" sz="4400" b="1" dirty="0">
                <a:latin typeface="+mn-lt"/>
              </a:rPr>
            </a:br>
            <a:r>
              <a:rPr lang="en-GB" sz="4400" b="1" dirty="0">
                <a:latin typeface="+mn-lt"/>
              </a:rPr>
              <a:t>and Postcolonialism</a:t>
            </a:r>
            <a:br>
              <a:rPr lang="en-GB" sz="4400" dirty="0"/>
            </a:br>
            <a:endParaRPr lang="en-GB" b="1" dirty="0">
              <a:latin typeface="+mn-lt"/>
            </a:endParaRPr>
          </a:p>
        </p:txBody>
      </p:sp>
      <p:sp>
        <p:nvSpPr>
          <p:cNvPr id="5" name="Content Placeholder 4"/>
          <p:cNvSpPr>
            <a:spLocks noGrp="1"/>
          </p:cNvSpPr>
          <p:nvPr>
            <p:ph idx="1"/>
          </p:nvPr>
        </p:nvSpPr>
        <p:spPr>
          <a:xfrm>
            <a:off x="628650" y="1027522"/>
            <a:ext cx="7886700" cy="5149441"/>
          </a:xfrm>
        </p:spPr>
        <p:txBody>
          <a:bodyPr>
            <a:normAutofit/>
          </a:bodyPr>
          <a:lstStyle/>
          <a:p>
            <a:pPr marL="0" indent="0">
              <a:buNone/>
            </a:pPr>
            <a:endParaRPr lang="en-GB" sz="4000" dirty="0"/>
          </a:p>
          <a:p>
            <a:pPr marL="0" indent="0">
              <a:buNone/>
            </a:pPr>
            <a:endParaRPr lang="en-GB" sz="4000" dirty="0"/>
          </a:p>
        </p:txBody>
      </p:sp>
      <p:pic>
        <p:nvPicPr>
          <p:cNvPr id="6" name="Picture 5" descr="See the source image"/>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36773" y="1557549"/>
            <a:ext cx="4346121" cy="2004592"/>
          </a:xfrm>
          <a:prstGeom prst="rect">
            <a:avLst/>
          </a:prstGeom>
          <a:noFill/>
          <a:ln>
            <a:noFill/>
          </a:ln>
        </p:spPr>
      </p:pic>
      <p:pic>
        <p:nvPicPr>
          <p:cNvPr id="1030" name="Picture 6" descr="See the source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36773" y="3631932"/>
            <a:ext cx="6870453" cy="2198546"/>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8C9887EE-640F-4ECC-A1C9-9B1FCC622C93}"/>
              </a:ext>
            </a:extLst>
          </p:cNvPr>
          <p:cNvPicPr>
            <a:picLocks noChangeAspect="1"/>
          </p:cNvPicPr>
          <p:nvPr/>
        </p:nvPicPr>
        <p:blipFill>
          <a:blip r:embed="rId4"/>
          <a:stretch>
            <a:fillRect/>
          </a:stretch>
        </p:blipFill>
        <p:spPr>
          <a:xfrm>
            <a:off x="6819464" y="589491"/>
            <a:ext cx="1872868" cy="2839509"/>
          </a:xfrm>
          <a:prstGeom prst="rect">
            <a:avLst/>
          </a:prstGeom>
        </p:spPr>
      </p:pic>
    </p:spTree>
    <p:extLst>
      <p:ext uri="{BB962C8B-B14F-4D97-AF65-F5344CB8AC3E}">
        <p14:creationId xmlns:p14="http://schemas.microsoft.com/office/powerpoint/2010/main" val="2805842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err="1">
                <a:latin typeface="+mn-lt"/>
              </a:rPr>
              <a:t>Postcolonialism</a:t>
            </a:r>
            <a:br>
              <a:rPr lang="en-GB" sz="4000" b="1" dirty="0">
                <a:latin typeface="+mn-lt"/>
              </a:rPr>
            </a:br>
            <a:endParaRPr lang="en-GB" sz="4000" b="1" dirty="0">
              <a:latin typeface="+mn-lt"/>
            </a:endParaRPr>
          </a:p>
        </p:txBody>
      </p:sp>
      <p:sp>
        <p:nvSpPr>
          <p:cNvPr id="3" name="Content Placeholder 2"/>
          <p:cNvSpPr>
            <a:spLocks noGrp="1"/>
          </p:cNvSpPr>
          <p:nvPr>
            <p:ph idx="1"/>
          </p:nvPr>
        </p:nvSpPr>
        <p:spPr>
          <a:xfrm>
            <a:off x="628650" y="1120876"/>
            <a:ext cx="7886700" cy="5371997"/>
          </a:xfrm>
        </p:spPr>
        <p:txBody>
          <a:bodyPr>
            <a:normAutofit/>
          </a:bodyPr>
          <a:lstStyle/>
          <a:p>
            <a:pPr marL="0" indent="0">
              <a:buNone/>
            </a:pPr>
            <a:r>
              <a:rPr lang="en-GB" b="1" dirty="0"/>
              <a:t>Colonialism – its history and legacies for today</a:t>
            </a:r>
          </a:p>
          <a:p>
            <a:pPr marL="0" indent="0">
              <a:buNone/>
            </a:pPr>
            <a:r>
              <a:rPr lang="en-GB" dirty="0"/>
              <a:t>Interlinked, World-shaping Processes: </a:t>
            </a:r>
          </a:p>
          <a:p>
            <a:pPr marL="0" indent="0">
              <a:buNone/>
            </a:pPr>
            <a:r>
              <a:rPr lang="en-GB" sz="2000" dirty="0"/>
              <a:t>(</a:t>
            </a:r>
            <a:r>
              <a:rPr lang="en-GB" sz="2000" b="1" dirty="0"/>
              <a:t>Also</a:t>
            </a:r>
            <a:r>
              <a:rPr lang="en-GB" sz="2000" dirty="0"/>
              <a:t> a school of literary criticism)</a:t>
            </a:r>
          </a:p>
          <a:p>
            <a:pPr marL="0" indent="0">
              <a:buNone/>
            </a:pPr>
            <a:endParaRPr lang="en-GB" sz="2000" dirty="0"/>
          </a:p>
          <a:p>
            <a:pPr marL="0" indent="0">
              <a:buNone/>
            </a:pPr>
            <a:r>
              <a:rPr lang="en-GB" sz="2000" b="1" dirty="0"/>
              <a:t>Sankaran Krishna’s approach:</a:t>
            </a:r>
          </a:p>
          <a:p>
            <a:r>
              <a:rPr lang="en-GB" sz="2000" b="1" dirty="0"/>
              <a:t>Adam Smith/Karl Marx</a:t>
            </a:r>
          </a:p>
          <a:p>
            <a:r>
              <a:rPr lang="en-GB" sz="2000" b="1" dirty="0"/>
              <a:t>Modernization/Underdevelopment</a:t>
            </a:r>
          </a:p>
          <a:p>
            <a:r>
              <a:rPr lang="en-GB" sz="2000" b="1" dirty="0"/>
              <a:t>Globalization/Postcolonialism</a:t>
            </a:r>
          </a:p>
          <a:p>
            <a:pPr marL="0" indent="0">
              <a:buNone/>
            </a:pPr>
            <a:endParaRPr lang="en-GB" sz="2000" b="1" dirty="0"/>
          </a:p>
          <a:p>
            <a:pPr marL="0" indent="0">
              <a:buNone/>
            </a:pPr>
            <a:r>
              <a:rPr lang="en-GB" sz="1800" dirty="0"/>
              <a:t>                                                                                  Sankaran Krishna</a:t>
            </a:r>
          </a:p>
          <a:p>
            <a:pPr marL="0" indent="0">
              <a:buNone/>
            </a:pPr>
            <a:r>
              <a:rPr lang="en-GB" sz="1600" dirty="0"/>
              <a:t>(See </a:t>
            </a:r>
            <a:r>
              <a:rPr lang="en-GB" sz="1600" i="1" dirty="0"/>
              <a:t>Introduction</a:t>
            </a:r>
            <a:r>
              <a:rPr lang="en-GB" sz="1600" dirty="0"/>
              <a:t> in: Krishna, S. 2009. </a:t>
            </a:r>
            <a:r>
              <a:rPr lang="en-GB" sz="1600" i="1" dirty="0"/>
              <a:t>Globalization and </a:t>
            </a:r>
            <a:r>
              <a:rPr lang="en-GB" sz="1600" i="1" dirty="0" err="1"/>
              <a:t>Postcolonialism</a:t>
            </a:r>
            <a:r>
              <a:rPr lang="en-GB" sz="1600" dirty="0"/>
              <a:t>. Lanham MD: Rowman and Littlefield)</a:t>
            </a:r>
          </a:p>
          <a:p>
            <a:r>
              <a:rPr lang="en-GB" b="1" dirty="0"/>
              <a:t>So, European Colonialism as a </a:t>
            </a:r>
            <a:r>
              <a:rPr lang="en-GB" b="1" i="1" dirty="0"/>
              <a:t>global</a:t>
            </a:r>
            <a:r>
              <a:rPr lang="en-GB" b="1" dirty="0"/>
              <a:t> issue</a:t>
            </a:r>
          </a:p>
          <a:p>
            <a:endParaRPr lang="en-GB" sz="1600" dirty="0"/>
          </a:p>
          <a:p>
            <a:pPr marL="0" indent="0">
              <a:buNone/>
            </a:pPr>
            <a:endParaRPr lang="en-GB" sz="1600" dirty="0"/>
          </a:p>
          <a:p>
            <a:pPr marL="0" indent="0">
              <a:buNone/>
            </a:pPr>
            <a:endParaRPr lang="en-GB" sz="1600"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pic>
        <p:nvPicPr>
          <p:cNvPr id="1026" name="Picture 2" descr="Sankaran Krishna, Faculty, Department of Political Science, UH Mānoa">
            <a:extLst>
              <a:ext uri="{FF2B5EF4-FFF2-40B4-BE49-F238E27FC236}">
                <a16:creationId xmlns:a16="http://schemas.microsoft.com/office/drawing/2014/main" id="{7FBB7F62-BFEE-4478-A99A-0242EA12302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09535" y="3214670"/>
            <a:ext cx="3181350" cy="17099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581246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A postcolonial </a:t>
            </a:r>
            <a:br>
              <a:rPr lang="en-GB" b="1" dirty="0">
                <a:latin typeface="+mn-lt"/>
              </a:rPr>
            </a:br>
            <a:r>
              <a:rPr lang="en-GB" b="1" dirty="0">
                <a:latin typeface="+mn-lt"/>
              </a:rPr>
              <a:t>perspective</a:t>
            </a:r>
          </a:p>
        </p:txBody>
      </p:sp>
      <p:pic>
        <p:nvPicPr>
          <p:cNvPr id="7" name="Content Placeholder 6"/>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bwMode="auto">
          <a:xfrm>
            <a:off x="4286092" y="533400"/>
            <a:ext cx="3686712" cy="5535603"/>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628650" y="1946607"/>
            <a:ext cx="3453493" cy="3505640"/>
          </a:xfrm>
          <a:prstGeom prst="rect">
            <a:avLst/>
          </a:prstGeom>
        </p:spPr>
        <p:txBody>
          <a:bodyPr wrap="square">
            <a:spAutoFit/>
          </a:bodyPr>
          <a:lstStyle/>
          <a:p>
            <a:pPr>
              <a:spcAft>
                <a:spcPts val="800"/>
              </a:spcAft>
            </a:pPr>
            <a:r>
              <a:rPr lang="en-GB" b="1" i="1" dirty="0">
                <a:latin typeface="Calibri" panose="020F0502020204030204" pitchFamily="34" charset="0"/>
                <a:ea typeface="Calibri" panose="020F0502020204030204" pitchFamily="34" charset="0"/>
                <a:cs typeface="Times New Roman" panose="02020603050405020304" pitchFamily="18" charset="0"/>
              </a:rPr>
              <a:t>and…multi-ethnic narratives in early capitalism                                                                                                               </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The (multi-ethnic) motley crew in the </a:t>
            </a:r>
            <a:r>
              <a:rPr lang="en-GB" b="1" dirty="0">
                <a:latin typeface="Calibri" panose="020F0502020204030204" pitchFamily="34" charset="0"/>
                <a:ea typeface="Calibri" panose="020F0502020204030204" pitchFamily="34" charset="0"/>
                <a:cs typeface="Times New Roman" panose="02020603050405020304" pitchFamily="18" charset="0"/>
              </a:rPr>
              <a:t>Atlantic revolution</a:t>
            </a:r>
          </a:p>
          <a:p>
            <a:pPr>
              <a:lnSpc>
                <a:spcPct val="107000"/>
              </a:lnSpc>
              <a:spcAft>
                <a:spcPts val="0"/>
              </a:spcAft>
            </a:pPr>
            <a:r>
              <a:rPr lang="en-GB" i="1" dirty="0">
                <a:latin typeface="Calibri" panose="020F0502020204030204" pitchFamily="34" charset="0"/>
                <a:ea typeface="Calibri" panose="020F0502020204030204" pitchFamily="34" charset="0"/>
                <a:cs typeface="Times New Roman" panose="02020603050405020304" pitchFamily="18" charset="0"/>
              </a:rPr>
              <a:t>The Many Headed Hydra </a:t>
            </a:r>
            <a:r>
              <a:rPr lang="en-GB" dirty="0">
                <a:latin typeface="Calibri" panose="020F0502020204030204" pitchFamily="34" charset="0"/>
                <a:ea typeface="Calibri" panose="020F0502020204030204" pitchFamily="34" charset="0"/>
                <a:cs typeface="Times New Roman" panose="02020603050405020304" pitchFamily="18" charset="0"/>
              </a:rPr>
              <a:t>by Peter Linebaugh and Marcus </a:t>
            </a:r>
            <a:r>
              <a:rPr lang="en-GB" dirty="0" err="1">
                <a:latin typeface="Calibri" panose="020F0502020204030204" pitchFamily="34" charset="0"/>
                <a:ea typeface="Calibri" panose="020F0502020204030204" pitchFamily="34" charset="0"/>
                <a:cs typeface="Times New Roman" panose="02020603050405020304" pitchFamily="18" charset="0"/>
              </a:rPr>
              <a:t>Rediker</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Bermuda shipwreck 1607</a:t>
            </a:r>
          </a:p>
          <a:p>
            <a:pPr marL="342900" lvl="0" indent="-342900">
              <a:lnSpc>
                <a:spcPct val="107000"/>
              </a:lnSpc>
              <a:spcAft>
                <a:spcPts val="0"/>
              </a:spcAft>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Jamestown escapees join the </a:t>
            </a:r>
            <a:r>
              <a:rPr lang="en-GB" dirty="0" err="1">
                <a:latin typeface="Calibri" panose="020F0502020204030204" pitchFamily="34" charset="0"/>
                <a:ea typeface="Calibri" panose="020F0502020204030204" pitchFamily="34" charset="0"/>
                <a:cs typeface="Times New Roman" panose="02020603050405020304" pitchFamily="18" charset="0"/>
              </a:rPr>
              <a:t>Powhatans</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Pirates (“deserters”, escapees, ex-slaves etc.)</a:t>
            </a:r>
          </a:p>
        </p:txBody>
      </p:sp>
    </p:spTree>
    <p:extLst>
      <p:ext uri="{BB962C8B-B14F-4D97-AF65-F5344CB8AC3E}">
        <p14:creationId xmlns:p14="http://schemas.microsoft.com/office/powerpoint/2010/main" val="24306272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latin typeface="+mn-lt"/>
              </a:rPr>
              <a:t>Rich and Poor Countries</a:t>
            </a:r>
            <a:br>
              <a:rPr lang="en-GB" b="1" dirty="0">
                <a:latin typeface="+mn-lt"/>
              </a:rPr>
            </a:br>
            <a:r>
              <a:rPr lang="en-GB" sz="2800" dirty="0">
                <a:latin typeface="+mn-lt"/>
              </a:rPr>
              <a:t>Colonial possessions of the main powers in 1898</a:t>
            </a:r>
            <a:endParaRPr lang="en-GB" dirty="0">
              <a:latin typeface="+mn-lt"/>
            </a:endParaRP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67544" y="1772816"/>
            <a:ext cx="7848872" cy="4176464"/>
          </a:xfrm>
        </p:spPr>
      </p:pic>
    </p:spTree>
    <p:extLst>
      <p:ext uri="{BB962C8B-B14F-4D97-AF65-F5344CB8AC3E}">
        <p14:creationId xmlns:p14="http://schemas.microsoft.com/office/powerpoint/2010/main" val="42360104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a:latin typeface="+mn-lt"/>
              </a:rPr>
              <a:t>Colonialism and the Post-Colonial World</a:t>
            </a:r>
          </a:p>
        </p:txBody>
      </p:sp>
      <p:pic>
        <p:nvPicPr>
          <p:cNvPr id="6" name="Content Placeholder 4"/>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628650" y="1883523"/>
            <a:ext cx="7465189" cy="3242120"/>
          </a:xfrm>
        </p:spPr>
      </p:pic>
      <p:sp>
        <p:nvSpPr>
          <p:cNvPr id="2" name="Rectangle 1"/>
          <p:cNvSpPr/>
          <p:nvPr/>
        </p:nvSpPr>
        <p:spPr>
          <a:xfrm>
            <a:off x="839405" y="3021196"/>
            <a:ext cx="6018595" cy="2754600"/>
          </a:xfrm>
          <a:prstGeom prst="rect">
            <a:avLst/>
          </a:prstGeom>
        </p:spPr>
        <p:txBody>
          <a:bodyPr wrap="square">
            <a:spAutoFit/>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r>
              <a:rPr lang="en-GB" dirty="0"/>
              <a:t>Introducing the UNDP’s Human Development Index (HDI)</a:t>
            </a:r>
            <a:br>
              <a:rPr lang="en-GB" dirty="0"/>
            </a:br>
            <a:r>
              <a:rPr lang="en-GB" sz="1100" dirty="0"/>
              <a:t>UNDP Map published 2014</a:t>
            </a:r>
            <a:endParaRPr lang="en-GB" dirty="0"/>
          </a:p>
        </p:txBody>
      </p:sp>
    </p:spTree>
    <p:extLst>
      <p:ext uri="{BB962C8B-B14F-4D97-AF65-F5344CB8AC3E}">
        <p14:creationId xmlns:p14="http://schemas.microsoft.com/office/powerpoint/2010/main" val="9716743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r>
              <a:rPr lang="en-GB" b="1" dirty="0">
                <a:latin typeface="+mn-lt"/>
              </a:rPr>
              <a:t>Eurasia in Early Modern Times: East and West</a:t>
            </a:r>
            <a:br>
              <a:rPr lang="en-GB" dirty="0"/>
            </a:br>
            <a:endParaRPr lang="en-GB" dirty="0"/>
          </a:p>
        </p:txBody>
      </p:sp>
      <p:sp>
        <p:nvSpPr>
          <p:cNvPr id="5" name="Content Placeholder 4"/>
          <p:cNvSpPr>
            <a:spLocks noGrp="1"/>
          </p:cNvSpPr>
          <p:nvPr>
            <p:ph idx="1"/>
          </p:nvPr>
        </p:nvSpPr>
        <p:spPr/>
        <p:txBody>
          <a:bodyPr>
            <a:normAutofit fontScale="70000" lnSpcReduction="20000"/>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endParaRPr lang="en-GB" dirty="0"/>
          </a:p>
          <a:p>
            <a:r>
              <a:rPr lang="en-GB" dirty="0"/>
              <a:t>The rise of Islam and Europeans’ search for sea-routes to “the Indies”</a:t>
            </a:r>
          </a:p>
          <a:p>
            <a:r>
              <a:rPr lang="en-GB" dirty="0"/>
              <a:t>China’s cultural, and scientific dominance 1200-1800</a:t>
            </a:r>
          </a:p>
          <a:p>
            <a:pPr marL="0" indent="0">
              <a:buNone/>
            </a:pPr>
            <a:r>
              <a:rPr lang="en-GB" sz="2100" dirty="0"/>
              <a:t>(See: Morris, I. 2010. </a:t>
            </a:r>
            <a:r>
              <a:rPr lang="en-GB" sz="2100" i="1" dirty="0"/>
              <a:t>Why the West Rules for Now</a:t>
            </a:r>
            <a:r>
              <a:rPr lang="en-GB" sz="2100" dirty="0"/>
              <a:t>. London: Profile Books and</a:t>
            </a:r>
          </a:p>
          <a:p>
            <a:pPr marL="0" indent="0">
              <a:buNone/>
            </a:pPr>
            <a:r>
              <a:rPr lang="en-GB" sz="2100" dirty="0"/>
              <a:t>          Diamond, J. 2005. </a:t>
            </a:r>
            <a:r>
              <a:rPr lang="en-GB" sz="2100" i="1" dirty="0"/>
              <a:t>Guns, Germs and Steel</a:t>
            </a:r>
            <a:r>
              <a:rPr lang="en-GB" sz="2100" dirty="0"/>
              <a:t>. London: Vintage)</a:t>
            </a:r>
          </a:p>
          <a:p>
            <a:pPr marL="0" indent="0">
              <a:buNone/>
            </a:pPr>
            <a:endParaRPr lang="en-GB" dirty="0"/>
          </a:p>
        </p:txBody>
      </p:sp>
      <p:pic>
        <p:nvPicPr>
          <p:cNvPr id="6" name="Content Placeholder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05220" y="1197205"/>
            <a:ext cx="4956735" cy="3276062"/>
          </a:xfrm>
          <a:prstGeom prst="rect">
            <a:avLst/>
          </a:prstGeom>
        </p:spPr>
      </p:pic>
    </p:spTree>
    <p:extLst>
      <p:ext uri="{BB962C8B-B14F-4D97-AF65-F5344CB8AC3E}">
        <p14:creationId xmlns:p14="http://schemas.microsoft.com/office/powerpoint/2010/main" val="42945878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1991574"/>
          </a:xfrm>
        </p:spPr>
        <p:txBody>
          <a:bodyPr>
            <a:normAutofit/>
          </a:bodyPr>
          <a:lstStyle/>
          <a:p>
            <a:r>
              <a:rPr lang="en-GB" sz="2400" b="1" dirty="0">
                <a:latin typeface="+mn-lt"/>
              </a:rPr>
              <a:t>China’s cultural, and scientific dominance 1200-1800</a:t>
            </a:r>
            <a:r>
              <a:rPr lang="en-GB" sz="2400" dirty="0"/>
              <a:t> </a:t>
            </a:r>
            <a:br>
              <a:rPr lang="en-GB" sz="1800" dirty="0"/>
            </a:br>
            <a:r>
              <a:rPr lang="en-GB" sz="2400" b="1" dirty="0">
                <a:latin typeface="+mn-lt"/>
              </a:rPr>
              <a:t>(and China’s Fleet)</a:t>
            </a:r>
            <a:br>
              <a:rPr lang="en-GB" sz="2400" b="1" dirty="0">
                <a:latin typeface="+mn-lt"/>
              </a:rPr>
            </a:br>
            <a:br>
              <a:rPr lang="en-GB" sz="2400" b="1" dirty="0">
                <a:latin typeface="+mn-lt"/>
              </a:rPr>
            </a:br>
            <a:endParaRPr lang="en-GB" sz="3100" b="1" dirty="0">
              <a:latin typeface="+mn-lt"/>
            </a:endParaRPr>
          </a:p>
        </p:txBody>
      </p:sp>
      <p:sp>
        <p:nvSpPr>
          <p:cNvPr id="5" name="Content Placeholder 4"/>
          <p:cNvSpPr>
            <a:spLocks noGrp="1"/>
          </p:cNvSpPr>
          <p:nvPr>
            <p:ph idx="1"/>
          </p:nvPr>
        </p:nvSpPr>
        <p:spPr>
          <a:xfrm>
            <a:off x="628650" y="1839951"/>
            <a:ext cx="7886700" cy="4337012"/>
          </a:xfrm>
        </p:spPr>
        <p:txBody>
          <a:bodyPr>
            <a:normAutofit fontScale="47500" lnSpcReduction="20000"/>
          </a:bodyPr>
          <a:lstStyle/>
          <a:p>
            <a:pPr marL="0" indent="0" fontAlgn="base">
              <a:buNone/>
            </a:pPr>
            <a:endParaRPr lang="en-GB" dirty="0"/>
          </a:p>
          <a:p>
            <a:pPr fontAlgn="base"/>
            <a:endParaRPr lang="en-GB" dirty="0"/>
          </a:p>
          <a:p>
            <a:pPr fontAlgn="base"/>
            <a:endParaRPr lang="en-GB" dirty="0"/>
          </a:p>
          <a:p>
            <a:pPr fontAlgn="base"/>
            <a:endParaRPr lang="en-GB" dirty="0"/>
          </a:p>
          <a:p>
            <a:pPr fontAlgn="base"/>
            <a:endParaRPr lang="en-GB" dirty="0"/>
          </a:p>
          <a:p>
            <a:pPr marL="0" indent="0" fontAlgn="base">
              <a:buNone/>
            </a:pPr>
            <a:endParaRPr lang="en-GB" sz="2900" b="1" dirty="0"/>
          </a:p>
          <a:p>
            <a:pPr marL="0" indent="0" fontAlgn="base">
              <a:buNone/>
            </a:pPr>
            <a:r>
              <a:rPr lang="en-GB" sz="2900" b="1" dirty="0"/>
              <a:t>Menzies, G. 2002. </a:t>
            </a:r>
            <a:r>
              <a:rPr lang="en-GB" sz="2900" b="1" i="1" dirty="0"/>
              <a:t>1421:The Year China Discovered the World</a:t>
            </a:r>
            <a:r>
              <a:rPr lang="en-GB" sz="2900" b="1" dirty="0"/>
              <a:t>. London: Bantam</a:t>
            </a:r>
            <a:br>
              <a:rPr lang="en-GB" sz="2900" b="1" dirty="0"/>
            </a:br>
            <a:r>
              <a:rPr lang="en-GB" sz="2900" b="1" dirty="0"/>
              <a:t>Deaton, A. 2015. </a:t>
            </a:r>
            <a:r>
              <a:rPr lang="en-GB" sz="2900" b="1" i="1" dirty="0"/>
              <a:t>The Great Escape: Health, Wealth and the Origins of Inequality</a:t>
            </a:r>
            <a:r>
              <a:rPr lang="en-GB" sz="2900" b="1" dirty="0"/>
              <a:t>. Princeton: PUP</a:t>
            </a:r>
          </a:p>
          <a:p>
            <a:pPr fontAlgn="base"/>
            <a:r>
              <a:rPr lang="en-GB" dirty="0"/>
              <a:t>“In the 1400s, China owned the greatest seagoing fleet in the world, up to 3,500 ships at its peak. (The U.S. Navy today has only 430). Some of them were five times the size of the ships being built in Europe at the time.</a:t>
            </a:r>
          </a:p>
          <a:p>
            <a:pPr fontAlgn="base"/>
            <a:r>
              <a:rPr lang="en-GB" dirty="0"/>
              <a:t>“But by 1525, all of China's ‘Treasure Fleet’ ships had been destroyed -- burned in their docks or left to rot by the government. China had been poised to circumnavigate the globe decades before the Europeans did, but instead the Ming Dynasty retracted into itself and entered a 200-year-long slump.</a:t>
            </a:r>
          </a:p>
          <a:p>
            <a:pPr fontAlgn="base"/>
            <a:r>
              <a:rPr lang="en-GB" dirty="0"/>
              <a:t>“Few people in the West realise how economically and technologically advanced China was by the 1400s. The Treasure Fleet was vast -- some vessels were up to 120 metres long. (Christopher Columbus's Santa Maria was only 19 metres.) A Chinese ship might have several decks inside it, up to nine masts, twelve sails, and contain luxurious staterooms and balconies, with a crew of up to 1,500, according to one description. On one journey, 317 of these ships set sail at once.” </a:t>
            </a:r>
          </a:p>
          <a:p>
            <a:pPr marL="0" indent="0" fontAlgn="base">
              <a:buNone/>
            </a:pPr>
            <a:r>
              <a:rPr lang="en-GB" dirty="0"/>
              <a:t>Source: </a:t>
            </a:r>
            <a:r>
              <a:rPr lang="en-GB" dirty="0">
                <a:hlinkClick r:id="rId2"/>
              </a:rPr>
              <a:t>https://www.independent.co.uk/news/world/americas/500-years-ago-china-destroyed-its-world-dominating-navy-because-its-political-elite-was-afraid-of-a7612276.html</a:t>
            </a: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pic>
        <p:nvPicPr>
          <p:cNvPr id="7" name="Picture 2" descr="See the source imag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959258" y="999068"/>
            <a:ext cx="3389971" cy="23729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4356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sz="2000" b="1" dirty="0">
                <a:latin typeface="+mn-lt"/>
              </a:rPr>
              <a:t>A full-size replica of a ‘middle-sized treasure boat’ (63.25 m long) of the Zheng He fleet at the Treasure Boat Shipyard site in Nanjing.</a:t>
            </a:r>
          </a:p>
        </p:txBody>
      </p:sp>
      <p:pic>
        <p:nvPicPr>
          <p:cNvPr id="3074" name="Picture 2" descr="Nanjing Treasure Boat"/>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28650" y="1442088"/>
            <a:ext cx="5108833" cy="38316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11597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C38C8B-4C78-4D5A-B4E1-C211B302AD79}"/>
              </a:ext>
            </a:extLst>
          </p:cNvPr>
          <p:cNvSpPr>
            <a:spLocks noGrp="1"/>
          </p:cNvSpPr>
          <p:nvPr>
            <p:ph type="title"/>
          </p:nvPr>
        </p:nvSpPr>
        <p:spPr>
          <a:xfrm>
            <a:off x="628650" y="365126"/>
            <a:ext cx="7886700" cy="2171597"/>
          </a:xfrm>
        </p:spPr>
        <p:txBody>
          <a:bodyPr>
            <a:normAutofit/>
          </a:bodyPr>
          <a:lstStyle/>
          <a:p>
            <a:r>
              <a:rPr lang="en-GB" b="1" dirty="0">
                <a:latin typeface="+mn-lt"/>
              </a:rPr>
              <a:t>Colonialism </a:t>
            </a:r>
            <a:br>
              <a:rPr lang="en-GB" b="1" dirty="0">
                <a:latin typeface="+mn-lt"/>
              </a:rPr>
            </a:br>
            <a:r>
              <a:rPr lang="en-GB" b="1" dirty="0">
                <a:latin typeface="+mn-lt"/>
              </a:rPr>
              <a:t>and </a:t>
            </a:r>
            <a:br>
              <a:rPr lang="en-GB" b="1" dirty="0">
                <a:latin typeface="+mn-lt"/>
              </a:rPr>
            </a:br>
            <a:r>
              <a:rPr lang="en-GB" b="1" dirty="0">
                <a:latin typeface="+mn-lt"/>
              </a:rPr>
              <a:t>Demographics</a:t>
            </a:r>
          </a:p>
        </p:txBody>
      </p:sp>
      <p:sp>
        <p:nvSpPr>
          <p:cNvPr id="3" name="Content Placeholder 2">
            <a:extLst>
              <a:ext uri="{FF2B5EF4-FFF2-40B4-BE49-F238E27FC236}">
                <a16:creationId xmlns:a16="http://schemas.microsoft.com/office/drawing/2014/main" id="{AD82432D-D518-4799-9587-D93F787C2BC6}"/>
              </a:ext>
            </a:extLst>
          </p:cNvPr>
          <p:cNvSpPr>
            <a:spLocks noGrp="1"/>
          </p:cNvSpPr>
          <p:nvPr>
            <p:ph idx="1"/>
          </p:nvPr>
        </p:nvSpPr>
        <p:spPr/>
        <p:txBody>
          <a:bodyPr>
            <a:normAutofit fontScale="92500" lnSpcReduction="10000"/>
          </a:bodyPr>
          <a:lstStyle/>
          <a:p>
            <a:endParaRPr lang="en-GB" dirty="0"/>
          </a:p>
          <a:p>
            <a:endParaRPr lang="en-GB" dirty="0"/>
          </a:p>
          <a:p>
            <a:endParaRPr lang="en-GB" dirty="0"/>
          </a:p>
          <a:p>
            <a:endParaRPr lang="en-GB" dirty="0"/>
          </a:p>
          <a:p>
            <a:endParaRPr lang="en-GB" dirty="0"/>
          </a:p>
          <a:p>
            <a:r>
              <a:rPr lang="en-GB" dirty="0"/>
              <a:t>Demographic impact: the Americas 1492-1600</a:t>
            </a:r>
          </a:p>
          <a:p>
            <a:r>
              <a:rPr lang="en-GB" dirty="0"/>
              <a:t>Plantation economy: indigenous peoples, European labour (bonded, indentured, convicts), African (enslaved)</a:t>
            </a:r>
          </a:p>
          <a:p>
            <a:r>
              <a:rPr lang="en-GB" dirty="0"/>
              <a:t>Triangular trade: world engine</a:t>
            </a:r>
          </a:p>
          <a:p>
            <a:pPr marL="0" indent="0">
              <a:buNone/>
            </a:pPr>
            <a:endParaRPr lang="en-GB" dirty="0"/>
          </a:p>
        </p:txBody>
      </p:sp>
      <p:pic>
        <p:nvPicPr>
          <p:cNvPr id="1026" name="Picture 2" descr="How Slavery in Today&amp;#39;s World Impacts Product Development | by Tremis Skeete  | Product Coalition">
            <a:extLst>
              <a:ext uri="{FF2B5EF4-FFF2-40B4-BE49-F238E27FC236}">
                <a16:creationId xmlns:a16="http://schemas.microsoft.com/office/drawing/2014/main" id="{813F7D0A-E6BA-4DB0-AE47-CF0C6BB6A9C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18038" y="365126"/>
            <a:ext cx="4044219" cy="32674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27194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latin typeface="+mn-lt"/>
              </a:rPr>
              <a:t>The Long View: Demographics and human proliferation</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15321" y="1698041"/>
            <a:ext cx="7270736" cy="4942245"/>
          </a:xfrm>
        </p:spPr>
      </p:pic>
    </p:spTree>
    <p:extLst>
      <p:ext uri="{BB962C8B-B14F-4D97-AF65-F5344CB8AC3E}">
        <p14:creationId xmlns:p14="http://schemas.microsoft.com/office/powerpoint/2010/main" val="24103424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Population Growth</a:t>
            </a:r>
          </a:p>
        </p:txBody>
      </p:sp>
      <p:sp>
        <p:nvSpPr>
          <p:cNvPr id="3" name="Content Placeholder 2"/>
          <p:cNvSpPr>
            <a:spLocks noGrp="1"/>
          </p:cNvSpPr>
          <p:nvPr>
            <p:ph idx="1"/>
          </p:nvPr>
        </p:nvSpPr>
        <p:spPr>
          <a:xfrm>
            <a:off x="628650" y="1328468"/>
            <a:ext cx="7886700" cy="4848495"/>
          </a:xfrm>
        </p:spPr>
        <p:txBody>
          <a:bodyPr/>
          <a:lstStyle/>
          <a:p>
            <a:pPr marL="0" indent="0">
              <a:buNone/>
            </a:pPr>
            <a:r>
              <a:rPr lang="en-GB" dirty="0">
                <a:hlinkClick r:id="rId2"/>
              </a:rPr>
              <a:t>https://www.worldometers.info/world-population/</a:t>
            </a:r>
            <a:endParaRPr lang="en-GB" dirty="0"/>
          </a:p>
          <a:p>
            <a:pPr marL="0" indent="0">
              <a:buNone/>
            </a:pPr>
            <a:endParaRPr lang="en-GB" dirty="0"/>
          </a:p>
          <a:p>
            <a:pPr marL="0" indent="0">
              <a:buNone/>
            </a:pP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8650" y="1971929"/>
            <a:ext cx="5047531" cy="4205034"/>
          </a:xfrm>
          <a:prstGeom prst="rect">
            <a:avLst/>
          </a:prstGeom>
        </p:spPr>
      </p:pic>
    </p:spTree>
    <p:extLst>
      <p:ext uri="{BB962C8B-B14F-4D97-AF65-F5344CB8AC3E}">
        <p14:creationId xmlns:p14="http://schemas.microsoft.com/office/powerpoint/2010/main" val="1349576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r>
              <a:rPr lang="en-GB" b="1" dirty="0">
                <a:latin typeface="+mn-lt"/>
              </a:rPr>
              <a:t>Population Growth</a:t>
            </a:r>
            <a:br>
              <a:rPr lang="en-GB" b="1" dirty="0">
                <a:latin typeface="+mn-lt"/>
              </a:rPr>
            </a:br>
            <a:r>
              <a:rPr lang="en-GB" sz="3100" b="1" dirty="0">
                <a:latin typeface="+mn-lt"/>
              </a:rPr>
              <a:t>End of the Black Death in 1350:  370 million</a:t>
            </a:r>
            <a:br>
              <a:rPr lang="en-GB" sz="3100" b="1" dirty="0">
                <a:solidFill>
                  <a:schemeClr val="accent1">
                    <a:lumMod val="50000"/>
                  </a:schemeClr>
                </a:solidFill>
                <a:latin typeface="+mn-lt"/>
              </a:rPr>
            </a:br>
            <a:endParaRPr lang="en-GB" sz="3100" b="1" dirty="0">
              <a:solidFill>
                <a:schemeClr val="accent1">
                  <a:lumMod val="50000"/>
                </a:schemeClr>
              </a:solidFill>
              <a:latin typeface="+mn-lt"/>
            </a:endParaRPr>
          </a:p>
        </p:txBody>
      </p:sp>
      <p:sp>
        <p:nvSpPr>
          <p:cNvPr id="3" name="Content Placeholder 2"/>
          <p:cNvSpPr>
            <a:spLocks noGrp="1"/>
          </p:cNvSpPr>
          <p:nvPr>
            <p:ph idx="1"/>
          </p:nvPr>
        </p:nvSpPr>
        <p:spPr>
          <a:xfrm>
            <a:off x="628650" y="1842878"/>
            <a:ext cx="7886700" cy="4351338"/>
          </a:xfrm>
        </p:spPr>
        <p:txBody>
          <a:bodyPr>
            <a:normAutofit lnSpcReduction="10000"/>
          </a:bodyPr>
          <a:lstStyle/>
          <a:p>
            <a:pPr marL="0" indent="0">
              <a:buNone/>
            </a:pPr>
            <a:r>
              <a:rPr lang="en-GB" dirty="0"/>
              <a:t>First billion: 1800</a:t>
            </a:r>
          </a:p>
          <a:p>
            <a:pPr marL="0" indent="0">
              <a:buNone/>
            </a:pPr>
            <a:r>
              <a:rPr lang="en-GB" dirty="0"/>
              <a:t>Second billion: 1930s</a:t>
            </a:r>
          </a:p>
          <a:p>
            <a:pPr marL="0" indent="0">
              <a:buNone/>
            </a:pPr>
            <a:r>
              <a:rPr lang="en-GB" dirty="0"/>
              <a:t>Third billion: 1960</a:t>
            </a:r>
          </a:p>
          <a:p>
            <a:pPr marL="0" indent="0">
              <a:buNone/>
            </a:pPr>
            <a:r>
              <a:rPr lang="en-GB" dirty="0"/>
              <a:t>Fourth billion: 1977</a:t>
            </a:r>
          </a:p>
          <a:p>
            <a:pPr marL="0" indent="0">
              <a:buNone/>
            </a:pPr>
            <a:r>
              <a:rPr lang="en-GB" dirty="0"/>
              <a:t>Fifth billion: 1987</a:t>
            </a:r>
          </a:p>
          <a:p>
            <a:pPr marL="0" indent="0">
              <a:buNone/>
            </a:pPr>
            <a:r>
              <a:rPr lang="en-GB" dirty="0"/>
              <a:t>Sixth billion: 1999</a:t>
            </a:r>
          </a:p>
          <a:p>
            <a:pPr marL="0" indent="0">
              <a:buNone/>
            </a:pPr>
            <a:r>
              <a:rPr lang="en-GB" dirty="0"/>
              <a:t>Seven billion: 2012</a:t>
            </a:r>
          </a:p>
          <a:p>
            <a:pPr marL="0" indent="0">
              <a:buNone/>
            </a:pPr>
            <a:r>
              <a:rPr lang="en-GB" dirty="0"/>
              <a:t>April 2019: 7.7 billion</a:t>
            </a:r>
          </a:p>
          <a:p>
            <a:pPr marL="0" indent="0">
              <a:buNone/>
            </a:pPr>
            <a:r>
              <a:rPr lang="en-GB" dirty="0"/>
              <a:t>Projections: 9.8 billion by 2050</a:t>
            </a:r>
          </a:p>
          <a:p>
            <a:pPr marL="0" indent="0">
              <a:buNone/>
            </a:pP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84595" y="1825624"/>
            <a:ext cx="4995023" cy="3643523"/>
          </a:xfrm>
          <a:prstGeom prst="rect">
            <a:avLst/>
          </a:prstGeom>
        </p:spPr>
      </p:pic>
    </p:spTree>
    <p:extLst>
      <p:ext uri="{BB962C8B-B14F-4D97-AF65-F5344CB8AC3E}">
        <p14:creationId xmlns:p14="http://schemas.microsoft.com/office/powerpoint/2010/main" val="14660010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b="1" dirty="0">
                <a:latin typeface="+mn-lt"/>
              </a:rPr>
              <a:t>1492</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28650" y="1690689"/>
            <a:ext cx="5878324" cy="4351338"/>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93973" y="766764"/>
            <a:ext cx="2617190" cy="1960366"/>
          </a:xfrm>
          <a:prstGeom prst="rect">
            <a:avLst/>
          </a:prstGeom>
        </p:spPr>
      </p:pic>
    </p:spTree>
    <p:extLst>
      <p:ext uri="{BB962C8B-B14F-4D97-AF65-F5344CB8AC3E}">
        <p14:creationId xmlns:p14="http://schemas.microsoft.com/office/powerpoint/2010/main" val="30191457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normAutofit fontScale="90000"/>
          </a:bodyPr>
          <a:lstStyle/>
          <a:p>
            <a:r>
              <a:rPr lang="en-GB" b="1">
                <a:latin typeface="+mn-lt"/>
              </a:rPr>
              <a:t>1492: </a:t>
            </a:r>
            <a:r>
              <a:rPr lang="en-GB" b="1" i="1">
                <a:latin typeface="+mn-lt"/>
              </a:rPr>
              <a:t>Reconquista</a:t>
            </a:r>
            <a:r>
              <a:rPr lang="en-GB" b="1">
                <a:latin typeface="+mn-lt"/>
              </a:rPr>
              <a:t>, </a:t>
            </a:r>
            <a:r>
              <a:rPr lang="en-GB" b="1" i="1">
                <a:latin typeface="+mn-lt"/>
              </a:rPr>
              <a:t>Conquistadores</a:t>
            </a:r>
            <a:r>
              <a:rPr lang="en-GB" b="1">
                <a:latin typeface="+mn-lt"/>
              </a:rPr>
              <a:t> and the “Mission of the Church”</a:t>
            </a:r>
            <a:endParaRPr lang="en-GB" dirty="0">
              <a:latin typeface="+mn-lt"/>
            </a:endParaRPr>
          </a:p>
        </p:txBody>
      </p:sp>
      <p:pic>
        <p:nvPicPr>
          <p:cNvPr id="9" name="Content Placeholder 8"/>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33755" y="1690689"/>
            <a:ext cx="3087534" cy="2285499"/>
          </a:xfrm>
          <a:prstGeom prst="rect">
            <a:avLst/>
          </a:prstGeom>
        </p:spPr>
      </p:pic>
      <p:pic>
        <p:nvPicPr>
          <p:cNvPr id="10" name="Content Placeholder 1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41333" y="1690689"/>
            <a:ext cx="3244100" cy="2285499"/>
          </a:xfrm>
          <a:prstGeom prst="rect">
            <a:avLst/>
          </a:prstGeom>
        </p:spPr>
      </p:pic>
      <p:pic>
        <p:nvPicPr>
          <p:cNvPr id="11" name="Content Placeholder 1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91044" y="4196987"/>
            <a:ext cx="3172956" cy="1975389"/>
          </a:xfrm>
          <a:prstGeom prst="rect">
            <a:avLst/>
          </a:prstGeom>
        </p:spPr>
      </p:pic>
      <p:pic>
        <p:nvPicPr>
          <p:cNvPr id="12" name="Picture 11"/>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741333" y="4291892"/>
            <a:ext cx="3356331" cy="2019718"/>
          </a:xfrm>
          <a:prstGeom prst="rect">
            <a:avLst/>
          </a:prstGeom>
        </p:spPr>
      </p:pic>
    </p:spTree>
    <p:extLst>
      <p:ext uri="{BB962C8B-B14F-4D97-AF65-F5344CB8AC3E}">
        <p14:creationId xmlns:p14="http://schemas.microsoft.com/office/powerpoint/2010/main" val="17001592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6250" y="640823"/>
            <a:ext cx="2563994" cy="5583148"/>
          </a:xfrm>
        </p:spPr>
        <p:txBody>
          <a:bodyPr anchor="ctr">
            <a:normAutofit/>
          </a:bodyPr>
          <a:lstStyle/>
          <a:p>
            <a:br>
              <a:rPr lang="en-GB" sz="2600" b="1">
                <a:latin typeface="+mn-lt"/>
              </a:rPr>
            </a:br>
            <a:r>
              <a:rPr lang="en-GB" sz="2600" b="1">
                <a:latin typeface="+mn-lt"/>
              </a:rPr>
              <a:t>The European Age of Reconnaissance and Discovery (the 15</a:t>
            </a:r>
            <a:r>
              <a:rPr lang="en-GB" sz="2600" b="1" baseline="30000">
                <a:latin typeface="+mn-lt"/>
              </a:rPr>
              <a:t>th</a:t>
            </a:r>
            <a:r>
              <a:rPr lang="en-GB" sz="2600" b="1">
                <a:latin typeface="+mn-lt"/>
              </a:rPr>
              <a:t> century)</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 name="connsiteX0" fmla="*/ 0 w 5410200"/>
              <a:gd name="connsiteY0" fmla="*/ 0 h 13716"/>
              <a:gd name="connsiteX1" fmla="*/ 622173 w 5410200"/>
              <a:gd name="connsiteY1" fmla="*/ 0 h 13716"/>
              <a:gd name="connsiteX2" fmla="*/ 1136142 w 5410200"/>
              <a:gd name="connsiteY2" fmla="*/ 0 h 13716"/>
              <a:gd name="connsiteX3" fmla="*/ 1920621 w 5410200"/>
              <a:gd name="connsiteY3" fmla="*/ 0 h 13716"/>
              <a:gd name="connsiteX4" fmla="*/ 2542794 w 5410200"/>
              <a:gd name="connsiteY4" fmla="*/ 0 h 13716"/>
              <a:gd name="connsiteX5" fmla="*/ 3164967 w 5410200"/>
              <a:gd name="connsiteY5" fmla="*/ 0 h 13716"/>
              <a:gd name="connsiteX6" fmla="*/ 3949446 w 5410200"/>
              <a:gd name="connsiteY6" fmla="*/ 0 h 13716"/>
              <a:gd name="connsiteX7" fmla="*/ 4517517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165854 w 5410200"/>
              <a:gd name="connsiteY11" fmla="*/ 13716 h 13716"/>
              <a:gd name="connsiteX12" fmla="*/ 3543681 w 5410200"/>
              <a:gd name="connsiteY12" fmla="*/ 13716 h 13716"/>
              <a:gd name="connsiteX13" fmla="*/ 2759202 w 5410200"/>
              <a:gd name="connsiteY13" fmla="*/ 13716 h 13716"/>
              <a:gd name="connsiteX14" fmla="*/ 1974723 w 5410200"/>
              <a:gd name="connsiteY14" fmla="*/ 13716 h 13716"/>
              <a:gd name="connsiteX15" fmla="*/ 1406652 w 5410200"/>
              <a:gd name="connsiteY15" fmla="*/ 13716 h 13716"/>
              <a:gd name="connsiteX16" fmla="*/ 730377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76940" y="8795"/>
                  <a:pt x="295530" y="-3818"/>
                  <a:pt x="568071" y="0"/>
                </a:cubicBezTo>
                <a:cubicBezTo>
                  <a:pt x="821049" y="-7814"/>
                  <a:pt x="977778" y="-9274"/>
                  <a:pt x="1298448" y="0"/>
                </a:cubicBezTo>
                <a:cubicBezTo>
                  <a:pt x="1590381" y="13044"/>
                  <a:pt x="1630605" y="-28"/>
                  <a:pt x="1920621" y="0"/>
                </a:cubicBezTo>
                <a:cubicBezTo>
                  <a:pt x="2206035" y="10386"/>
                  <a:pt x="2357755" y="-28028"/>
                  <a:pt x="2488692" y="0"/>
                </a:cubicBezTo>
                <a:cubicBezTo>
                  <a:pt x="2633521" y="25625"/>
                  <a:pt x="3022777" y="-45440"/>
                  <a:pt x="3219069" y="0"/>
                </a:cubicBezTo>
                <a:cubicBezTo>
                  <a:pt x="3460337" y="63290"/>
                  <a:pt x="3645640" y="26494"/>
                  <a:pt x="3895344" y="0"/>
                </a:cubicBezTo>
                <a:cubicBezTo>
                  <a:pt x="4126339" y="-535"/>
                  <a:pt x="4382665" y="-55222"/>
                  <a:pt x="4571619" y="0"/>
                </a:cubicBezTo>
                <a:cubicBezTo>
                  <a:pt x="4776405" y="-816"/>
                  <a:pt x="5201098" y="-43036"/>
                  <a:pt x="5410200" y="0"/>
                </a:cubicBezTo>
                <a:cubicBezTo>
                  <a:pt x="5409052" y="2649"/>
                  <a:pt x="5410186" y="9063"/>
                  <a:pt x="5410200" y="13716"/>
                </a:cubicBezTo>
                <a:cubicBezTo>
                  <a:pt x="5133704" y="5182"/>
                  <a:pt x="5123444" y="31477"/>
                  <a:pt x="4842129" y="13716"/>
                </a:cubicBezTo>
                <a:cubicBezTo>
                  <a:pt x="4568650" y="-219"/>
                  <a:pt x="4447390" y="8221"/>
                  <a:pt x="4328160" y="13716"/>
                </a:cubicBezTo>
                <a:cubicBezTo>
                  <a:pt x="4227436" y="28078"/>
                  <a:pt x="3754725" y="-2253"/>
                  <a:pt x="3597783" y="13716"/>
                </a:cubicBezTo>
                <a:cubicBezTo>
                  <a:pt x="3459353" y="10223"/>
                  <a:pt x="3317740" y="47315"/>
                  <a:pt x="3029712" y="13716"/>
                </a:cubicBezTo>
                <a:cubicBezTo>
                  <a:pt x="2766446" y="5245"/>
                  <a:pt x="2645518" y="35922"/>
                  <a:pt x="2299335" y="13716"/>
                </a:cubicBezTo>
                <a:cubicBezTo>
                  <a:pt x="1977844" y="23735"/>
                  <a:pt x="1781583" y="-1801"/>
                  <a:pt x="1514856" y="13716"/>
                </a:cubicBezTo>
                <a:cubicBezTo>
                  <a:pt x="1212648" y="18781"/>
                  <a:pt x="1087880" y="-4407"/>
                  <a:pt x="892683" y="13716"/>
                </a:cubicBezTo>
                <a:cubicBezTo>
                  <a:pt x="745769" y="11772"/>
                  <a:pt x="183254" y="-32062"/>
                  <a:pt x="0" y="13716"/>
                </a:cubicBezTo>
                <a:cubicBezTo>
                  <a:pt x="-907" y="9799"/>
                  <a:pt x="-75" y="7151"/>
                  <a:pt x="0" y="0"/>
                </a:cubicBezTo>
                <a:close/>
              </a:path>
              <a:path w="5410200" h="13716" stroke="0" extrusionOk="0">
                <a:moveTo>
                  <a:pt x="0" y="0"/>
                </a:moveTo>
                <a:cubicBezTo>
                  <a:pt x="269468" y="-22806"/>
                  <a:pt x="392563" y="4840"/>
                  <a:pt x="622173" y="0"/>
                </a:cubicBezTo>
                <a:cubicBezTo>
                  <a:pt x="884216" y="-2196"/>
                  <a:pt x="1034637" y="7784"/>
                  <a:pt x="1136142" y="0"/>
                </a:cubicBezTo>
                <a:cubicBezTo>
                  <a:pt x="1204956" y="5920"/>
                  <a:pt x="1559779" y="-61408"/>
                  <a:pt x="1920621" y="0"/>
                </a:cubicBezTo>
                <a:cubicBezTo>
                  <a:pt x="2280250" y="-18581"/>
                  <a:pt x="2372470" y="4128"/>
                  <a:pt x="2542794" y="0"/>
                </a:cubicBezTo>
                <a:cubicBezTo>
                  <a:pt x="2688150" y="-17189"/>
                  <a:pt x="2885478" y="-51412"/>
                  <a:pt x="3164967" y="0"/>
                </a:cubicBezTo>
                <a:cubicBezTo>
                  <a:pt x="3470933" y="16143"/>
                  <a:pt x="3588003" y="-4313"/>
                  <a:pt x="3949446" y="0"/>
                </a:cubicBezTo>
                <a:cubicBezTo>
                  <a:pt x="4331172" y="1470"/>
                  <a:pt x="4289286" y="5331"/>
                  <a:pt x="4517517" y="0"/>
                </a:cubicBezTo>
                <a:cubicBezTo>
                  <a:pt x="4736577" y="41911"/>
                  <a:pt x="5141868" y="443"/>
                  <a:pt x="5410200" y="0"/>
                </a:cubicBezTo>
                <a:cubicBezTo>
                  <a:pt x="5410845" y="2936"/>
                  <a:pt x="5409877" y="9829"/>
                  <a:pt x="5410200" y="13716"/>
                </a:cubicBezTo>
                <a:cubicBezTo>
                  <a:pt x="5130880" y="48304"/>
                  <a:pt x="5008082" y="-27188"/>
                  <a:pt x="4842129" y="13716"/>
                </a:cubicBezTo>
                <a:cubicBezTo>
                  <a:pt x="4629232" y="38478"/>
                  <a:pt x="4430159" y="43872"/>
                  <a:pt x="4165854" y="13716"/>
                </a:cubicBezTo>
                <a:cubicBezTo>
                  <a:pt x="3880517" y="17026"/>
                  <a:pt x="3820863" y="-12209"/>
                  <a:pt x="3543681" y="13716"/>
                </a:cubicBezTo>
                <a:cubicBezTo>
                  <a:pt x="3267577" y="39687"/>
                  <a:pt x="3047131" y="-8774"/>
                  <a:pt x="2759202" y="13716"/>
                </a:cubicBezTo>
                <a:cubicBezTo>
                  <a:pt x="2418778" y="17929"/>
                  <a:pt x="2206820" y="-35095"/>
                  <a:pt x="1974723" y="13716"/>
                </a:cubicBezTo>
                <a:cubicBezTo>
                  <a:pt x="1740429" y="35710"/>
                  <a:pt x="1599301" y="34493"/>
                  <a:pt x="1406652" y="13716"/>
                </a:cubicBezTo>
                <a:cubicBezTo>
                  <a:pt x="1196601" y="3966"/>
                  <a:pt x="938578" y="38717"/>
                  <a:pt x="730377" y="13716"/>
                </a:cubicBezTo>
                <a:cubicBezTo>
                  <a:pt x="524173" y="26651"/>
                  <a:pt x="336004" y="-17469"/>
                  <a:pt x="0" y="13716"/>
                </a:cubicBezTo>
                <a:cubicBezTo>
                  <a:pt x="-377" y="9245"/>
                  <a:pt x="1157" y="3819"/>
                  <a:pt x="0" y="0"/>
                </a:cubicBezTo>
                <a:close/>
              </a:path>
              <a:path w="5410200" h="13716" fill="none" stroke="0" extrusionOk="0">
                <a:moveTo>
                  <a:pt x="0" y="0"/>
                </a:moveTo>
                <a:cubicBezTo>
                  <a:pt x="148438" y="-27720"/>
                  <a:pt x="315263" y="-14841"/>
                  <a:pt x="568071" y="0"/>
                </a:cubicBezTo>
                <a:cubicBezTo>
                  <a:pt x="840209" y="21288"/>
                  <a:pt x="982180" y="-6281"/>
                  <a:pt x="1298448" y="0"/>
                </a:cubicBezTo>
                <a:cubicBezTo>
                  <a:pt x="1577021" y="13763"/>
                  <a:pt x="1630910" y="1060"/>
                  <a:pt x="1920621" y="0"/>
                </a:cubicBezTo>
                <a:cubicBezTo>
                  <a:pt x="2200928" y="-1340"/>
                  <a:pt x="2382869" y="-10369"/>
                  <a:pt x="2488692" y="0"/>
                </a:cubicBezTo>
                <a:cubicBezTo>
                  <a:pt x="2620356" y="20061"/>
                  <a:pt x="3042766" y="-74691"/>
                  <a:pt x="3219069" y="0"/>
                </a:cubicBezTo>
                <a:cubicBezTo>
                  <a:pt x="3395755" y="31704"/>
                  <a:pt x="3646717" y="33546"/>
                  <a:pt x="3895344" y="0"/>
                </a:cubicBezTo>
                <a:cubicBezTo>
                  <a:pt x="4131847" y="-43416"/>
                  <a:pt x="4371681" y="11418"/>
                  <a:pt x="4571619" y="0"/>
                </a:cubicBezTo>
                <a:cubicBezTo>
                  <a:pt x="4799447" y="47677"/>
                  <a:pt x="5212547" y="1562"/>
                  <a:pt x="5410200" y="0"/>
                </a:cubicBezTo>
                <a:cubicBezTo>
                  <a:pt x="5408905" y="2744"/>
                  <a:pt x="5410401" y="9950"/>
                  <a:pt x="5410200" y="13716"/>
                </a:cubicBezTo>
                <a:cubicBezTo>
                  <a:pt x="5139576" y="2947"/>
                  <a:pt x="5122299" y="33775"/>
                  <a:pt x="4842129" y="13716"/>
                </a:cubicBezTo>
                <a:cubicBezTo>
                  <a:pt x="4566356" y="6655"/>
                  <a:pt x="4456854" y="15426"/>
                  <a:pt x="4328160" y="13716"/>
                </a:cubicBezTo>
                <a:cubicBezTo>
                  <a:pt x="4234703" y="-822"/>
                  <a:pt x="3768176" y="-16062"/>
                  <a:pt x="3597783" y="13716"/>
                </a:cubicBezTo>
                <a:cubicBezTo>
                  <a:pt x="3430303" y="10148"/>
                  <a:pt x="3287506" y="20215"/>
                  <a:pt x="3029712" y="13716"/>
                </a:cubicBezTo>
                <a:cubicBezTo>
                  <a:pt x="2742636" y="-2421"/>
                  <a:pt x="2637847" y="18109"/>
                  <a:pt x="2299335" y="13716"/>
                </a:cubicBezTo>
                <a:cubicBezTo>
                  <a:pt x="1959433" y="-7861"/>
                  <a:pt x="1779456" y="37101"/>
                  <a:pt x="1514856" y="13716"/>
                </a:cubicBezTo>
                <a:cubicBezTo>
                  <a:pt x="1212431" y="31797"/>
                  <a:pt x="1086601" y="7282"/>
                  <a:pt x="892683" y="13716"/>
                </a:cubicBezTo>
                <a:cubicBezTo>
                  <a:pt x="721500" y="45800"/>
                  <a:pt x="194249" y="-29802"/>
                  <a:pt x="0" y="13716"/>
                </a:cubicBezTo>
                <a:cubicBezTo>
                  <a:pt x="-508" y="9800"/>
                  <a:pt x="-280" y="682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9AFA291-EA31-4505-B6CF-5296C0B58A3F}"/>
              </a:ext>
            </a:extLst>
          </p:cNvPr>
          <p:cNvGraphicFramePr>
            <a:graphicFrameLocks noGrp="1"/>
          </p:cNvGraphicFramePr>
          <p:nvPr>
            <p:ph idx="1"/>
            <p:extLst>
              <p:ext uri="{D42A27DB-BD31-4B8C-83A1-F6EECF244321}">
                <p14:modId xmlns:p14="http://schemas.microsoft.com/office/powerpoint/2010/main" val="3400221699"/>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777879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a:latin typeface="+mn-lt"/>
              </a:rPr>
              <a:t>European transoceanic and gunpowder technologies</a:t>
            </a:r>
            <a:endParaRPr lang="en-GB" b="1" dirty="0">
              <a:latin typeface="+mn-lt"/>
            </a:endParaRPr>
          </a:p>
        </p:txBody>
      </p:sp>
      <p:sp>
        <p:nvSpPr>
          <p:cNvPr id="3" name="Content Placeholder 2"/>
          <p:cNvSpPr>
            <a:spLocks noGrp="1"/>
          </p:cNvSpPr>
          <p:nvPr>
            <p:ph idx="1"/>
          </p:nvPr>
        </p:nvSpPr>
        <p:spPr/>
        <p:txBody>
          <a:bodyPr>
            <a:normAutofit/>
          </a:bodyPr>
          <a:lstStyle/>
          <a:p>
            <a:pPr marL="0" indent="0">
              <a:buNone/>
            </a:pPr>
            <a:endParaRPr lang="en-GB"/>
          </a:p>
          <a:p>
            <a:pPr marL="0" indent="0">
              <a:buNone/>
            </a:pPr>
            <a:endParaRPr lang="en-GB" sz="2000"/>
          </a:p>
          <a:p>
            <a:pPr marL="0" indent="0">
              <a:buNone/>
            </a:pPr>
            <a:endParaRPr lang="en-GB" sz="2000"/>
          </a:p>
          <a:p>
            <a:pPr marL="0" indent="0">
              <a:buNone/>
            </a:pPr>
            <a:endParaRPr lang="en-GB" sz="2000"/>
          </a:p>
          <a:p>
            <a:pPr marL="0" indent="0">
              <a:buNone/>
            </a:pPr>
            <a:endParaRPr lang="en-GB" sz="2000"/>
          </a:p>
          <a:p>
            <a:pPr marL="0" indent="0">
              <a:buNone/>
            </a:pPr>
            <a:r>
              <a:rPr lang="en-GB" sz="2000"/>
              <a:t>Colonisers: Portugal and Spain; Netherlands and England  (Shifting balance of power south&gt;north and Mediterranean&gt;Atlantic in Europe)</a:t>
            </a:r>
          </a:p>
          <a:p>
            <a:pPr marL="0" indent="0">
              <a:buNone/>
            </a:pPr>
            <a:r>
              <a:rPr lang="en-GB" sz="2000"/>
              <a:t>Spanish bullion: gold and silver; silver to the Indies, luxuries to Spain</a:t>
            </a:r>
          </a:p>
          <a:p>
            <a:pPr marL="0" indent="0">
              <a:buNone/>
            </a:pPr>
            <a:r>
              <a:rPr lang="en-GB" sz="2000"/>
              <a:t>Restoration Royal “Adventurers”: Plantations and slavery: A World Engine for primitive accumulation</a:t>
            </a:r>
          </a:p>
          <a:p>
            <a:pPr marL="0" indent="0">
              <a:buNone/>
            </a:pPr>
            <a:r>
              <a:rPr lang="en-GB" sz="2000"/>
              <a:t>Re-peopling continents</a:t>
            </a:r>
          </a:p>
          <a:p>
            <a:pPr marL="0" indent="0">
              <a:buNone/>
            </a:pP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14323" y="1690689"/>
            <a:ext cx="1547810" cy="1923707"/>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70132" y="1219197"/>
            <a:ext cx="1742017" cy="2443253"/>
          </a:xfrm>
          <a:prstGeom prst="rect">
            <a:avLst/>
          </a:prstGeom>
        </p:spPr>
      </p:pic>
    </p:spTree>
    <p:extLst>
      <p:ext uri="{BB962C8B-B14F-4D97-AF65-F5344CB8AC3E}">
        <p14:creationId xmlns:p14="http://schemas.microsoft.com/office/powerpoint/2010/main" val="41500161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Colonialism and Imperialism</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59854" y="1825625"/>
            <a:ext cx="6361758" cy="4351338"/>
          </a:xfrm>
        </p:spPr>
      </p:pic>
    </p:spTree>
    <p:extLst>
      <p:ext uri="{BB962C8B-B14F-4D97-AF65-F5344CB8AC3E}">
        <p14:creationId xmlns:p14="http://schemas.microsoft.com/office/powerpoint/2010/main" val="30046136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900" b="1" dirty="0">
                <a:latin typeface="+mn-lt"/>
              </a:rPr>
              <a:t>Spain and Portugal</a:t>
            </a:r>
            <a:br>
              <a:rPr lang="en-GB" sz="2800" b="1" dirty="0">
                <a:latin typeface="+mn-lt"/>
              </a:rPr>
            </a:br>
            <a:r>
              <a:rPr lang="en-GB" sz="2800" b="1" dirty="0">
                <a:latin typeface="+mn-lt"/>
              </a:rPr>
              <a:t>Colonial possessions by the early 16</a:t>
            </a:r>
            <a:r>
              <a:rPr lang="en-GB" sz="2800" b="1" baseline="30000" dirty="0">
                <a:latin typeface="+mn-lt"/>
              </a:rPr>
              <a:t>th</a:t>
            </a:r>
            <a:r>
              <a:rPr lang="en-GB" sz="2800" b="1" dirty="0">
                <a:latin typeface="+mn-lt"/>
              </a:rPr>
              <a:t> century</a:t>
            </a:r>
            <a:endParaRPr lang="en-GB" b="1" dirty="0">
              <a:latin typeface="+mn-lt"/>
            </a:endParaRP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11560" y="1700808"/>
            <a:ext cx="7848872" cy="4392487"/>
          </a:xfrm>
        </p:spPr>
      </p:pic>
    </p:spTree>
    <p:extLst>
      <p:ext uri="{BB962C8B-B14F-4D97-AF65-F5344CB8AC3E}">
        <p14:creationId xmlns:p14="http://schemas.microsoft.com/office/powerpoint/2010/main" val="9899585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a:br>
            <a:r>
              <a:rPr lang="en-GB" b="1">
                <a:latin typeface="+mn-lt"/>
              </a:rPr>
              <a:t>Colonial expansion of England</a:t>
            </a:r>
            <a:r>
              <a:rPr lang="en-GB">
                <a:latin typeface="+mn-lt"/>
              </a:rPr>
              <a:t> </a:t>
            </a:r>
            <a:br>
              <a:rPr lang="en-GB">
                <a:solidFill>
                  <a:schemeClr val="accent1">
                    <a:lumMod val="50000"/>
                  </a:schemeClr>
                </a:solidFill>
                <a:latin typeface="+mn-lt"/>
              </a:rPr>
            </a:br>
            <a:endParaRPr lang="en-GB" dirty="0">
              <a:solidFill>
                <a:schemeClr val="accent1">
                  <a:lumMod val="50000"/>
                </a:schemeClr>
              </a:solidFill>
              <a:latin typeface="+mn-lt"/>
            </a:endParaRPr>
          </a:p>
        </p:txBody>
      </p:sp>
      <p:sp>
        <p:nvSpPr>
          <p:cNvPr id="3" name="Content Placeholder 2"/>
          <p:cNvSpPr>
            <a:spLocks noGrp="1"/>
          </p:cNvSpPr>
          <p:nvPr>
            <p:ph idx="1"/>
          </p:nvPr>
        </p:nvSpPr>
        <p:spPr/>
        <p:txBody>
          <a:bodyPr>
            <a:normAutofit lnSpcReduction="10000"/>
          </a:bodyPr>
          <a:lstStyle/>
          <a:p>
            <a:r>
              <a:rPr lang="en-GB" b="1" dirty="0"/>
              <a:t>“Internal Colonialism”: Wales, Scotland, Ireland </a:t>
            </a:r>
            <a:r>
              <a:rPr lang="en-GB" sz="2600" b="1" dirty="0"/>
              <a:t>(leading to union with Wales 1536, Scotland 1707 and Ireland 1801) </a:t>
            </a:r>
            <a:r>
              <a:rPr lang="en-GB" sz="2200" b="1" dirty="0"/>
              <a:t>See: Michael Hechter, 1977. </a:t>
            </a:r>
            <a:r>
              <a:rPr lang="en-GB" sz="2200" b="1" i="1" dirty="0"/>
              <a:t>Internal Colonialism: The Celtic Fringe in British National Development, 1536-1966</a:t>
            </a:r>
            <a:endParaRPr lang="en-GB" sz="2200" b="1" dirty="0"/>
          </a:p>
          <a:p>
            <a:r>
              <a:rPr lang="en-GB" b="1" dirty="0"/>
              <a:t>Elizabethan colonies in North America: e.g. Virginia (Jamestown)</a:t>
            </a:r>
          </a:p>
          <a:p>
            <a:r>
              <a:rPr lang="en-GB" b="1" dirty="0"/>
              <a:t>The Indian Wars begin: the Jamestown massacre of the Powhatans in 1622</a:t>
            </a:r>
          </a:p>
          <a:p>
            <a:r>
              <a:rPr lang="en-GB" b="1" dirty="0"/>
              <a:t>Indian Wars continue: indigenous peoples “in alliance” with England or France</a:t>
            </a:r>
          </a:p>
          <a:p>
            <a:pPr marL="0" indent="0">
              <a:buNone/>
            </a:pPr>
            <a:endParaRPr lang="en-GB" dirty="0"/>
          </a:p>
        </p:txBody>
      </p:sp>
    </p:spTree>
    <p:extLst>
      <p:ext uri="{BB962C8B-B14F-4D97-AF65-F5344CB8AC3E}">
        <p14:creationId xmlns:p14="http://schemas.microsoft.com/office/powerpoint/2010/main" val="109393354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
            <a:ext cx="7886700" cy="2967334"/>
          </a:xfrm>
        </p:spPr>
        <p:txBody>
          <a:bodyPr>
            <a:noAutofit/>
          </a:bodyPr>
          <a:lstStyle/>
          <a:p>
            <a:r>
              <a:rPr lang="en-GB" sz="3200" b="1" dirty="0">
                <a:latin typeface="+mn-lt"/>
              </a:rPr>
              <a:t>After 1492</a:t>
            </a:r>
            <a:br>
              <a:rPr lang="en-GB" sz="3200" b="1" dirty="0">
                <a:latin typeface="+mn-lt"/>
              </a:rPr>
            </a:br>
            <a:r>
              <a:rPr lang="en-GB" sz="2400" dirty="0">
                <a:latin typeface="+mn-lt"/>
              </a:rPr>
              <a:t>Koch, A. et al. 2019. </a:t>
            </a:r>
            <a:r>
              <a:rPr lang="en-GB" sz="2400" i="1" dirty="0">
                <a:latin typeface="+mn-lt"/>
              </a:rPr>
              <a:t>Earth system impacts of the European arrival and Great Dying in the Americas after 1492 </a:t>
            </a:r>
            <a:r>
              <a:rPr lang="en-GB" sz="2400" dirty="0">
                <a:latin typeface="+mn-lt"/>
              </a:rPr>
              <a:t>in Quaternary Science Reviews 2017 pp.13-16</a:t>
            </a:r>
          </a:p>
        </p:txBody>
      </p:sp>
      <p:pic>
        <p:nvPicPr>
          <p:cNvPr id="8" name="Content Placeholder 7"/>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bwMode="auto">
          <a:xfrm>
            <a:off x="1029545" y="2432648"/>
            <a:ext cx="5630047" cy="3202129"/>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1029545" y="2967335"/>
            <a:ext cx="5828455" cy="3416320"/>
          </a:xfrm>
          <a:prstGeom prst="rect">
            <a:avLst/>
          </a:prstGeom>
        </p:spPr>
        <p:txBody>
          <a:bodyPr wrap="square">
            <a:spAutoFit/>
          </a:bodyPr>
          <a:lstStyle/>
          <a:p>
            <a:endParaRPr lang="en-GB" dirty="0"/>
          </a:p>
          <a:p>
            <a:endParaRPr lang="en-GB" dirty="0"/>
          </a:p>
          <a:p>
            <a:endParaRPr lang="en-GB" dirty="0"/>
          </a:p>
          <a:p>
            <a:endParaRPr lang="en-GB" dirty="0"/>
          </a:p>
          <a:p>
            <a:endParaRPr lang="en-GB" dirty="0"/>
          </a:p>
          <a:p>
            <a:endParaRPr lang="en-GB" dirty="0"/>
          </a:p>
          <a:p>
            <a:endParaRPr lang="en-GB" i="1" dirty="0"/>
          </a:p>
          <a:p>
            <a:endParaRPr lang="en-GB" i="1" dirty="0"/>
          </a:p>
          <a:p>
            <a:endParaRPr lang="en-GB" i="1" dirty="0"/>
          </a:p>
          <a:p>
            <a:endParaRPr lang="en-GB" i="1" dirty="0"/>
          </a:p>
          <a:p>
            <a:r>
              <a:rPr lang="en-GB" i="1" dirty="0"/>
              <a:t>First nation Americans, afflicted with "European" diseases: New England's Coastal Plague 1616-1619</a:t>
            </a:r>
            <a:endParaRPr lang="en-GB" dirty="0"/>
          </a:p>
        </p:txBody>
      </p:sp>
    </p:spTree>
    <p:extLst>
      <p:ext uri="{BB962C8B-B14F-4D97-AF65-F5344CB8AC3E}">
        <p14:creationId xmlns:p14="http://schemas.microsoft.com/office/powerpoint/2010/main" val="34913969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7703" y="365126"/>
            <a:ext cx="8200103" cy="1325563"/>
          </a:xfrm>
        </p:spPr>
        <p:txBody>
          <a:bodyPr>
            <a:normAutofit/>
          </a:bodyPr>
          <a:lstStyle/>
          <a:p>
            <a:r>
              <a:rPr lang="en-GB" b="1" dirty="0">
                <a:latin typeface="+mn-lt"/>
              </a:rPr>
              <a:t>Carbon dioxide emissions</a:t>
            </a:r>
            <a:br>
              <a:rPr lang="en-GB" b="1" dirty="0">
                <a:latin typeface="+mn-lt"/>
              </a:rPr>
            </a:br>
            <a:r>
              <a:rPr lang="en-GB" sz="1800" dirty="0"/>
              <a:t>Source: Sachs, J.D., 2015. </a:t>
            </a:r>
            <a:r>
              <a:rPr lang="en-GB" sz="1800" i="1" dirty="0"/>
              <a:t>The Age of Sustainable Development</a:t>
            </a:r>
            <a:r>
              <a:rPr lang="en-GB" sz="1800" dirty="0"/>
              <a:t>. New York: Columbia UP</a:t>
            </a:r>
            <a:endParaRPr lang="en-GB" sz="1800" b="1" dirty="0">
              <a:latin typeface="+mn-lt"/>
            </a:endParaRPr>
          </a:p>
        </p:txBody>
      </p:sp>
      <p:pic>
        <p:nvPicPr>
          <p:cNvPr id="4" name="Content Placeholder 3"/>
          <p:cNvPicPr>
            <a:picLocks noGrp="1" noChangeAspect="1"/>
          </p:cNvPicPr>
          <p:nvPr>
            <p:ph idx="1"/>
          </p:nvPr>
        </p:nvPicPr>
        <p:blipFill>
          <a:blip r:embed="rId2"/>
          <a:stretch>
            <a:fillRect/>
          </a:stretch>
        </p:blipFill>
        <p:spPr>
          <a:xfrm>
            <a:off x="1143000" y="2125268"/>
            <a:ext cx="5915025" cy="1926074"/>
          </a:xfrm>
          <a:prstGeom prst="rect">
            <a:avLst/>
          </a:prstGeom>
        </p:spPr>
      </p:pic>
      <p:pic>
        <p:nvPicPr>
          <p:cNvPr id="6" name="Picture 5"/>
          <p:cNvPicPr>
            <a:picLocks noChangeAspect="1"/>
          </p:cNvPicPr>
          <p:nvPr/>
        </p:nvPicPr>
        <p:blipFill>
          <a:blip r:embed="rId3"/>
          <a:stretch>
            <a:fillRect/>
          </a:stretch>
        </p:blipFill>
        <p:spPr>
          <a:xfrm>
            <a:off x="1143000" y="4051341"/>
            <a:ext cx="5915025" cy="1887696"/>
          </a:xfrm>
          <a:prstGeom prst="rect">
            <a:avLst/>
          </a:prstGeom>
        </p:spPr>
      </p:pic>
    </p:spTree>
    <p:extLst>
      <p:ext uri="{BB962C8B-B14F-4D97-AF65-F5344CB8AC3E}">
        <p14:creationId xmlns:p14="http://schemas.microsoft.com/office/powerpoint/2010/main" val="177335854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50F953-C109-4367-8B19-41302C5FD4C7}"/>
              </a:ext>
            </a:extLst>
          </p:cNvPr>
          <p:cNvSpPr>
            <a:spLocks noGrp="1"/>
          </p:cNvSpPr>
          <p:nvPr>
            <p:ph type="title"/>
          </p:nvPr>
        </p:nvSpPr>
        <p:spPr/>
        <p:txBody>
          <a:bodyPr>
            <a:normAutofit fontScale="90000"/>
          </a:bodyPr>
          <a:lstStyle/>
          <a:p>
            <a:r>
              <a:rPr lang="en-GB" sz="4400" b="1" dirty="0">
                <a:effectLst/>
                <a:latin typeface="Calibri" panose="020F0502020204030204" pitchFamily="34" charset="0"/>
                <a:ea typeface="DengXian" panose="02010600030101010101" pitchFamily="2" charset="-122"/>
                <a:cs typeface="Times New Roman" panose="02020603050405020304" pitchFamily="18" charset="0"/>
              </a:rPr>
              <a:t>Land cessions from native tribes to the US Government 1784-1899</a:t>
            </a:r>
            <a:endParaRPr lang="en-GB" b="1" dirty="0"/>
          </a:p>
        </p:txBody>
      </p:sp>
      <p:sp>
        <p:nvSpPr>
          <p:cNvPr id="3" name="Content Placeholder 2">
            <a:extLst>
              <a:ext uri="{FF2B5EF4-FFF2-40B4-BE49-F238E27FC236}">
                <a16:creationId xmlns:a16="http://schemas.microsoft.com/office/drawing/2014/main" id="{CBBCEC0F-57D5-465D-8C5F-5DEA146A93AF}"/>
              </a:ext>
            </a:extLst>
          </p:cNvPr>
          <p:cNvSpPr>
            <a:spLocks noGrp="1"/>
          </p:cNvSpPr>
          <p:nvPr>
            <p:ph idx="1"/>
          </p:nvPr>
        </p:nvSpPr>
        <p:spPr/>
        <p:txBody>
          <a:bodyPr>
            <a:normAutofit fontScale="85000" lnSpcReduction="20000"/>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sz="1900" dirty="0"/>
          </a:p>
          <a:p>
            <a:pPr marL="0" indent="0">
              <a:buNone/>
            </a:pPr>
            <a:endParaRPr lang="en-GB" sz="1900" dirty="0"/>
          </a:p>
          <a:p>
            <a:pPr marL="0" indent="0">
              <a:buNone/>
            </a:pPr>
            <a:endParaRPr lang="en-GB" sz="1900" dirty="0"/>
          </a:p>
          <a:p>
            <a:pPr marL="0" indent="0">
              <a:buNone/>
            </a:pPr>
            <a:r>
              <a:rPr lang="en-GB" sz="1900" dirty="0"/>
              <a:t>https://nativestudy.wordpress.com/2014/05/01/report/</a:t>
            </a:r>
          </a:p>
          <a:p>
            <a:pPr marL="0" indent="0">
              <a:buNone/>
            </a:pPr>
            <a:endParaRPr lang="en-GB" dirty="0"/>
          </a:p>
        </p:txBody>
      </p:sp>
      <p:pic>
        <p:nvPicPr>
          <p:cNvPr id="5" name="Picture 2">
            <a:extLst>
              <a:ext uri="{FF2B5EF4-FFF2-40B4-BE49-F238E27FC236}">
                <a16:creationId xmlns:a16="http://schemas.microsoft.com/office/drawing/2014/main" id="{9AD0E90D-946A-487B-9047-64064C4C1F4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5072" y="1489587"/>
            <a:ext cx="6552360" cy="41892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1034739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AC1567-AE06-4E9F-B4A9-73C167DF2E54}"/>
              </a:ext>
            </a:extLst>
          </p:cNvPr>
          <p:cNvSpPr>
            <a:spLocks noGrp="1"/>
          </p:cNvSpPr>
          <p:nvPr>
            <p:ph type="title"/>
          </p:nvPr>
        </p:nvSpPr>
        <p:spPr/>
        <p:txBody>
          <a:bodyPr/>
          <a:lstStyle/>
          <a:p>
            <a:r>
              <a:rPr lang="en-GB" dirty="0"/>
              <a:t>  </a:t>
            </a:r>
          </a:p>
        </p:txBody>
      </p:sp>
      <p:pic>
        <p:nvPicPr>
          <p:cNvPr id="4" name="Content Placeholder 3" descr="Native American - Reorganization | Britannica">
            <a:extLst>
              <a:ext uri="{FF2B5EF4-FFF2-40B4-BE49-F238E27FC236}">
                <a16:creationId xmlns:a16="http://schemas.microsoft.com/office/drawing/2014/main" id="{9719B259-494D-441F-BE9B-BD72A88AE817}"/>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781665" y="725023"/>
            <a:ext cx="6307377" cy="5451940"/>
          </a:xfrm>
          <a:prstGeom prst="rect">
            <a:avLst/>
          </a:prstGeom>
          <a:noFill/>
          <a:ln>
            <a:noFill/>
          </a:ln>
        </p:spPr>
      </p:pic>
    </p:spTree>
    <p:extLst>
      <p:ext uri="{BB962C8B-B14F-4D97-AF65-F5344CB8AC3E}">
        <p14:creationId xmlns:p14="http://schemas.microsoft.com/office/powerpoint/2010/main" val="32468202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DF6A33-DB34-45B9-B427-8C401E73DA6A}"/>
              </a:ext>
            </a:extLst>
          </p:cNvPr>
          <p:cNvSpPr>
            <a:spLocks noGrp="1"/>
          </p:cNvSpPr>
          <p:nvPr>
            <p:ph type="title"/>
          </p:nvPr>
        </p:nvSpPr>
        <p:spPr/>
        <p:txBody>
          <a:bodyPr/>
          <a:lstStyle/>
          <a:p>
            <a:r>
              <a:rPr lang="en-GB" b="1">
                <a:latin typeface="+mn-lt"/>
              </a:rPr>
              <a:t>Capitalism and Slavery</a:t>
            </a:r>
            <a:endParaRPr lang="en-GB" b="1" dirty="0">
              <a:latin typeface="+mn-lt"/>
            </a:endParaRPr>
          </a:p>
        </p:txBody>
      </p:sp>
      <p:sp>
        <p:nvSpPr>
          <p:cNvPr id="3" name="Content Placeholder 2">
            <a:extLst>
              <a:ext uri="{FF2B5EF4-FFF2-40B4-BE49-F238E27FC236}">
                <a16:creationId xmlns:a16="http://schemas.microsoft.com/office/drawing/2014/main" id="{4E5C5757-2C7E-49FC-A7C3-47E4C250F280}"/>
              </a:ext>
            </a:extLst>
          </p:cNvPr>
          <p:cNvSpPr>
            <a:spLocks noGrp="1"/>
          </p:cNvSpPr>
          <p:nvPr>
            <p:ph idx="1"/>
          </p:nvPr>
        </p:nvSpPr>
        <p:spPr/>
        <p:txBody>
          <a:bodyPr>
            <a:normAutofit fontScale="92500" lnSpcReduction="10000"/>
          </a:bodyPr>
          <a:lstStyle/>
          <a:p>
            <a:r>
              <a:rPr lang="en-GB"/>
              <a:t>Portuguese trading around the African coast</a:t>
            </a:r>
          </a:p>
          <a:p>
            <a:r>
              <a:rPr lang="en-GB"/>
              <a:t>Plantation economy: indigenous peoples, European labour (bonded, indentured, convicts), African (enslaved)</a:t>
            </a:r>
          </a:p>
          <a:p>
            <a:r>
              <a:rPr lang="en-GB"/>
              <a:t>Plantation agriculture Azores, Canaries, Sao Tome, Cape Verde</a:t>
            </a:r>
          </a:p>
          <a:p>
            <a:r>
              <a:rPr lang="en-GB"/>
              <a:t>Portuguese plantations in Brazil/Guiana</a:t>
            </a:r>
          </a:p>
          <a:p>
            <a:r>
              <a:rPr lang="en-GB"/>
              <a:t>Capitalism and Slavery: West African society, warfare, Depots and slave forts (Elmina etc.)</a:t>
            </a:r>
          </a:p>
          <a:p>
            <a:r>
              <a:rPr lang="en-GB"/>
              <a:t>Royal Company 1667 etc.</a:t>
            </a:r>
          </a:p>
          <a:p>
            <a:r>
              <a:rPr lang="en-GB"/>
              <a:t>Triangular trade: world engine</a:t>
            </a:r>
          </a:p>
          <a:p>
            <a:endParaRPr lang="en-GB" dirty="0"/>
          </a:p>
        </p:txBody>
      </p:sp>
    </p:spTree>
    <p:extLst>
      <p:ext uri="{BB962C8B-B14F-4D97-AF65-F5344CB8AC3E}">
        <p14:creationId xmlns:p14="http://schemas.microsoft.com/office/powerpoint/2010/main" val="288939863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mn-lt"/>
              </a:rPr>
              <a:t>The Slave Trade</a:t>
            </a:r>
            <a:br>
              <a:rPr lang="en-GB" b="1" dirty="0">
                <a:latin typeface="+mn-lt"/>
              </a:rPr>
            </a:br>
            <a:r>
              <a:rPr lang="en-GB" b="1" dirty="0">
                <a:latin typeface="+mn-lt"/>
              </a:rPr>
              <a:t>Elmina Castle, Cape Coast, Ghana</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608986" y="1679364"/>
            <a:ext cx="2391454" cy="2391454"/>
          </a:xfrm>
        </p:spPr>
      </p:pic>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28650" y="1711801"/>
            <a:ext cx="4808700" cy="3205800"/>
          </a:xfrm>
          <a:prstGeom prst="rect">
            <a:avLst/>
          </a:prstGeo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726748" y="4059492"/>
            <a:ext cx="3445329" cy="2187856"/>
          </a:xfrm>
          <a:prstGeom prst="rect">
            <a:avLst/>
          </a:prstGeom>
        </p:spPr>
      </p:pic>
    </p:spTree>
    <p:extLst>
      <p:ext uri="{BB962C8B-B14F-4D97-AF65-F5344CB8AC3E}">
        <p14:creationId xmlns:p14="http://schemas.microsoft.com/office/powerpoint/2010/main" val="82425571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latin typeface="+mn-lt"/>
              </a:rPr>
              <a:t>Restoration and</a:t>
            </a:r>
            <a:br>
              <a:rPr lang="en-GB" sz="3600" b="1" dirty="0">
                <a:latin typeface="+mn-lt"/>
              </a:rPr>
            </a:br>
            <a:r>
              <a:rPr lang="en-GB" sz="3600" b="1" dirty="0">
                <a:latin typeface="+mn-lt"/>
              </a:rPr>
              <a:t>Royal Adventurers</a:t>
            </a:r>
          </a:p>
        </p:txBody>
      </p:sp>
      <p:pic>
        <p:nvPicPr>
          <p:cNvPr id="4" name="Content Placeholder 3"/>
          <p:cNvPicPr>
            <a:picLocks noGrp="1"/>
          </p:cNvPicPr>
          <p:nvPr>
            <p:ph idx="1"/>
          </p:nvPr>
        </p:nvPicPr>
        <p:blipFill>
          <a:blip r:embed="rId2"/>
          <a:stretch>
            <a:fillRect/>
          </a:stretch>
        </p:blipFill>
        <p:spPr>
          <a:xfrm>
            <a:off x="4289778" y="365126"/>
            <a:ext cx="4225572" cy="5584118"/>
          </a:xfrm>
          <a:prstGeom prst="rect">
            <a:avLst/>
          </a:prstGeom>
        </p:spPr>
      </p:pic>
      <p:pic>
        <p:nvPicPr>
          <p:cNvPr id="5" name="Picture 4"/>
          <p:cNvPicPr>
            <a:picLocks noChangeAspect="1"/>
          </p:cNvPicPr>
          <p:nvPr/>
        </p:nvPicPr>
        <p:blipFill>
          <a:blip r:embed="rId3"/>
          <a:stretch>
            <a:fillRect/>
          </a:stretch>
        </p:blipFill>
        <p:spPr>
          <a:xfrm>
            <a:off x="848254" y="1962591"/>
            <a:ext cx="1940102" cy="2539060"/>
          </a:xfrm>
          <a:prstGeom prst="rect">
            <a:avLst/>
          </a:prstGeom>
        </p:spPr>
      </p:pic>
    </p:spTree>
    <p:extLst>
      <p:ext uri="{BB962C8B-B14F-4D97-AF65-F5344CB8AC3E}">
        <p14:creationId xmlns:p14="http://schemas.microsoft.com/office/powerpoint/2010/main" val="363537009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latin typeface="+mn-lt"/>
              </a:rPr>
              <a:t>The Slave Trade</a:t>
            </a:r>
            <a:br>
              <a:rPr lang="en-GB" b="1" dirty="0">
                <a:solidFill>
                  <a:schemeClr val="accent1">
                    <a:lumMod val="50000"/>
                  </a:schemeClr>
                </a:solidFill>
                <a:latin typeface="+mn-lt"/>
              </a:rPr>
            </a:br>
            <a:r>
              <a:rPr lang="en-GB" sz="1600" b="1" dirty="0">
                <a:latin typeface="Times New Roman" panose="02020603050405020304" pitchFamily="18" charset="0"/>
                <a:cs typeface="Times New Roman" panose="02020603050405020304" pitchFamily="18" charset="0"/>
              </a:rPr>
              <a:t>The Company of Royal Adventurers of England Trading to Africa, 1667</a:t>
            </a:r>
          </a:p>
        </p:txBody>
      </p:sp>
      <p:pic>
        <p:nvPicPr>
          <p:cNvPr id="4" name="Content Placeholder 3"/>
          <p:cNvPicPr>
            <a:picLocks noGrp="1"/>
          </p:cNvPicPr>
          <p:nvPr>
            <p:ph idx="1"/>
          </p:nvPr>
        </p:nvPicPr>
        <p:blipFill>
          <a:blip r:embed="rId2"/>
          <a:stretch>
            <a:fillRect/>
          </a:stretch>
        </p:blipFill>
        <p:spPr>
          <a:xfrm>
            <a:off x="628650" y="1676756"/>
            <a:ext cx="5473167" cy="4351338"/>
          </a:xfrm>
          <a:prstGeom prst="rect">
            <a:avLst/>
          </a:prstGeom>
        </p:spPr>
      </p:pic>
      <p:pic>
        <p:nvPicPr>
          <p:cNvPr id="5" name="Picture 4"/>
          <p:cNvPicPr/>
          <p:nvPr/>
        </p:nvPicPr>
        <p:blipFill>
          <a:blip r:embed="rId3"/>
          <a:stretch>
            <a:fillRect/>
          </a:stretch>
        </p:blipFill>
        <p:spPr>
          <a:xfrm>
            <a:off x="3365233" y="2009334"/>
            <a:ext cx="5139620" cy="2641777"/>
          </a:xfrm>
          <a:prstGeom prst="rect">
            <a:avLst/>
          </a:prstGeom>
          <a:solidFill>
            <a:srgbClr val="C00000"/>
          </a:solidFill>
          <a:ln>
            <a:solidFill>
              <a:srgbClr val="C00000"/>
            </a:solidFill>
          </a:ln>
        </p:spPr>
      </p:pic>
    </p:spTree>
    <p:extLst>
      <p:ext uri="{BB962C8B-B14F-4D97-AF65-F5344CB8AC3E}">
        <p14:creationId xmlns:p14="http://schemas.microsoft.com/office/powerpoint/2010/main" val="11440912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462481"/>
            <a:ext cx="7886700" cy="1653454"/>
          </a:xfrm>
        </p:spPr>
        <p:txBody>
          <a:bodyPr>
            <a:normAutofit fontScale="90000"/>
          </a:bodyPr>
          <a:lstStyle/>
          <a:p>
            <a:br>
              <a:rPr lang="en-GB" b="1" dirty="0">
                <a:latin typeface="+mn-lt"/>
              </a:rPr>
            </a:br>
            <a:r>
              <a:rPr lang="en-GB" b="1" dirty="0">
                <a:latin typeface="+mn-lt"/>
              </a:rPr>
              <a:t>Re-peopling Continents:</a:t>
            </a:r>
            <a:br>
              <a:rPr lang="en-GB" b="1" dirty="0">
                <a:latin typeface="+mn-lt"/>
              </a:rPr>
            </a:br>
            <a:r>
              <a:rPr lang="en-GB" b="1" dirty="0">
                <a:latin typeface="+mn-lt"/>
              </a:rPr>
              <a:t>The Slave Trade</a:t>
            </a:r>
            <a:br>
              <a:rPr lang="en-GB" b="1" dirty="0">
                <a:latin typeface="+mn-lt"/>
              </a:rPr>
            </a:br>
            <a:r>
              <a:rPr lang="en-GB" sz="3100" dirty="0">
                <a:latin typeface="+mn-lt"/>
              </a:rPr>
              <a:t>12m seized, enslaved and shipped</a:t>
            </a:r>
            <a:br>
              <a:rPr lang="en-GB" sz="3100" dirty="0">
                <a:latin typeface="+mn-lt"/>
              </a:rPr>
            </a:br>
            <a:r>
              <a:rPr lang="en-GB" sz="3100" dirty="0">
                <a:latin typeface="+mn-lt"/>
              </a:rPr>
              <a:t>11m landed and sold </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76377" y="2854123"/>
            <a:ext cx="5834342" cy="3788666"/>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32022" y="1289208"/>
            <a:ext cx="2857500" cy="1399958"/>
          </a:xfrm>
          <a:prstGeom prst="rect">
            <a:avLst/>
          </a:prstGeom>
        </p:spPr>
      </p:pic>
    </p:spTree>
    <p:extLst>
      <p:ext uri="{BB962C8B-B14F-4D97-AF65-F5344CB8AC3E}">
        <p14:creationId xmlns:p14="http://schemas.microsoft.com/office/powerpoint/2010/main" val="282404817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28650" y="742813"/>
            <a:ext cx="8128780" cy="5300178"/>
          </a:xfrm>
          <a:prstGeom prst="rect">
            <a:avLst/>
          </a:prstGeom>
        </p:spPr>
      </p:pic>
    </p:spTree>
    <p:extLst>
      <p:ext uri="{BB962C8B-B14F-4D97-AF65-F5344CB8AC3E}">
        <p14:creationId xmlns:p14="http://schemas.microsoft.com/office/powerpoint/2010/main" val="296929785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latin typeface="+mn-lt"/>
              </a:rPr>
              <a:t>Atlantic demographics: depopulation and the re-peopling of continents</a:t>
            </a:r>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953640" y="1921069"/>
            <a:ext cx="6198274" cy="3960010"/>
          </a:xfrm>
        </p:spPr>
      </p:pic>
      <p:sp>
        <p:nvSpPr>
          <p:cNvPr id="3" name="Rectangle 2"/>
          <p:cNvSpPr/>
          <p:nvPr/>
        </p:nvSpPr>
        <p:spPr>
          <a:xfrm>
            <a:off x="628649" y="2989107"/>
            <a:ext cx="8118535" cy="2308324"/>
          </a:xfrm>
          <a:prstGeom prst="rect">
            <a:avLst/>
          </a:prstGeom>
        </p:spPr>
        <p:txBody>
          <a:bodyPr wrap="square">
            <a:spAutoFit/>
          </a:bodyPr>
          <a:lstStyle/>
          <a:p>
            <a:endParaRPr lang="en-GB" dirty="0">
              <a:solidFill>
                <a:srgbClr val="505050"/>
              </a:solidFill>
              <a:latin typeface="Arial" panose="020B0604020202020204" pitchFamily="34" charset="0"/>
            </a:endParaRPr>
          </a:p>
          <a:p>
            <a:endParaRPr lang="en-GB" dirty="0">
              <a:solidFill>
                <a:srgbClr val="505050"/>
              </a:solidFill>
              <a:latin typeface="Arial" panose="020B0604020202020204" pitchFamily="34" charset="0"/>
            </a:endParaRPr>
          </a:p>
          <a:p>
            <a:endParaRPr lang="en-GB" dirty="0">
              <a:solidFill>
                <a:srgbClr val="505050"/>
              </a:solidFill>
              <a:latin typeface="Arial" panose="020B0604020202020204" pitchFamily="34" charset="0"/>
            </a:endParaRPr>
          </a:p>
          <a:p>
            <a:endParaRPr lang="en-GB" dirty="0">
              <a:solidFill>
                <a:srgbClr val="505050"/>
              </a:solidFill>
              <a:latin typeface="Arial" panose="020B0604020202020204" pitchFamily="34" charset="0"/>
            </a:endParaRPr>
          </a:p>
          <a:p>
            <a:endParaRPr lang="en-GB" dirty="0">
              <a:solidFill>
                <a:srgbClr val="505050"/>
              </a:solidFill>
              <a:latin typeface="Arial" panose="020B0604020202020204" pitchFamily="34" charset="0"/>
            </a:endParaRPr>
          </a:p>
          <a:p>
            <a:endParaRPr lang="en-GB" dirty="0">
              <a:solidFill>
                <a:srgbClr val="505050"/>
              </a:solidFill>
              <a:latin typeface="Arial" panose="020B0604020202020204" pitchFamily="34" charset="0"/>
            </a:endParaRPr>
          </a:p>
          <a:p>
            <a:endParaRPr lang="en-GB" dirty="0">
              <a:solidFill>
                <a:srgbClr val="505050"/>
              </a:solidFill>
              <a:latin typeface="Arial" panose="020B0604020202020204" pitchFamily="34" charset="0"/>
            </a:endParaRPr>
          </a:p>
          <a:p>
            <a:endParaRPr lang="en-GB" dirty="0"/>
          </a:p>
        </p:txBody>
      </p:sp>
    </p:spTree>
    <p:extLst>
      <p:ext uri="{BB962C8B-B14F-4D97-AF65-F5344CB8AC3E}">
        <p14:creationId xmlns:p14="http://schemas.microsoft.com/office/powerpoint/2010/main" val="274184941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The triangular trade: a world engine of capital accumulation </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28650" y="1690689"/>
            <a:ext cx="4266667" cy="3114286"/>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45299" y="3094035"/>
            <a:ext cx="3723433" cy="2534003"/>
          </a:xfrm>
          <a:prstGeom prst="rect">
            <a:avLst/>
          </a:prstGeom>
        </p:spPr>
      </p:pic>
    </p:spTree>
    <p:extLst>
      <p:ext uri="{BB962C8B-B14F-4D97-AF65-F5344CB8AC3E}">
        <p14:creationId xmlns:p14="http://schemas.microsoft.com/office/powerpoint/2010/main" val="154112803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10B2AE-14ED-4256-9120-AB3956B6D98C}"/>
              </a:ext>
            </a:extLst>
          </p:cNvPr>
          <p:cNvSpPr>
            <a:spLocks noGrp="1"/>
          </p:cNvSpPr>
          <p:nvPr>
            <p:ph type="title"/>
          </p:nvPr>
        </p:nvSpPr>
        <p:spPr/>
        <p:txBody>
          <a:bodyPr/>
          <a:lstStyle/>
          <a:p>
            <a:r>
              <a:rPr lang="en-GB" b="1" dirty="0">
                <a:latin typeface="+mn-lt"/>
              </a:rPr>
              <a:t>Colonialism, Imperialism, borders</a:t>
            </a:r>
          </a:p>
        </p:txBody>
      </p:sp>
      <p:sp>
        <p:nvSpPr>
          <p:cNvPr id="3" name="Content Placeholder 2">
            <a:extLst>
              <a:ext uri="{FF2B5EF4-FFF2-40B4-BE49-F238E27FC236}">
                <a16:creationId xmlns:a16="http://schemas.microsoft.com/office/drawing/2014/main" id="{65C4A202-B324-4483-99D5-445572A17C96}"/>
              </a:ext>
            </a:extLst>
          </p:cNvPr>
          <p:cNvSpPr>
            <a:spLocks noGrp="1"/>
          </p:cNvSpPr>
          <p:nvPr>
            <p:ph idx="1"/>
          </p:nvPr>
        </p:nvSpPr>
        <p:spPr>
          <a:xfrm>
            <a:off x="628650" y="1836511"/>
            <a:ext cx="7886700" cy="4351338"/>
          </a:xfrm>
        </p:spPr>
        <p:txBody>
          <a:bodyPr>
            <a:normAutofit fontScale="85000" lnSpcReduction="20000"/>
          </a:bodyPr>
          <a:lstStyle/>
          <a:p>
            <a:endParaRPr lang="en-GB" dirty="0"/>
          </a:p>
          <a:p>
            <a:endParaRPr lang="en-GB" dirty="0"/>
          </a:p>
          <a:p>
            <a:pPr marL="0" indent="0">
              <a:buNone/>
            </a:pPr>
            <a:r>
              <a:rPr lang="en-GB" sz="1600" dirty="0"/>
              <a:t>                                                                             </a:t>
            </a:r>
          </a:p>
          <a:p>
            <a:pPr marL="0" indent="0">
              <a:buNone/>
            </a:pPr>
            <a:endParaRPr lang="en-GB" sz="1600" dirty="0"/>
          </a:p>
          <a:p>
            <a:pPr marL="0" indent="0">
              <a:buNone/>
            </a:pPr>
            <a:r>
              <a:rPr lang="en-GB" sz="1600" dirty="0"/>
              <a:t>                                                                                                       </a:t>
            </a:r>
            <a:r>
              <a:rPr lang="en-GB" sz="1600" dirty="0" err="1"/>
              <a:t>Namutoni</a:t>
            </a:r>
            <a:r>
              <a:rPr lang="en-GB" sz="1600" dirty="0"/>
              <a:t> Fort, Namibia (now a tourist rest camp)</a:t>
            </a:r>
          </a:p>
          <a:p>
            <a:pPr marL="0" indent="0">
              <a:buNone/>
            </a:pPr>
            <a:endParaRPr lang="en-GB" dirty="0"/>
          </a:p>
          <a:p>
            <a:r>
              <a:rPr lang="en-GB" dirty="0"/>
              <a:t>Spain/Portugal and Latin America (1492-1820s)</a:t>
            </a:r>
          </a:p>
          <a:p>
            <a:r>
              <a:rPr lang="en-GB" dirty="0"/>
              <a:t>Colonialism in Africa: (German unification 1871)</a:t>
            </a:r>
          </a:p>
          <a:p>
            <a:pPr marL="0" indent="0">
              <a:buNone/>
            </a:pPr>
            <a:r>
              <a:rPr lang="en-GB" dirty="0"/>
              <a:t>   - Berlin 1884/85</a:t>
            </a:r>
          </a:p>
          <a:p>
            <a:pPr marL="0" indent="0">
              <a:buNone/>
            </a:pPr>
            <a:r>
              <a:rPr lang="en-GB" dirty="0"/>
              <a:t>   - “Effective occupation”</a:t>
            </a:r>
          </a:p>
          <a:p>
            <a:pPr marL="0" indent="0">
              <a:buNone/>
            </a:pPr>
            <a:r>
              <a:rPr lang="en-GB" dirty="0"/>
              <a:t>   - Royal African Company exercise</a:t>
            </a:r>
          </a:p>
          <a:p>
            <a:r>
              <a:rPr lang="en-GB" dirty="0"/>
              <a:t>Arbitrary borders</a:t>
            </a:r>
          </a:p>
        </p:txBody>
      </p:sp>
      <p:pic>
        <p:nvPicPr>
          <p:cNvPr id="2050" name="Picture 2" descr="Fort namutoni in Etosha National Park, Namibia | Africantourer">
            <a:extLst>
              <a:ext uri="{FF2B5EF4-FFF2-40B4-BE49-F238E27FC236}">
                <a16:creationId xmlns:a16="http://schemas.microsoft.com/office/drawing/2014/main" id="{8916CF8E-F3B5-4DCE-B80F-2DAEFD74B9A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48981" y="1033609"/>
            <a:ext cx="3626259" cy="20307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2402404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Lines on a map</a:t>
            </a:r>
          </a:p>
        </p:txBody>
      </p:sp>
      <p:sp>
        <p:nvSpPr>
          <p:cNvPr id="3" name="Content Placeholder 2"/>
          <p:cNvSpPr>
            <a:spLocks noGrp="1"/>
          </p:cNvSpPr>
          <p:nvPr>
            <p:ph idx="1"/>
          </p:nvPr>
        </p:nvSpPr>
        <p:spPr/>
        <p:txBody>
          <a:bodyPr/>
          <a:lstStyle/>
          <a:p>
            <a:endParaRPr lang="en-GB" dirty="0"/>
          </a:p>
          <a:p>
            <a:endParaRPr lang="en-GB" dirty="0"/>
          </a:p>
          <a:p>
            <a:endParaRPr lang="en-GB" dirty="0"/>
          </a:p>
          <a:p>
            <a:endParaRPr lang="en-GB" dirty="0"/>
          </a:p>
          <a:p>
            <a:r>
              <a:rPr lang="en-GB" dirty="0"/>
              <a:t>Berlin Conference 1885</a:t>
            </a:r>
          </a:p>
          <a:p>
            <a:r>
              <a:rPr lang="en-GB" dirty="0"/>
              <a:t>The crazy case of the Caprivi Strip</a:t>
            </a:r>
          </a:p>
          <a:p>
            <a:r>
              <a:rPr lang="en-GB" dirty="0"/>
              <a:t>Durand Line 1893</a:t>
            </a:r>
          </a:p>
          <a:p>
            <a:r>
              <a:rPr lang="en-GB" dirty="0"/>
              <a:t>Sykes-Picot Line 1916</a:t>
            </a:r>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00" y="827314"/>
            <a:ext cx="3725982" cy="3494315"/>
          </a:xfrm>
          <a:prstGeom prst="rect">
            <a:avLst/>
          </a:prstGeom>
        </p:spPr>
      </p:pic>
    </p:spTree>
    <p:extLst>
      <p:ext uri="{BB962C8B-B14F-4D97-AF65-F5344CB8AC3E}">
        <p14:creationId xmlns:p14="http://schemas.microsoft.com/office/powerpoint/2010/main" val="216118076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0D031-B770-4FE2-A198-609F00A863F3}"/>
              </a:ext>
            </a:extLst>
          </p:cNvPr>
          <p:cNvSpPr>
            <a:spLocks noGrp="1"/>
          </p:cNvSpPr>
          <p:nvPr>
            <p:ph type="title"/>
          </p:nvPr>
        </p:nvSpPr>
        <p:spPr/>
        <p:txBody>
          <a:bodyPr/>
          <a:lstStyle/>
          <a:p>
            <a:r>
              <a:rPr lang="en-GB" b="1" dirty="0">
                <a:latin typeface="+mn-lt"/>
              </a:rPr>
              <a:t>Colonialism: </a:t>
            </a:r>
            <a:br>
              <a:rPr lang="en-GB" b="1" dirty="0">
                <a:latin typeface="+mn-lt"/>
              </a:rPr>
            </a:br>
            <a:r>
              <a:rPr lang="en-GB" b="1" dirty="0">
                <a:latin typeface="+mn-lt"/>
              </a:rPr>
              <a:t>A global issue</a:t>
            </a:r>
          </a:p>
        </p:txBody>
      </p:sp>
      <p:sp>
        <p:nvSpPr>
          <p:cNvPr id="3" name="Content Placeholder 2">
            <a:extLst>
              <a:ext uri="{FF2B5EF4-FFF2-40B4-BE49-F238E27FC236}">
                <a16:creationId xmlns:a16="http://schemas.microsoft.com/office/drawing/2014/main" id="{8AB48D7F-607A-43B0-B86B-DE7245DB6326}"/>
              </a:ext>
            </a:extLst>
          </p:cNvPr>
          <p:cNvSpPr>
            <a:spLocks noGrp="1"/>
          </p:cNvSpPr>
          <p:nvPr>
            <p:ph idx="1"/>
          </p:nvPr>
        </p:nvSpPr>
        <p:spPr/>
        <p:txBody>
          <a:bodyPr>
            <a:normAutofit fontScale="92500" lnSpcReduction="10000"/>
          </a:bodyPr>
          <a:lstStyle/>
          <a:p>
            <a:endParaRPr lang="en-GB" sz="2800" b="1" dirty="0"/>
          </a:p>
          <a:p>
            <a:endParaRPr lang="en-GB" b="1" dirty="0"/>
          </a:p>
          <a:p>
            <a:endParaRPr lang="en-GB" sz="2800" b="1" dirty="0"/>
          </a:p>
          <a:p>
            <a:endParaRPr lang="en-GB" sz="2800" b="1" dirty="0"/>
          </a:p>
          <a:p>
            <a:endParaRPr lang="en-GB" sz="2800" b="1" dirty="0"/>
          </a:p>
          <a:p>
            <a:pPr marL="0" indent="0">
              <a:buNone/>
            </a:pPr>
            <a:r>
              <a:rPr lang="en-GB" sz="2100" dirty="0"/>
              <a:t>                                                                   </a:t>
            </a:r>
            <a:r>
              <a:rPr lang="en-GB" sz="2100" i="1" dirty="0"/>
              <a:t>American Progress </a:t>
            </a:r>
            <a:r>
              <a:rPr lang="en-GB" sz="2100" dirty="0"/>
              <a:t>(1872) by John Gast</a:t>
            </a:r>
          </a:p>
          <a:p>
            <a:r>
              <a:rPr lang="en-GB" sz="2800" b="1" dirty="0"/>
              <a:t>North American “internal colonialism”</a:t>
            </a:r>
          </a:p>
          <a:p>
            <a:r>
              <a:rPr lang="en-GB" sz="2800" b="1" dirty="0"/>
              <a:t>Other areas of the world: Australia, South Africa, India, China (first, second and subsequent phases of genocide and indigenous displacement)</a:t>
            </a:r>
          </a:p>
          <a:p>
            <a:pPr marL="0" indent="0">
              <a:buNone/>
            </a:pPr>
            <a:endParaRPr lang="en-GB" dirty="0"/>
          </a:p>
        </p:txBody>
      </p:sp>
      <p:pic>
        <p:nvPicPr>
          <p:cNvPr id="1026" name="Picture 2" descr="Manifest destiny - Wikipedia">
            <a:extLst>
              <a:ext uri="{FF2B5EF4-FFF2-40B4-BE49-F238E27FC236}">
                <a16:creationId xmlns:a16="http://schemas.microsoft.com/office/drawing/2014/main" id="{781CE619-C55D-4E42-AA73-46AE692B6D5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87218" y="681037"/>
            <a:ext cx="4328132" cy="32205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21990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5F5755-6C30-4BDE-AC53-1D3ED009650A}"/>
              </a:ext>
            </a:extLst>
          </p:cNvPr>
          <p:cNvSpPr>
            <a:spLocks noGrp="1"/>
          </p:cNvSpPr>
          <p:nvPr>
            <p:ph type="title"/>
          </p:nvPr>
        </p:nvSpPr>
        <p:spPr>
          <a:xfrm>
            <a:off x="628650" y="936171"/>
            <a:ext cx="7886700" cy="889454"/>
          </a:xfrm>
        </p:spPr>
        <p:txBody>
          <a:bodyPr>
            <a:normAutofit fontScale="90000"/>
          </a:bodyPr>
          <a:lstStyle/>
          <a:p>
            <a:r>
              <a:rPr lang="en-GB" sz="4400" b="1">
                <a:latin typeface="+mn-lt"/>
              </a:rPr>
              <a:t>The Tropics:</a:t>
            </a:r>
            <a:br>
              <a:rPr lang="en-GB" sz="4400" b="1">
                <a:latin typeface="+mn-lt"/>
              </a:rPr>
            </a:br>
            <a:endParaRPr lang="en-GB" dirty="0">
              <a:latin typeface="+mn-lt"/>
            </a:endParaRPr>
          </a:p>
        </p:txBody>
      </p:sp>
      <p:sp>
        <p:nvSpPr>
          <p:cNvPr id="3" name="Content Placeholder 2">
            <a:extLst>
              <a:ext uri="{FF2B5EF4-FFF2-40B4-BE49-F238E27FC236}">
                <a16:creationId xmlns:a16="http://schemas.microsoft.com/office/drawing/2014/main" id="{E1A292D6-8A6A-4A07-B6D5-872058785CD4}"/>
              </a:ext>
            </a:extLst>
          </p:cNvPr>
          <p:cNvSpPr>
            <a:spLocks noGrp="1"/>
          </p:cNvSpPr>
          <p:nvPr>
            <p:ph idx="1"/>
          </p:nvPr>
        </p:nvSpPr>
        <p:spPr/>
        <p:txBody>
          <a:bodyPr/>
          <a:lstStyle/>
          <a:p>
            <a:pPr marL="0" indent="0">
              <a:buNone/>
            </a:pPr>
            <a:r>
              <a:rPr lang="en-GB" sz="2800" b="1"/>
              <a:t>…demography/climate/topology/epidemiology</a:t>
            </a:r>
          </a:p>
          <a:p>
            <a:pPr marL="0" indent="0">
              <a:buNone/>
            </a:pPr>
            <a:endParaRPr lang="en-GB" b="1"/>
          </a:p>
          <a:p>
            <a:pPr marL="0" indent="0">
              <a:buNone/>
            </a:pPr>
            <a:endParaRPr lang="en-GB" dirty="0"/>
          </a:p>
        </p:txBody>
      </p:sp>
      <p:pic>
        <p:nvPicPr>
          <p:cNvPr id="5" name="Picture 4" descr="A picture containing map&#10;&#10;Description automatically generated">
            <a:extLst>
              <a:ext uri="{FF2B5EF4-FFF2-40B4-BE49-F238E27FC236}">
                <a16:creationId xmlns:a16="http://schemas.microsoft.com/office/drawing/2014/main" id="{9B7ABBCA-44B0-462A-96AD-C43B41CC5C8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80318" y="2461771"/>
            <a:ext cx="7435031" cy="4152441"/>
          </a:xfrm>
          <a:prstGeom prst="rect">
            <a:avLst/>
          </a:prstGeom>
        </p:spPr>
      </p:pic>
    </p:spTree>
    <p:extLst>
      <p:ext uri="{BB962C8B-B14F-4D97-AF65-F5344CB8AC3E}">
        <p14:creationId xmlns:p14="http://schemas.microsoft.com/office/powerpoint/2010/main" val="389092520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182</TotalTime>
  <Words>1371</Words>
  <Application>Microsoft Office PowerPoint</Application>
  <PresentationFormat>On-screen Show (4:3)</PresentationFormat>
  <Paragraphs>204</Paragraphs>
  <Slides>36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36</vt:i4>
      </vt:variant>
    </vt:vector>
  </HeadingPairs>
  <TitlesOfParts>
    <vt:vector size="42" baseType="lpstr">
      <vt:lpstr>Arial</vt:lpstr>
      <vt:lpstr>Calibri</vt:lpstr>
      <vt:lpstr>Calibri Light</vt:lpstr>
      <vt:lpstr>Symbol</vt:lpstr>
      <vt:lpstr>Times New Roman</vt:lpstr>
      <vt:lpstr>Office Theme</vt:lpstr>
      <vt:lpstr>HPHP4004 The Colonial project and the Humanities Demographic Impacts of  European Colonialism </vt:lpstr>
      <vt:lpstr> Perspectives – Eurocentrism  and Postcolonialism </vt:lpstr>
      <vt:lpstr>Postcolonialism </vt:lpstr>
      <vt:lpstr>A postcolonial  perspective</vt:lpstr>
      <vt:lpstr>Rich and Poor Countries Colonial possessions of the main powers in 1898</vt:lpstr>
      <vt:lpstr>Colonialism and the Post-Colonial World</vt:lpstr>
      <vt:lpstr> Eurasia in Early Modern Times: East and West </vt:lpstr>
      <vt:lpstr>China’s cultural, and scientific dominance 1200-1800  (and China’s Fleet)  </vt:lpstr>
      <vt:lpstr>A full-size replica of a ‘middle-sized treasure boat’ (63.25 m long) of the Zheng He fleet at the Treasure Boat Shipyard site in Nanjing.</vt:lpstr>
      <vt:lpstr>Colonialism  and  Demographics</vt:lpstr>
      <vt:lpstr>The Long View: Demographics and human proliferation</vt:lpstr>
      <vt:lpstr>Population Growth</vt:lpstr>
      <vt:lpstr> Population Growth End of the Black Death in 1350:  370 million </vt:lpstr>
      <vt:lpstr>1492</vt:lpstr>
      <vt:lpstr>1492: Reconquista, Conquistadores and the “Mission of the Church”</vt:lpstr>
      <vt:lpstr> The European Age of Reconnaissance and Discovery (the 15th century)</vt:lpstr>
      <vt:lpstr>European transoceanic and gunpowder technologies</vt:lpstr>
      <vt:lpstr>Colonialism and Imperialism</vt:lpstr>
      <vt:lpstr>Spain and Portugal Colonial possessions by the early 16th century</vt:lpstr>
      <vt:lpstr> Colonial expansion of England  </vt:lpstr>
      <vt:lpstr>After 1492 Koch, A. et al. 2019. Earth system impacts of the European arrival and Great Dying in the Americas after 1492 in Quaternary Science Reviews 2017 pp.13-16</vt:lpstr>
      <vt:lpstr>Carbon dioxide emissions Source: Sachs, J.D., 2015. The Age of Sustainable Development. New York: Columbia UP</vt:lpstr>
      <vt:lpstr>Land cessions from native tribes to the US Government 1784-1899</vt:lpstr>
      <vt:lpstr>  </vt:lpstr>
      <vt:lpstr>Capitalism and Slavery</vt:lpstr>
      <vt:lpstr>The Slave Trade Elmina Castle, Cape Coast, Ghana</vt:lpstr>
      <vt:lpstr>Restoration and Royal Adventurers</vt:lpstr>
      <vt:lpstr>The Slave Trade The Company of Royal Adventurers of England Trading to Africa, 1667</vt:lpstr>
      <vt:lpstr> Re-peopling Continents: The Slave Trade 12m seized, enslaved and shipped 11m landed and sold </vt:lpstr>
      <vt:lpstr>PowerPoint Presentation</vt:lpstr>
      <vt:lpstr>Atlantic demographics: depopulation and the re-peopling of continents</vt:lpstr>
      <vt:lpstr>The triangular trade: a world engine of capital accumulation </vt:lpstr>
      <vt:lpstr>Colonialism, Imperialism, borders</vt:lpstr>
      <vt:lpstr>Lines on a map</vt:lpstr>
      <vt:lpstr>Colonialism:  A global issue</vt:lpstr>
      <vt:lpstr>The Tropics: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Demographic Impacts of European Colonialism</dc:title>
  <dc:creator>Andy Bevan</dc:creator>
  <cp:lastModifiedBy>Andy Bevan</cp:lastModifiedBy>
  <cp:revision>34</cp:revision>
  <dcterms:created xsi:type="dcterms:W3CDTF">2022-01-06T10:08:51Z</dcterms:created>
  <dcterms:modified xsi:type="dcterms:W3CDTF">2022-01-11T10:45:38Z</dcterms:modified>
</cp:coreProperties>
</file>