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tags/tag1.xml" ContentType="application/vnd.openxmlformats-officedocument.presentationml.tags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23"/>
  </p:handoutMasterIdLst>
  <p:sldIdLst>
    <p:sldId id="331" r:id="rId2"/>
    <p:sldId id="332" r:id="rId3"/>
    <p:sldId id="339" r:id="rId4"/>
    <p:sldId id="340" r:id="rId5"/>
    <p:sldId id="333" r:id="rId6"/>
    <p:sldId id="341" r:id="rId7"/>
    <p:sldId id="334" r:id="rId8"/>
    <p:sldId id="335" r:id="rId9"/>
    <p:sldId id="336" r:id="rId10"/>
    <p:sldId id="288" r:id="rId11"/>
    <p:sldId id="313" r:id="rId12"/>
    <p:sldId id="343" r:id="rId13"/>
    <p:sldId id="323" r:id="rId14"/>
    <p:sldId id="278" r:id="rId15"/>
    <p:sldId id="326" r:id="rId16"/>
    <p:sldId id="327" r:id="rId17"/>
    <p:sldId id="345" r:id="rId18"/>
    <p:sldId id="328" r:id="rId19"/>
    <p:sldId id="346" r:id="rId20"/>
    <p:sldId id="302" r:id="rId21"/>
    <p:sldId id="322" r:id="rId22"/>
  </p:sldIdLst>
  <p:sldSz cx="9902825" cy="6858000"/>
  <p:notesSz cx="6858000" cy="9144000"/>
  <p:custDataLst>
    <p:tags r:id="rId24"/>
  </p:custDataLst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1600" b="1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1600" b="1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1600" b="1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1600" b="1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1600" b="1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600" b="1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1600" b="1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1600" b="1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1600" b="1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laser" initials="0" lastIdx="18" clrIdx="0"/>
  <p:cmAuthor id="1" name="V, Sindhuja" initials="VS" lastIdx="14" clrIdx="1"/>
  <p:cmAuthor id="2" name="lw-dlf" initials="Q" lastIdx="13" clrIdx="2"/>
  <p:cmAuthor id="3" name="lw_dlf" initials="Q" lastIdx="2" clrIdx="3"/>
  <p:cmAuthor id="4" name="Nigel Slack" initials="NS [5]" lastIdx="1" clrIdx="4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FAF0D2"/>
    <a:srgbClr val="FFCC00"/>
    <a:srgbClr val="CCFFFF"/>
    <a:srgbClr val="000099"/>
    <a:srgbClr val="CCFF99"/>
    <a:srgbClr val="99FF66"/>
    <a:srgbClr val="6600FF"/>
    <a:srgbClr val="CCCCFF"/>
    <a:srgbClr val="9999FF"/>
    <a:srgbClr val="99FFCC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0763" autoAdjust="0"/>
    <p:restoredTop sz="95247" autoAdjust="0"/>
  </p:normalViewPr>
  <p:slideViewPr>
    <p:cSldViewPr>
      <p:cViewPr varScale="1">
        <p:scale>
          <a:sx n="73" d="100"/>
          <a:sy n="73" d="100"/>
        </p:scale>
        <p:origin x="-90" y="-756"/>
      </p:cViewPr>
      <p:guideLst>
        <p:guide orient="horz" pos="2659"/>
        <p:guide orient="horz" pos="537"/>
        <p:guide orient="horz" pos="1058"/>
        <p:guide orient="horz" pos="4025"/>
        <p:guide orient="horz" pos="2165"/>
        <p:guide pos="406"/>
        <p:guide pos="3119"/>
        <p:guide pos="5968"/>
        <p:guide pos="624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gs" Target="tags/tag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172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pitchFamily="34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173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pitchFamily="34" charset="0"/>
              </a:defRPr>
            </a:lvl1pPr>
          </a:lstStyle>
          <a:p>
            <a:pPr>
              <a:defRPr/>
            </a:pPr>
            <a:fld id="{24B1382C-BC7D-46AB-864B-A0D94D72C1E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4277790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42712" y="2130428"/>
            <a:ext cx="8417401" cy="1470025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85424" y="3886200"/>
            <a:ext cx="6931978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141" y="274638"/>
            <a:ext cx="8912543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5141" y="1600203"/>
            <a:ext cx="8912543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2255" y="4406903"/>
            <a:ext cx="8417401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82255" y="2906713"/>
            <a:ext cx="8417401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141" y="274638"/>
            <a:ext cx="8912543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5141" y="1600203"/>
            <a:ext cx="4373748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33936" y="1600203"/>
            <a:ext cx="4373748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141" y="274638"/>
            <a:ext cx="8912543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141" y="1535113"/>
            <a:ext cx="4375467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141" y="2174875"/>
            <a:ext cx="4375467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30498" y="1535113"/>
            <a:ext cx="4377186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30498" y="2174875"/>
            <a:ext cx="4377186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141" y="274638"/>
            <a:ext cx="8912543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143" y="273050"/>
            <a:ext cx="3257961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71730" y="273053"/>
            <a:ext cx="5535954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143" y="1435103"/>
            <a:ext cx="3257961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1023" y="4800600"/>
            <a:ext cx="5941695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941023" y="612775"/>
            <a:ext cx="5941695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1023" y="5367338"/>
            <a:ext cx="5941695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141" y="274638"/>
            <a:ext cx="8912543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95141" y="1600203"/>
            <a:ext cx="8912543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79548" y="274641"/>
            <a:ext cx="2228136" cy="5851525"/>
          </a:xfrm>
          <a:prstGeom prst="rect">
            <a:avLst/>
          </a:prstGeo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95141" y="274641"/>
            <a:ext cx="651936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0D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20"/>
          <p:cNvSpPr txBox="1">
            <a:spLocks noChangeArrowheads="1"/>
          </p:cNvSpPr>
          <p:nvPr userDrawn="1"/>
        </p:nvSpPr>
        <p:spPr bwMode="auto">
          <a:xfrm>
            <a:off x="0" y="0"/>
            <a:ext cx="873374" cy="217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/>
          <a:lstStyle/>
          <a:p>
            <a:pPr algn="l">
              <a:defRPr/>
            </a:pPr>
            <a:r>
              <a:rPr lang="en-GB" altLang="en-US" sz="800" b="0" dirty="0"/>
              <a:t>Slide </a:t>
            </a:r>
            <a:r>
              <a:rPr lang="en-GB" altLang="en-US" sz="800" b="0" dirty="0" smtClean="0"/>
              <a:t>5.</a:t>
            </a:r>
            <a:fld id="{AC078460-10DE-47CE-A288-BF9A97944FAA}" type="slidenum">
              <a:rPr lang="en-GB" altLang="en-US" sz="800" b="0" smtClean="0"/>
              <a:pPr algn="l">
                <a:defRPr/>
              </a:pPr>
              <a:t>‹#›</a:t>
            </a:fld>
            <a:endParaRPr lang="en-GB" altLang="en-US" sz="800" b="0" dirty="0">
              <a:latin typeface="Times" pitchFamily="18" charset="0"/>
            </a:endParaRPr>
          </a:p>
        </p:txBody>
      </p:sp>
      <p:sp>
        <p:nvSpPr>
          <p:cNvPr id="5" name="Text Box 23"/>
          <p:cNvSpPr txBox="1">
            <a:spLocks noChangeArrowheads="1"/>
          </p:cNvSpPr>
          <p:nvPr userDrawn="1"/>
        </p:nvSpPr>
        <p:spPr bwMode="auto">
          <a:xfrm>
            <a:off x="943701" y="6524627"/>
            <a:ext cx="8642350" cy="188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r">
              <a:defRPr/>
            </a:pPr>
            <a:r>
              <a:rPr lang="en-IN" altLang="en-US" sz="800" b="0" dirty="0" smtClean="0">
                <a:cs typeface="Times New Roman" pitchFamily="18" charset="0"/>
              </a:rPr>
              <a:t>© 2017, 2015, 2012 Pearson education, Inc. All Rights Reserved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563911" y="2721114"/>
            <a:ext cx="8775003" cy="14157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IE" sz="4000" b="0" kern="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Chapter 5</a:t>
            </a:r>
            <a:endParaRPr lang="en-IE" sz="4000" b="0" kern="0" dirty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  <a:p>
            <a:pPr algn="ctr" fontAlgn="auto">
              <a:spcBef>
                <a:spcPts val="1200"/>
              </a:spcBef>
              <a:spcAft>
                <a:spcPts val="0"/>
              </a:spcAft>
              <a:defRPr/>
            </a:pPr>
            <a:r>
              <a:rPr lang="en-IN" sz="3600" kern="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Purchasing and supply strategy</a:t>
            </a:r>
            <a:endParaRPr lang="en-IN" sz="3600" b="1" kern="0" dirty="0">
              <a:solidFill>
                <a:sysClr val="windowText" lastClr="0000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Freeform 2"/>
          <p:cNvSpPr>
            <a:spLocks/>
          </p:cNvSpPr>
          <p:nvPr/>
        </p:nvSpPr>
        <p:spPr bwMode="auto">
          <a:xfrm>
            <a:off x="848958" y="2628066"/>
            <a:ext cx="7788159" cy="3175"/>
          </a:xfrm>
          <a:custGeom>
            <a:avLst/>
            <a:gdLst>
              <a:gd name="T0" fmla="*/ 0 w 2256"/>
              <a:gd name="T1" fmla="*/ 2 h 2"/>
              <a:gd name="T2" fmla="*/ 2256 w 2256"/>
              <a:gd name="T3" fmla="*/ 0 h 2"/>
              <a:gd name="T4" fmla="*/ 0 60000 65536"/>
              <a:gd name="T5" fmla="*/ 0 60000 65536"/>
              <a:gd name="T6" fmla="*/ 0 w 2256"/>
              <a:gd name="T7" fmla="*/ 0 h 2"/>
              <a:gd name="T8" fmla="*/ 2256 w 2256"/>
              <a:gd name="T9" fmla="*/ 2 h 2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2256" h="2">
                <a:moveTo>
                  <a:pt x="0" y="2"/>
                </a:moveTo>
                <a:lnTo>
                  <a:pt x="2256" y="0"/>
                </a:lnTo>
              </a:path>
            </a:pathLst>
          </a:custGeom>
          <a:noFill/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sm" len="lg"/>
          </a:ln>
        </p:spPr>
        <p:txBody>
          <a:bodyPr/>
          <a:lstStyle/>
          <a:p>
            <a:endParaRPr lang="en-GB"/>
          </a:p>
        </p:txBody>
      </p:sp>
      <p:sp>
        <p:nvSpPr>
          <p:cNvPr id="15362" name="Freeform 3"/>
          <p:cNvSpPr>
            <a:spLocks/>
          </p:cNvSpPr>
          <p:nvPr/>
        </p:nvSpPr>
        <p:spPr bwMode="auto">
          <a:xfrm>
            <a:off x="848958" y="3255125"/>
            <a:ext cx="7788159" cy="6350"/>
          </a:xfrm>
          <a:custGeom>
            <a:avLst/>
            <a:gdLst>
              <a:gd name="T0" fmla="*/ 0 w 2256"/>
              <a:gd name="T1" fmla="*/ 2 h 2"/>
              <a:gd name="T2" fmla="*/ 2256 w 2256"/>
              <a:gd name="T3" fmla="*/ 0 h 2"/>
              <a:gd name="T4" fmla="*/ 0 60000 65536"/>
              <a:gd name="T5" fmla="*/ 0 60000 65536"/>
              <a:gd name="T6" fmla="*/ 0 w 2256"/>
              <a:gd name="T7" fmla="*/ 0 h 2"/>
              <a:gd name="T8" fmla="*/ 2256 w 2256"/>
              <a:gd name="T9" fmla="*/ 2 h 2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2256" h="2">
                <a:moveTo>
                  <a:pt x="0" y="2"/>
                </a:moveTo>
                <a:lnTo>
                  <a:pt x="2256" y="0"/>
                </a:lnTo>
              </a:path>
            </a:pathLst>
          </a:custGeom>
          <a:noFill/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sm" len="lg"/>
          </a:ln>
        </p:spPr>
        <p:txBody>
          <a:bodyPr/>
          <a:lstStyle/>
          <a:p>
            <a:endParaRPr lang="en-GB"/>
          </a:p>
        </p:txBody>
      </p:sp>
      <p:sp>
        <p:nvSpPr>
          <p:cNvPr id="15363" name="Freeform 4"/>
          <p:cNvSpPr>
            <a:spLocks/>
          </p:cNvSpPr>
          <p:nvPr/>
        </p:nvSpPr>
        <p:spPr bwMode="auto">
          <a:xfrm>
            <a:off x="848958" y="3883775"/>
            <a:ext cx="7788159" cy="6350"/>
          </a:xfrm>
          <a:custGeom>
            <a:avLst/>
            <a:gdLst>
              <a:gd name="T0" fmla="*/ 0 w 2256"/>
              <a:gd name="T1" fmla="*/ 2 h 2"/>
              <a:gd name="T2" fmla="*/ 2256 w 2256"/>
              <a:gd name="T3" fmla="*/ 0 h 2"/>
              <a:gd name="T4" fmla="*/ 0 60000 65536"/>
              <a:gd name="T5" fmla="*/ 0 60000 65536"/>
              <a:gd name="T6" fmla="*/ 0 w 2256"/>
              <a:gd name="T7" fmla="*/ 0 h 2"/>
              <a:gd name="T8" fmla="*/ 2256 w 2256"/>
              <a:gd name="T9" fmla="*/ 2 h 2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2256" h="2">
                <a:moveTo>
                  <a:pt x="0" y="2"/>
                </a:moveTo>
                <a:lnTo>
                  <a:pt x="2256" y="0"/>
                </a:lnTo>
              </a:path>
            </a:pathLst>
          </a:custGeom>
          <a:noFill/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sm" len="lg"/>
          </a:ln>
        </p:spPr>
        <p:txBody>
          <a:bodyPr/>
          <a:lstStyle/>
          <a:p>
            <a:endParaRPr lang="en-GB"/>
          </a:p>
        </p:txBody>
      </p:sp>
      <p:sp>
        <p:nvSpPr>
          <p:cNvPr id="15364" name="Freeform 5"/>
          <p:cNvSpPr>
            <a:spLocks/>
          </p:cNvSpPr>
          <p:nvPr/>
        </p:nvSpPr>
        <p:spPr bwMode="auto">
          <a:xfrm>
            <a:off x="848958" y="4514013"/>
            <a:ext cx="7788159" cy="4762"/>
          </a:xfrm>
          <a:custGeom>
            <a:avLst/>
            <a:gdLst>
              <a:gd name="T0" fmla="*/ 0 w 2256"/>
              <a:gd name="T1" fmla="*/ 2 h 2"/>
              <a:gd name="T2" fmla="*/ 2256 w 2256"/>
              <a:gd name="T3" fmla="*/ 0 h 2"/>
              <a:gd name="T4" fmla="*/ 0 60000 65536"/>
              <a:gd name="T5" fmla="*/ 0 60000 65536"/>
              <a:gd name="T6" fmla="*/ 0 w 2256"/>
              <a:gd name="T7" fmla="*/ 0 h 2"/>
              <a:gd name="T8" fmla="*/ 2256 w 2256"/>
              <a:gd name="T9" fmla="*/ 2 h 2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T6" t="T7" r="T8" b="T9"/>
            <a:pathLst>
              <a:path w="2256" h="2">
                <a:moveTo>
                  <a:pt x="0" y="2"/>
                </a:moveTo>
                <a:lnTo>
                  <a:pt x="2256" y="0"/>
                </a:lnTo>
              </a:path>
            </a:pathLst>
          </a:custGeom>
          <a:noFill/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none" w="sm" len="lg"/>
          </a:ln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3199158" y="1994650"/>
            <a:ext cx="2929586" cy="3683000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noFill/>
            <a:miter lim="800000"/>
            <a:headEnd/>
            <a:tailEnd type="none" w="sm" len="lg"/>
          </a:ln>
          <a:effectLst/>
        </p:spPr>
        <p:txBody>
          <a:bodyPr wrap="none"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15366" name="Text Box 8"/>
          <p:cNvSpPr txBox="1">
            <a:spLocks noChangeArrowheads="1"/>
          </p:cNvSpPr>
          <p:nvPr/>
        </p:nvSpPr>
        <p:spPr bwMode="auto">
          <a:xfrm>
            <a:off x="958988" y="2142291"/>
            <a:ext cx="1494020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b="0"/>
              <a:t>Quality</a:t>
            </a:r>
          </a:p>
        </p:txBody>
      </p:sp>
      <p:sp>
        <p:nvSpPr>
          <p:cNvPr id="15367" name="Text Box 9"/>
          <p:cNvSpPr txBox="1">
            <a:spLocks noChangeArrowheads="1"/>
          </p:cNvSpPr>
          <p:nvPr/>
        </p:nvSpPr>
        <p:spPr bwMode="auto">
          <a:xfrm>
            <a:off x="654683" y="3393239"/>
            <a:ext cx="1672820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</a:pPr>
            <a:r>
              <a:rPr lang="en-US" b="0"/>
              <a:t>Dependability</a:t>
            </a:r>
          </a:p>
        </p:txBody>
      </p:sp>
      <p:sp>
        <p:nvSpPr>
          <p:cNvPr id="15368" name="Text Box 10"/>
          <p:cNvSpPr txBox="1">
            <a:spLocks noChangeArrowheads="1"/>
          </p:cNvSpPr>
          <p:nvPr/>
        </p:nvSpPr>
        <p:spPr bwMode="auto">
          <a:xfrm>
            <a:off x="1105124" y="2740775"/>
            <a:ext cx="1328972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b="0"/>
              <a:t>Speed</a:t>
            </a:r>
          </a:p>
        </p:txBody>
      </p:sp>
      <p:sp>
        <p:nvSpPr>
          <p:cNvPr id="15369" name="Text Box 11"/>
          <p:cNvSpPr txBox="1">
            <a:spLocks noChangeArrowheads="1"/>
          </p:cNvSpPr>
          <p:nvPr/>
        </p:nvSpPr>
        <p:spPr bwMode="auto">
          <a:xfrm>
            <a:off x="926324" y="4042525"/>
            <a:ext cx="1200030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</a:pPr>
            <a:r>
              <a:rPr lang="en-US" b="0"/>
              <a:t>Flexibility</a:t>
            </a:r>
          </a:p>
        </p:txBody>
      </p:sp>
      <p:sp>
        <p:nvSpPr>
          <p:cNvPr id="15370" name="Text Box 12"/>
          <p:cNvSpPr txBox="1">
            <a:spLocks noChangeArrowheads="1"/>
          </p:cNvSpPr>
          <p:nvPr/>
        </p:nvSpPr>
        <p:spPr bwMode="auto">
          <a:xfrm>
            <a:off x="1079334" y="4644191"/>
            <a:ext cx="1327254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b="0"/>
              <a:t>Cost</a:t>
            </a:r>
          </a:p>
        </p:txBody>
      </p:sp>
      <p:sp>
        <p:nvSpPr>
          <p:cNvPr id="15371" name="Text Box 13"/>
          <p:cNvSpPr txBox="1">
            <a:spLocks noChangeArrowheads="1"/>
          </p:cNvSpPr>
          <p:nvPr/>
        </p:nvSpPr>
        <p:spPr bwMode="auto">
          <a:xfrm>
            <a:off x="3482833" y="1024688"/>
            <a:ext cx="34814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1800" b="0"/>
              <a:t>Resource usage</a:t>
            </a:r>
          </a:p>
        </p:txBody>
      </p:sp>
      <p:sp>
        <p:nvSpPr>
          <p:cNvPr id="15372" name="Text Box 14"/>
          <p:cNvSpPr txBox="1">
            <a:spLocks noChangeArrowheads="1"/>
          </p:cNvSpPr>
          <p:nvPr/>
        </p:nvSpPr>
        <p:spPr bwMode="auto">
          <a:xfrm rot="-5400000">
            <a:off x="7808941" y="3360176"/>
            <a:ext cx="3078162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1800" b="0"/>
              <a:t>Market competitiveness</a:t>
            </a:r>
          </a:p>
        </p:txBody>
      </p:sp>
      <p:sp>
        <p:nvSpPr>
          <p:cNvPr id="15373" name="Text Box 15"/>
          <p:cNvSpPr txBox="1">
            <a:spLocks noChangeArrowheads="1"/>
          </p:cNvSpPr>
          <p:nvPr/>
        </p:nvSpPr>
        <p:spPr bwMode="auto">
          <a:xfrm>
            <a:off x="4326980" y="5672890"/>
            <a:ext cx="2487740" cy="2462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1000"/>
              <a:t>Decision areas</a:t>
            </a:r>
          </a:p>
        </p:txBody>
      </p:sp>
      <p:sp>
        <p:nvSpPr>
          <p:cNvPr id="15374" name="AutoShape 16"/>
          <p:cNvSpPr>
            <a:spLocks noChangeArrowheads="1"/>
          </p:cNvSpPr>
          <p:nvPr/>
        </p:nvSpPr>
        <p:spPr bwMode="auto">
          <a:xfrm>
            <a:off x="2299995" y="1370766"/>
            <a:ext cx="5859171" cy="384175"/>
          </a:xfrm>
          <a:prstGeom prst="triangle">
            <a:avLst>
              <a:gd name="adj" fmla="val 50000"/>
            </a:avLst>
          </a:prstGeom>
          <a:noFill/>
          <a:ln w="9525">
            <a:solidFill>
              <a:schemeClr val="tx1"/>
            </a:solidFill>
            <a:miter lim="800000"/>
            <a:headEnd/>
            <a:tailEnd type="none" w="sm" len="sm"/>
          </a:ln>
        </p:spPr>
        <p:txBody>
          <a:bodyPr wrap="none" anchor="ctr"/>
          <a:lstStyle/>
          <a:p>
            <a:pPr algn="ctr"/>
            <a:endParaRPr lang="en-GB"/>
          </a:p>
        </p:txBody>
      </p:sp>
      <p:sp>
        <p:nvSpPr>
          <p:cNvPr id="15375" name="AutoShape 17"/>
          <p:cNvSpPr>
            <a:spLocks noChangeArrowheads="1"/>
          </p:cNvSpPr>
          <p:nvPr/>
        </p:nvSpPr>
        <p:spPr bwMode="auto">
          <a:xfrm rot="5400000">
            <a:off x="7381377" y="3267853"/>
            <a:ext cx="3090862" cy="579385"/>
          </a:xfrm>
          <a:prstGeom prst="triangle">
            <a:avLst>
              <a:gd name="adj" fmla="val 50000"/>
            </a:avLst>
          </a:prstGeom>
          <a:noFill/>
          <a:ln w="9525">
            <a:solidFill>
              <a:schemeClr val="tx1"/>
            </a:solidFill>
            <a:miter lim="800000"/>
            <a:headEnd/>
            <a:tailEnd type="none" w="sm" len="sm"/>
          </a:ln>
        </p:spPr>
        <p:txBody>
          <a:bodyPr wrap="none" anchor="ctr"/>
          <a:lstStyle/>
          <a:p>
            <a:pPr algn="ctr"/>
            <a:endParaRPr lang="en-GB"/>
          </a:p>
        </p:txBody>
      </p:sp>
      <p:sp>
        <p:nvSpPr>
          <p:cNvPr id="15376" name="Rectangle 18"/>
          <p:cNvSpPr>
            <a:spLocks noChangeArrowheads="1"/>
          </p:cNvSpPr>
          <p:nvPr/>
        </p:nvSpPr>
        <p:spPr bwMode="auto">
          <a:xfrm>
            <a:off x="350376" y="2012113"/>
            <a:ext cx="8286739" cy="30924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 type="none" w="sm" len="lg"/>
          </a:ln>
        </p:spPr>
        <p:txBody>
          <a:bodyPr wrap="none" anchor="ctr"/>
          <a:lstStyle/>
          <a:p>
            <a:pPr algn="ctr"/>
            <a:endParaRPr lang="en-GB"/>
          </a:p>
        </p:txBody>
      </p:sp>
      <p:sp>
        <p:nvSpPr>
          <p:cNvPr id="15377" name="Line 19"/>
          <p:cNvSpPr>
            <a:spLocks noChangeShapeType="1"/>
          </p:cNvSpPr>
          <p:nvPr/>
        </p:nvSpPr>
        <p:spPr bwMode="auto">
          <a:xfrm>
            <a:off x="848956" y="2012114"/>
            <a:ext cx="0" cy="30813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none" w="sm" len="lg"/>
          </a:ln>
        </p:spPr>
        <p:txBody>
          <a:bodyPr/>
          <a:lstStyle/>
          <a:p>
            <a:endParaRPr lang="en-GB"/>
          </a:p>
        </p:txBody>
      </p:sp>
      <p:sp>
        <p:nvSpPr>
          <p:cNvPr id="15378" name="Text Box 20"/>
          <p:cNvSpPr txBox="1">
            <a:spLocks noChangeArrowheads="1"/>
          </p:cNvSpPr>
          <p:nvPr/>
        </p:nvSpPr>
        <p:spPr bwMode="auto">
          <a:xfrm rot="-5400000">
            <a:off x="-709549" y="3460499"/>
            <a:ext cx="2568575" cy="338554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b="0" dirty="0"/>
              <a:t>Performance objectives</a:t>
            </a:r>
            <a:endParaRPr lang="en-US" b="0" dirty="0"/>
          </a:p>
        </p:txBody>
      </p:sp>
      <p:sp>
        <p:nvSpPr>
          <p:cNvPr id="15379" name="Rectangle 21"/>
          <p:cNvSpPr>
            <a:spLocks noChangeArrowheads="1"/>
          </p:cNvSpPr>
          <p:nvPr/>
        </p:nvSpPr>
        <p:spPr bwMode="auto">
          <a:xfrm>
            <a:off x="2341258" y="1754941"/>
            <a:ext cx="5927941" cy="42386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 type="none" w="sm" len="lg"/>
          </a:ln>
        </p:spPr>
        <p:txBody>
          <a:bodyPr wrap="none" anchor="ctr"/>
          <a:lstStyle/>
          <a:p>
            <a:pPr algn="ctr"/>
            <a:endParaRPr lang="en-GB"/>
          </a:p>
        </p:txBody>
      </p:sp>
      <p:sp>
        <p:nvSpPr>
          <p:cNvPr id="15380" name="Line 22"/>
          <p:cNvSpPr>
            <a:spLocks noChangeShapeType="1"/>
          </p:cNvSpPr>
          <p:nvPr/>
        </p:nvSpPr>
        <p:spPr bwMode="auto">
          <a:xfrm>
            <a:off x="2315470" y="5677650"/>
            <a:ext cx="5953729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none" w="sm" len="lg"/>
          </a:ln>
        </p:spPr>
        <p:txBody>
          <a:bodyPr/>
          <a:lstStyle/>
          <a:p>
            <a:endParaRPr lang="en-GB"/>
          </a:p>
        </p:txBody>
      </p:sp>
      <p:sp>
        <p:nvSpPr>
          <p:cNvPr id="15381" name="Line 23"/>
          <p:cNvSpPr>
            <a:spLocks noChangeShapeType="1"/>
          </p:cNvSpPr>
          <p:nvPr/>
        </p:nvSpPr>
        <p:spPr bwMode="auto">
          <a:xfrm>
            <a:off x="7129342" y="1754941"/>
            <a:ext cx="0" cy="38639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none" w="sm" len="lg"/>
          </a:ln>
        </p:spPr>
        <p:txBody>
          <a:bodyPr/>
          <a:lstStyle/>
          <a:p>
            <a:endParaRPr lang="en-GB"/>
          </a:p>
        </p:txBody>
      </p:sp>
      <p:sp>
        <p:nvSpPr>
          <p:cNvPr id="15382" name="Text Box 24"/>
          <p:cNvSpPr txBox="1">
            <a:spLocks noChangeArrowheads="1"/>
          </p:cNvSpPr>
          <p:nvPr/>
        </p:nvSpPr>
        <p:spPr bwMode="auto">
          <a:xfrm>
            <a:off x="7051977" y="5180765"/>
            <a:ext cx="1296307" cy="507831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>
              <a:lnSpc>
                <a:spcPct val="75000"/>
              </a:lnSpc>
              <a:spcBef>
                <a:spcPct val="50000"/>
              </a:spcBef>
            </a:pPr>
            <a:r>
              <a:rPr lang="en-GB" sz="1200" dirty="0"/>
              <a:t>Development and organisation</a:t>
            </a:r>
            <a:endParaRPr lang="en-US" sz="1200" dirty="0"/>
          </a:p>
        </p:txBody>
      </p:sp>
      <p:sp>
        <p:nvSpPr>
          <p:cNvPr id="15383" name="Line 25"/>
          <p:cNvSpPr>
            <a:spLocks noChangeShapeType="1"/>
          </p:cNvSpPr>
          <p:nvPr/>
        </p:nvSpPr>
        <p:spPr bwMode="auto">
          <a:xfrm>
            <a:off x="6151094" y="1754941"/>
            <a:ext cx="0" cy="38639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none" w="sm" len="lg"/>
          </a:ln>
        </p:spPr>
        <p:txBody>
          <a:bodyPr/>
          <a:lstStyle/>
          <a:p>
            <a:endParaRPr lang="en-GB"/>
          </a:p>
        </p:txBody>
      </p:sp>
      <p:sp>
        <p:nvSpPr>
          <p:cNvPr id="15384" name="Line 26"/>
          <p:cNvSpPr>
            <a:spLocks noChangeShapeType="1"/>
          </p:cNvSpPr>
          <p:nvPr/>
        </p:nvSpPr>
        <p:spPr bwMode="auto">
          <a:xfrm>
            <a:off x="3199158" y="1781925"/>
            <a:ext cx="0" cy="38623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none" w="sm" len="lg"/>
          </a:ln>
        </p:spPr>
        <p:txBody>
          <a:bodyPr/>
          <a:lstStyle/>
          <a:p>
            <a:endParaRPr lang="en-GB"/>
          </a:p>
        </p:txBody>
      </p:sp>
      <p:sp>
        <p:nvSpPr>
          <p:cNvPr id="15385" name="Text Box 27"/>
          <p:cNvSpPr txBox="1">
            <a:spLocks noChangeArrowheads="1"/>
          </p:cNvSpPr>
          <p:nvPr/>
        </p:nvSpPr>
        <p:spPr bwMode="auto">
          <a:xfrm>
            <a:off x="5955100" y="5122028"/>
            <a:ext cx="1370235" cy="460375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200"/>
              <a:t>Process technology</a:t>
            </a:r>
            <a:endParaRPr lang="en-US" sz="1200"/>
          </a:p>
        </p:txBody>
      </p:sp>
      <p:sp>
        <p:nvSpPr>
          <p:cNvPr id="15386" name="Text Box 28"/>
          <p:cNvSpPr txBox="1">
            <a:spLocks noChangeArrowheads="1"/>
          </p:cNvSpPr>
          <p:nvPr/>
        </p:nvSpPr>
        <p:spPr bwMode="auto">
          <a:xfrm>
            <a:off x="3309190" y="5210928"/>
            <a:ext cx="2724996" cy="366713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800" b="0" dirty="0"/>
              <a:t>Supply networks</a:t>
            </a:r>
            <a:endParaRPr lang="en-US" sz="1800" b="0" dirty="0"/>
          </a:p>
        </p:txBody>
      </p:sp>
      <p:sp>
        <p:nvSpPr>
          <p:cNvPr id="15387" name="Text Box 31"/>
          <p:cNvSpPr txBox="1">
            <a:spLocks noChangeArrowheads="1"/>
          </p:cNvSpPr>
          <p:nvPr/>
        </p:nvSpPr>
        <p:spPr bwMode="auto">
          <a:xfrm>
            <a:off x="2104002" y="5179175"/>
            <a:ext cx="1303184" cy="387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lnSpc>
                <a:spcPct val="80000"/>
              </a:lnSpc>
            </a:pPr>
            <a:r>
              <a:rPr lang="en-US" sz="1200"/>
              <a:t>Capacity strategy</a:t>
            </a:r>
          </a:p>
        </p:txBody>
      </p:sp>
      <p:sp>
        <p:nvSpPr>
          <p:cNvPr id="15388" name="Text Box 32"/>
          <p:cNvSpPr txBox="1">
            <a:spLocks noChangeArrowheads="1"/>
          </p:cNvSpPr>
          <p:nvPr/>
        </p:nvSpPr>
        <p:spPr bwMode="auto">
          <a:xfrm>
            <a:off x="3199158" y="2029578"/>
            <a:ext cx="3046494" cy="3109913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lg"/>
          </a:ln>
        </p:spPr>
        <p:txBody>
          <a:bodyPr>
            <a:spAutoFit/>
          </a:bodyPr>
          <a:lstStyle/>
          <a:p>
            <a:pPr>
              <a:tabLst>
                <a:tab pos="98425" algn="l"/>
              </a:tabLst>
            </a:pPr>
            <a:r>
              <a:rPr lang="en-GB" sz="1400" b="0" dirty="0"/>
              <a:t>Issues include,</a:t>
            </a:r>
          </a:p>
          <a:p>
            <a:pPr marL="77788" indent="-77788">
              <a:buFontTx/>
              <a:buChar char="•"/>
              <a:tabLst>
                <a:tab pos="98425" algn="l"/>
              </a:tabLst>
            </a:pPr>
            <a:r>
              <a:rPr lang="en-GB" sz="1400" b="0" dirty="0"/>
              <a:t>	What is purchasing and supply strategy?</a:t>
            </a:r>
          </a:p>
          <a:p>
            <a:pPr marL="77788" indent="-77788">
              <a:buFontTx/>
              <a:buChar char="•"/>
              <a:tabLst>
                <a:tab pos="98425" algn="l"/>
              </a:tabLst>
            </a:pPr>
            <a:r>
              <a:rPr lang="en-GB" sz="1400" b="0" dirty="0"/>
              <a:t>What should we do and what should we buy?</a:t>
            </a:r>
          </a:p>
          <a:p>
            <a:pPr marL="77788" indent="-77788">
              <a:buFontTx/>
              <a:buChar char="•"/>
              <a:tabLst>
                <a:tab pos="98425" algn="l"/>
              </a:tabLst>
            </a:pPr>
            <a:r>
              <a:rPr lang="en-GB" sz="1400" b="0" dirty="0"/>
              <a:t>How do we buy; what is the role of contracts and/or relationships?</a:t>
            </a:r>
          </a:p>
          <a:p>
            <a:pPr marL="77788" indent="-77788">
              <a:buFontTx/>
              <a:buChar char="•"/>
              <a:tabLst>
                <a:tab pos="98425" algn="l"/>
              </a:tabLst>
            </a:pPr>
            <a:r>
              <a:rPr lang="en-GB" sz="1400" b="0" dirty="0"/>
              <a:t>How do we manage supply dynamics?</a:t>
            </a:r>
          </a:p>
          <a:p>
            <a:pPr marL="77788" indent="-77788">
              <a:buFontTx/>
              <a:buChar char="•"/>
              <a:tabLst>
                <a:tab pos="98425" algn="l"/>
              </a:tabLst>
            </a:pPr>
            <a:r>
              <a:rPr lang="en-GB" sz="1400" b="0" dirty="0"/>
              <a:t>How do we manage suppliers over time?</a:t>
            </a:r>
          </a:p>
          <a:p>
            <a:pPr marL="77788" indent="-77788">
              <a:buFontTx/>
              <a:buChar char="•"/>
              <a:tabLst>
                <a:tab pos="98425" algn="l"/>
              </a:tabLst>
            </a:pPr>
            <a:r>
              <a:rPr lang="en-GB" sz="1400" b="0" dirty="0"/>
              <a:t>How do we manage supply chain risks?</a:t>
            </a:r>
          </a:p>
          <a:p>
            <a:pPr>
              <a:buFontTx/>
              <a:buChar char="•"/>
              <a:tabLst>
                <a:tab pos="98425" algn="l"/>
              </a:tabLst>
            </a:pPr>
            <a:endParaRPr lang="en-US" sz="1400" b="0" dirty="0"/>
          </a:p>
        </p:txBody>
      </p:sp>
      <p:sp>
        <p:nvSpPr>
          <p:cNvPr id="15389" name="TextBox 32"/>
          <p:cNvSpPr txBox="1">
            <a:spLocks noChangeArrowheads="1"/>
          </p:cNvSpPr>
          <p:nvPr/>
        </p:nvSpPr>
        <p:spPr bwMode="auto">
          <a:xfrm>
            <a:off x="935267" y="448799"/>
            <a:ext cx="8032291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 sz="2800" dirty="0"/>
              <a:t>Purchasing and supply strategy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433" name="Group 2"/>
          <p:cNvGrpSpPr>
            <a:grpSpLocks/>
          </p:cNvGrpSpPr>
          <p:nvPr/>
        </p:nvGrpSpPr>
        <p:grpSpPr bwMode="auto">
          <a:xfrm>
            <a:off x="1411499" y="1036296"/>
            <a:ext cx="7079832" cy="4751387"/>
            <a:chOff x="539552" y="1149395"/>
            <a:chExt cx="3804476" cy="3425909"/>
          </a:xfrm>
        </p:grpSpPr>
        <p:sp>
          <p:nvSpPr>
            <p:cNvPr id="4" name="Oval 3"/>
            <p:cNvSpPr/>
            <p:nvPr/>
          </p:nvSpPr>
          <p:spPr>
            <a:xfrm>
              <a:off x="645796" y="1625565"/>
              <a:ext cx="1042120" cy="745161"/>
            </a:xfrm>
            <a:prstGeom prst="ellipse">
              <a:avLst/>
            </a:prstGeom>
            <a:solidFill>
              <a:srgbClr val="5CD2FF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 sz="2000" b="0">
                <a:latin typeface="Arial"/>
                <a:cs typeface="Arial"/>
              </a:endParaRPr>
            </a:p>
          </p:txBody>
        </p:sp>
        <p:sp>
          <p:nvSpPr>
            <p:cNvPr id="18436" name="TextBox 4"/>
            <p:cNvSpPr txBox="1">
              <a:spLocks noChangeArrowheads="1"/>
            </p:cNvSpPr>
            <p:nvPr/>
          </p:nvSpPr>
          <p:spPr bwMode="auto">
            <a:xfrm>
              <a:off x="705390" y="1781032"/>
              <a:ext cx="996950" cy="28842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/>
              <a:r>
                <a:rPr lang="en-US" sz="2000" b="0">
                  <a:cs typeface="Arial" charset="0"/>
                </a:rPr>
                <a:t>Supplier</a:t>
              </a:r>
            </a:p>
          </p:txBody>
        </p:sp>
        <p:sp>
          <p:nvSpPr>
            <p:cNvPr id="6" name="Oval 5"/>
            <p:cNvSpPr/>
            <p:nvPr/>
          </p:nvSpPr>
          <p:spPr>
            <a:xfrm>
              <a:off x="1990020" y="1634723"/>
              <a:ext cx="1041196" cy="746306"/>
            </a:xfrm>
            <a:prstGeom prst="ellipse">
              <a:avLst/>
            </a:prstGeom>
            <a:solidFill>
              <a:srgbClr val="5CD2FF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 sz="2000" b="0">
                <a:latin typeface="Arial"/>
                <a:cs typeface="Arial"/>
              </a:endParaRPr>
            </a:p>
          </p:txBody>
        </p:sp>
        <p:sp>
          <p:nvSpPr>
            <p:cNvPr id="18438" name="TextBox 6"/>
            <p:cNvSpPr txBox="1">
              <a:spLocks noChangeArrowheads="1"/>
            </p:cNvSpPr>
            <p:nvPr/>
          </p:nvSpPr>
          <p:spPr bwMode="auto">
            <a:xfrm>
              <a:off x="2038900" y="1693343"/>
              <a:ext cx="996950" cy="51028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/>
              <a:r>
                <a:rPr lang="en-US" sz="2000" b="0">
                  <a:cs typeface="Arial" charset="0"/>
                </a:rPr>
                <a:t>Focal operation</a:t>
              </a:r>
            </a:p>
          </p:txBody>
        </p:sp>
        <p:sp>
          <p:nvSpPr>
            <p:cNvPr id="8" name="Oval 7"/>
            <p:cNvSpPr/>
            <p:nvPr/>
          </p:nvSpPr>
          <p:spPr>
            <a:xfrm>
              <a:off x="3278811" y="1643880"/>
              <a:ext cx="1041196" cy="745161"/>
            </a:xfrm>
            <a:prstGeom prst="ellipse">
              <a:avLst/>
            </a:prstGeom>
            <a:solidFill>
              <a:srgbClr val="5CD2FF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 sz="2000" b="0">
                <a:latin typeface="Arial"/>
                <a:cs typeface="Arial"/>
              </a:endParaRPr>
            </a:p>
          </p:txBody>
        </p:sp>
        <p:sp>
          <p:nvSpPr>
            <p:cNvPr id="18440" name="TextBox 8"/>
            <p:cNvSpPr txBox="1">
              <a:spLocks noChangeArrowheads="1"/>
            </p:cNvSpPr>
            <p:nvPr/>
          </p:nvSpPr>
          <p:spPr bwMode="auto">
            <a:xfrm>
              <a:off x="3337927" y="1798618"/>
              <a:ext cx="996950" cy="28842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/>
              <a:r>
                <a:rPr lang="en-US" sz="2000" b="0">
                  <a:cs typeface="Arial" charset="0"/>
                </a:rPr>
                <a:t>Customer</a:t>
              </a:r>
            </a:p>
          </p:txBody>
        </p:sp>
        <p:cxnSp>
          <p:nvCxnSpPr>
            <p:cNvPr id="11" name="Straight Arrow Connector 10"/>
            <p:cNvCxnSpPr>
              <a:stCxn id="4" idx="6"/>
              <a:endCxn id="6" idx="2"/>
            </p:cNvCxnSpPr>
            <p:nvPr/>
          </p:nvCxnSpPr>
          <p:spPr>
            <a:xfrm>
              <a:off x="1687916" y="1998718"/>
              <a:ext cx="302104" cy="9157"/>
            </a:xfrm>
            <a:prstGeom prst="straightConnector1">
              <a:avLst/>
            </a:prstGeom>
            <a:ln>
              <a:solidFill>
                <a:srgbClr val="000000"/>
              </a:solidFill>
              <a:headEnd type="triangle"/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Arrow Connector 11"/>
            <p:cNvCxnSpPr/>
            <p:nvPr/>
          </p:nvCxnSpPr>
          <p:spPr>
            <a:xfrm>
              <a:off x="3017358" y="1988416"/>
              <a:ext cx="303028" cy="10302"/>
            </a:xfrm>
            <a:prstGeom prst="straightConnector1">
              <a:avLst/>
            </a:prstGeom>
            <a:ln>
              <a:solidFill>
                <a:srgbClr val="000000"/>
              </a:solidFill>
              <a:headEnd type="triangle"/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8443" name="TextBox 12"/>
            <p:cNvSpPr txBox="1">
              <a:spLocks noChangeArrowheads="1"/>
            </p:cNvSpPr>
            <p:nvPr/>
          </p:nvSpPr>
          <p:spPr bwMode="auto">
            <a:xfrm>
              <a:off x="1298367" y="1149395"/>
              <a:ext cx="1116302" cy="51028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/>
              <a:r>
                <a:rPr lang="en-US" sz="2000" b="0" i="1">
                  <a:cs typeface="Arial" charset="0"/>
                </a:rPr>
                <a:t>Dyadic interaction</a:t>
              </a:r>
            </a:p>
          </p:txBody>
        </p:sp>
        <p:sp>
          <p:nvSpPr>
            <p:cNvPr id="18444" name="TextBox 13"/>
            <p:cNvSpPr txBox="1">
              <a:spLocks noChangeArrowheads="1"/>
            </p:cNvSpPr>
            <p:nvPr/>
          </p:nvSpPr>
          <p:spPr bwMode="auto">
            <a:xfrm>
              <a:off x="2590534" y="1158892"/>
              <a:ext cx="1116302" cy="51028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/>
              <a:r>
                <a:rPr lang="en-US" sz="2000" b="0" i="1">
                  <a:cs typeface="Arial" charset="0"/>
                </a:rPr>
                <a:t>Dyadic interaction</a:t>
              </a:r>
            </a:p>
          </p:txBody>
        </p:sp>
        <p:sp>
          <p:nvSpPr>
            <p:cNvPr id="38" name="Oval 37"/>
            <p:cNvSpPr/>
            <p:nvPr/>
          </p:nvSpPr>
          <p:spPr>
            <a:xfrm>
              <a:off x="663350" y="3806106"/>
              <a:ext cx="1042120" cy="745161"/>
            </a:xfrm>
            <a:prstGeom prst="ellipse">
              <a:avLst/>
            </a:prstGeom>
            <a:solidFill>
              <a:srgbClr val="5CD2FF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 sz="2000" b="0">
                <a:latin typeface="Arial"/>
                <a:cs typeface="Arial"/>
              </a:endParaRPr>
            </a:p>
          </p:txBody>
        </p:sp>
        <p:sp>
          <p:nvSpPr>
            <p:cNvPr id="18446" name="TextBox 38"/>
            <p:cNvSpPr txBox="1">
              <a:spLocks noChangeArrowheads="1"/>
            </p:cNvSpPr>
            <p:nvPr/>
          </p:nvSpPr>
          <p:spPr bwMode="auto">
            <a:xfrm>
              <a:off x="539552" y="3952411"/>
              <a:ext cx="1263518" cy="51028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/>
              <a:r>
                <a:rPr lang="en-US" sz="2000" b="0" dirty="0">
                  <a:cs typeface="Arial" charset="0"/>
                </a:rPr>
                <a:t>Electric motor manufacturer</a:t>
              </a:r>
            </a:p>
          </p:txBody>
        </p:sp>
        <p:sp>
          <p:nvSpPr>
            <p:cNvPr id="40" name="Oval 39"/>
            <p:cNvSpPr/>
            <p:nvPr/>
          </p:nvSpPr>
          <p:spPr>
            <a:xfrm>
              <a:off x="2007573" y="3815263"/>
              <a:ext cx="1041196" cy="745161"/>
            </a:xfrm>
            <a:prstGeom prst="ellipse">
              <a:avLst/>
            </a:prstGeom>
            <a:solidFill>
              <a:srgbClr val="5CD2FF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 sz="2000" b="0">
                <a:latin typeface="Arial"/>
                <a:cs typeface="Arial"/>
              </a:endParaRPr>
            </a:p>
          </p:txBody>
        </p:sp>
        <p:sp>
          <p:nvSpPr>
            <p:cNvPr id="18448" name="TextBox 40"/>
            <p:cNvSpPr txBox="1">
              <a:spLocks noChangeArrowheads="1"/>
            </p:cNvSpPr>
            <p:nvPr/>
          </p:nvSpPr>
          <p:spPr bwMode="auto">
            <a:xfrm>
              <a:off x="2014901" y="3843153"/>
              <a:ext cx="996950" cy="73215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/>
              <a:r>
                <a:rPr lang="en-US" sz="2000" b="0">
                  <a:cs typeface="Arial" charset="0"/>
                </a:rPr>
                <a:t>Washing machine maker</a:t>
              </a:r>
            </a:p>
          </p:txBody>
        </p:sp>
        <p:sp>
          <p:nvSpPr>
            <p:cNvPr id="42" name="Oval 41"/>
            <p:cNvSpPr/>
            <p:nvPr/>
          </p:nvSpPr>
          <p:spPr>
            <a:xfrm>
              <a:off x="3296365" y="3823275"/>
              <a:ext cx="1041196" cy="745161"/>
            </a:xfrm>
            <a:prstGeom prst="ellipse">
              <a:avLst/>
            </a:prstGeom>
            <a:solidFill>
              <a:srgbClr val="5CD2FF"/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 sz="2000" b="0">
                <a:latin typeface="Arial"/>
                <a:cs typeface="Arial"/>
              </a:endParaRPr>
            </a:p>
          </p:txBody>
        </p:sp>
        <p:sp>
          <p:nvSpPr>
            <p:cNvPr id="18450" name="TextBox 42"/>
            <p:cNvSpPr txBox="1">
              <a:spLocks noChangeArrowheads="1"/>
            </p:cNvSpPr>
            <p:nvPr/>
          </p:nvSpPr>
          <p:spPr bwMode="auto">
            <a:xfrm>
              <a:off x="3347078" y="4056227"/>
              <a:ext cx="996950" cy="28842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/>
              <a:r>
                <a:rPr lang="en-US" sz="2000" b="0">
                  <a:cs typeface="Arial" charset="0"/>
                </a:rPr>
                <a:t>Retailer</a:t>
              </a:r>
            </a:p>
          </p:txBody>
        </p:sp>
        <p:cxnSp>
          <p:nvCxnSpPr>
            <p:cNvPr id="44" name="Straight Arrow Connector 43"/>
            <p:cNvCxnSpPr>
              <a:stCxn id="38" idx="6"/>
              <a:endCxn id="40" idx="2"/>
            </p:cNvCxnSpPr>
            <p:nvPr/>
          </p:nvCxnSpPr>
          <p:spPr>
            <a:xfrm>
              <a:off x="1705470" y="4178114"/>
              <a:ext cx="302104" cy="10301"/>
            </a:xfrm>
            <a:prstGeom prst="straightConnector1">
              <a:avLst/>
            </a:prstGeom>
            <a:ln>
              <a:solidFill>
                <a:srgbClr val="000000"/>
              </a:solidFill>
              <a:headEnd type="triangle"/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Arrow Connector 44"/>
            <p:cNvCxnSpPr/>
            <p:nvPr/>
          </p:nvCxnSpPr>
          <p:spPr>
            <a:xfrm>
              <a:off x="3035835" y="4168957"/>
              <a:ext cx="302104" cy="9157"/>
            </a:xfrm>
            <a:prstGeom prst="straightConnector1">
              <a:avLst/>
            </a:prstGeom>
            <a:ln>
              <a:solidFill>
                <a:srgbClr val="000000"/>
              </a:solidFill>
              <a:headEnd type="triangle"/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8453" name="TextBox 45"/>
            <p:cNvSpPr txBox="1">
              <a:spLocks noChangeArrowheads="1"/>
            </p:cNvSpPr>
            <p:nvPr/>
          </p:nvSpPr>
          <p:spPr bwMode="auto">
            <a:xfrm>
              <a:off x="1316249" y="3329410"/>
              <a:ext cx="1116302" cy="51028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/>
              <a:r>
                <a:rPr lang="en-US" sz="2000" b="0" i="1">
                  <a:cs typeface="Arial" charset="0"/>
                </a:rPr>
                <a:t>Dyadic interaction</a:t>
              </a:r>
            </a:p>
          </p:txBody>
        </p:sp>
        <p:sp>
          <p:nvSpPr>
            <p:cNvPr id="18454" name="TextBox 46"/>
            <p:cNvSpPr txBox="1">
              <a:spLocks noChangeArrowheads="1"/>
            </p:cNvSpPr>
            <p:nvPr/>
          </p:nvSpPr>
          <p:spPr bwMode="auto">
            <a:xfrm>
              <a:off x="2608416" y="3338908"/>
              <a:ext cx="1116302" cy="51028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/>
              <a:r>
                <a:rPr lang="en-US" sz="2000" b="0" i="1">
                  <a:cs typeface="Arial" charset="0"/>
                </a:rPr>
                <a:t>Dyadic interaction</a:t>
              </a:r>
            </a:p>
          </p:txBody>
        </p:sp>
      </p:grpSp>
      <p:sp>
        <p:nvSpPr>
          <p:cNvPr id="18434" name="Text Box 2"/>
          <p:cNvSpPr txBox="1">
            <a:spLocks noChangeArrowheads="1"/>
          </p:cNvSpPr>
          <p:nvPr/>
        </p:nvSpPr>
        <p:spPr bwMode="auto">
          <a:xfrm>
            <a:off x="0" y="26640"/>
            <a:ext cx="9902825" cy="954088"/>
          </a:xfrm>
          <a:prstGeom prst="rect">
            <a:avLst/>
          </a:prstGeom>
          <a:noFill/>
          <a:ln w="15875">
            <a:noFill/>
            <a:miter lim="800000"/>
            <a:headEnd/>
            <a:tailEnd type="none" w="sm" len="sm"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2800" dirty="0">
                <a:cs typeface="Arial" charset="0"/>
              </a:rPr>
              <a:t>Dyadic relationships in a simple supply </a:t>
            </a:r>
            <a:r>
              <a:rPr lang="en-US" sz="2800" dirty="0" smtClean="0">
                <a:cs typeface="Arial" charset="0"/>
              </a:rPr>
              <a:t/>
            </a:r>
            <a:br>
              <a:rPr lang="en-US" sz="2800" dirty="0" smtClean="0">
                <a:cs typeface="Arial" charset="0"/>
              </a:rPr>
            </a:br>
            <a:r>
              <a:rPr lang="en-US" sz="2800" dirty="0" smtClean="0">
                <a:cs typeface="Arial" charset="0"/>
              </a:rPr>
              <a:t>network </a:t>
            </a:r>
            <a:r>
              <a:rPr lang="en-US" sz="2800" dirty="0">
                <a:cs typeface="Arial" charset="0"/>
              </a:rPr>
              <a:t>and example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457" name="Group 9"/>
          <p:cNvGrpSpPr>
            <a:grpSpLocks/>
          </p:cNvGrpSpPr>
          <p:nvPr/>
        </p:nvGrpSpPr>
        <p:grpSpPr bwMode="auto">
          <a:xfrm>
            <a:off x="799993" y="1209170"/>
            <a:ext cx="4832770" cy="2366298"/>
            <a:chOff x="2555777" y="1057044"/>
            <a:chExt cx="5278972" cy="2692886"/>
          </a:xfrm>
        </p:grpSpPr>
        <p:grpSp>
          <p:nvGrpSpPr>
            <p:cNvPr id="19473" name="Group 24"/>
            <p:cNvGrpSpPr>
              <a:grpSpLocks/>
            </p:cNvGrpSpPr>
            <p:nvPr/>
          </p:nvGrpSpPr>
          <p:grpSpPr bwMode="auto">
            <a:xfrm>
              <a:off x="2555777" y="2673104"/>
              <a:ext cx="2078094" cy="1076826"/>
              <a:chOff x="3619488" y="1776140"/>
              <a:chExt cx="734765" cy="503643"/>
            </a:xfrm>
          </p:grpSpPr>
          <p:sp>
            <p:nvSpPr>
              <p:cNvPr id="15" name="Oval 14"/>
              <p:cNvSpPr/>
              <p:nvPr/>
            </p:nvSpPr>
            <p:spPr>
              <a:xfrm>
                <a:off x="3619488" y="1776140"/>
                <a:ext cx="734765" cy="503643"/>
              </a:xfrm>
              <a:prstGeom prst="ellipse">
                <a:avLst/>
              </a:prstGeom>
              <a:solidFill>
                <a:srgbClr val="5CD2FF"/>
              </a:solidFill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 sz="1800" b="0">
                  <a:latin typeface="Arial"/>
                  <a:cs typeface="Arial"/>
                </a:endParaRPr>
              </a:p>
            </p:txBody>
          </p:sp>
          <p:sp>
            <p:nvSpPr>
              <p:cNvPr id="19485" name="TextBox 15"/>
              <p:cNvSpPr txBox="1">
                <a:spLocks noChangeArrowheads="1"/>
              </p:cNvSpPr>
              <p:nvPr/>
            </p:nvSpPr>
            <p:spPr bwMode="auto">
              <a:xfrm>
                <a:off x="3646895" y="1912158"/>
                <a:ext cx="703250" cy="19658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ctr"/>
                <a:r>
                  <a:rPr lang="en-US" sz="1800" b="0">
                    <a:cs typeface="Arial" charset="0"/>
                  </a:rPr>
                  <a:t>Supplier</a:t>
                </a:r>
              </a:p>
            </p:txBody>
          </p:sp>
        </p:grpSp>
        <p:grpSp>
          <p:nvGrpSpPr>
            <p:cNvPr id="19474" name="Group 26"/>
            <p:cNvGrpSpPr>
              <a:grpSpLocks/>
            </p:cNvGrpSpPr>
            <p:nvPr/>
          </p:nvGrpSpPr>
          <p:grpSpPr bwMode="auto">
            <a:xfrm>
              <a:off x="4121181" y="1057044"/>
              <a:ext cx="2078093" cy="1086692"/>
              <a:chOff x="4567560" y="1778115"/>
              <a:chExt cx="734765" cy="508259"/>
            </a:xfrm>
          </p:grpSpPr>
          <p:sp>
            <p:nvSpPr>
              <p:cNvPr id="17" name="Oval 16"/>
              <p:cNvSpPr/>
              <p:nvPr/>
            </p:nvSpPr>
            <p:spPr>
              <a:xfrm>
                <a:off x="4567560" y="1782730"/>
                <a:ext cx="734765" cy="503644"/>
              </a:xfrm>
              <a:prstGeom prst="ellipse">
                <a:avLst/>
              </a:prstGeom>
              <a:solidFill>
                <a:srgbClr val="5CD2FF"/>
              </a:solidFill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 sz="1800" b="0">
                  <a:latin typeface="Arial"/>
                  <a:cs typeface="Arial"/>
                </a:endParaRPr>
              </a:p>
            </p:txBody>
          </p:sp>
          <p:sp>
            <p:nvSpPr>
              <p:cNvPr id="19483" name="TextBox 17"/>
              <p:cNvSpPr txBox="1">
                <a:spLocks noChangeArrowheads="1"/>
              </p:cNvSpPr>
              <p:nvPr/>
            </p:nvSpPr>
            <p:spPr bwMode="auto">
              <a:xfrm>
                <a:off x="4587385" y="1778115"/>
                <a:ext cx="703320" cy="49145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ctr"/>
                <a:r>
                  <a:rPr lang="en-US" sz="1800" b="0">
                    <a:cs typeface="Arial" charset="0"/>
                  </a:rPr>
                  <a:t>Focal operation/ buyer</a:t>
                </a:r>
              </a:p>
            </p:txBody>
          </p:sp>
        </p:grpSp>
        <p:grpSp>
          <p:nvGrpSpPr>
            <p:cNvPr id="19475" name="Group 25"/>
            <p:cNvGrpSpPr>
              <a:grpSpLocks/>
            </p:cNvGrpSpPr>
            <p:nvPr/>
          </p:nvGrpSpPr>
          <p:grpSpPr bwMode="auto">
            <a:xfrm>
              <a:off x="5756655" y="2659953"/>
              <a:ext cx="2078094" cy="1076826"/>
              <a:chOff x="5476457" y="1818371"/>
              <a:chExt cx="734765" cy="503643"/>
            </a:xfrm>
          </p:grpSpPr>
          <p:sp>
            <p:nvSpPr>
              <p:cNvPr id="19" name="Oval 18"/>
              <p:cNvSpPr/>
              <p:nvPr/>
            </p:nvSpPr>
            <p:spPr>
              <a:xfrm>
                <a:off x="5476457" y="1818371"/>
                <a:ext cx="734765" cy="503643"/>
              </a:xfrm>
              <a:prstGeom prst="ellipse">
                <a:avLst/>
              </a:prstGeom>
              <a:solidFill>
                <a:srgbClr val="5CD2FF"/>
              </a:solidFill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 sz="1800" b="0">
                  <a:latin typeface="Arial"/>
                  <a:cs typeface="Arial"/>
                </a:endParaRPr>
              </a:p>
            </p:txBody>
          </p:sp>
          <p:sp>
            <p:nvSpPr>
              <p:cNvPr id="19481" name="TextBox 19"/>
              <p:cNvSpPr txBox="1">
                <a:spLocks noChangeArrowheads="1"/>
              </p:cNvSpPr>
              <p:nvPr/>
            </p:nvSpPr>
            <p:spPr bwMode="auto">
              <a:xfrm>
                <a:off x="5495802" y="1960540"/>
                <a:ext cx="703250" cy="196581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ctr"/>
                <a:r>
                  <a:rPr lang="en-US" sz="1800" b="0">
                    <a:cs typeface="Arial" charset="0"/>
                  </a:rPr>
                  <a:t>Customer</a:t>
                </a:r>
              </a:p>
            </p:txBody>
          </p:sp>
        </p:grpSp>
        <p:cxnSp>
          <p:nvCxnSpPr>
            <p:cNvPr id="21" name="Straight Arrow Connector 20"/>
            <p:cNvCxnSpPr>
              <a:stCxn id="15" idx="0"/>
              <a:endCxn id="17" idx="3"/>
            </p:cNvCxnSpPr>
            <p:nvPr/>
          </p:nvCxnSpPr>
          <p:spPr>
            <a:xfrm flipV="1">
              <a:off x="3594821" y="1985910"/>
              <a:ext cx="830553" cy="687195"/>
            </a:xfrm>
            <a:prstGeom prst="straightConnector1">
              <a:avLst/>
            </a:prstGeom>
            <a:ln>
              <a:solidFill>
                <a:srgbClr val="000000"/>
              </a:solidFill>
              <a:headEnd type="triangle"/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Arrow Connector 21"/>
            <p:cNvCxnSpPr>
              <a:stCxn id="17" idx="5"/>
              <a:endCxn id="19" idx="0"/>
            </p:cNvCxnSpPr>
            <p:nvPr/>
          </p:nvCxnSpPr>
          <p:spPr>
            <a:xfrm>
              <a:off x="5895078" y="1985910"/>
              <a:ext cx="900621" cy="674043"/>
            </a:xfrm>
            <a:prstGeom prst="straightConnector1">
              <a:avLst/>
            </a:prstGeom>
            <a:ln>
              <a:solidFill>
                <a:srgbClr val="000000"/>
              </a:solidFill>
              <a:headEnd type="triangle"/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478" name="TextBox 23"/>
            <p:cNvSpPr txBox="1">
              <a:spLocks noChangeArrowheads="1"/>
            </p:cNvSpPr>
            <p:nvPr/>
          </p:nvSpPr>
          <p:spPr bwMode="auto">
            <a:xfrm>
              <a:off x="4028542" y="2171299"/>
              <a:ext cx="2227073" cy="42030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/>
              <a:r>
                <a:rPr lang="en-US" sz="1800" b="0" i="1">
                  <a:cs typeface="Arial" charset="0"/>
                </a:rPr>
                <a:t>Triadic interaction</a:t>
              </a:r>
            </a:p>
          </p:txBody>
        </p:sp>
        <p:cxnSp>
          <p:nvCxnSpPr>
            <p:cNvPr id="33" name="Straight Arrow Connector 32"/>
            <p:cNvCxnSpPr>
              <a:stCxn id="19" idx="2"/>
              <a:endCxn id="15" idx="6"/>
            </p:cNvCxnSpPr>
            <p:nvPr/>
          </p:nvCxnSpPr>
          <p:spPr>
            <a:xfrm flipH="1">
              <a:off x="4633867" y="3197544"/>
              <a:ext cx="1122786" cy="13152"/>
            </a:xfrm>
            <a:prstGeom prst="straightConnector1">
              <a:avLst/>
            </a:prstGeom>
            <a:ln>
              <a:solidFill>
                <a:srgbClr val="000000"/>
              </a:solidFill>
              <a:headEnd type="triangle"/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9458" name="Group 22"/>
          <p:cNvGrpSpPr>
            <a:grpSpLocks/>
          </p:cNvGrpSpPr>
          <p:nvPr/>
        </p:nvGrpSpPr>
        <p:grpSpPr bwMode="auto">
          <a:xfrm>
            <a:off x="4135523" y="3760383"/>
            <a:ext cx="4967316" cy="2359069"/>
            <a:chOff x="2818527" y="4419706"/>
            <a:chExt cx="5425881" cy="2683643"/>
          </a:xfrm>
        </p:grpSpPr>
        <p:grpSp>
          <p:nvGrpSpPr>
            <p:cNvPr id="19460" name="Group 47"/>
            <p:cNvGrpSpPr>
              <a:grpSpLocks/>
            </p:cNvGrpSpPr>
            <p:nvPr/>
          </p:nvGrpSpPr>
          <p:grpSpPr bwMode="auto">
            <a:xfrm>
              <a:off x="2818527" y="6026933"/>
              <a:ext cx="2078070" cy="1076416"/>
              <a:chOff x="3619488" y="1776331"/>
              <a:chExt cx="734757" cy="503452"/>
            </a:xfrm>
          </p:grpSpPr>
          <p:sp>
            <p:nvSpPr>
              <p:cNvPr id="49" name="Oval 48"/>
              <p:cNvSpPr/>
              <p:nvPr/>
            </p:nvSpPr>
            <p:spPr>
              <a:xfrm>
                <a:off x="3619488" y="1776331"/>
                <a:ext cx="734757" cy="503452"/>
              </a:xfrm>
              <a:prstGeom prst="ellipse">
                <a:avLst/>
              </a:prstGeom>
              <a:solidFill>
                <a:srgbClr val="5CD2FF"/>
              </a:solidFill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 sz="1800" b="0">
                  <a:latin typeface="Arial"/>
                  <a:cs typeface="Arial"/>
                </a:endParaRPr>
              </a:p>
            </p:txBody>
          </p:sp>
          <p:sp>
            <p:nvSpPr>
              <p:cNvPr id="19472" name="TextBox 49"/>
              <p:cNvSpPr txBox="1">
                <a:spLocks noChangeArrowheads="1"/>
              </p:cNvSpPr>
              <p:nvPr/>
            </p:nvSpPr>
            <p:spPr bwMode="auto">
              <a:xfrm>
                <a:off x="3628789" y="1796509"/>
                <a:ext cx="703250" cy="34388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ctr"/>
                <a:r>
                  <a:rPr lang="en-US" sz="1800" b="0" dirty="0">
                    <a:cs typeface="Arial" charset="0"/>
                  </a:rPr>
                  <a:t>Baggage handling agent</a:t>
                </a:r>
              </a:p>
            </p:txBody>
          </p:sp>
        </p:grpSp>
        <p:grpSp>
          <p:nvGrpSpPr>
            <p:cNvPr id="19461" name="Group 50"/>
            <p:cNvGrpSpPr>
              <a:grpSpLocks/>
            </p:cNvGrpSpPr>
            <p:nvPr/>
          </p:nvGrpSpPr>
          <p:grpSpPr bwMode="auto">
            <a:xfrm>
              <a:off x="4383915" y="4419706"/>
              <a:ext cx="2078070" cy="1076418"/>
              <a:chOff x="4567554" y="1782430"/>
              <a:chExt cx="734757" cy="503452"/>
            </a:xfrm>
          </p:grpSpPr>
          <p:sp>
            <p:nvSpPr>
              <p:cNvPr id="52" name="Oval 51"/>
              <p:cNvSpPr/>
              <p:nvPr/>
            </p:nvSpPr>
            <p:spPr>
              <a:xfrm>
                <a:off x="4567554" y="1782430"/>
                <a:ext cx="734757" cy="503452"/>
              </a:xfrm>
              <a:prstGeom prst="ellipse">
                <a:avLst/>
              </a:prstGeom>
              <a:solidFill>
                <a:srgbClr val="5CD2FF"/>
              </a:solidFill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 sz="1800" b="0">
                  <a:latin typeface="Arial"/>
                  <a:cs typeface="Arial"/>
                </a:endParaRPr>
              </a:p>
            </p:txBody>
          </p:sp>
          <p:sp>
            <p:nvSpPr>
              <p:cNvPr id="19470" name="TextBox 52"/>
              <p:cNvSpPr txBox="1">
                <a:spLocks noChangeArrowheads="1"/>
              </p:cNvSpPr>
              <p:nvPr/>
            </p:nvSpPr>
            <p:spPr bwMode="auto">
              <a:xfrm>
                <a:off x="4582144" y="1925054"/>
                <a:ext cx="703250" cy="196507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ctr"/>
                <a:r>
                  <a:rPr lang="en-US" sz="1800" b="0">
                    <a:cs typeface="Arial" charset="0"/>
                  </a:rPr>
                  <a:t>Airline</a:t>
                </a:r>
              </a:p>
            </p:txBody>
          </p:sp>
        </p:grpSp>
        <p:grpSp>
          <p:nvGrpSpPr>
            <p:cNvPr id="19462" name="Group 53"/>
            <p:cNvGrpSpPr>
              <a:grpSpLocks/>
            </p:cNvGrpSpPr>
            <p:nvPr/>
          </p:nvGrpSpPr>
          <p:grpSpPr bwMode="auto">
            <a:xfrm>
              <a:off x="5827929" y="6025292"/>
              <a:ext cx="2416479" cy="1076418"/>
              <a:chOff x="5408757" y="1802046"/>
              <a:chExt cx="854410" cy="503452"/>
            </a:xfrm>
          </p:grpSpPr>
          <p:sp>
            <p:nvSpPr>
              <p:cNvPr id="55" name="Oval 54"/>
              <p:cNvSpPr/>
              <p:nvPr/>
            </p:nvSpPr>
            <p:spPr>
              <a:xfrm>
                <a:off x="5476446" y="1802046"/>
                <a:ext cx="734756" cy="503452"/>
              </a:xfrm>
              <a:prstGeom prst="ellipse">
                <a:avLst/>
              </a:prstGeom>
              <a:solidFill>
                <a:srgbClr val="5CD2FF"/>
              </a:solidFill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 sz="1800" b="0">
                  <a:latin typeface="Arial"/>
                  <a:cs typeface="Arial"/>
                </a:endParaRPr>
              </a:p>
            </p:txBody>
          </p:sp>
          <p:sp>
            <p:nvSpPr>
              <p:cNvPr id="19468" name="TextBox 55"/>
              <p:cNvSpPr txBox="1">
                <a:spLocks noChangeArrowheads="1"/>
              </p:cNvSpPr>
              <p:nvPr/>
            </p:nvSpPr>
            <p:spPr bwMode="auto">
              <a:xfrm>
                <a:off x="5408757" y="1944802"/>
                <a:ext cx="854410" cy="196507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ctr"/>
                <a:r>
                  <a:rPr lang="en-US" sz="1800" b="0">
                    <a:cs typeface="Arial" charset="0"/>
                  </a:rPr>
                  <a:t>Passengers</a:t>
                </a:r>
              </a:p>
            </p:txBody>
          </p:sp>
        </p:grpSp>
        <p:cxnSp>
          <p:nvCxnSpPr>
            <p:cNvPr id="57" name="Straight Arrow Connector 56"/>
            <p:cNvCxnSpPr>
              <a:stCxn id="49" idx="0"/>
              <a:endCxn id="52" idx="3"/>
            </p:cNvCxnSpPr>
            <p:nvPr/>
          </p:nvCxnSpPr>
          <p:spPr>
            <a:xfrm flipV="1">
              <a:off x="3857562" y="5338357"/>
              <a:ext cx="830544" cy="688579"/>
            </a:xfrm>
            <a:prstGeom prst="straightConnector1">
              <a:avLst/>
            </a:prstGeom>
            <a:ln>
              <a:solidFill>
                <a:srgbClr val="000000"/>
              </a:solidFill>
              <a:headEnd type="triangle"/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Arrow Connector 57"/>
            <p:cNvCxnSpPr>
              <a:stCxn id="52" idx="5"/>
              <a:endCxn id="55" idx="0"/>
            </p:cNvCxnSpPr>
            <p:nvPr/>
          </p:nvCxnSpPr>
          <p:spPr>
            <a:xfrm>
              <a:off x="6157793" y="5338357"/>
              <a:ext cx="900611" cy="686935"/>
            </a:xfrm>
            <a:prstGeom prst="straightConnector1">
              <a:avLst/>
            </a:prstGeom>
            <a:ln>
              <a:solidFill>
                <a:srgbClr val="000000"/>
              </a:solidFill>
              <a:headEnd type="triangle"/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465" name="TextBox 58"/>
            <p:cNvSpPr txBox="1">
              <a:spLocks noChangeArrowheads="1"/>
            </p:cNvSpPr>
            <p:nvPr/>
          </p:nvSpPr>
          <p:spPr bwMode="auto">
            <a:xfrm>
              <a:off x="4368708" y="5537895"/>
              <a:ext cx="2227073" cy="4201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/>
              <a:r>
                <a:rPr lang="en-US" sz="1800" b="0" i="1">
                  <a:cs typeface="Arial" charset="0"/>
                </a:rPr>
                <a:t>Triadic interaction</a:t>
              </a:r>
            </a:p>
          </p:txBody>
        </p:sp>
        <p:cxnSp>
          <p:nvCxnSpPr>
            <p:cNvPr id="60" name="Straight Arrow Connector 59"/>
            <p:cNvCxnSpPr>
              <a:stCxn id="55" idx="2"/>
              <a:endCxn id="49" idx="6"/>
            </p:cNvCxnSpPr>
            <p:nvPr/>
          </p:nvCxnSpPr>
          <p:spPr>
            <a:xfrm flipH="1">
              <a:off x="4896596" y="6562679"/>
              <a:ext cx="1122773" cy="1643"/>
            </a:xfrm>
            <a:prstGeom prst="straightConnector1">
              <a:avLst/>
            </a:prstGeom>
            <a:ln>
              <a:solidFill>
                <a:srgbClr val="000000"/>
              </a:solidFill>
              <a:headEnd type="triangle"/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9459" name="Text Box 2"/>
          <p:cNvSpPr txBox="1">
            <a:spLocks noChangeArrowheads="1"/>
          </p:cNvSpPr>
          <p:nvPr/>
        </p:nvSpPr>
        <p:spPr bwMode="auto">
          <a:xfrm>
            <a:off x="0" y="456856"/>
            <a:ext cx="9902825" cy="523875"/>
          </a:xfrm>
          <a:prstGeom prst="rect">
            <a:avLst/>
          </a:prstGeom>
          <a:noFill/>
          <a:ln w="15875">
            <a:noFill/>
            <a:miter lim="800000"/>
            <a:headEnd/>
            <a:tailEnd type="none" w="sm" len="sm"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2800">
                <a:cs typeface="Arial" charset="0"/>
              </a:rPr>
              <a:t>Triadic relationship and example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Box 9"/>
          <p:cNvSpPr txBox="1">
            <a:spLocks noChangeArrowheads="1"/>
          </p:cNvSpPr>
          <p:nvPr/>
        </p:nvSpPr>
        <p:spPr bwMode="auto">
          <a:xfrm>
            <a:off x="4423562" y="1418763"/>
            <a:ext cx="1542239" cy="369332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  <a:miter lim="800000"/>
            <a:headEnd type="none" w="sm" len="med"/>
            <a:tailEnd type="none" w="sm" len="lg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GB" sz="1800" b="0" dirty="0">
                <a:solidFill>
                  <a:srgbClr val="FF0000"/>
                </a:solidFill>
              </a:rPr>
              <a:t>Competitors</a:t>
            </a:r>
            <a:endParaRPr lang="en-US" sz="1800" b="0" dirty="0">
              <a:solidFill>
                <a:srgbClr val="FF0000"/>
              </a:solidFill>
            </a:endParaRPr>
          </a:p>
        </p:txBody>
      </p:sp>
      <p:sp>
        <p:nvSpPr>
          <p:cNvPr id="11" name="Text Box 10"/>
          <p:cNvSpPr txBox="1">
            <a:spLocks noChangeArrowheads="1"/>
          </p:cNvSpPr>
          <p:nvPr/>
        </p:nvSpPr>
        <p:spPr bwMode="auto">
          <a:xfrm>
            <a:off x="4093592" y="5766181"/>
            <a:ext cx="2027575" cy="369332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  <a:miter lim="800000"/>
            <a:headEnd type="none" w="sm" len="med"/>
            <a:tailEnd type="none" w="sm" len="lg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GB" sz="1800" b="0" dirty="0">
                <a:solidFill>
                  <a:srgbClr val="FF0000"/>
                </a:solidFill>
              </a:rPr>
              <a:t>Complementors</a:t>
            </a:r>
            <a:endParaRPr lang="en-US" sz="1800" b="0" dirty="0">
              <a:solidFill>
                <a:srgbClr val="FF0000"/>
              </a:solidFill>
            </a:endParaRPr>
          </a:p>
        </p:txBody>
      </p:sp>
      <p:sp>
        <p:nvSpPr>
          <p:cNvPr id="12" name="Text Box 11"/>
          <p:cNvSpPr txBox="1">
            <a:spLocks noChangeArrowheads="1"/>
          </p:cNvSpPr>
          <p:nvPr/>
        </p:nvSpPr>
        <p:spPr bwMode="auto">
          <a:xfrm>
            <a:off x="150612" y="3628774"/>
            <a:ext cx="1290237" cy="369332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  <a:miter lim="800000"/>
            <a:headEnd type="none" w="sm" len="med"/>
            <a:tailEnd type="none" w="sm" len="lg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>
            <a:spAutoFit/>
          </a:bodyPr>
          <a:lstStyle/>
          <a:p>
            <a:pPr algn="r">
              <a:spcBef>
                <a:spcPct val="50000"/>
              </a:spcBef>
              <a:defRPr/>
            </a:pPr>
            <a:r>
              <a:rPr lang="en-GB" sz="1800" b="0">
                <a:solidFill>
                  <a:srgbClr val="FF0000"/>
                </a:solidFill>
              </a:rPr>
              <a:t>Suppliers</a:t>
            </a:r>
            <a:endParaRPr lang="en-US" sz="1800" b="0">
              <a:solidFill>
                <a:srgbClr val="FF0000"/>
              </a:solidFill>
            </a:endParaRPr>
          </a:p>
        </p:txBody>
      </p:sp>
      <p:sp>
        <p:nvSpPr>
          <p:cNvPr id="13" name="Text Box 12"/>
          <p:cNvSpPr txBox="1">
            <a:spLocks noChangeArrowheads="1"/>
          </p:cNvSpPr>
          <p:nvPr/>
        </p:nvSpPr>
        <p:spPr bwMode="auto">
          <a:xfrm>
            <a:off x="8243874" y="3641940"/>
            <a:ext cx="1454199" cy="369332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  <a:miter lim="800000"/>
            <a:headEnd type="none" w="sm" len="med"/>
            <a:tailEnd type="none" w="sm" len="lg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GB" sz="1800" b="0" dirty="0">
                <a:solidFill>
                  <a:srgbClr val="FF0000"/>
                </a:solidFill>
              </a:rPr>
              <a:t>Customers</a:t>
            </a:r>
            <a:endParaRPr lang="en-US" sz="1800" b="0" dirty="0">
              <a:solidFill>
                <a:srgbClr val="FF0000"/>
              </a:solidFill>
            </a:endParaRPr>
          </a:p>
        </p:txBody>
      </p:sp>
      <p:cxnSp>
        <p:nvCxnSpPr>
          <p:cNvPr id="20493" name="AutoShape 14"/>
          <p:cNvCxnSpPr>
            <a:cxnSpLocks noChangeShapeType="1"/>
          </p:cNvCxnSpPr>
          <p:nvPr/>
        </p:nvCxnSpPr>
        <p:spPr bwMode="auto">
          <a:xfrm rot="5400000">
            <a:off x="4708806" y="5361589"/>
            <a:ext cx="803275" cy="5157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 type="none" w="sm" len="med"/>
            <a:tailEnd type="stealth" w="sm" len="lg"/>
          </a:ln>
        </p:spPr>
      </p:cxnSp>
      <p:cxnSp>
        <p:nvCxnSpPr>
          <p:cNvPr id="20494" name="AutoShape 18"/>
          <p:cNvCxnSpPr>
            <a:cxnSpLocks noChangeShapeType="1"/>
          </p:cNvCxnSpPr>
          <p:nvPr/>
        </p:nvCxnSpPr>
        <p:spPr bwMode="auto">
          <a:xfrm flipV="1">
            <a:off x="1440725" y="3779840"/>
            <a:ext cx="995441" cy="33338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 type="stealth" w="sm" len="lg"/>
            <a:tailEnd type="stealth" w="sm" len="lg"/>
          </a:ln>
        </p:spPr>
      </p:cxnSp>
      <p:cxnSp>
        <p:nvCxnSpPr>
          <p:cNvPr id="20495" name="AutoShape 19"/>
          <p:cNvCxnSpPr>
            <a:cxnSpLocks noChangeShapeType="1"/>
          </p:cNvCxnSpPr>
          <p:nvPr/>
        </p:nvCxnSpPr>
        <p:spPr bwMode="auto">
          <a:xfrm rot="10800000">
            <a:off x="7420243" y="3786190"/>
            <a:ext cx="823517" cy="39688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 type="stealth" w="sm" len="lg"/>
            <a:tailEnd type="stealth" w="sm" len="lg"/>
          </a:ln>
        </p:spPr>
      </p:cxnSp>
      <p:cxnSp>
        <p:nvCxnSpPr>
          <p:cNvPr id="20496" name="AutoShape 20"/>
          <p:cNvCxnSpPr>
            <a:cxnSpLocks noChangeShapeType="1"/>
          </p:cNvCxnSpPr>
          <p:nvPr/>
        </p:nvCxnSpPr>
        <p:spPr bwMode="auto">
          <a:xfrm rot="16200000" flipH="1">
            <a:off x="1467655" y="3325685"/>
            <a:ext cx="1954212" cy="3297503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 type="stealth" w="sm" len="lg"/>
            <a:tailEnd type="stealth" w="sm" len="lg"/>
          </a:ln>
        </p:spPr>
      </p:cxnSp>
      <p:cxnSp>
        <p:nvCxnSpPr>
          <p:cNvPr id="20497" name="AutoShape 21"/>
          <p:cNvCxnSpPr>
            <a:cxnSpLocks noChangeShapeType="1"/>
          </p:cNvCxnSpPr>
          <p:nvPr/>
        </p:nvCxnSpPr>
        <p:spPr bwMode="auto">
          <a:xfrm rot="5400000">
            <a:off x="6575785" y="3556330"/>
            <a:ext cx="1939925" cy="2850501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 type="stealth" w="sm" len="lg"/>
            <a:tailEnd type="stealth" w="sm" len="lg"/>
          </a:ln>
        </p:spPr>
      </p:cxnSp>
      <p:cxnSp>
        <p:nvCxnSpPr>
          <p:cNvPr id="20498" name="AutoShape 22"/>
          <p:cNvCxnSpPr>
            <a:cxnSpLocks noChangeShapeType="1"/>
          </p:cNvCxnSpPr>
          <p:nvPr/>
        </p:nvCxnSpPr>
        <p:spPr bwMode="auto">
          <a:xfrm rot="10800000" flipV="1">
            <a:off x="796011" y="1603378"/>
            <a:ext cx="3627597" cy="202565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 type="stealth" w="sm" len="lg"/>
            <a:tailEnd type="stealth" w="sm" len="lg"/>
          </a:ln>
        </p:spPr>
      </p:cxnSp>
      <p:cxnSp>
        <p:nvCxnSpPr>
          <p:cNvPr id="20499" name="AutoShape 23"/>
          <p:cNvCxnSpPr>
            <a:cxnSpLocks noChangeShapeType="1"/>
          </p:cNvCxnSpPr>
          <p:nvPr/>
        </p:nvCxnSpPr>
        <p:spPr bwMode="auto">
          <a:xfrm>
            <a:off x="5965765" y="1603378"/>
            <a:ext cx="3005232" cy="203835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 type="stealth" w="sm" len="lg"/>
            <a:tailEnd type="stealth" w="sm" len="lg"/>
          </a:ln>
        </p:spPr>
      </p:cxnSp>
      <p:cxnSp>
        <p:nvCxnSpPr>
          <p:cNvPr id="20500" name="AutoShape 15"/>
          <p:cNvCxnSpPr>
            <a:cxnSpLocks noChangeShapeType="1"/>
          </p:cNvCxnSpPr>
          <p:nvPr/>
        </p:nvCxnSpPr>
        <p:spPr bwMode="auto">
          <a:xfrm rot="16200000" flipV="1">
            <a:off x="4812893" y="2168465"/>
            <a:ext cx="763587" cy="1719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 type="none" w="sm" len="med"/>
            <a:tailEnd type="stealth" w="sm" len="lg"/>
          </a:ln>
        </p:spPr>
      </p:cxnSp>
      <p:sp>
        <p:nvSpPr>
          <p:cNvPr id="14" name="Rectangle 13"/>
          <p:cNvSpPr>
            <a:spLocks noChangeArrowheads="1"/>
          </p:cNvSpPr>
          <p:nvPr/>
        </p:nvSpPr>
        <p:spPr bwMode="auto">
          <a:xfrm>
            <a:off x="2815025" y="2604627"/>
            <a:ext cx="4596418" cy="2357786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  <a:miter lim="800000"/>
            <a:headEnd type="none" w="sm" len="med"/>
            <a:tailEnd type="none" w="sm" len="lg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anchor="ctr"/>
          <a:lstStyle/>
          <a:p>
            <a:pPr>
              <a:defRPr/>
            </a:pPr>
            <a:endParaRPr lang="en-GB" b="0"/>
          </a:p>
        </p:txBody>
      </p:sp>
      <p:sp>
        <p:nvSpPr>
          <p:cNvPr id="20504" name="AutoShape 2"/>
          <p:cNvSpPr>
            <a:spLocks noChangeArrowheads="1"/>
          </p:cNvSpPr>
          <p:nvPr/>
        </p:nvSpPr>
        <p:spPr bwMode="auto">
          <a:xfrm>
            <a:off x="4165720" y="2992443"/>
            <a:ext cx="1884288" cy="492125"/>
          </a:xfrm>
          <a:prstGeom prst="curvedDownArrow">
            <a:avLst>
              <a:gd name="adj1" fmla="val 51477"/>
              <a:gd name="adj2" fmla="val 125657"/>
              <a:gd name="adj3" fmla="val 35120"/>
            </a:avLst>
          </a:prstGeom>
          <a:solidFill>
            <a:srgbClr val="99CC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b="0"/>
          </a:p>
        </p:txBody>
      </p:sp>
      <p:sp>
        <p:nvSpPr>
          <p:cNvPr id="20505" name="AutoShape 3"/>
          <p:cNvSpPr>
            <a:spLocks noChangeArrowheads="1"/>
          </p:cNvSpPr>
          <p:nvPr/>
        </p:nvSpPr>
        <p:spPr bwMode="auto">
          <a:xfrm flipH="1" flipV="1">
            <a:off x="3914713" y="4175128"/>
            <a:ext cx="1880849" cy="474662"/>
          </a:xfrm>
          <a:prstGeom prst="curvedDownArrow">
            <a:avLst>
              <a:gd name="adj1" fmla="val 51326"/>
              <a:gd name="adj2" fmla="val 125248"/>
              <a:gd name="adj3" fmla="val 35120"/>
            </a:avLst>
          </a:prstGeom>
          <a:solidFill>
            <a:srgbClr val="99CC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 b="0"/>
          </a:p>
        </p:txBody>
      </p:sp>
      <p:sp>
        <p:nvSpPr>
          <p:cNvPr id="6" name="Freeform 5"/>
          <p:cNvSpPr>
            <a:spLocks/>
          </p:cNvSpPr>
          <p:nvPr/>
        </p:nvSpPr>
        <p:spPr bwMode="auto">
          <a:xfrm>
            <a:off x="3142071" y="3465964"/>
            <a:ext cx="1842685" cy="701330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768" y="0"/>
              </a:cxn>
              <a:cxn ang="0">
                <a:pos x="1200" y="336"/>
              </a:cxn>
              <a:cxn ang="0">
                <a:pos x="792" y="672"/>
              </a:cxn>
              <a:cxn ang="0">
                <a:pos x="0" y="672"/>
              </a:cxn>
              <a:cxn ang="0">
                <a:pos x="0" y="0"/>
              </a:cxn>
            </a:cxnLst>
            <a:rect l="0" t="0" r="r" b="b"/>
            <a:pathLst>
              <a:path w="1200" h="672">
                <a:moveTo>
                  <a:pt x="0" y="0"/>
                </a:moveTo>
                <a:lnTo>
                  <a:pt x="768" y="0"/>
                </a:lnTo>
                <a:lnTo>
                  <a:pt x="1200" y="336"/>
                </a:lnTo>
                <a:lnTo>
                  <a:pt x="792" y="672"/>
                </a:lnTo>
                <a:lnTo>
                  <a:pt x="0" y="672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  <a:ln w="9525" cap="flat" cmpd="sng">
            <a:solidFill>
              <a:schemeClr val="tx1"/>
            </a:solidFill>
            <a:prstDash val="solid"/>
            <a:round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anchor="ctr"/>
          <a:lstStyle/>
          <a:p>
            <a:pPr>
              <a:defRPr/>
            </a:pPr>
            <a:endParaRPr lang="en-GB" b="0"/>
          </a:p>
        </p:txBody>
      </p:sp>
      <p:sp>
        <p:nvSpPr>
          <p:cNvPr id="20509" name="Text Box 6"/>
          <p:cNvSpPr txBox="1">
            <a:spLocks noChangeArrowheads="1"/>
          </p:cNvSpPr>
          <p:nvPr/>
        </p:nvSpPr>
        <p:spPr bwMode="auto">
          <a:xfrm>
            <a:off x="2939903" y="3538543"/>
            <a:ext cx="1765660" cy="646113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sm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1800" b="0" dirty="0" smtClean="0"/>
              <a:t>Operations </a:t>
            </a:r>
            <a:r>
              <a:rPr lang="en-US" sz="1800" b="0" dirty="0"/>
              <a:t>Resources</a:t>
            </a: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 rot="10800000" flipV="1">
            <a:off x="4984756" y="3463236"/>
            <a:ext cx="1997099" cy="704061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768" y="0"/>
              </a:cxn>
              <a:cxn ang="0">
                <a:pos x="1200" y="336"/>
              </a:cxn>
              <a:cxn ang="0">
                <a:pos x="792" y="672"/>
              </a:cxn>
              <a:cxn ang="0">
                <a:pos x="0" y="672"/>
              </a:cxn>
              <a:cxn ang="0">
                <a:pos x="0" y="0"/>
              </a:cxn>
            </a:cxnLst>
            <a:rect l="0" t="0" r="r" b="b"/>
            <a:pathLst>
              <a:path w="1200" h="672">
                <a:moveTo>
                  <a:pt x="0" y="0"/>
                </a:moveTo>
                <a:lnTo>
                  <a:pt x="768" y="0"/>
                </a:lnTo>
                <a:lnTo>
                  <a:pt x="1200" y="336"/>
                </a:lnTo>
                <a:lnTo>
                  <a:pt x="792" y="672"/>
                </a:lnTo>
                <a:lnTo>
                  <a:pt x="0" y="672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  <a:ln w="9525" cap="flat" cmpd="sng">
            <a:solidFill>
              <a:schemeClr val="tx1"/>
            </a:solidFill>
            <a:prstDash val="solid"/>
            <a:round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anchor="ctr"/>
          <a:lstStyle/>
          <a:p>
            <a:pPr>
              <a:defRPr/>
            </a:pPr>
            <a:endParaRPr lang="en-GB" b="0"/>
          </a:p>
        </p:txBody>
      </p:sp>
      <p:sp>
        <p:nvSpPr>
          <p:cNvPr id="20513" name="Text Box 8"/>
          <p:cNvSpPr txBox="1">
            <a:spLocks noChangeArrowheads="1"/>
          </p:cNvSpPr>
          <p:nvPr/>
        </p:nvSpPr>
        <p:spPr bwMode="auto">
          <a:xfrm rot="10800000" flipV="1">
            <a:off x="5185229" y="3457578"/>
            <a:ext cx="1975408" cy="646112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sm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sz="1800" b="0"/>
              <a:t>Market Requirements</a:t>
            </a:r>
          </a:p>
        </p:txBody>
      </p:sp>
      <p:sp>
        <p:nvSpPr>
          <p:cNvPr id="17" name="AutoShape 17"/>
          <p:cNvSpPr>
            <a:spLocks noChangeArrowheads="1"/>
          </p:cNvSpPr>
          <p:nvPr/>
        </p:nvSpPr>
        <p:spPr bwMode="auto">
          <a:xfrm>
            <a:off x="7198587" y="3482350"/>
            <a:ext cx="718031" cy="654940"/>
          </a:xfrm>
          <a:prstGeom prst="rightArrow">
            <a:avLst>
              <a:gd name="adj1" fmla="val 65000"/>
              <a:gd name="adj2" fmla="val 39164"/>
            </a:avLst>
          </a:prstGeom>
          <a:solidFill>
            <a:srgbClr val="FF0000"/>
          </a:solidFill>
          <a:ln w="9525">
            <a:noFill/>
            <a:miter lim="800000"/>
            <a:headEnd type="none" w="sm" len="med"/>
            <a:tailEnd type="none" w="sm" len="lg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anchor="ctr"/>
          <a:lstStyle/>
          <a:p>
            <a:pPr>
              <a:defRPr/>
            </a:pPr>
            <a:endParaRPr lang="en-GB" b="0"/>
          </a:p>
        </p:txBody>
      </p:sp>
      <p:sp>
        <p:nvSpPr>
          <p:cNvPr id="20517" name="Text Box 24"/>
          <p:cNvSpPr txBox="1">
            <a:spLocks noChangeArrowheads="1"/>
          </p:cNvSpPr>
          <p:nvPr/>
        </p:nvSpPr>
        <p:spPr bwMode="auto">
          <a:xfrm>
            <a:off x="3720436" y="2590806"/>
            <a:ext cx="2860816" cy="396875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000" b="0">
                <a:solidFill>
                  <a:srgbClr val="FF0000"/>
                </a:solidFill>
              </a:rPr>
              <a:t>Focal company</a:t>
            </a:r>
            <a:endParaRPr lang="en-US" sz="2000" b="0">
              <a:solidFill>
                <a:srgbClr val="FF0000"/>
              </a:solidFill>
            </a:endParaRPr>
          </a:p>
        </p:txBody>
      </p:sp>
      <p:sp>
        <p:nvSpPr>
          <p:cNvPr id="20518" name="Text Box 4"/>
          <p:cNvSpPr txBox="1">
            <a:spLocks noChangeArrowheads="1"/>
          </p:cNvSpPr>
          <p:nvPr/>
        </p:nvSpPr>
        <p:spPr bwMode="auto">
          <a:xfrm>
            <a:off x="685978" y="503048"/>
            <a:ext cx="8530871" cy="457200"/>
          </a:xfrm>
          <a:prstGeom prst="rect">
            <a:avLst/>
          </a:prstGeom>
          <a:noFill/>
          <a:ln w="9525">
            <a:noFill/>
            <a:miter lim="800000"/>
            <a:headEnd type="none" w="sm" len="lg"/>
            <a:tailEnd type="none" w="sm" len="lg"/>
          </a:ln>
        </p:spPr>
        <p:txBody>
          <a:bodyPr>
            <a:spAutoFit/>
          </a:bodyPr>
          <a:lstStyle/>
          <a:p>
            <a:pPr algn="ctr"/>
            <a:r>
              <a:rPr lang="en-US" sz="2400" dirty="0"/>
              <a:t>The value net </a:t>
            </a:r>
            <a:r>
              <a:rPr lang="en-GB" sz="2200" dirty="0"/>
              <a:t>(based on </a:t>
            </a:r>
            <a:r>
              <a:rPr lang="en-GB" sz="2200" dirty="0" err="1"/>
              <a:t>Brandenburger</a:t>
            </a:r>
            <a:r>
              <a:rPr lang="en-GB" sz="2200" dirty="0"/>
              <a:t> and </a:t>
            </a:r>
            <a:r>
              <a:rPr lang="en-GB" sz="2200" dirty="0" err="1"/>
              <a:t>Nalebuff</a:t>
            </a:r>
            <a:r>
              <a:rPr lang="en-GB" sz="2200" dirty="0"/>
              <a:t>)</a:t>
            </a:r>
            <a:endParaRPr lang="en-US" sz="2200" dirty="0"/>
          </a:p>
        </p:txBody>
      </p:sp>
      <p:sp>
        <p:nvSpPr>
          <p:cNvPr id="38" name="AutoShape 17"/>
          <p:cNvSpPr>
            <a:spLocks noChangeArrowheads="1"/>
          </p:cNvSpPr>
          <p:nvPr/>
        </p:nvSpPr>
        <p:spPr bwMode="auto">
          <a:xfrm>
            <a:off x="2299969" y="3477967"/>
            <a:ext cx="718031" cy="654940"/>
          </a:xfrm>
          <a:prstGeom prst="rightArrow">
            <a:avLst>
              <a:gd name="adj1" fmla="val 65000"/>
              <a:gd name="adj2" fmla="val 39164"/>
            </a:avLst>
          </a:prstGeom>
          <a:solidFill>
            <a:srgbClr val="FF0000"/>
          </a:solidFill>
          <a:ln w="9525">
            <a:noFill/>
            <a:miter lim="800000"/>
            <a:headEnd type="none" w="sm" len="med"/>
            <a:tailEnd type="none" w="sm" len="lg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anchor="ctr"/>
          <a:lstStyle/>
          <a:p>
            <a:pPr>
              <a:defRPr/>
            </a:pPr>
            <a:endParaRPr lang="en-GB" b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extBox 2"/>
          <p:cNvSpPr txBox="1">
            <a:spLocks noChangeArrowheads="1"/>
          </p:cNvSpPr>
          <p:nvPr/>
        </p:nvSpPr>
        <p:spPr bwMode="auto">
          <a:xfrm>
            <a:off x="0" y="190993"/>
            <a:ext cx="9902825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US" sz="2800" dirty="0">
                <a:cs typeface="Arial" charset="0"/>
              </a:rPr>
              <a:t>Wimbledon’s tennis balls travel over 80,000 </a:t>
            </a:r>
            <a:r>
              <a:rPr lang="en-GB" sz="2800" dirty="0" smtClean="0">
                <a:cs typeface="Arial" charset="0"/>
              </a:rPr>
              <a:t>kilometres</a:t>
            </a:r>
            <a:r>
              <a:rPr lang="en-US" sz="2800" dirty="0" smtClean="0">
                <a:cs typeface="Arial" charset="0"/>
              </a:rPr>
              <a:t> </a:t>
            </a:r>
            <a:r>
              <a:rPr lang="en-US" sz="2800" dirty="0">
                <a:cs typeface="Arial" charset="0"/>
              </a:rPr>
              <a:t>in their supply network</a:t>
            </a:r>
          </a:p>
        </p:txBody>
      </p:sp>
      <p:pic>
        <p:nvPicPr>
          <p:cNvPr id="21505" name="Picture 1" descr="Wimbledon_Graphi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038279" y="1309969"/>
            <a:ext cx="7826267" cy="50343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Freeform 35" descr="Dark upward diagonal"/>
          <p:cNvSpPr>
            <a:spLocks/>
          </p:cNvSpPr>
          <p:nvPr/>
        </p:nvSpPr>
        <p:spPr bwMode="auto">
          <a:xfrm>
            <a:off x="6626640" y="1289783"/>
            <a:ext cx="2228136" cy="1365504"/>
          </a:xfrm>
          <a:custGeom>
            <a:avLst/>
            <a:gdLst>
              <a:gd name="T0" fmla="*/ 388 w 780"/>
              <a:gd name="T1" fmla="*/ 11 h 547"/>
              <a:gd name="T2" fmla="*/ 22 w 780"/>
              <a:gd name="T3" fmla="*/ 77 h 547"/>
              <a:gd name="T4" fmla="*/ 256 w 780"/>
              <a:gd name="T5" fmla="*/ 419 h 547"/>
              <a:gd name="T6" fmla="*/ 634 w 780"/>
              <a:gd name="T7" fmla="*/ 491 h 547"/>
              <a:gd name="T8" fmla="*/ 739 w 780"/>
              <a:gd name="T9" fmla="*/ 80 h 547"/>
              <a:gd name="T10" fmla="*/ 388 w 780"/>
              <a:gd name="T11" fmla="*/ 11 h 547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  <a:gd name="T18" fmla="*/ 0 w 780"/>
              <a:gd name="T19" fmla="*/ 0 h 547"/>
              <a:gd name="T20" fmla="*/ 780 w 780"/>
              <a:gd name="T21" fmla="*/ 547 h 547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780" h="547">
                <a:moveTo>
                  <a:pt x="388" y="11"/>
                </a:moveTo>
                <a:cubicBezTo>
                  <a:pt x="269" y="11"/>
                  <a:pt x="44" y="9"/>
                  <a:pt x="22" y="77"/>
                </a:cubicBezTo>
                <a:cubicBezTo>
                  <a:pt x="0" y="145"/>
                  <a:pt x="154" y="350"/>
                  <a:pt x="256" y="419"/>
                </a:cubicBezTo>
                <a:cubicBezTo>
                  <a:pt x="358" y="488"/>
                  <a:pt x="554" y="547"/>
                  <a:pt x="634" y="491"/>
                </a:cubicBezTo>
                <a:cubicBezTo>
                  <a:pt x="714" y="435"/>
                  <a:pt x="780" y="160"/>
                  <a:pt x="739" y="80"/>
                </a:cubicBezTo>
                <a:cubicBezTo>
                  <a:pt x="698" y="0"/>
                  <a:pt x="507" y="11"/>
                  <a:pt x="388" y="11"/>
                </a:cubicBezTo>
                <a:close/>
              </a:path>
            </a:pathLst>
          </a:custGeom>
          <a:pattFill prst="dkUpDiag">
            <a:fgClr>
              <a:srgbClr val="99CCFF"/>
            </a:fgClr>
            <a:bgClr>
              <a:srgbClr val="FFFFFF"/>
            </a:bgClr>
          </a:pattFill>
          <a:ln w="19050" cap="flat" cmpd="sng">
            <a:noFill/>
            <a:prstDash val="solid"/>
            <a:round/>
            <a:headEnd type="none" w="med" len="med"/>
            <a:tailEnd type="none" w="sm" len="med"/>
          </a:ln>
        </p:spPr>
        <p:txBody>
          <a:bodyPr wrap="none" anchor="ctr"/>
          <a:lstStyle/>
          <a:p>
            <a:endParaRPr lang="en-GB" sz="1400"/>
          </a:p>
        </p:txBody>
      </p:sp>
      <p:sp>
        <p:nvSpPr>
          <p:cNvPr id="22530" name="Freeform 34" descr="Dark downward diagonal"/>
          <p:cNvSpPr>
            <a:spLocks/>
          </p:cNvSpPr>
          <p:nvPr/>
        </p:nvSpPr>
        <p:spPr bwMode="auto">
          <a:xfrm>
            <a:off x="2238038" y="3054575"/>
            <a:ext cx="5705678" cy="2299716"/>
          </a:xfrm>
          <a:custGeom>
            <a:avLst/>
            <a:gdLst>
              <a:gd name="T0" fmla="*/ 881 w 1997"/>
              <a:gd name="T1" fmla="*/ 370 h 997"/>
              <a:gd name="T2" fmla="*/ 1685 w 1997"/>
              <a:gd name="T3" fmla="*/ 82 h 997"/>
              <a:gd name="T4" fmla="*/ 1757 w 1997"/>
              <a:gd name="T5" fmla="*/ 862 h 997"/>
              <a:gd name="T6" fmla="*/ 245 w 1997"/>
              <a:gd name="T7" fmla="*/ 892 h 997"/>
              <a:gd name="T8" fmla="*/ 287 w 1997"/>
              <a:gd name="T9" fmla="*/ 634 h 997"/>
              <a:gd name="T10" fmla="*/ 881 w 1997"/>
              <a:gd name="T11" fmla="*/ 370 h 997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  <a:gd name="T18" fmla="*/ 0 w 1997"/>
              <a:gd name="T19" fmla="*/ 0 h 997"/>
              <a:gd name="T20" fmla="*/ 1997 w 1997"/>
              <a:gd name="T21" fmla="*/ 997 h 997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1997" h="997">
                <a:moveTo>
                  <a:pt x="881" y="370"/>
                </a:moveTo>
                <a:cubicBezTo>
                  <a:pt x="1114" y="278"/>
                  <a:pt x="1539" y="0"/>
                  <a:pt x="1685" y="82"/>
                </a:cubicBezTo>
                <a:cubicBezTo>
                  <a:pt x="1831" y="164"/>
                  <a:pt x="1997" y="727"/>
                  <a:pt x="1757" y="862"/>
                </a:cubicBezTo>
                <a:cubicBezTo>
                  <a:pt x="1517" y="997"/>
                  <a:pt x="490" y="930"/>
                  <a:pt x="245" y="892"/>
                </a:cubicBezTo>
                <a:cubicBezTo>
                  <a:pt x="0" y="854"/>
                  <a:pt x="181" y="721"/>
                  <a:pt x="287" y="634"/>
                </a:cubicBezTo>
                <a:cubicBezTo>
                  <a:pt x="393" y="547"/>
                  <a:pt x="667" y="462"/>
                  <a:pt x="881" y="370"/>
                </a:cubicBezTo>
                <a:close/>
              </a:path>
            </a:pathLst>
          </a:custGeom>
          <a:pattFill prst="dkDnDiag">
            <a:fgClr>
              <a:srgbClr val="99CCFF"/>
            </a:fgClr>
            <a:bgClr>
              <a:srgbClr val="FFFFFF"/>
            </a:bgClr>
          </a:pattFill>
          <a:ln w="19050" cap="flat" cmpd="sng">
            <a:noFill/>
            <a:prstDash val="solid"/>
            <a:round/>
            <a:headEnd type="none" w="med" len="med"/>
            <a:tailEnd type="none" w="sm" len="med"/>
          </a:ln>
        </p:spPr>
        <p:txBody>
          <a:bodyPr wrap="none" anchor="ctr"/>
          <a:lstStyle/>
          <a:p>
            <a:endParaRPr lang="en-GB" sz="1400"/>
          </a:p>
        </p:txBody>
      </p:sp>
      <p:sp>
        <p:nvSpPr>
          <p:cNvPr id="22531" name="Freeform 27" descr="Dark upward diagonal"/>
          <p:cNvSpPr>
            <a:spLocks/>
          </p:cNvSpPr>
          <p:nvPr/>
        </p:nvSpPr>
        <p:spPr bwMode="auto">
          <a:xfrm>
            <a:off x="2563184" y="1204439"/>
            <a:ext cx="4428212" cy="3076956"/>
          </a:xfrm>
          <a:custGeom>
            <a:avLst/>
            <a:gdLst>
              <a:gd name="T0" fmla="*/ 353 w 1550"/>
              <a:gd name="T1" fmla="*/ 43 h 1334"/>
              <a:gd name="T2" fmla="*/ 1403 w 1550"/>
              <a:gd name="T3" fmla="*/ 158 h 1334"/>
              <a:gd name="T4" fmla="*/ 1235 w 1550"/>
              <a:gd name="T5" fmla="*/ 752 h 1334"/>
              <a:gd name="T6" fmla="*/ 205 w 1550"/>
              <a:gd name="T7" fmla="*/ 1242 h 1334"/>
              <a:gd name="T8" fmla="*/ 25 w 1550"/>
              <a:gd name="T9" fmla="*/ 200 h 1334"/>
              <a:gd name="T10" fmla="*/ 353 w 1550"/>
              <a:gd name="T11" fmla="*/ 43 h 1334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  <a:gd name="T18" fmla="*/ 0 w 1550"/>
              <a:gd name="T19" fmla="*/ 0 h 1334"/>
              <a:gd name="T20" fmla="*/ 1550 w 1550"/>
              <a:gd name="T21" fmla="*/ 1334 h 1334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1550" h="1334">
                <a:moveTo>
                  <a:pt x="353" y="43"/>
                </a:moveTo>
                <a:cubicBezTo>
                  <a:pt x="583" y="36"/>
                  <a:pt x="1256" y="40"/>
                  <a:pt x="1403" y="158"/>
                </a:cubicBezTo>
                <a:cubicBezTo>
                  <a:pt x="1550" y="276"/>
                  <a:pt x="1435" y="571"/>
                  <a:pt x="1235" y="752"/>
                </a:cubicBezTo>
                <a:cubicBezTo>
                  <a:pt x="1035" y="933"/>
                  <a:pt x="407" y="1334"/>
                  <a:pt x="205" y="1242"/>
                </a:cubicBezTo>
                <a:cubicBezTo>
                  <a:pt x="3" y="1150"/>
                  <a:pt x="0" y="399"/>
                  <a:pt x="25" y="200"/>
                </a:cubicBezTo>
                <a:cubicBezTo>
                  <a:pt x="49" y="0"/>
                  <a:pt x="286" y="75"/>
                  <a:pt x="353" y="43"/>
                </a:cubicBezTo>
                <a:close/>
              </a:path>
            </a:pathLst>
          </a:custGeom>
          <a:pattFill prst="dkUpDiag">
            <a:fgClr>
              <a:srgbClr val="99CCFF"/>
            </a:fgClr>
            <a:bgClr>
              <a:srgbClr val="FFFFFF"/>
            </a:bgClr>
          </a:pattFill>
          <a:ln w="19050" cap="flat" cmpd="sng">
            <a:noFill/>
            <a:prstDash val="solid"/>
            <a:round/>
            <a:headEnd type="none" w="med" len="med"/>
            <a:tailEnd type="none" w="sm" len="med"/>
          </a:ln>
        </p:spPr>
        <p:txBody>
          <a:bodyPr wrap="none" anchor="ctr"/>
          <a:lstStyle/>
          <a:p>
            <a:endParaRPr lang="en-GB" sz="1400"/>
          </a:p>
        </p:txBody>
      </p:sp>
      <p:sp>
        <p:nvSpPr>
          <p:cNvPr id="22532" name="Text Box 7"/>
          <p:cNvSpPr txBox="1">
            <a:spLocks noChangeArrowheads="1"/>
          </p:cNvSpPr>
          <p:nvPr/>
        </p:nvSpPr>
        <p:spPr bwMode="auto">
          <a:xfrm>
            <a:off x="1657074" y="5645374"/>
            <a:ext cx="1803965" cy="352044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sm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b="0"/>
              <a:t>Do nothing</a:t>
            </a:r>
            <a:endParaRPr lang="en-US" b="0"/>
          </a:p>
        </p:txBody>
      </p:sp>
      <p:sp>
        <p:nvSpPr>
          <p:cNvPr id="22533" name="Text Box 8"/>
          <p:cNvSpPr txBox="1">
            <a:spLocks noChangeArrowheads="1"/>
          </p:cNvSpPr>
          <p:nvPr/>
        </p:nvSpPr>
        <p:spPr bwMode="auto">
          <a:xfrm>
            <a:off x="7002949" y="5680427"/>
            <a:ext cx="1874935" cy="352044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sm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b="0"/>
              <a:t>Do everything</a:t>
            </a:r>
            <a:endParaRPr lang="en-US" b="0"/>
          </a:p>
        </p:txBody>
      </p:sp>
      <p:sp>
        <p:nvSpPr>
          <p:cNvPr id="22534" name="Text Box 9"/>
          <p:cNvSpPr txBox="1">
            <a:spLocks noChangeArrowheads="1"/>
          </p:cNvSpPr>
          <p:nvPr/>
        </p:nvSpPr>
        <p:spPr bwMode="auto">
          <a:xfrm>
            <a:off x="2077945" y="5989798"/>
            <a:ext cx="6407127" cy="338554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sm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b="0"/>
              <a:t>The character of internal operations activity</a:t>
            </a:r>
            <a:r>
              <a:rPr lang="en-US" b="0"/>
              <a:t> </a:t>
            </a:r>
          </a:p>
        </p:txBody>
      </p:sp>
      <p:sp>
        <p:nvSpPr>
          <p:cNvPr id="9" name="AutoShape 12"/>
          <p:cNvSpPr>
            <a:spLocks noChangeArrowheads="1"/>
          </p:cNvSpPr>
          <p:nvPr/>
        </p:nvSpPr>
        <p:spPr bwMode="auto">
          <a:xfrm>
            <a:off x="1760312" y="1190076"/>
            <a:ext cx="1042938" cy="4387912"/>
          </a:xfrm>
          <a:prstGeom prst="upArrow">
            <a:avLst>
              <a:gd name="adj1" fmla="val 40833"/>
              <a:gd name="adj2" fmla="val 29408"/>
            </a:avLst>
          </a:prstGeom>
          <a:solidFill>
            <a:schemeClr val="bg1">
              <a:lumMod val="95000"/>
            </a:schemeClr>
          </a:solidFill>
          <a:ln w="9525">
            <a:noFill/>
            <a:miter lim="800000"/>
            <a:headEnd/>
            <a:tailEnd type="none" w="sm" len="sm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anchor="ctr"/>
          <a:lstStyle/>
          <a:p>
            <a:pPr algn="ctr">
              <a:defRPr/>
            </a:pPr>
            <a:endParaRPr lang="en-GB" b="0"/>
          </a:p>
        </p:txBody>
      </p:sp>
      <p:sp>
        <p:nvSpPr>
          <p:cNvPr id="10" name="AutoShape 14"/>
          <p:cNvSpPr>
            <a:spLocks noChangeArrowheads="1"/>
          </p:cNvSpPr>
          <p:nvPr/>
        </p:nvSpPr>
        <p:spPr bwMode="auto">
          <a:xfrm rot="5372945">
            <a:off x="4949042" y="2195572"/>
            <a:ext cx="705942" cy="6460495"/>
          </a:xfrm>
          <a:prstGeom prst="upArrow">
            <a:avLst>
              <a:gd name="adj1" fmla="val 40833"/>
              <a:gd name="adj2" fmla="val 41699"/>
            </a:avLst>
          </a:prstGeom>
          <a:solidFill>
            <a:schemeClr val="bg1">
              <a:lumMod val="95000"/>
            </a:schemeClr>
          </a:solidFill>
          <a:ln w="9525">
            <a:noFill/>
            <a:miter lim="800000"/>
            <a:headEnd/>
            <a:tailEnd type="none" w="sm" len="sm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anchor="ctr"/>
          <a:lstStyle/>
          <a:p>
            <a:pPr algn="ctr">
              <a:defRPr/>
            </a:pPr>
            <a:endParaRPr lang="en-GB" b="0"/>
          </a:p>
        </p:txBody>
      </p:sp>
      <p:sp>
        <p:nvSpPr>
          <p:cNvPr id="22541" name="Text Box 16"/>
          <p:cNvSpPr txBox="1">
            <a:spLocks noChangeArrowheads="1"/>
          </p:cNvSpPr>
          <p:nvPr/>
        </p:nvSpPr>
        <p:spPr bwMode="auto">
          <a:xfrm>
            <a:off x="2719976" y="4577054"/>
            <a:ext cx="1457366" cy="584775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sm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b="0"/>
              <a:t>Virtual spot trading</a:t>
            </a:r>
          </a:p>
        </p:txBody>
      </p:sp>
      <p:sp>
        <p:nvSpPr>
          <p:cNvPr id="22542" name="Text Box 17"/>
          <p:cNvSpPr txBox="1">
            <a:spLocks noChangeArrowheads="1"/>
          </p:cNvSpPr>
          <p:nvPr/>
        </p:nvSpPr>
        <p:spPr bwMode="auto">
          <a:xfrm>
            <a:off x="5080149" y="3952214"/>
            <a:ext cx="2317261" cy="584775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sm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b="0" dirty="0">
                <a:solidFill>
                  <a:schemeClr val="accent2"/>
                </a:solidFill>
              </a:rPr>
              <a:t>Traditional market </a:t>
            </a:r>
            <a:r>
              <a:rPr lang="en-US" b="0" dirty="0" smtClean="0">
                <a:solidFill>
                  <a:schemeClr val="accent2"/>
                </a:solidFill>
              </a:rPr>
              <a:t>supply</a:t>
            </a:r>
            <a:endParaRPr lang="en-US" b="0" dirty="0">
              <a:solidFill>
                <a:schemeClr val="accent2"/>
              </a:solidFill>
            </a:endParaRPr>
          </a:p>
        </p:txBody>
      </p:sp>
      <p:sp>
        <p:nvSpPr>
          <p:cNvPr id="22543" name="Text Box 18"/>
          <p:cNvSpPr txBox="1">
            <a:spLocks noChangeArrowheads="1"/>
          </p:cNvSpPr>
          <p:nvPr/>
        </p:nvSpPr>
        <p:spPr bwMode="auto">
          <a:xfrm>
            <a:off x="3114441" y="5250659"/>
            <a:ext cx="4165787" cy="352044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sm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b="0">
                <a:solidFill>
                  <a:srgbClr val="FF0000"/>
                </a:solidFill>
              </a:rPr>
              <a:t>Resource scope</a:t>
            </a:r>
            <a:endParaRPr lang="en-US" b="0">
              <a:solidFill>
                <a:srgbClr val="FF0000"/>
              </a:solidFill>
            </a:endParaRPr>
          </a:p>
        </p:txBody>
      </p:sp>
      <p:sp>
        <p:nvSpPr>
          <p:cNvPr id="22544" name="Text Box 19"/>
          <p:cNvSpPr txBox="1">
            <a:spLocks noChangeArrowheads="1"/>
          </p:cNvSpPr>
          <p:nvPr/>
        </p:nvSpPr>
        <p:spPr bwMode="auto">
          <a:xfrm rot="16227816">
            <a:off x="888961" y="3258677"/>
            <a:ext cx="2828544" cy="338554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sm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b="0">
                <a:solidFill>
                  <a:srgbClr val="FF0000"/>
                </a:solidFill>
              </a:rPr>
              <a:t>Market relationship</a:t>
            </a:r>
            <a:endParaRPr lang="en-US" b="0">
              <a:solidFill>
                <a:srgbClr val="FF0000"/>
              </a:solidFill>
            </a:endParaRPr>
          </a:p>
        </p:txBody>
      </p:sp>
      <p:sp>
        <p:nvSpPr>
          <p:cNvPr id="22545" name="Text Box 20"/>
          <p:cNvSpPr txBox="1">
            <a:spLocks noChangeArrowheads="1"/>
          </p:cNvSpPr>
          <p:nvPr/>
        </p:nvSpPr>
        <p:spPr bwMode="auto">
          <a:xfrm>
            <a:off x="2605398" y="1464284"/>
            <a:ext cx="1973963" cy="584775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sm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b="0" dirty="0"/>
              <a:t>Long-term virtual operation</a:t>
            </a:r>
          </a:p>
        </p:txBody>
      </p:sp>
      <p:sp>
        <p:nvSpPr>
          <p:cNvPr id="22546" name="Text Box 21"/>
          <p:cNvSpPr txBox="1">
            <a:spLocks noChangeArrowheads="1"/>
          </p:cNvSpPr>
          <p:nvPr/>
        </p:nvSpPr>
        <p:spPr bwMode="auto">
          <a:xfrm>
            <a:off x="3668998" y="2179802"/>
            <a:ext cx="2290854" cy="584775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sm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b="0">
                <a:solidFill>
                  <a:schemeClr val="accent2"/>
                </a:solidFill>
              </a:rPr>
              <a:t>‘Partnership’ supply</a:t>
            </a:r>
            <a:r>
              <a:rPr lang="en-GB" b="0">
                <a:solidFill>
                  <a:schemeClr val="accent2"/>
                </a:solidFill>
              </a:rPr>
              <a:t> relationships</a:t>
            </a:r>
            <a:endParaRPr lang="en-US" b="0">
              <a:solidFill>
                <a:schemeClr val="accent2"/>
              </a:solidFill>
            </a:endParaRPr>
          </a:p>
        </p:txBody>
      </p:sp>
      <p:sp>
        <p:nvSpPr>
          <p:cNvPr id="22547" name="Text Box 24"/>
          <p:cNvSpPr txBox="1">
            <a:spLocks noChangeArrowheads="1"/>
          </p:cNvSpPr>
          <p:nvPr/>
        </p:nvSpPr>
        <p:spPr bwMode="auto">
          <a:xfrm>
            <a:off x="6978988" y="1600681"/>
            <a:ext cx="1873284" cy="338554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sm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US" b="0">
                <a:solidFill>
                  <a:schemeClr val="accent2"/>
                </a:solidFill>
              </a:rPr>
              <a:t>Vertical integration</a:t>
            </a:r>
          </a:p>
        </p:txBody>
      </p:sp>
      <p:sp>
        <p:nvSpPr>
          <p:cNvPr id="22548" name="Text Box 29"/>
          <p:cNvSpPr txBox="1">
            <a:spLocks noChangeArrowheads="1"/>
          </p:cNvSpPr>
          <p:nvPr/>
        </p:nvSpPr>
        <p:spPr bwMode="auto">
          <a:xfrm rot="16200000">
            <a:off x="-294404" y="3331068"/>
            <a:ext cx="2689860" cy="338554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sm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b="0"/>
              <a:t>Type of inter-firm contact</a:t>
            </a:r>
            <a:endParaRPr lang="en-US" b="0"/>
          </a:p>
        </p:txBody>
      </p:sp>
      <p:sp>
        <p:nvSpPr>
          <p:cNvPr id="22549" name="Text Box 30"/>
          <p:cNvSpPr txBox="1">
            <a:spLocks noChangeArrowheads="1"/>
          </p:cNvSpPr>
          <p:nvPr/>
        </p:nvSpPr>
        <p:spPr bwMode="auto">
          <a:xfrm rot="16200000">
            <a:off x="800323" y="4195512"/>
            <a:ext cx="1766316" cy="584775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sm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b="0"/>
              <a:t>Transactional </a:t>
            </a:r>
            <a:r>
              <a:rPr lang="en-GB" b="0">
                <a:cs typeface="Arial" charset="0"/>
              </a:rPr>
              <a:t>– </a:t>
            </a:r>
            <a:r>
              <a:rPr lang="en-GB" b="0"/>
              <a:t>many suppliers </a:t>
            </a:r>
            <a:endParaRPr lang="en-US" b="0"/>
          </a:p>
        </p:txBody>
      </p:sp>
      <p:sp>
        <p:nvSpPr>
          <p:cNvPr id="22550" name="Text Box 31"/>
          <p:cNvSpPr txBox="1">
            <a:spLocks noChangeArrowheads="1"/>
          </p:cNvSpPr>
          <p:nvPr/>
        </p:nvSpPr>
        <p:spPr bwMode="auto">
          <a:xfrm rot="16200000">
            <a:off x="609197" y="2060388"/>
            <a:ext cx="2092452" cy="584775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sm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b="0"/>
              <a:t>Close </a:t>
            </a:r>
            <a:r>
              <a:rPr lang="en-GB" b="0">
                <a:cs typeface="Arial" charset="0"/>
              </a:rPr>
              <a:t>– </a:t>
            </a:r>
            <a:br>
              <a:rPr lang="en-GB" b="0">
                <a:cs typeface="Arial" charset="0"/>
              </a:rPr>
            </a:br>
            <a:r>
              <a:rPr lang="en-GB" b="0"/>
              <a:t>few suppliers </a:t>
            </a:r>
            <a:endParaRPr lang="en-US" b="0"/>
          </a:p>
        </p:txBody>
      </p:sp>
      <p:sp>
        <p:nvSpPr>
          <p:cNvPr id="22551" name="Text Box 15"/>
          <p:cNvSpPr txBox="1">
            <a:spLocks noChangeArrowheads="1"/>
          </p:cNvSpPr>
          <p:nvPr/>
        </p:nvSpPr>
        <p:spPr bwMode="auto">
          <a:xfrm>
            <a:off x="557896" y="450379"/>
            <a:ext cx="8787038" cy="523220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sm"/>
          </a:ln>
        </p:spPr>
        <p:txBody>
          <a:bodyPr>
            <a:spAutoFit/>
          </a:bodyPr>
          <a:lstStyle/>
          <a:p>
            <a:pPr algn="ctr"/>
            <a:r>
              <a:rPr lang="en-US" sz="2800" dirty="0"/>
              <a:t>Types of supply arrangement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Text Box 7"/>
          <p:cNvSpPr txBox="1">
            <a:spLocks noChangeArrowheads="1"/>
          </p:cNvSpPr>
          <p:nvPr/>
        </p:nvSpPr>
        <p:spPr bwMode="auto">
          <a:xfrm>
            <a:off x="127116" y="2329681"/>
            <a:ext cx="1442147" cy="830997"/>
          </a:xfrm>
          <a:prstGeom prst="rect">
            <a:avLst/>
          </a:prstGeom>
          <a:solidFill>
            <a:srgbClr val="CCFFFF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GB" b="0" dirty="0"/>
              <a:t>Is activity of strategic </a:t>
            </a:r>
            <a:r>
              <a:rPr lang="en-GB" b="0" dirty="0" smtClean="0"/>
              <a:t>importance?</a:t>
            </a:r>
            <a:endParaRPr lang="en-US" b="0" dirty="0"/>
          </a:p>
        </p:txBody>
      </p:sp>
      <p:sp>
        <p:nvSpPr>
          <p:cNvPr id="44" name="Text Box 8"/>
          <p:cNvSpPr txBox="1">
            <a:spLocks noChangeArrowheads="1"/>
          </p:cNvSpPr>
          <p:nvPr/>
        </p:nvSpPr>
        <p:spPr bwMode="auto">
          <a:xfrm>
            <a:off x="1958572" y="2329116"/>
            <a:ext cx="1638266" cy="1077218"/>
          </a:xfrm>
          <a:prstGeom prst="rect">
            <a:avLst/>
          </a:prstGeom>
          <a:solidFill>
            <a:srgbClr val="CCFFFF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GB" b="0" dirty="0"/>
              <a:t>Does company have </a:t>
            </a:r>
            <a:r>
              <a:rPr lang="en-GB" b="0" dirty="0" smtClean="0"/>
              <a:t>specialised </a:t>
            </a:r>
            <a:r>
              <a:rPr lang="en-GB" b="0" dirty="0"/>
              <a:t>knowledge?</a:t>
            </a:r>
            <a:endParaRPr lang="en-US" b="0" dirty="0"/>
          </a:p>
        </p:txBody>
      </p:sp>
      <p:sp>
        <p:nvSpPr>
          <p:cNvPr id="45" name="Text Box 9"/>
          <p:cNvSpPr txBox="1">
            <a:spLocks noChangeArrowheads="1"/>
          </p:cNvSpPr>
          <p:nvPr/>
        </p:nvSpPr>
        <p:spPr bwMode="auto">
          <a:xfrm>
            <a:off x="4018803" y="2322780"/>
            <a:ext cx="1613239" cy="1077218"/>
          </a:xfrm>
          <a:prstGeom prst="rect">
            <a:avLst/>
          </a:prstGeom>
          <a:solidFill>
            <a:srgbClr val="CCFFFF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GB" b="0" dirty="0"/>
              <a:t>Is company’s operations performance superior?</a:t>
            </a:r>
            <a:endParaRPr lang="en-US" b="0" dirty="0"/>
          </a:p>
        </p:txBody>
      </p:sp>
      <p:sp>
        <p:nvSpPr>
          <p:cNvPr id="46" name="Text Box 10"/>
          <p:cNvSpPr txBox="1">
            <a:spLocks noChangeArrowheads="1"/>
          </p:cNvSpPr>
          <p:nvPr/>
        </p:nvSpPr>
        <p:spPr bwMode="auto">
          <a:xfrm>
            <a:off x="6042796" y="2060851"/>
            <a:ext cx="1686567" cy="1323439"/>
          </a:xfrm>
          <a:prstGeom prst="rect">
            <a:avLst/>
          </a:prstGeom>
          <a:solidFill>
            <a:srgbClr val="CCFFFF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GB" b="0" dirty="0"/>
              <a:t>Is significant operations performance improvement likely?</a:t>
            </a:r>
            <a:endParaRPr lang="en-US" b="0" dirty="0"/>
          </a:p>
        </p:txBody>
      </p:sp>
      <p:sp>
        <p:nvSpPr>
          <p:cNvPr id="24589" name="Line 12"/>
          <p:cNvSpPr>
            <a:spLocks noChangeShapeType="1"/>
          </p:cNvSpPr>
          <p:nvPr/>
        </p:nvSpPr>
        <p:spPr bwMode="auto">
          <a:xfrm>
            <a:off x="1569261" y="2890107"/>
            <a:ext cx="471368" cy="5829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24590" name="Text Box 13"/>
          <p:cNvSpPr txBox="1">
            <a:spLocks noChangeArrowheads="1"/>
          </p:cNvSpPr>
          <p:nvPr/>
        </p:nvSpPr>
        <p:spPr bwMode="auto">
          <a:xfrm>
            <a:off x="1468121" y="2895933"/>
            <a:ext cx="620646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b="0"/>
              <a:t>No</a:t>
            </a:r>
            <a:endParaRPr lang="en-US" b="0"/>
          </a:p>
        </p:txBody>
      </p:sp>
      <p:sp>
        <p:nvSpPr>
          <p:cNvPr id="24591" name="Line 16"/>
          <p:cNvSpPr>
            <a:spLocks noChangeShapeType="1"/>
          </p:cNvSpPr>
          <p:nvPr/>
        </p:nvSpPr>
        <p:spPr bwMode="auto">
          <a:xfrm>
            <a:off x="3495107" y="2889583"/>
            <a:ext cx="519211" cy="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24592" name="Text Box 17"/>
          <p:cNvSpPr txBox="1">
            <a:spLocks noChangeArrowheads="1"/>
          </p:cNvSpPr>
          <p:nvPr/>
        </p:nvSpPr>
        <p:spPr bwMode="auto">
          <a:xfrm>
            <a:off x="3534650" y="2889586"/>
            <a:ext cx="622365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b="0"/>
              <a:t>No</a:t>
            </a:r>
            <a:endParaRPr lang="en-US" b="0"/>
          </a:p>
        </p:txBody>
      </p:sp>
      <p:sp>
        <p:nvSpPr>
          <p:cNvPr id="24593" name="Line 19"/>
          <p:cNvSpPr>
            <a:spLocks noChangeShapeType="1"/>
          </p:cNvSpPr>
          <p:nvPr/>
        </p:nvSpPr>
        <p:spPr bwMode="auto">
          <a:xfrm>
            <a:off x="5554757" y="2876883"/>
            <a:ext cx="519211" cy="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24594" name="Text Box 20"/>
          <p:cNvSpPr txBox="1">
            <a:spLocks noChangeArrowheads="1"/>
          </p:cNvSpPr>
          <p:nvPr/>
        </p:nvSpPr>
        <p:spPr bwMode="auto">
          <a:xfrm>
            <a:off x="5563352" y="2876886"/>
            <a:ext cx="620646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b="0"/>
              <a:t>No</a:t>
            </a:r>
            <a:endParaRPr lang="en-US" b="0"/>
          </a:p>
        </p:txBody>
      </p:sp>
      <p:sp>
        <p:nvSpPr>
          <p:cNvPr id="24595" name="Line 22"/>
          <p:cNvSpPr>
            <a:spLocks noChangeShapeType="1"/>
          </p:cNvSpPr>
          <p:nvPr/>
        </p:nvSpPr>
        <p:spPr bwMode="auto">
          <a:xfrm>
            <a:off x="7757102" y="2881646"/>
            <a:ext cx="517492" cy="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24596" name="Text Box 23"/>
          <p:cNvSpPr txBox="1">
            <a:spLocks noChangeArrowheads="1"/>
          </p:cNvSpPr>
          <p:nvPr/>
        </p:nvSpPr>
        <p:spPr bwMode="auto">
          <a:xfrm>
            <a:off x="7717562" y="2880061"/>
            <a:ext cx="622365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b="0"/>
              <a:t>No</a:t>
            </a:r>
            <a:endParaRPr lang="en-US" b="0"/>
          </a:p>
        </p:txBody>
      </p:sp>
      <p:sp>
        <p:nvSpPr>
          <p:cNvPr id="52" name="Text Box 24"/>
          <p:cNvSpPr txBox="1">
            <a:spLocks noChangeArrowheads="1"/>
          </p:cNvSpPr>
          <p:nvPr/>
        </p:nvSpPr>
        <p:spPr bwMode="auto">
          <a:xfrm>
            <a:off x="1179344" y="4215276"/>
            <a:ext cx="6238693" cy="400110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GB" sz="2000" b="0" dirty="0"/>
              <a:t>Explore keeping this activity in-house</a:t>
            </a:r>
            <a:endParaRPr lang="en-US" sz="2000" b="0" dirty="0"/>
          </a:p>
        </p:txBody>
      </p:sp>
      <p:grpSp>
        <p:nvGrpSpPr>
          <p:cNvPr id="24600" name="Group 71"/>
          <p:cNvGrpSpPr>
            <a:grpSpLocks/>
          </p:cNvGrpSpPr>
          <p:nvPr/>
        </p:nvGrpSpPr>
        <p:grpSpPr bwMode="auto">
          <a:xfrm>
            <a:off x="1024122" y="3178774"/>
            <a:ext cx="5880238" cy="976048"/>
            <a:chOff x="828805" y="2957466"/>
            <a:chExt cx="5429765" cy="975592"/>
          </a:xfrm>
        </p:grpSpPr>
        <p:sp>
          <p:nvSpPr>
            <p:cNvPr id="24605" name="Text Box 14"/>
            <p:cNvSpPr txBox="1">
              <a:spLocks noChangeArrowheads="1"/>
            </p:cNvSpPr>
            <p:nvPr/>
          </p:nvSpPr>
          <p:spPr bwMode="auto">
            <a:xfrm>
              <a:off x="994310" y="3523928"/>
              <a:ext cx="574283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1800" b="0"/>
                <a:t>Yes</a:t>
              </a:r>
              <a:endParaRPr lang="en-US" sz="1800" b="0"/>
            </a:p>
          </p:txBody>
        </p:sp>
        <p:grpSp>
          <p:nvGrpSpPr>
            <p:cNvPr id="24606" name="Group 25"/>
            <p:cNvGrpSpPr>
              <a:grpSpLocks/>
            </p:cNvGrpSpPr>
            <p:nvPr/>
          </p:nvGrpSpPr>
          <p:grpSpPr bwMode="auto">
            <a:xfrm flipH="1">
              <a:off x="4041196" y="3244403"/>
              <a:ext cx="2039902" cy="688653"/>
              <a:chOff x="561" y="1440"/>
              <a:chExt cx="1023" cy="192"/>
            </a:xfrm>
          </p:grpSpPr>
          <p:sp>
            <p:nvSpPr>
              <p:cNvPr id="24613" name="Line 26"/>
              <p:cNvSpPr>
                <a:spLocks noChangeShapeType="1"/>
              </p:cNvSpPr>
              <p:nvPr/>
            </p:nvSpPr>
            <p:spPr bwMode="auto">
              <a:xfrm>
                <a:off x="561" y="1440"/>
                <a:ext cx="432" cy="192"/>
              </a:xfrm>
              <a:prstGeom prst="line">
                <a:avLst/>
              </a:prstGeom>
              <a:noFill/>
              <a:ln w="28575">
                <a:solidFill>
                  <a:srgbClr val="FF0000"/>
                </a:solidFill>
                <a:round/>
                <a:headEnd/>
                <a:tailEnd type="triangle" w="med" len="med"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4614" name="Line 27"/>
              <p:cNvSpPr>
                <a:spLocks noChangeShapeType="1"/>
              </p:cNvSpPr>
              <p:nvPr/>
            </p:nvSpPr>
            <p:spPr bwMode="auto">
              <a:xfrm>
                <a:off x="1392" y="1440"/>
                <a:ext cx="192" cy="192"/>
              </a:xfrm>
              <a:prstGeom prst="line">
                <a:avLst/>
              </a:prstGeom>
              <a:noFill/>
              <a:ln w="28575">
                <a:solidFill>
                  <a:srgbClr val="FF0000"/>
                </a:solidFill>
                <a:round/>
                <a:headEnd/>
                <a:tailEnd type="triangle" w="med" len="med"/>
              </a:ln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24607" name="Group 28"/>
            <p:cNvGrpSpPr>
              <a:grpSpLocks/>
            </p:cNvGrpSpPr>
            <p:nvPr/>
          </p:nvGrpSpPr>
          <p:grpSpPr bwMode="auto">
            <a:xfrm>
              <a:off x="828805" y="2957466"/>
              <a:ext cx="2271209" cy="975592"/>
              <a:chOff x="445" y="1360"/>
              <a:chExt cx="1139" cy="272"/>
            </a:xfrm>
          </p:grpSpPr>
          <p:sp>
            <p:nvSpPr>
              <p:cNvPr id="24611" name="Line 29"/>
              <p:cNvSpPr>
                <a:spLocks noChangeShapeType="1"/>
              </p:cNvSpPr>
              <p:nvPr/>
            </p:nvSpPr>
            <p:spPr bwMode="auto">
              <a:xfrm>
                <a:off x="445" y="1360"/>
                <a:ext cx="515" cy="272"/>
              </a:xfrm>
              <a:prstGeom prst="line">
                <a:avLst/>
              </a:prstGeom>
              <a:noFill/>
              <a:ln w="28575">
                <a:solidFill>
                  <a:srgbClr val="FF0000"/>
                </a:solidFill>
                <a:round/>
                <a:headEnd/>
                <a:tailEnd type="triangle" w="med" len="med"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4612" name="Line 30"/>
              <p:cNvSpPr>
                <a:spLocks noChangeShapeType="1"/>
              </p:cNvSpPr>
              <p:nvPr/>
            </p:nvSpPr>
            <p:spPr bwMode="auto">
              <a:xfrm>
                <a:off x="1392" y="1440"/>
                <a:ext cx="192" cy="192"/>
              </a:xfrm>
              <a:prstGeom prst="line">
                <a:avLst/>
              </a:prstGeom>
              <a:noFill/>
              <a:ln w="28575">
                <a:solidFill>
                  <a:srgbClr val="FF0000"/>
                </a:solidFill>
                <a:round/>
                <a:headEnd/>
                <a:tailEnd type="triangle" w="med" len="med"/>
              </a:ln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24608" name="Text Box 31"/>
            <p:cNvSpPr txBox="1">
              <a:spLocks noChangeArrowheads="1"/>
            </p:cNvSpPr>
            <p:nvPr/>
          </p:nvSpPr>
          <p:spPr bwMode="auto">
            <a:xfrm>
              <a:off x="2477874" y="3523928"/>
              <a:ext cx="574283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1800" b="0"/>
                <a:t>Yes</a:t>
              </a:r>
              <a:endParaRPr lang="en-US" sz="1800" b="0"/>
            </a:p>
          </p:txBody>
        </p:sp>
        <p:sp>
          <p:nvSpPr>
            <p:cNvPr id="24609" name="Text Box 32"/>
            <p:cNvSpPr txBox="1">
              <a:spLocks noChangeArrowheads="1"/>
            </p:cNvSpPr>
            <p:nvPr/>
          </p:nvSpPr>
          <p:spPr bwMode="auto">
            <a:xfrm>
              <a:off x="4152866" y="3523928"/>
              <a:ext cx="574283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1800" b="0"/>
                <a:t>Yes</a:t>
              </a:r>
              <a:endParaRPr lang="en-US" sz="1800" b="0"/>
            </a:p>
          </p:txBody>
        </p:sp>
        <p:sp>
          <p:nvSpPr>
            <p:cNvPr id="24610" name="Text Box 33"/>
            <p:cNvSpPr txBox="1">
              <a:spLocks noChangeArrowheads="1"/>
            </p:cNvSpPr>
            <p:nvPr/>
          </p:nvSpPr>
          <p:spPr bwMode="auto">
            <a:xfrm>
              <a:off x="5684287" y="3523928"/>
              <a:ext cx="574283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1800" b="0"/>
                <a:t>Yes</a:t>
              </a:r>
              <a:endParaRPr lang="en-US" sz="1800" b="0"/>
            </a:p>
          </p:txBody>
        </p:sp>
      </p:grpSp>
      <p:sp>
        <p:nvSpPr>
          <p:cNvPr id="24601" name="Text Box 34"/>
          <p:cNvSpPr txBox="1">
            <a:spLocks noChangeArrowheads="1"/>
          </p:cNvSpPr>
          <p:nvPr/>
        </p:nvSpPr>
        <p:spPr bwMode="auto">
          <a:xfrm>
            <a:off x="1512072" y="448147"/>
            <a:ext cx="687868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800" dirty="0"/>
              <a:t>The decision logic of outsourcing</a:t>
            </a:r>
            <a:endParaRPr lang="en-US" sz="2800" dirty="0"/>
          </a:p>
        </p:txBody>
      </p:sp>
      <p:sp>
        <p:nvSpPr>
          <p:cNvPr id="59" name="Text Box 35"/>
          <p:cNvSpPr txBox="1">
            <a:spLocks noChangeArrowheads="1"/>
          </p:cNvSpPr>
          <p:nvPr/>
        </p:nvSpPr>
        <p:spPr bwMode="auto">
          <a:xfrm>
            <a:off x="8262439" y="2272184"/>
            <a:ext cx="1552527" cy="1126462"/>
          </a:xfrm>
          <a:prstGeom prst="rect">
            <a:avLst/>
          </a:prstGeom>
          <a:solidFill>
            <a:srgbClr val="CCFFFF"/>
          </a:solidFill>
          <a:ln w="9525">
            <a:solidFill>
              <a:schemeClr val="tx1"/>
            </a:solidFill>
            <a:miter lim="800000"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>
            <a:spAutoFit/>
          </a:bodyPr>
          <a:lstStyle/>
          <a:p>
            <a:pPr>
              <a:lnSpc>
                <a:spcPct val="140000"/>
              </a:lnSpc>
              <a:spcBef>
                <a:spcPct val="50000"/>
              </a:spcBef>
              <a:defRPr/>
            </a:pPr>
            <a:r>
              <a:rPr lang="en-GB" b="0" dirty="0"/>
              <a:t>Explore </a:t>
            </a:r>
            <a:r>
              <a:rPr lang="en-GB" b="0" dirty="0" smtClean="0"/>
              <a:t>outsourcing of </a:t>
            </a:r>
            <a:r>
              <a:rPr lang="en-GB" b="0" dirty="0"/>
              <a:t>this activity</a:t>
            </a:r>
            <a:endParaRPr lang="en-US" b="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601" name="Group 43"/>
          <p:cNvGrpSpPr>
            <a:grpSpLocks noChangeAspect="1"/>
          </p:cNvGrpSpPr>
          <p:nvPr/>
        </p:nvGrpSpPr>
        <p:grpSpPr bwMode="auto">
          <a:xfrm>
            <a:off x="805236" y="1089392"/>
            <a:ext cx="8264969" cy="4975202"/>
            <a:chOff x="2276236" y="2057400"/>
            <a:chExt cx="3579947" cy="3313338"/>
          </a:xfrm>
        </p:grpSpPr>
        <p:grpSp>
          <p:nvGrpSpPr>
            <p:cNvPr id="25603" name="Group 21"/>
            <p:cNvGrpSpPr>
              <a:grpSpLocks/>
            </p:cNvGrpSpPr>
            <p:nvPr/>
          </p:nvGrpSpPr>
          <p:grpSpPr bwMode="auto">
            <a:xfrm>
              <a:off x="2835068" y="2057400"/>
              <a:ext cx="2968832" cy="2857500"/>
              <a:chOff x="1739900" y="1003300"/>
              <a:chExt cx="4064000" cy="3911600"/>
            </a:xfrm>
          </p:grpSpPr>
          <p:sp>
            <p:nvSpPr>
              <p:cNvPr id="19" name="Rectangle 18"/>
              <p:cNvSpPr/>
              <p:nvPr/>
            </p:nvSpPr>
            <p:spPr>
              <a:xfrm>
                <a:off x="1739900" y="1003300"/>
                <a:ext cx="2032000" cy="1955800"/>
              </a:xfrm>
              <a:prstGeom prst="rect">
                <a:avLst/>
              </a:prstGeom>
              <a:solidFill>
                <a:schemeClr val="bg1">
                  <a:lumMod val="95000"/>
                </a:schemeClr>
              </a:solidFill>
              <a:ln>
                <a:solidFill>
                  <a:schemeClr val="tx1"/>
                </a:solidFill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balanced" dir="t">
                  <a:rot lat="0" lon="0" rev="8700000"/>
                </a:lightRig>
              </a:scene3d>
              <a:sp3d>
                <a:bevelT w="190500" h="38100"/>
              </a:sp3d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 sz="1800" b="0" dirty="0">
                  <a:latin typeface="Arial" pitchFamily="34" charset="0"/>
                  <a:cs typeface="Arial" pitchFamily="34" charset="0"/>
                </a:endParaRPr>
              </a:p>
            </p:txBody>
          </p:sp>
          <p:sp>
            <p:nvSpPr>
              <p:cNvPr id="20" name="Rectangle 19"/>
              <p:cNvSpPr/>
              <p:nvPr/>
            </p:nvSpPr>
            <p:spPr>
              <a:xfrm>
                <a:off x="3771900" y="2959100"/>
                <a:ext cx="2032000" cy="1955800"/>
              </a:xfrm>
              <a:prstGeom prst="rect">
                <a:avLst/>
              </a:prstGeom>
              <a:solidFill>
                <a:schemeClr val="bg1">
                  <a:lumMod val="95000"/>
                </a:schemeClr>
              </a:solidFill>
              <a:ln>
                <a:solidFill>
                  <a:schemeClr val="tx1"/>
                </a:solidFill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balanced" dir="t">
                  <a:rot lat="0" lon="0" rev="8700000"/>
                </a:lightRig>
              </a:scene3d>
              <a:sp3d>
                <a:bevelT w="190500" h="38100"/>
              </a:sp3d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 sz="1800" b="0" dirty="0">
                  <a:latin typeface="Arial" pitchFamily="34" charset="0"/>
                  <a:cs typeface="Arial" pitchFamily="34" charset="0"/>
                </a:endParaRPr>
              </a:p>
            </p:txBody>
          </p:sp>
          <p:sp>
            <p:nvSpPr>
              <p:cNvPr id="21" name="Rectangle 20"/>
              <p:cNvSpPr/>
              <p:nvPr/>
            </p:nvSpPr>
            <p:spPr>
              <a:xfrm>
                <a:off x="1739900" y="2959100"/>
                <a:ext cx="2032000" cy="1955800"/>
              </a:xfrm>
              <a:prstGeom prst="rect">
                <a:avLst/>
              </a:prstGeom>
              <a:solidFill>
                <a:schemeClr val="bg1">
                  <a:lumMod val="95000"/>
                </a:schemeClr>
              </a:solidFill>
              <a:ln>
                <a:solidFill>
                  <a:schemeClr val="tx1"/>
                </a:solidFill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balanced" dir="t">
                  <a:rot lat="0" lon="0" rev="8700000"/>
                </a:lightRig>
              </a:scene3d>
              <a:sp3d>
                <a:bevelT w="190500" h="38100"/>
              </a:sp3d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 sz="1800" b="0" dirty="0">
                  <a:latin typeface="Arial" pitchFamily="34" charset="0"/>
                  <a:cs typeface="Arial" pitchFamily="34" charset="0"/>
                </a:endParaRPr>
              </a:p>
            </p:txBody>
          </p:sp>
          <p:sp>
            <p:nvSpPr>
              <p:cNvPr id="22" name="Rectangle 21"/>
              <p:cNvSpPr/>
              <p:nvPr/>
            </p:nvSpPr>
            <p:spPr>
              <a:xfrm>
                <a:off x="3771900" y="1003300"/>
                <a:ext cx="2032000" cy="1955800"/>
              </a:xfrm>
              <a:prstGeom prst="rect">
                <a:avLst/>
              </a:prstGeom>
              <a:solidFill>
                <a:schemeClr val="bg1">
                  <a:lumMod val="95000"/>
                </a:schemeClr>
              </a:solidFill>
              <a:ln>
                <a:solidFill>
                  <a:schemeClr val="tx1"/>
                </a:solidFill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balanced" dir="t">
                  <a:rot lat="0" lon="0" rev="8700000"/>
                </a:lightRig>
              </a:scene3d>
              <a:sp3d>
                <a:bevelT w="190500" h="38100"/>
              </a:sp3d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 sz="1800" b="0" dirty="0">
                  <a:latin typeface="Arial" pitchFamily="34" charset="0"/>
                  <a:cs typeface="Arial" pitchFamily="34" charset="0"/>
                </a:endParaRPr>
              </a:p>
            </p:txBody>
          </p:sp>
        </p:grpSp>
        <p:sp>
          <p:nvSpPr>
            <p:cNvPr id="25604" name="TextBox 5"/>
            <p:cNvSpPr txBox="1">
              <a:spLocks noChangeArrowheads="1"/>
            </p:cNvSpPr>
            <p:nvPr/>
          </p:nvSpPr>
          <p:spPr bwMode="auto">
            <a:xfrm>
              <a:off x="2819400" y="2096550"/>
              <a:ext cx="1549400" cy="61491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/>
              <a:r>
                <a:rPr lang="en-US" sz="1800" cap="all" dirty="0" smtClean="0">
                  <a:cs typeface="Arial" charset="0"/>
                </a:rPr>
                <a:t>Invest </a:t>
              </a:r>
              <a:r>
                <a:rPr lang="en-US" sz="1800" cap="all" dirty="0">
                  <a:cs typeface="Arial" charset="0"/>
                </a:rPr>
                <a:t>to perform internally</a:t>
              </a:r>
            </a:p>
            <a:p>
              <a:pPr algn="ctr"/>
              <a:r>
                <a:rPr lang="en-US" sz="1800" b="0" dirty="0" smtClean="0">
                  <a:cs typeface="Arial" charset="0"/>
                </a:rPr>
                <a:t>(if </a:t>
              </a:r>
              <a:r>
                <a:rPr lang="en-US" sz="1800" b="0" dirty="0">
                  <a:cs typeface="Arial" charset="0"/>
                </a:rPr>
                <a:t>high potential for opportunism)</a:t>
              </a:r>
            </a:p>
          </p:txBody>
        </p:sp>
        <p:sp>
          <p:nvSpPr>
            <p:cNvPr id="25605" name="Rectangle 6"/>
            <p:cNvSpPr>
              <a:spLocks noChangeArrowheads="1"/>
            </p:cNvSpPr>
            <p:nvPr/>
          </p:nvSpPr>
          <p:spPr bwMode="auto">
            <a:xfrm rot="16200000">
              <a:off x="1800816" y="3228618"/>
              <a:ext cx="1470760" cy="51991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/>
              <a:r>
                <a:rPr lang="en-US" sz="1800" cap="all" dirty="0">
                  <a:cs typeface="Arial" charset="0"/>
                </a:rPr>
                <a:t>Contribution to</a:t>
              </a:r>
            </a:p>
            <a:p>
              <a:pPr algn="ctr"/>
              <a:r>
                <a:rPr lang="en-US" sz="1800" cap="all" dirty="0">
                  <a:cs typeface="Arial" charset="0"/>
                </a:rPr>
                <a:t>c</a:t>
              </a:r>
              <a:r>
                <a:rPr lang="en-US" sz="1800" cap="all" dirty="0" smtClean="0">
                  <a:cs typeface="Arial" charset="0"/>
                </a:rPr>
                <a:t>ompetitive </a:t>
              </a:r>
              <a:r>
                <a:rPr lang="en-US" sz="1800" cap="all" dirty="0">
                  <a:cs typeface="Arial" charset="0"/>
                </a:rPr>
                <a:t>advantage</a:t>
              </a:r>
            </a:p>
          </p:txBody>
        </p:sp>
        <p:sp>
          <p:nvSpPr>
            <p:cNvPr id="25606" name="Rectangle 7"/>
            <p:cNvSpPr>
              <a:spLocks noChangeArrowheads="1"/>
            </p:cNvSpPr>
            <p:nvPr/>
          </p:nvSpPr>
          <p:spPr bwMode="auto">
            <a:xfrm>
              <a:off x="3724269" y="4940301"/>
              <a:ext cx="1187204" cy="43043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algn="ctr"/>
              <a:r>
                <a:rPr lang="en-US" sz="1800" cap="all" dirty="0">
                  <a:cs typeface="Arial" charset="0"/>
                </a:rPr>
                <a:t>Relative capability</a:t>
              </a:r>
            </a:p>
            <a:p>
              <a:pPr algn="ctr"/>
              <a:r>
                <a:rPr lang="en-US" sz="1800" cap="all" dirty="0" smtClean="0">
                  <a:cs typeface="Arial" charset="0"/>
                </a:rPr>
                <a:t>position</a:t>
              </a:r>
              <a:endParaRPr lang="en-US" sz="1800" cap="all" dirty="0">
                <a:cs typeface="Arial" charset="0"/>
              </a:endParaRPr>
            </a:p>
          </p:txBody>
        </p:sp>
        <p:sp>
          <p:nvSpPr>
            <p:cNvPr id="25607" name="Rectangle 8"/>
            <p:cNvSpPr>
              <a:spLocks noChangeArrowheads="1"/>
            </p:cNvSpPr>
            <p:nvPr/>
          </p:nvSpPr>
          <p:spPr bwMode="auto">
            <a:xfrm>
              <a:off x="5230541" y="5024938"/>
              <a:ext cx="446597" cy="24596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algn="ctr"/>
              <a:r>
                <a:rPr lang="en-US" sz="1800" b="0" dirty="0" smtClean="0">
                  <a:cs typeface="Arial" charset="0"/>
                </a:rPr>
                <a:t>stronger</a:t>
              </a:r>
              <a:endParaRPr lang="en-US" sz="1800" b="0" dirty="0">
                <a:cs typeface="Arial" charset="0"/>
              </a:endParaRPr>
            </a:p>
          </p:txBody>
        </p:sp>
        <p:sp>
          <p:nvSpPr>
            <p:cNvPr id="25608" name="Rectangle 9"/>
            <p:cNvSpPr>
              <a:spLocks noChangeArrowheads="1"/>
            </p:cNvSpPr>
            <p:nvPr/>
          </p:nvSpPr>
          <p:spPr bwMode="auto">
            <a:xfrm>
              <a:off x="2950955" y="5024938"/>
              <a:ext cx="402159" cy="24596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algn="ctr"/>
              <a:r>
                <a:rPr lang="en-US" sz="1800" b="0" dirty="0">
                  <a:cs typeface="Arial" charset="0"/>
                </a:rPr>
                <a:t>w</a:t>
              </a:r>
              <a:r>
                <a:rPr lang="en-US" sz="1800" b="0" dirty="0" smtClean="0">
                  <a:cs typeface="Arial" charset="0"/>
                </a:rPr>
                <a:t>eaker</a:t>
              </a:r>
              <a:endParaRPr lang="en-US" sz="1800" b="0" dirty="0">
                <a:cs typeface="Arial" charset="0"/>
              </a:endParaRPr>
            </a:p>
          </p:txBody>
        </p:sp>
        <p:sp>
          <p:nvSpPr>
            <p:cNvPr id="25609" name="Rectangle 10"/>
            <p:cNvSpPr>
              <a:spLocks noChangeArrowheads="1"/>
            </p:cNvSpPr>
            <p:nvPr/>
          </p:nvSpPr>
          <p:spPr bwMode="auto">
            <a:xfrm rot="16200000">
              <a:off x="2128818" y="4433946"/>
              <a:ext cx="814756" cy="1599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algn="ctr"/>
              <a:r>
                <a:rPr lang="en-US" sz="1800" b="0" dirty="0">
                  <a:cs typeface="Arial" charset="0"/>
                </a:rPr>
                <a:t>n</a:t>
              </a:r>
              <a:r>
                <a:rPr lang="en-US" sz="1800" b="0" dirty="0" smtClean="0">
                  <a:cs typeface="Arial" charset="0"/>
                </a:rPr>
                <a:t>ot </a:t>
              </a:r>
              <a:r>
                <a:rPr lang="en-US" sz="1800" b="0" dirty="0">
                  <a:cs typeface="Arial" charset="0"/>
                </a:rPr>
                <a:t>critical</a:t>
              </a:r>
            </a:p>
          </p:txBody>
        </p:sp>
        <p:sp>
          <p:nvSpPr>
            <p:cNvPr id="25610" name="Rectangle 11"/>
            <p:cNvSpPr>
              <a:spLocks noChangeArrowheads="1"/>
            </p:cNvSpPr>
            <p:nvPr/>
          </p:nvSpPr>
          <p:spPr bwMode="auto">
            <a:xfrm rot="16200000">
              <a:off x="2256923" y="2338012"/>
              <a:ext cx="558544" cy="1599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algn="ctr"/>
              <a:r>
                <a:rPr lang="en-US" sz="1800" b="0" dirty="0" smtClean="0">
                  <a:cs typeface="Arial" charset="0"/>
                </a:rPr>
                <a:t>critical</a:t>
              </a:r>
              <a:endParaRPr lang="en-US" sz="1800" b="0" dirty="0">
                <a:cs typeface="Arial" charset="0"/>
              </a:endParaRPr>
            </a:p>
          </p:txBody>
        </p:sp>
        <p:sp>
          <p:nvSpPr>
            <p:cNvPr id="25611" name="TextBox 12"/>
            <p:cNvSpPr txBox="1">
              <a:spLocks noChangeArrowheads="1"/>
            </p:cNvSpPr>
            <p:nvPr/>
          </p:nvSpPr>
          <p:spPr bwMode="auto">
            <a:xfrm>
              <a:off x="4306784" y="2096550"/>
              <a:ext cx="1549399" cy="61491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/>
              <a:r>
                <a:rPr lang="en-US" sz="1800" cap="all" dirty="0">
                  <a:cs typeface="Arial" charset="0"/>
                </a:rPr>
                <a:t>Perform internally to develop</a:t>
              </a:r>
            </a:p>
            <a:p>
              <a:pPr algn="ctr"/>
              <a:r>
                <a:rPr lang="en-US" sz="1800" b="0" dirty="0" smtClean="0">
                  <a:cs typeface="Arial" charset="0"/>
                </a:rPr>
                <a:t>(if </a:t>
              </a:r>
              <a:r>
                <a:rPr lang="en-US" sz="1800" b="0" dirty="0">
                  <a:cs typeface="Arial" charset="0"/>
                </a:rPr>
                <a:t>high potential for opportunism)</a:t>
              </a:r>
            </a:p>
          </p:txBody>
        </p:sp>
        <p:sp>
          <p:nvSpPr>
            <p:cNvPr id="25612" name="Rectangle 13"/>
            <p:cNvSpPr>
              <a:spLocks noChangeArrowheads="1"/>
            </p:cNvSpPr>
            <p:nvPr/>
          </p:nvSpPr>
          <p:spPr bwMode="auto">
            <a:xfrm>
              <a:off x="2870804" y="2865991"/>
              <a:ext cx="1446590" cy="61491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/>
              <a:r>
                <a:rPr lang="en-US" sz="1800" cap="all" dirty="0">
                  <a:solidFill>
                    <a:srgbClr val="000000"/>
                  </a:solidFill>
                  <a:cs typeface="Arial" charset="0"/>
                </a:rPr>
                <a:t>Outsource</a:t>
              </a:r>
            </a:p>
            <a:p>
              <a:pPr algn="ctr"/>
              <a:r>
                <a:rPr lang="en-US" sz="1800" b="0" dirty="0" smtClean="0">
                  <a:solidFill>
                    <a:srgbClr val="000000"/>
                  </a:solidFill>
                  <a:cs typeface="Arial" charset="0"/>
                </a:rPr>
                <a:t>(if </a:t>
              </a:r>
              <a:r>
                <a:rPr lang="en-US" sz="1800" b="0" dirty="0">
                  <a:solidFill>
                    <a:srgbClr val="000000"/>
                  </a:solidFill>
                  <a:cs typeface="Arial" charset="0"/>
                </a:rPr>
                <a:t>possible to mitigate risk of opportunism)</a:t>
              </a:r>
              <a:endParaRPr lang="en-US" sz="1800" b="0" dirty="0">
                <a:cs typeface="Arial" charset="0"/>
              </a:endParaRPr>
            </a:p>
          </p:txBody>
        </p:sp>
        <p:sp>
          <p:nvSpPr>
            <p:cNvPr id="25613" name="Rectangle 14"/>
            <p:cNvSpPr>
              <a:spLocks noChangeArrowheads="1"/>
            </p:cNvSpPr>
            <p:nvPr/>
          </p:nvSpPr>
          <p:spPr bwMode="auto">
            <a:xfrm>
              <a:off x="4358188" y="3498850"/>
              <a:ext cx="1446590" cy="61491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/>
              <a:r>
                <a:rPr lang="en-US" sz="1800" cap="all" dirty="0">
                  <a:solidFill>
                    <a:srgbClr val="000000"/>
                  </a:solidFill>
                  <a:cs typeface="Arial" charset="0"/>
                </a:rPr>
                <a:t>Outsource</a:t>
              </a:r>
            </a:p>
            <a:p>
              <a:pPr algn="ctr"/>
              <a:r>
                <a:rPr lang="en-US" sz="1800" b="0" dirty="0" smtClean="0">
                  <a:solidFill>
                    <a:srgbClr val="000000"/>
                  </a:solidFill>
                  <a:cs typeface="Arial" charset="0"/>
                </a:rPr>
                <a:t>(if </a:t>
              </a:r>
              <a:r>
                <a:rPr lang="en-US" sz="1800" b="0" dirty="0">
                  <a:solidFill>
                    <a:srgbClr val="000000"/>
                  </a:solidFill>
                  <a:cs typeface="Arial" charset="0"/>
                </a:rPr>
                <a:t>possible to mitigate risk of opportunism)</a:t>
              </a:r>
              <a:endParaRPr lang="en-US" sz="1800" b="0" dirty="0">
                <a:cs typeface="Arial" charset="0"/>
              </a:endParaRPr>
            </a:p>
          </p:txBody>
        </p:sp>
        <p:sp>
          <p:nvSpPr>
            <p:cNvPr id="25614" name="TextBox 15"/>
            <p:cNvSpPr txBox="1">
              <a:spLocks noChangeArrowheads="1"/>
            </p:cNvSpPr>
            <p:nvPr/>
          </p:nvSpPr>
          <p:spPr bwMode="auto">
            <a:xfrm>
              <a:off x="4306784" y="4085473"/>
              <a:ext cx="1549399" cy="61491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/>
              <a:r>
                <a:rPr lang="en-US" sz="1800" b="0" dirty="0">
                  <a:cs typeface="Arial" charset="0"/>
                </a:rPr>
                <a:t>Keep internal</a:t>
              </a:r>
            </a:p>
            <a:p>
              <a:pPr algn="ctr"/>
              <a:r>
                <a:rPr lang="en-US" sz="1800" b="0" dirty="0" smtClean="0">
                  <a:cs typeface="Arial" charset="0"/>
                </a:rPr>
                <a:t>(if </a:t>
              </a:r>
              <a:r>
                <a:rPr lang="en-US" sz="1800" b="0" dirty="0">
                  <a:cs typeface="Arial" charset="0"/>
                </a:rPr>
                <a:t>lack of capable suppliers and spin-off not feasible)</a:t>
              </a:r>
            </a:p>
          </p:txBody>
        </p:sp>
        <p:sp>
          <p:nvSpPr>
            <p:cNvPr id="25615" name="Rectangle 16"/>
            <p:cNvSpPr>
              <a:spLocks noChangeArrowheads="1"/>
            </p:cNvSpPr>
            <p:nvPr/>
          </p:nvSpPr>
          <p:spPr bwMode="auto">
            <a:xfrm>
              <a:off x="2870804" y="3920091"/>
              <a:ext cx="1446590" cy="61491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/>
              <a:r>
                <a:rPr lang="en-US" sz="1800" cap="all" dirty="0">
                  <a:solidFill>
                    <a:srgbClr val="000000"/>
                  </a:solidFill>
                  <a:cs typeface="Arial" charset="0"/>
                </a:rPr>
                <a:t>Outsource</a:t>
              </a:r>
            </a:p>
            <a:p>
              <a:pPr algn="ctr"/>
              <a:r>
                <a:rPr lang="en-US" sz="1800" b="0" dirty="0" smtClean="0">
                  <a:solidFill>
                    <a:srgbClr val="000000"/>
                  </a:solidFill>
                  <a:cs typeface="Arial" charset="0"/>
                </a:rPr>
                <a:t>(if </a:t>
              </a:r>
              <a:r>
                <a:rPr lang="en-US" sz="1800" b="0" dirty="0">
                  <a:solidFill>
                    <a:srgbClr val="000000"/>
                  </a:solidFill>
                  <a:cs typeface="Arial" charset="0"/>
                </a:rPr>
                <a:t>possible to mitigate risk of opportunism)</a:t>
              </a:r>
              <a:endParaRPr lang="en-US" sz="1800" b="0" dirty="0">
                <a:cs typeface="Arial" charset="0"/>
              </a:endParaRPr>
            </a:p>
          </p:txBody>
        </p:sp>
        <p:sp>
          <p:nvSpPr>
            <p:cNvPr id="25616" name="Rectangle 17"/>
            <p:cNvSpPr>
              <a:spLocks noChangeArrowheads="1"/>
            </p:cNvSpPr>
            <p:nvPr/>
          </p:nvSpPr>
          <p:spPr bwMode="auto">
            <a:xfrm>
              <a:off x="4358188" y="2865991"/>
              <a:ext cx="1446590" cy="61491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/>
              <a:r>
                <a:rPr lang="en-US" sz="1800" cap="all" dirty="0">
                  <a:solidFill>
                    <a:srgbClr val="000000"/>
                  </a:solidFill>
                  <a:cs typeface="Arial" charset="0"/>
                </a:rPr>
                <a:t>Outsource</a:t>
              </a:r>
            </a:p>
            <a:p>
              <a:pPr algn="ctr"/>
              <a:r>
                <a:rPr lang="en-US" sz="1800" b="0" dirty="0" smtClean="0">
                  <a:solidFill>
                    <a:srgbClr val="000000"/>
                  </a:solidFill>
                  <a:cs typeface="Arial" charset="0"/>
                </a:rPr>
                <a:t>(if </a:t>
              </a:r>
              <a:r>
                <a:rPr lang="en-US" sz="1800" b="0" dirty="0">
                  <a:solidFill>
                    <a:srgbClr val="000000"/>
                  </a:solidFill>
                  <a:cs typeface="Arial" charset="0"/>
                </a:rPr>
                <a:t>possible to mitigate risk of opportunism)</a:t>
              </a:r>
              <a:endParaRPr lang="en-US" sz="1800" b="0" dirty="0">
                <a:cs typeface="Arial" charset="0"/>
              </a:endParaRPr>
            </a:p>
          </p:txBody>
        </p:sp>
      </p:grpSp>
      <p:sp>
        <p:nvSpPr>
          <p:cNvPr id="25602" name="TextBox 23"/>
          <p:cNvSpPr txBox="1">
            <a:spLocks noChangeArrowheads="1"/>
          </p:cNvSpPr>
          <p:nvPr/>
        </p:nvSpPr>
        <p:spPr bwMode="auto">
          <a:xfrm>
            <a:off x="636119" y="456856"/>
            <a:ext cx="863058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 sz="2800" dirty="0">
                <a:cs typeface="Arial" charset="0"/>
              </a:rPr>
              <a:t>Generic sourcing strategies </a:t>
            </a:r>
          </a:p>
        </p:txBody>
      </p:sp>
      <p:sp>
        <p:nvSpPr>
          <p:cNvPr id="24" name="Text Box 4"/>
          <p:cNvSpPr txBox="1">
            <a:spLocks noChangeArrowheads="1"/>
          </p:cNvSpPr>
          <p:nvPr/>
        </p:nvSpPr>
        <p:spPr bwMode="auto">
          <a:xfrm>
            <a:off x="532347" y="6204758"/>
            <a:ext cx="8941853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fontAlgn="auto">
              <a:spcBef>
                <a:spcPct val="50000"/>
              </a:spcBef>
              <a:spcAft>
                <a:spcPts val="0"/>
              </a:spcAft>
              <a:defRPr/>
            </a:pPr>
            <a:r>
              <a:rPr lang="en-IN" altLang="en-US" sz="800" b="0" i="1" kern="0" dirty="0" smtClean="0">
                <a:solidFill>
                  <a:sysClr val="windowText" lastClr="000000"/>
                </a:solidFill>
              </a:rPr>
              <a:t>Source</a:t>
            </a:r>
            <a:r>
              <a:rPr lang="en-IN" altLang="en-US" sz="800" b="0" kern="0" dirty="0" smtClean="0">
                <a:solidFill>
                  <a:sysClr val="windowText" lastClr="000000"/>
                </a:solidFill>
              </a:rPr>
              <a:t>: Adapted from McIvor, R. (2008). ‘What is the right outsourcing strategy for your process?’, </a:t>
            </a:r>
            <a:r>
              <a:rPr lang="en-IN" altLang="en-US" sz="800" b="0" i="1" kern="0" dirty="0" smtClean="0">
                <a:solidFill>
                  <a:sysClr val="windowText" lastClr="000000"/>
                </a:solidFill>
              </a:rPr>
              <a:t>European Management Journal</a:t>
            </a:r>
            <a:r>
              <a:rPr lang="en-IN" altLang="en-US" sz="800" b="0" kern="0" dirty="0" smtClean="0">
                <a:solidFill>
                  <a:sysClr val="windowText" lastClr="000000"/>
                </a:solidFill>
              </a:rPr>
              <a:t>, 26, 24–34.</a:t>
            </a:r>
            <a:endParaRPr kumimoji="0" lang="en-GB" altLang="en-US" sz="800" b="0" i="0" u="none" strike="noStrike" kern="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 Box 2"/>
          <p:cNvSpPr txBox="1">
            <a:spLocks noChangeArrowheads="1"/>
          </p:cNvSpPr>
          <p:nvPr/>
        </p:nvSpPr>
        <p:spPr bwMode="auto">
          <a:xfrm>
            <a:off x="1129541" y="2272804"/>
            <a:ext cx="7592166" cy="2308324"/>
          </a:xfrm>
          <a:prstGeom prst="rect">
            <a:avLst/>
          </a:prstGeom>
          <a:solidFill>
            <a:schemeClr val="bg1">
              <a:lumMod val="95000"/>
            </a:schemeClr>
          </a:solidFill>
          <a:ln w="38100">
            <a:solidFill>
              <a:schemeClr val="tx1"/>
            </a:solidFill>
            <a:miter lim="800000"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>
            <a:spAutoFit/>
          </a:bodyPr>
          <a:lstStyle/>
          <a:p>
            <a:pPr algn="ctr">
              <a:lnSpc>
                <a:spcPct val="150000"/>
              </a:lnSpc>
              <a:spcBef>
                <a:spcPct val="50000"/>
              </a:spcBef>
              <a:defRPr/>
            </a:pPr>
            <a:r>
              <a:rPr lang="en-GB" sz="3200" b="0" dirty="0"/>
              <a:t>Partnership relationships are seen as desirable because they </a:t>
            </a:r>
            <a:r>
              <a:rPr lang="en-GB" sz="3200" b="0" dirty="0" smtClean="0"/>
              <a:t>can reduce </a:t>
            </a:r>
            <a:r>
              <a:rPr lang="en-GB" sz="3200" b="0" dirty="0"/>
              <a:t>the transaction costs of doing business</a:t>
            </a:r>
          </a:p>
        </p:txBody>
      </p:sp>
      <p:sp>
        <p:nvSpPr>
          <p:cNvPr id="27652" name="Text Box 3"/>
          <p:cNvSpPr txBox="1">
            <a:spLocks noChangeArrowheads="1"/>
          </p:cNvSpPr>
          <p:nvPr/>
        </p:nvSpPr>
        <p:spPr bwMode="auto">
          <a:xfrm>
            <a:off x="1324677" y="456856"/>
            <a:ext cx="7253476" cy="523875"/>
          </a:xfrm>
          <a:prstGeom prst="rect">
            <a:avLst/>
          </a:prstGeom>
          <a:noFill/>
          <a:ln w="38100">
            <a:noFill/>
            <a:miter lim="800000"/>
            <a:headEnd/>
            <a:tailEnd type="none" w="sm" len="med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800" dirty="0"/>
              <a:t>Partnership relationships</a:t>
            </a:r>
            <a:endParaRPr lang="en-US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81" name="Text Box 13"/>
          <p:cNvSpPr txBox="1">
            <a:spLocks noChangeArrowheads="1"/>
          </p:cNvSpPr>
          <p:nvPr/>
        </p:nvSpPr>
        <p:spPr bwMode="auto">
          <a:xfrm>
            <a:off x="893251" y="448716"/>
            <a:ext cx="8116324" cy="523220"/>
          </a:xfrm>
          <a:prstGeom prst="rect">
            <a:avLst/>
          </a:prstGeom>
          <a:noFill/>
          <a:ln w="15875">
            <a:noFill/>
            <a:miter lim="800000"/>
            <a:headEnd/>
            <a:tailEnd type="none" w="sm" len="sm"/>
          </a:ln>
        </p:spPr>
        <p:txBody>
          <a:bodyPr wrap="none" anchor="ctr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2800" dirty="0"/>
              <a:t>Elements of process partnership relationships</a:t>
            </a:r>
          </a:p>
        </p:txBody>
      </p:sp>
      <p:sp>
        <p:nvSpPr>
          <p:cNvPr id="28673" name="Rectangle 3"/>
          <p:cNvSpPr>
            <a:spLocks noChangeArrowheads="1"/>
          </p:cNvSpPr>
          <p:nvPr/>
        </p:nvSpPr>
        <p:spPr bwMode="auto">
          <a:xfrm>
            <a:off x="1104479" y="2081485"/>
            <a:ext cx="7708263" cy="338554"/>
          </a:xfrm>
          <a:prstGeom prst="rect">
            <a:avLst/>
          </a:prstGeom>
          <a:solidFill>
            <a:srgbClr val="CC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en-GB"/>
          </a:p>
        </p:txBody>
      </p:sp>
      <p:sp>
        <p:nvSpPr>
          <p:cNvPr id="28674" name="Text Box 4"/>
          <p:cNvSpPr txBox="1">
            <a:spLocks noChangeArrowheads="1"/>
          </p:cNvSpPr>
          <p:nvPr/>
        </p:nvSpPr>
        <p:spPr bwMode="auto">
          <a:xfrm>
            <a:off x="6990002" y="1025373"/>
            <a:ext cx="1642064" cy="3720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1800" b="0" dirty="0">
                <a:solidFill>
                  <a:srgbClr val="FF0000"/>
                </a:solidFill>
              </a:rPr>
              <a:t>Attitudes</a:t>
            </a:r>
          </a:p>
        </p:txBody>
      </p:sp>
      <p:sp>
        <p:nvSpPr>
          <p:cNvPr id="8196" name="Rectangle 6"/>
          <p:cNvSpPr>
            <a:spLocks noChangeArrowheads="1"/>
          </p:cNvSpPr>
          <p:nvPr/>
        </p:nvSpPr>
        <p:spPr bwMode="auto">
          <a:xfrm>
            <a:off x="1090086" y="4600181"/>
            <a:ext cx="7708264" cy="33855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>
              <a:defRPr/>
            </a:pPr>
            <a:endParaRPr lang="en-GB"/>
          </a:p>
        </p:txBody>
      </p:sp>
      <p:sp>
        <p:nvSpPr>
          <p:cNvPr id="28676" name="Text Box 7"/>
          <p:cNvSpPr txBox="1">
            <a:spLocks noChangeArrowheads="1"/>
          </p:cNvSpPr>
          <p:nvPr/>
        </p:nvSpPr>
        <p:spPr bwMode="auto">
          <a:xfrm>
            <a:off x="7023580" y="5522411"/>
            <a:ext cx="1387839" cy="3720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1800" b="0">
                <a:solidFill>
                  <a:srgbClr val="FF0000"/>
                </a:solidFill>
              </a:rPr>
              <a:t>Actions</a:t>
            </a:r>
          </a:p>
        </p:txBody>
      </p:sp>
      <p:sp>
        <p:nvSpPr>
          <p:cNvPr id="8238" name="Oval 9"/>
          <p:cNvSpPr>
            <a:spLocks noChangeArrowheads="1"/>
          </p:cNvSpPr>
          <p:nvPr/>
        </p:nvSpPr>
        <p:spPr bwMode="ltGray">
          <a:xfrm>
            <a:off x="4008067" y="1232463"/>
            <a:ext cx="1677238" cy="476071"/>
          </a:xfrm>
          <a:prstGeom prst="ellipse">
            <a:avLst/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  <a:round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anchor="ctr">
            <a:spAutoFit/>
          </a:bodyPr>
          <a:lstStyle/>
          <a:p>
            <a:pPr>
              <a:defRPr/>
            </a:pPr>
            <a:endParaRPr lang="en-GB"/>
          </a:p>
        </p:txBody>
      </p:sp>
      <p:grpSp>
        <p:nvGrpSpPr>
          <p:cNvPr id="28680" name="Group 10"/>
          <p:cNvGrpSpPr>
            <a:grpSpLocks/>
          </p:cNvGrpSpPr>
          <p:nvPr/>
        </p:nvGrpSpPr>
        <p:grpSpPr bwMode="auto">
          <a:xfrm>
            <a:off x="4287873" y="1294070"/>
            <a:ext cx="1068060" cy="1851374"/>
            <a:chOff x="2550" y="834"/>
            <a:chExt cx="668" cy="1254"/>
          </a:xfrm>
        </p:grpSpPr>
        <p:sp>
          <p:nvSpPr>
            <p:cNvPr id="28731" name="Line 11"/>
            <p:cNvSpPr>
              <a:spLocks noChangeShapeType="1"/>
            </p:cNvSpPr>
            <p:nvPr/>
          </p:nvSpPr>
          <p:spPr bwMode="auto">
            <a:xfrm>
              <a:off x="2880" y="1224"/>
              <a:ext cx="0" cy="864"/>
            </a:xfrm>
            <a:prstGeom prst="line">
              <a:avLst/>
            </a:prstGeom>
            <a:noFill/>
            <a:ln w="38100">
              <a:solidFill>
                <a:srgbClr val="800080"/>
              </a:solidFill>
              <a:round/>
              <a:headEnd/>
              <a:tailEnd type="stealth" w="med" len="lg"/>
            </a:ln>
          </p:spPr>
          <p:txBody>
            <a:bodyPr wrap="none" anchor="ctr"/>
            <a:lstStyle/>
            <a:p>
              <a:endParaRPr lang="en-GB" sz="1400"/>
            </a:p>
          </p:txBody>
        </p:sp>
        <p:sp>
          <p:nvSpPr>
            <p:cNvPr id="28732" name="Text Box 12"/>
            <p:cNvSpPr txBox="1">
              <a:spLocks noChangeArrowheads="1"/>
            </p:cNvSpPr>
            <p:nvPr/>
          </p:nvSpPr>
          <p:spPr bwMode="auto">
            <a:xfrm>
              <a:off x="2550" y="834"/>
              <a:ext cx="66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US" sz="1400" b="0" dirty="0"/>
                <a:t>Trust</a:t>
              </a:r>
            </a:p>
          </p:txBody>
        </p:sp>
      </p:grpSp>
      <p:sp>
        <p:nvSpPr>
          <p:cNvPr id="8235" name="Oval 15"/>
          <p:cNvSpPr>
            <a:spLocks noChangeArrowheads="1"/>
          </p:cNvSpPr>
          <p:nvPr/>
        </p:nvSpPr>
        <p:spPr bwMode="ltGray">
          <a:xfrm>
            <a:off x="2270070" y="4811198"/>
            <a:ext cx="1677239" cy="476071"/>
          </a:xfrm>
          <a:prstGeom prst="ellipse">
            <a:avLst/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  <a:round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anchor="ctr">
            <a:spAutoFit/>
          </a:bodyPr>
          <a:lstStyle/>
          <a:p>
            <a:pPr>
              <a:defRPr/>
            </a:pPr>
            <a:endParaRPr lang="en-GB"/>
          </a:p>
        </p:txBody>
      </p:sp>
      <p:sp>
        <p:nvSpPr>
          <p:cNvPr id="28685" name="Text Box 16"/>
          <p:cNvSpPr txBox="1">
            <a:spLocks noChangeArrowheads="1"/>
          </p:cNvSpPr>
          <p:nvPr/>
        </p:nvSpPr>
        <p:spPr bwMode="auto">
          <a:xfrm>
            <a:off x="2375596" y="4794559"/>
            <a:ext cx="1466186" cy="5403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1400" b="0" dirty="0"/>
              <a:t>Joint problem solving</a:t>
            </a:r>
          </a:p>
        </p:txBody>
      </p:sp>
      <p:sp>
        <p:nvSpPr>
          <p:cNvPr id="28686" name="Line 17"/>
          <p:cNvSpPr>
            <a:spLocks noChangeShapeType="1"/>
          </p:cNvSpPr>
          <p:nvPr/>
        </p:nvSpPr>
        <p:spPr bwMode="auto">
          <a:xfrm flipV="1">
            <a:off x="3587557" y="3854104"/>
            <a:ext cx="767469" cy="850392"/>
          </a:xfrm>
          <a:prstGeom prst="line">
            <a:avLst/>
          </a:prstGeom>
          <a:noFill/>
          <a:ln w="38100">
            <a:solidFill>
              <a:srgbClr val="800080"/>
            </a:solidFill>
            <a:round/>
            <a:headEnd/>
            <a:tailEnd type="stealth" w="med" len="lg"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8232" name="Oval 19"/>
          <p:cNvSpPr>
            <a:spLocks noChangeArrowheads="1"/>
          </p:cNvSpPr>
          <p:nvPr/>
        </p:nvSpPr>
        <p:spPr bwMode="ltGray">
          <a:xfrm>
            <a:off x="1425856" y="3881081"/>
            <a:ext cx="1677239" cy="476071"/>
          </a:xfrm>
          <a:prstGeom prst="ellipse">
            <a:avLst/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  <a:round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anchor="ctr">
            <a:spAutoFit/>
          </a:bodyPr>
          <a:lstStyle/>
          <a:p>
            <a:pPr>
              <a:defRPr/>
            </a:pPr>
            <a:endParaRPr lang="en-GB"/>
          </a:p>
        </p:txBody>
      </p:sp>
      <p:sp>
        <p:nvSpPr>
          <p:cNvPr id="28690" name="Text Box 20"/>
          <p:cNvSpPr txBox="1">
            <a:spLocks noChangeArrowheads="1"/>
          </p:cNvSpPr>
          <p:nvPr/>
        </p:nvSpPr>
        <p:spPr bwMode="auto">
          <a:xfrm>
            <a:off x="1542574" y="3721232"/>
            <a:ext cx="1466185" cy="767715"/>
          </a:xfrm>
          <a:prstGeom prst="rect">
            <a:avLst/>
          </a:prstGeom>
          <a:noFill/>
          <a:ln w="158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1400" b="0" dirty="0"/>
              <a:t>Joint co-ordination of activities</a:t>
            </a:r>
          </a:p>
        </p:txBody>
      </p:sp>
      <p:sp>
        <p:nvSpPr>
          <p:cNvPr id="28691" name="Line 21"/>
          <p:cNvSpPr>
            <a:spLocks noChangeShapeType="1"/>
          </p:cNvSpPr>
          <p:nvPr/>
        </p:nvSpPr>
        <p:spPr bwMode="auto">
          <a:xfrm flipV="1">
            <a:off x="3050329" y="3712372"/>
            <a:ext cx="1151203" cy="283464"/>
          </a:xfrm>
          <a:prstGeom prst="line">
            <a:avLst/>
          </a:prstGeom>
          <a:noFill/>
          <a:ln w="38100">
            <a:solidFill>
              <a:srgbClr val="800080"/>
            </a:solidFill>
            <a:round/>
            <a:headEnd/>
            <a:tailEnd type="stealth" w="med" len="lg"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8229" name="Oval 23"/>
          <p:cNvSpPr>
            <a:spLocks noChangeArrowheads="1"/>
          </p:cNvSpPr>
          <p:nvPr/>
        </p:nvSpPr>
        <p:spPr bwMode="ltGray">
          <a:xfrm>
            <a:off x="1421058" y="2642401"/>
            <a:ext cx="1677238" cy="476071"/>
          </a:xfrm>
          <a:prstGeom prst="ellipse">
            <a:avLst/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  <a:round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anchor="ctr">
            <a:spAutoFit/>
          </a:bodyPr>
          <a:lstStyle/>
          <a:p>
            <a:pPr>
              <a:defRPr/>
            </a:pPr>
            <a:endParaRPr lang="en-GB"/>
          </a:p>
        </p:txBody>
      </p:sp>
      <p:sp>
        <p:nvSpPr>
          <p:cNvPr id="28695" name="Text Box 24"/>
          <p:cNvSpPr txBox="1">
            <a:spLocks noChangeArrowheads="1"/>
          </p:cNvSpPr>
          <p:nvPr/>
        </p:nvSpPr>
        <p:spPr bwMode="auto">
          <a:xfrm>
            <a:off x="1716852" y="2596236"/>
            <a:ext cx="1084050" cy="5403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1400" b="0" dirty="0"/>
              <a:t>Joint learning </a:t>
            </a:r>
          </a:p>
        </p:txBody>
      </p:sp>
      <p:sp>
        <p:nvSpPr>
          <p:cNvPr id="28696" name="Line 25"/>
          <p:cNvSpPr>
            <a:spLocks noChangeShapeType="1"/>
          </p:cNvSpPr>
          <p:nvPr/>
        </p:nvSpPr>
        <p:spPr bwMode="auto">
          <a:xfrm>
            <a:off x="3040736" y="3012571"/>
            <a:ext cx="1151203" cy="354330"/>
          </a:xfrm>
          <a:prstGeom prst="line">
            <a:avLst/>
          </a:prstGeom>
          <a:noFill/>
          <a:ln w="38100">
            <a:solidFill>
              <a:srgbClr val="800080"/>
            </a:solidFill>
            <a:round/>
            <a:headEnd/>
            <a:tailEnd type="stealth" w="med" len="lg"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8226" name="Oval 27"/>
          <p:cNvSpPr>
            <a:spLocks noChangeArrowheads="1"/>
          </p:cNvSpPr>
          <p:nvPr/>
        </p:nvSpPr>
        <p:spPr bwMode="ltGray">
          <a:xfrm>
            <a:off x="2319637" y="1836299"/>
            <a:ext cx="1677239" cy="476071"/>
          </a:xfrm>
          <a:prstGeom prst="ellipse">
            <a:avLst/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  <a:round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anchor="ctr">
            <a:spAutoFit/>
          </a:bodyPr>
          <a:lstStyle/>
          <a:p>
            <a:pPr>
              <a:defRPr/>
            </a:pPr>
            <a:endParaRPr lang="en-GB"/>
          </a:p>
        </p:txBody>
      </p:sp>
      <p:sp>
        <p:nvSpPr>
          <p:cNvPr id="28700" name="Text Box 28"/>
          <p:cNvSpPr txBox="1">
            <a:spLocks noChangeArrowheads="1"/>
          </p:cNvSpPr>
          <p:nvPr/>
        </p:nvSpPr>
        <p:spPr bwMode="auto">
          <a:xfrm>
            <a:off x="2404377" y="1785704"/>
            <a:ext cx="1536536" cy="5403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1400" b="0" dirty="0"/>
              <a:t>Long-term expectations</a:t>
            </a:r>
          </a:p>
        </p:txBody>
      </p:sp>
      <p:sp>
        <p:nvSpPr>
          <p:cNvPr id="28701" name="Line 29"/>
          <p:cNvSpPr>
            <a:spLocks noChangeShapeType="1"/>
          </p:cNvSpPr>
          <p:nvPr/>
        </p:nvSpPr>
        <p:spPr bwMode="auto">
          <a:xfrm>
            <a:off x="3587557" y="2436784"/>
            <a:ext cx="858607" cy="770668"/>
          </a:xfrm>
          <a:prstGeom prst="line">
            <a:avLst/>
          </a:prstGeom>
          <a:noFill/>
          <a:ln w="38100">
            <a:solidFill>
              <a:srgbClr val="800080"/>
            </a:solidFill>
            <a:round/>
            <a:headEnd/>
            <a:tailEnd type="stealth" w="med" len="lg"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8223" name="Oval 31"/>
          <p:cNvSpPr>
            <a:spLocks noChangeArrowheads="1"/>
          </p:cNvSpPr>
          <p:nvPr/>
        </p:nvSpPr>
        <p:spPr bwMode="ltGray">
          <a:xfrm>
            <a:off x="5504633" y="1809727"/>
            <a:ext cx="1677239" cy="476071"/>
          </a:xfrm>
          <a:prstGeom prst="ellipse">
            <a:avLst/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  <a:round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anchor="ctr">
            <a:spAutoFit/>
          </a:bodyPr>
          <a:lstStyle/>
          <a:p>
            <a:pPr>
              <a:defRPr/>
            </a:pPr>
            <a:endParaRPr lang="en-GB"/>
          </a:p>
        </p:txBody>
      </p:sp>
      <p:sp>
        <p:nvSpPr>
          <p:cNvPr id="28705" name="Text Box 32"/>
          <p:cNvSpPr txBox="1">
            <a:spLocks noChangeArrowheads="1"/>
          </p:cNvSpPr>
          <p:nvPr/>
        </p:nvSpPr>
        <p:spPr bwMode="auto">
          <a:xfrm>
            <a:off x="5819612" y="1784228"/>
            <a:ext cx="1066462" cy="5403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1400" b="0" dirty="0"/>
              <a:t>Sharing success</a:t>
            </a:r>
          </a:p>
        </p:txBody>
      </p:sp>
      <p:sp>
        <p:nvSpPr>
          <p:cNvPr id="28706" name="Line 33"/>
          <p:cNvSpPr>
            <a:spLocks noChangeShapeType="1"/>
          </p:cNvSpPr>
          <p:nvPr/>
        </p:nvSpPr>
        <p:spPr bwMode="auto">
          <a:xfrm rot="10800000" flipV="1">
            <a:off x="5256803" y="2435308"/>
            <a:ext cx="767469" cy="850392"/>
          </a:xfrm>
          <a:prstGeom prst="line">
            <a:avLst/>
          </a:prstGeom>
          <a:noFill/>
          <a:ln w="38100">
            <a:solidFill>
              <a:srgbClr val="800080"/>
            </a:solidFill>
            <a:round/>
            <a:headEnd/>
            <a:tailEnd type="stealth" w="med" len="lg"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8220" name="Oval 35"/>
          <p:cNvSpPr>
            <a:spLocks noChangeArrowheads="1"/>
          </p:cNvSpPr>
          <p:nvPr/>
        </p:nvSpPr>
        <p:spPr bwMode="ltGray">
          <a:xfrm>
            <a:off x="6425594" y="2713269"/>
            <a:ext cx="1677239" cy="476071"/>
          </a:xfrm>
          <a:prstGeom prst="ellipse">
            <a:avLst/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  <a:round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anchor="ctr">
            <a:spAutoFit/>
          </a:bodyPr>
          <a:lstStyle/>
          <a:p>
            <a:pPr>
              <a:defRPr/>
            </a:pPr>
            <a:endParaRPr lang="en-GB"/>
          </a:p>
        </p:txBody>
      </p:sp>
      <p:sp>
        <p:nvSpPr>
          <p:cNvPr id="28710" name="Text Box 36"/>
          <p:cNvSpPr txBox="1">
            <a:spLocks noChangeArrowheads="1"/>
          </p:cNvSpPr>
          <p:nvPr/>
        </p:nvSpPr>
        <p:spPr bwMode="auto">
          <a:xfrm>
            <a:off x="6752748" y="2572548"/>
            <a:ext cx="1068060" cy="7677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1400" b="0" dirty="0"/>
              <a:t>Multiple points of contact</a:t>
            </a:r>
          </a:p>
        </p:txBody>
      </p:sp>
      <p:sp>
        <p:nvSpPr>
          <p:cNvPr id="28711" name="Line 37"/>
          <p:cNvSpPr>
            <a:spLocks noChangeShapeType="1"/>
          </p:cNvSpPr>
          <p:nvPr/>
        </p:nvSpPr>
        <p:spPr bwMode="auto">
          <a:xfrm rot="10800000" flipV="1">
            <a:off x="5410297" y="3143968"/>
            <a:ext cx="1151203" cy="283464"/>
          </a:xfrm>
          <a:prstGeom prst="line">
            <a:avLst/>
          </a:prstGeom>
          <a:noFill/>
          <a:ln w="38100">
            <a:solidFill>
              <a:srgbClr val="800080"/>
            </a:solidFill>
            <a:round/>
            <a:headEnd/>
            <a:tailEnd type="stealth" w="med" len="lg"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8217" name="Oval 39"/>
          <p:cNvSpPr>
            <a:spLocks noChangeArrowheads="1"/>
          </p:cNvSpPr>
          <p:nvPr/>
        </p:nvSpPr>
        <p:spPr bwMode="ltGray">
          <a:xfrm>
            <a:off x="6337653" y="3810212"/>
            <a:ext cx="1677238" cy="476071"/>
          </a:xfrm>
          <a:prstGeom prst="ellipse">
            <a:avLst/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  <a:round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anchor="ctr">
            <a:spAutoFit/>
          </a:bodyPr>
          <a:lstStyle/>
          <a:p>
            <a:pPr>
              <a:defRPr/>
            </a:pPr>
            <a:endParaRPr lang="en-GB"/>
          </a:p>
        </p:txBody>
      </p:sp>
      <p:sp>
        <p:nvSpPr>
          <p:cNvPr id="28715" name="Text Box 40"/>
          <p:cNvSpPr txBox="1">
            <a:spLocks noChangeArrowheads="1"/>
          </p:cNvSpPr>
          <p:nvPr/>
        </p:nvSpPr>
        <p:spPr bwMode="auto">
          <a:xfrm>
            <a:off x="6318610" y="3867682"/>
            <a:ext cx="1742793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1400" b="0" dirty="0"/>
              <a:t>Few relationships</a:t>
            </a:r>
          </a:p>
        </p:txBody>
      </p:sp>
      <p:sp>
        <p:nvSpPr>
          <p:cNvPr id="28716" name="Line 41"/>
          <p:cNvSpPr>
            <a:spLocks noChangeShapeType="1"/>
          </p:cNvSpPr>
          <p:nvPr/>
        </p:nvSpPr>
        <p:spPr bwMode="auto">
          <a:xfrm rot="10800000">
            <a:off x="5338348" y="3712372"/>
            <a:ext cx="1012099" cy="283464"/>
          </a:xfrm>
          <a:prstGeom prst="line">
            <a:avLst/>
          </a:prstGeom>
          <a:noFill/>
          <a:ln w="38100">
            <a:solidFill>
              <a:srgbClr val="800080"/>
            </a:solidFill>
            <a:round/>
            <a:headEnd/>
            <a:tailEnd type="stealth" w="med" len="lg"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8214" name="Oval 43"/>
          <p:cNvSpPr>
            <a:spLocks noChangeArrowheads="1"/>
          </p:cNvSpPr>
          <p:nvPr/>
        </p:nvSpPr>
        <p:spPr bwMode="ltGray">
          <a:xfrm>
            <a:off x="5888366" y="4802340"/>
            <a:ext cx="1677239" cy="476071"/>
          </a:xfrm>
          <a:prstGeom prst="ellipse">
            <a:avLst/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  <a:round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anchor="ctr">
            <a:spAutoFit/>
          </a:bodyPr>
          <a:lstStyle/>
          <a:p>
            <a:pPr>
              <a:defRPr/>
            </a:pPr>
            <a:endParaRPr lang="en-GB"/>
          </a:p>
        </p:txBody>
      </p:sp>
      <p:sp>
        <p:nvSpPr>
          <p:cNvPr id="28720" name="Text Box 44"/>
          <p:cNvSpPr txBox="1">
            <a:spLocks noChangeArrowheads="1"/>
          </p:cNvSpPr>
          <p:nvPr/>
        </p:nvSpPr>
        <p:spPr bwMode="auto">
          <a:xfrm>
            <a:off x="5993893" y="4763555"/>
            <a:ext cx="1485371" cy="5403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1400" b="0" dirty="0"/>
              <a:t>Information transparency</a:t>
            </a:r>
          </a:p>
        </p:txBody>
      </p:sp>
      <p:sp>
        <p:nvSpPr>
          <p:cNvPr id="28721" name="Line 45"/>
          <p:cNvSpPr>
            <a:spLocks noChangeShapeType="1"/>
          </p:cNvSpPr>
          <p:nvPr/>
        </p:nvSpPr>
        <p:spPr bwMode="auto">
          <a:xfrm rot="10800000">
            <a:off x="5122495" y="3854107"/>
            <a:ext cx="1047276" cy="907971"/>
          </a:xfrm>
          <a:prstGeom prst="line">
            <a:avLst/>
          </a:prstGeom>
          <a:noFill/>
          <a:ln w="38100">
            <a:solidFill>
              <a:srgbClr val="800080"/>
            </a:solidFill>
            <a:round/>
            <a:headEnd/>
            <a:tailEnd type="stealth" w="med" len="lg"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8208" name="Oval 46"/>
          <p:cNvSpPr>
            <a:spLocks noChangeArrowheads="1"/>
          </p:cNvSpPr>
          <p:nvPr/>
        </p:nvSpPr>
        <p:spPr bwMode="auto">
          <a:xfrm>
            <a:off x="4111994" y="3301602"/>
            <a:ext cx="1304697" cy="476071"/>
          </a:xfrm>
          <a:prstGeom prst="ellipse">
            <a:avLst/>
          </a:prstGeom>
          <a:solidFill>
            <a:srgbClr val="CCFFFF"/>
          </a:solidFill>
          <a:ln w="9525">
            <a:solidFill>
              <a:schemeClr val="tx1"/>
            </a:solidFill>
            <a:round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anchor="ctr">
            <a:spAutoFit/>
          </a:bodyPr>
          <a:lstStyle/>
          <a:p>
            <a:pPr>
              <a:defRPr/>
            </a:pPr>
            <a:endParaRPr lang="en-GB"/>
          </a:p>
        </p:txBody>
      </p:sp>
      <p:sp>
        <p:nvSpPr>
          <p:cNvPr id="28725" name="Line 48"/>
          <p:cNvSpPr>
            <a:spLocks noChangeShapeType="1"/>
          </p:cNvSpPr>
          <p:nvPr/>
        </p:nvSpPr>
        <p:spPr bwMode="auto">
          <a:xfrm flipH="1" flipV="1">
            <a:off x="4813909" y="3926450"/>
            <a:ext cx="1598" cy="1132379"/>
          </a:xfrm>
          <a:prstGeom prst="line">
            <a:avLst/>
          </a:prstGeom>
          <a:noFill/>
          <a:ln w="38100">
            <a:solidFill>
              <a:srgbClr val="800080"/>
            </a:solidFill>
            <a:round/>
            <a:headEnd/>
            <a:tailEnd type="stealth" w="med" len="lg"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8212" name="Oval 49"/>
          <p:cNvSpPr>
            <a:spLocks noChangeArrowheads="1"/>
          </p:cNvSpPr>
          <p:nvPr/>
        </p:nvSpPr>
        <p:spPr bwMode="ltGray">
          <a:xfrm>
            <a:off x="3996876" y="5237869"/>
            <a:ext cx="1677239" cy="476071"/>
          </a:xfrm>
          <a:prstGeom prst="ellipse">
            <a:avLst/>
          </a:prstGeom>
          <a:solidFill>
            <a:schemeClr val="bg1">
              <a:lumMod val="95000"/>
            </a:schemeClr>
          </a:solidFill>
          <a:ln w="9525">
            <a:solidFill>
              <a:schemeClr val="tx1"/>
            </a:solidFill>
            <a:round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anchor="ctr">
            <a:spAutoFit/>
          </a:bodyPr>
          <a:lstStyle/>
          <a:p>
            <a:pPr>
              <a:defRPr/>
            </a:pPr>
            <a:endParaRPr lang="en-GB"/>
          </a:p>
        </p:txBody>
      </p:sp>
      <p:sp>
        <p:nvSpPr>
          <p:cNvPr id="28729" name="Text Box 50"/>
          <p:cNvSpPr txBox="1">
            <a:spLocks noChangeArrowheads="1"/>
          </p:cNvSpPr>
          <p:nvPr/>
        </p:nvSpPr>
        <p:spPr bwMode="auto">
          <a:xfrm>
            <a:off x="4207929" y="5218278"/>
            <a:ext cx="1240741" cy="5403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1400" b="0" dirty="0"/>
              <a:t>Dedicated assets</a:t>
            </a:r>
          </a:p>
        </p:txBody>
      </p:sp>
      <p:sp>
        <p:nvSpPr>
          <p:cNvPr id="28730" name="Text Box 51"/>
          <p:cNvSpPr txBox="1">
            <a:spLocks noChangeArrowheads="1"/>
          </p:cNvSpPr>
          <p:nvPr/>
        </p:nvSpPr>
        <p:spPr bwMode="auto">
          <a:xfrm>
            <a:off x="4025654" y="3262081"/>
            <a:ext cx="1467784" cy="540353"/>
          </a:xfrm>
          <a:prstGeom prst="rect">
            <a:avLst/>
          </a:prstGeom>
          <a:noFill/>
          <a:ln w="1587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1400" b="0"/>
              <a:t>Closeness of relationship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TextBox 52"/>
          <p:cNvSpPr txBox="1">
            <a:spLocks noChangeArrowheads="1"/>
          </p:cNvSpPr>
          <p:nvPr/>
        </p:nvSpPr>
        <p:spPr bwMode="auto">
          <a:xfrm>
            <a:off x="2078564" y="458444"/>
            <a:ext cx="5745702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US" sz="2800" dirty="0">
                <a:cs typeface="Arial" charset="0"/>
              </a:rPr>
              <a:t>Cooper Bikes supply chain</a:t>
            </a:r>
          </a:p>
        </p:txBody>
      </p:sp>
      <p:grpSp>
        <p:nvGrpSpPr>
          <p:cNvPr id="29698" name="Group 1"/>
          <p:cNvGrpSpPr>
            <a:grpSpLocks/>
          </p:cNvGrpSpPr>
          <p:nvPr/>
        </p:nvGrpSpPr>
        <p:grpSpPr bwMode="auto">
          <a:xfrm>
            <a:off x="232960" y="1342312"/>
            <a:ext cx="9436910" cy="4654550"/>
            <a:chOff x="179512" y="1150927"/>
            <a:chExt cx="8712969" cy="4654337"/>
          </a:xfrm>
        </p:grpSpPr>
        <p:sp>
          <p:nvSpPr>
            <p:cNvPr id="50" name="Rounded Rectangle 49"/>
            <p:cNvSpPr/>
            <p:nvPr/>
          </p:nvSpPr>
          <p:spPr>
            <a:xfrm>
              <a:off x="3109762" y="1150927"/>
              <a:ext cx="2984220" cy="4654337"/>
            </a:xfrm>
            <a:prstGeom prst="roundRect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endParaRPr lang="en-US" b="0">
                <a:latin typeface="Arial"/>
                <a:cs typeface="Arial"/>
              </a:endParaRPr>
            </a:p>
          </p:txBody>
        </p:sp>
        <p:sp>
          <p:nvSpPr>
            <p:cNvPr id="35" name="Rectangle 34"/>
            <p:cNvSpPr/>
            <p:nvPr/>
          </p:nvSpPr>
          <p:spPr>
            <a:xfrm>
              <a:off x="4884420" y="3990834"/>
              <a:ext cx="1180989" cy="1458846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 b="0">
                <a:latin typeface="Arial"/>
                <a:cs typeface="Arial"/>
              </a:endParaRPr>
            </a:p>
          </p:txBody>
        </p:sp>
        <p:sp>
          <p:nvSpPr>
            <p:cNvPr id="24" name="Rectangle 23"/>
            <p:cNvSpPr/>
            <p:nvPr/>
          </p:nvSpPr>
          <p:spPr>
            <a:xfrm>
              <a:off x="4806640" y="3870190"/>
              <a:ext cx="1180989" cy="1458846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 b="0">
                <a:latin typeface="Arial"/>
                <a:cs typeface="Arial"/>
              </a:endParaRPr>
            </a:p>
          </p:txBody>
        </p:sp>
        <p:grpSp>
          <p:nvGrpSpPr>
            <p:cNvPr id="29702" name="Group 6"/>
            <p:cNvGrpSpPr>
              <a:grpSpLocks/>
            </p:cNvGrpSpPr>
            <p:nvPr/>
          </p:nvGrpSpPr>
          <p:grpSpPr bwMode="auto">
            <a:xfrm>
              <a:off x="179513" y="1734543"/>
              <a:ext cx="1181473" cy="1459041"/>
              <a:chOff x="364173" y="1307397"/>
              <a:chExt cx="1045829" cy="933856"/>
            </a:xfrm>
          </p:grpSpPr>
          <p:sp>
            <p:nvSpPr>
              <p:cNvPr id="5" name="Rectangle 4"/>
              <p:cNvSpPr/>
              <p:nvPr/>
            </p:nvSpPr>
            <p:spPr>
              <a:xfrm>
                <a:off x="364172" y="1307753"/>
                <a:ext cx="1045401" cy="933731"/>
              </a:xfrm>
              <a:prstGeom prst="rect">
                <a:avLst/>
              </a:prstGeom>
              <a:solidFill>
                <a:schemeClr val="bg1">
                  <a:lumMod val="95000"/>
                </a:schemeClr>
              </a:solidFill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 b="0">
                  <a:latin typeface="Arial"/>
                  <a:cs typeface="Arial"/>
                </a:endParaRPr>
              </a:p>
            </p:txBody>
          </p:sp>
          <p:sp>
            <p:nvSpPr>
              <p:cNvPr id="29738" name="TextBox 5"/>
              <p:cNvSpPr txBox="1">
                <a:spLocks noChangeArrowheads="1"/>
              </p:cNvSpPr>
              <p:nvPr/>
            </p:nvSpPr>
            <p:spPr bwMode="auto">
              <a:xfrm>
                <a:off x="364174" y="1958074"/>
                <a:ext cx="1045828" cy="216691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ctr"/>
                <a:r>
                  <a:rPr lang="en-US" b="0">
                    <a:cs typeface="Arial" charset="0"/>
                  </a:rPr>
                  <a:t>Design</a:t>
                </a:r>
              </a:p>
            </p:txBody>
          </p:sp>
        </p:grpSp>
        <p:grpSp>
          <p:nvGrpSpPr>
            <p:cNvPr id="29703" name="Group 7"/>
            <p:cNvGrpSpPr>
              <a:grpSpLocks/>
            </p:cNvGrpSpPr>
            <p:nvPr/>
          </p:nvGrpSpPr>
          <p:grpSpPr bwMode="auto">
            <a:xfrm>
              <a:off x="1649190" y="1735100"/>
              <a:ext cx="1181472" cy="1458846"/>
              <a:chOff x="364173" y="1307753"/>
              <a:chExt cx="1045828" cy="933731"/>
            </a:xfrm>
          </p:grpSpPr>
          <p:sp>
            <p:nvSpPr>
              <p:cNvPr id="9" name="Rectangle 8"/>
              <p:cNvSpPr/>
              <p:nvPr/>
            </p:nvSpPr>
            <p:spPr>
              <a:xfrm>
                <a:off x="364358" y="1307753"/>
                <a:ext cx="1045401" cy="933731"/>
              </a:xfrm>
              <a:prstGeom prst="rect">
                <a:avLst/>
              </a:prstGeom>
              <a:solidFill>
                <a:schemeClr val="bg1">
                  <a:lumMod val="95000"/>
                </a:schemeClr>
              </a:solidFill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 b="0">
                  <a:latin typeface="Arial"/>
                  <a:cs typeface="Arial"/>
                </a:endParaRPr>
              </a:p>
            </p:txBody>
          </p:sp>
          <p:sp>
            <p:nvSpPr>
              <p:cNvPr id="29736" name="TextBox 9"/>
              <p:cNvSpPr txBox="1">
                <a:spLocks noChangeArrowheads="1"/>
              </p:cNvSpPr>
              <p:nvPr/>
            </p:nvSpPr>
            <p:spPr bwMode="auto">
              <a:xfrm>
                <a:off x="364173" y="1535235"/>
                <a:ext cx="1045828" cy="531853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ctr"/>
                <a:r>
                  <a:rPr lang="en-US" b="0" dirty="0" smtClean="0">
                    <a:cs typeface="Arial" charset="0"/>
                  </a:rPr>
                  <a:t>4PL agent</a:t>
                </a:r>
                <a:endParaRPr lang="en-US" b="0" dirty="0">
                  <a:cs typeface="Arial" charset="0"/>
                </a:endParaRPr>
              </a:p>
              <a:p>
                <a:pPr algn="ctr"/>
                <a:endParaRPr lang="en-US" b="0" dirty="0">
                  <a:cs typeface="Arial" charset="0"/>
                </a:endParaRPr>
              </a:p>
              <a:p>
                <a:pPr algn="ctr"/>
                <a:r>
                  <a:rPr lang="en-US" b="0" dirty="0">
                    <a:cs typeface="Arial" charset="0"/>
                  </a:rPr>
                  <a:t>ATI</a:t>
                </a:r>
              </a:p>
            </p:txBody>
          </p:sp>
        </p:grpSp>
        <p:grpSp>
          <p:nvGrpSpPr>
            <p:cNvPr id="29704" name="Group 10"/>
            <p:cNvGrpSpPr>
              <a:grpSpLocks/>
            </p:cNvGrpSpPr>
            <p:nvPr/>
          </p:nvGrpSpPr>
          <p:grpSpPr bwMode="auto">
            <a:xfrm>
              <a:off x="3273715" y="1734543"/>
              <a:ext cx="1181473" cy="1459041"/>
              <a:chOff x="364173" y="1307397"/>
              <a:chExt cx="1045829" cy="933856"/>
            </a:xfrm>
          </p:grpSpPr>
          <p:sp>
            <p:nvSpPr>
              <p:cNvPr id="12" name="Rectangle 11"/>
              <p:cNvSpPr/>
              <p:nvPr/>
            </p:nvSpPr>
            <p:spPr>
              <a:xfrm>
                <a:off x="363769" y="1307753"/>
                <a:ext cx="1046806" cy="933731"/>
              </a:xfrm>
              <a:prstGeom prst="rect">
                <a:avLst/>
              </a:prstGeom>
              <a:solidFill>
                <a:schemeClr val="bg1">
                  <a:lumMod val="95000"/>
                </a:schemeClr>
              </a:solidFill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 b="0">
                  <a:latin typeface="Arial"/>
                  <a:cs typeface="Arial"/>
                </a:endParaRPr>
              </a:p>
            </p:txBody>
          </p:sp>
          <p:sp>
            <p:nvSpPr>
              <p:cNvPr id="29734" name="TextBox 12"/>
              <p:cNvSpPr txBox="1">
                <a:spLocks noChangeArrowheads="1"/>
              </p:cNvSpPr>
              <p:nvPr/>
            </p:nvSpPr>
            <p:spPr bwMode="auto">
              <a:xfrm>
                <a:off x="364173" y="1402118"/>
                <a:ext cx="1045828" cy="689471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ctr"/>
                <a:r>
                  <a:rPr lang="en-US" b="0">
                    <a:cs typeface="Arial" charset="0"/>
                  </a:rPr>
                  <a:t>Frame</a:t>
                </a:r>
              </a:p>
              <a:p>
                <a:pPr algn="ctr"/>
                <a:r>
                  <a:rPr lang="en-US" b="0">
                    <a:cs typeface="Arial" charset="0"/>
                  </a:rPr>
                  <a:t> builder</a:t>
                </a:r>
              </a:p>
              <a:p>
                <a:pPr algn="ctr"/>
                <a:endParaRPr lang="en-US" b="0">
                  <a:cs typeface="Arial" charset="0"/>
                </a:endParaRPr>
              </a:p>
              <a:p>
                <a:pPr algn="ctr"/>
                <a:r>
                  <a:rPr lang="en-US" b="0">
                    <a:cs typeface="Arial" charset="0"/>
                  </a:rPr>
                  <a:t>Maxway</a:t>
                </a:r>
              </a:p>
            </p:txBody>
          </p:sp>
        </p:grpSp>
        <p:grpSp>
          <p:nvGrpSpPr>
            <p:cNvPr id="29705" name="Group 14"/>
            <p:cNvGrpSpPr>
              <a:grpSpLocks/>
            </p:cNvGrpSpPr>
            <p:nvPr/>
          </p:nvGrpSpPr>
          <p:grpSpPr bwMode="auto">
            <a:xfrm>
              <a:off x="3273259" y="3747958"/>
              <a:ext cx="1182577" cy="1458846"/>
              <a:chOff x="363769" y="1307348"/>
              <a:chExt cx="1046806" cy="933731"/>
            </a:xfrm>
          </p:grpSpPr>
          <p:sp>
            <p:nvSpPr>
              <p:cNvPr id="16" name="Rectangle 15"/>
              <p:cNvSpPr/>
              <p:nvPr/>
            </p:nvSpPr>
            <p:spPr>
              <a:xfrm>
                <a:off x="363769" y="1307348"/>
                <a:ext cx="1046806" cy="933731"/>
              </a:xfrm>
              <a:prstGeom prst="rect">
                <a:avLst/>
              </a:prstGeom>
              <a:solidFill>
                <a:schemeClr val="bg1">
                  <a:lumMod val="95000"/>
                </a:schemeClr>
              </a:solidFill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 b="0">
                  <a:latin typeface="Arial"/>
                  <a:cs typeface="Arial"/>
                </a:endParaRPr>
              </a:p>
            </p:txBody>
          </p:sp>
          <p:sp>
            <p:nvSpPr>
              <p:cNvPr id="29732" name="TextBox 16"/>
              <p:cNvSpPr txBox="1">
                <a:spLocks noChangeArrowheads="1"/>
              </p:cNvSpPr>
              <p:nvPr/>
            </p:nvSpPr>
            <p:spPr bwMode="auto">
              <a:xfrm>
                <a:off x="364173" y="1378007"/>
                <a:ext cx="1045828" cy="68943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ctr"/>
                <a:r>
                  <a:rPr lang="en-US" b="0" dirty="0">
                    <a:cs typeface="Arial" charset="0"/>
                  </a:rPr>
                  <a:t>Tubing</a:t>
                </a:r>
              </a:p>
              <a:p>
                <a:pPr algn="ctr"/>
                <a:endParaRPr lang="en-US" b="0" dirty="0">
                  <a:cs typeface="Arial" charset="0"/>
                </a:endParaRPr>
              </a:p>
              <a:p>
                <a:pPr algn="ctr"/>
                <a:r>
                  <a:rPr lang="en-US" b="0" dirty="0" smtClean="0">
                    <a:cs typeface="Arial" charset="0"/>
                  </a:rPr>
                  <a:t>(some </a:t>
                </a:r>
                <a:r>
                  <a:rPr lang="en-US" b="0" dirty="0">
                    <a:cs typeface="Arial" charset="0"/>
                  </a:rPr>
                  <a:t>from the UK)</a:t>
                </a:r>
              </a:p>
            </p:txBody>
          </p:sp>
        </p:grpSp>
        <p:grpSp>
          <p:nvGrpSpPr>
            <p:cNvPr id="29706" name="Group 17"/>
            <p:cNvGrpSpPr>
              <a:grpSpLocks/>
            </p:cNvGrpSpPr>
            <p:nvPr/>
          </p:nvGrpSpPr>
          <p:grpSpPr bwMode="auto">
            <a:xfrm>
              <a:off x="4729459" y="1724886"/>
              <a:ext cx="1181473" cy="1459041"/>
              <a:chOff x="364173" y="1307397"/>
              <a:chExt cx="1045829" cy="933856"/>
            </a:xfrm>
          </p:grpSpPr>
          <p:sp>
            <p:nvSpPr>
              <p:cNvPr id="19" name="Rectangle 18"/>
              <p:cNvSpPr/>
              <p:nvPr/>
            </p:nvSpPr>
            <p:spPr>
              <a:xfrm>
                <a:off x="363643" y="1307839"/>
                <a:ext cx="1046805" cy="933731"/>
              </a:xfrm>
              <a:prstGeom prst="rect">
                <a:avLst/>
              </a:prstGeom>
              <a:solidFill>
                <a:schemeClr val="bg1">
                  <a:lumMod val="95000"/>
                </a:schemeClr>
              </a:solidFill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 b="0">
                  <a:latin typeface="Arial"/>
                  <a:cs typeface="Arial"/>
                </a:endParaRPr>
              </a:p>
            </p:txBody>
          </p:sp>
          <p:sp>
            <p:nvSpPr>
              <p:cNvPr id="29730" name="TextBox 19"/>
              <p:cNvSpPr txBox="1">
                <a:spLocks noChangeArrowheads="1"/>
              </p:cNvSpPr>
              <p:nvPr/>
            </p:nvSpPr>
            <p:spPr bwMode="auto">
              <a:xfrm>
                <a:off x="364174" y="1656081"/>
                <a:ext cx="1045828" cy="37428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ctr"/>
                <a:r>
                  <a:rPr lang="en-US" b="0" dirty="0">
                    <a:cs typeface="Arial" charset="0"/>
                  </a:rPr>
                  <a:t>Initial </a:t>
                </a:r>
                <a:r>
                  <a:rPr lang="en-US" b="0" dirty="0" smtClean="0">
                    <a:cs typeface="Arial" charset="0"/>
                  </a:rPr>
                  <a:t>assembly</a:t>
                </a:r>
                <a:endParaRPr lang="en-US" b="0" dirty="0">
                  <a:cs typeface="Arial" charset="0"/>
                </a:endParaRPr>
              </a:p>
            </p:txBody>
          </p:sp>
        </p:grpSp>
        <p:grpSp>
          <p:nvGrpSpPr>
            <p:cNvPr id="29707" name="Group 20"/>
            <p:cNvGrpSpPr>
              <a:grpSpLocks/>
            </p:cNvGrpSpPr>
            <p:nvPr/>
          </p:nvGrpSpPr>
          <p:grpSpPr bwMode="auto">
            <a:xfrm>
              <a:off x="4729459" y="3748034"/>
              <a:ext cx="1181473" cy="1459041"/>
              <a:chOff x="364173" y="1307397"/>
              <a:chExt cx="1045829" cy="933856"/>
            </a:xfrm>
          </p:grpSpPr>
          <p:sp>
            <p:nvSpPr>
              <p:cNvPr id="22" name="Rectangle 21"/>
              <p:cNvSpPr/>
              <p:nvPr/>
            </p:nvSpPr>
            <p:spPr>
              <a:xfrm>
                <a:off x="363643" y="1307348"/>
                <a:ext cx="1046805" cy="933731"/>
              </a:xfrm>
              <a:prstGeom prst="rect">
                <a:avLst/>
              </a:prstGeom>
              <a:solidFill>
                <a:schemeClr val="bg1">
                  <a:lumMod val="95000"/>
                </a:schemeClr>
              </a:solidFill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 b="0">
                  <a:latin typeface="Arial"/>
                  <a:cs typeface="Arial"/>
                </a:endParaRPr>
              </a:p>
            </p:txBody>
          </p:sp>
          <p:sp>
            <p:nvSpPr>
              <p:cNvPr id="29728" name="TextBox 22"/>
              <p:cNvSpPr txBox="1">
                <a:spLocks noChangeArrowheads="1"/>
              </p:cNvSpPr>
              <p:nvPr/>
            </p:nvSpPr>
            <p:spPr bwMode="auto">
              <a:xfrm>
                <a:off x="364173" y="1601237"/>
                <a:ext cx="1045828" cy="37428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ctr"/>
                <a:r>
                  <a:rPr lang="en-US" b="0">
                    <a:cs typeface="Arial" charset="0"/>
                  </a:rPr>
                  <a:t>Other suppliers</a:t>
                </a:r>
              </a:p>
            </p:txBody>
          </p:sp>
        </p:grpSp>
        <p:grpSp>
          <p:nvGrpSpPr>
            <p:cNvPr id="29708" name="Group 25"/>
            <p:cNvGrpSpPr>
              <a:grpSpLocks/>
            </p:cNvGrpSpPr>
            <p:nvPr/>
          </p:nvGrpSpPr>
          <p:grpSpPr bwMode="auto">
            <a:xfrm>
              <a:off x="6209685" y="1734543"/>
              <a:ext cx="1218063" cy="1459041"/>
              <a:chOff x="364173" y="1307397"/>
              <a:chExt cx="1078218" cy="933856"/>
            </a:xfrm>
          </p:grpSpPr>
          <p:sp>
            <p:nvSpPr>
              <p:cNvPr id="27" name="Rectangle 26"/>
              <p:cNvSpPr/>
              <p:nvPr/>
            </p:nvSpPr>
            <p:spPr>
              <a:xfrm>
                <a:off x="364326" y="1307753"/>
                <a:ext cx="1045401" cy="933731"/>
              </a:xfrm>
              <a:prstGeom prst="rect">
                <a:avLst/>
              </a:prstGeom>
              <a:solidFill>
                <a:schemeClr val="bg1">
                  <a:lumMod val="95000"/>
                </a:schemeClr>
              </a:solidFill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 b="0">
                  <a:latin typeface="Arial"/>
                  <a:cs typeface="Arial"/>
                </a:endParaRPr>
              </a:p>
            </p:txBody>
          </p:sp>
          <p:sp>
            <p:nvSpPr>
              <p:cNvPr id="29726" name="TextBox 27"/>
              <p:cNvSpPr txBox="1">
                <a:spLocks noChangeArrowheads="1"/>
              </p:cNvSpPr>
              <p:nvPr/>
            </p:nvSpPr>
            <p:spPr bwMode="auto">
              <a:xfrm>
                <a:off x="364174" y="1656081"/>
                <a:ext cx="1078217" cy="37428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ctr"/>
                <a:r>
                  <a:rPr lang="en-US" b="0" dirty="0">
                    <a:cs typeface="Arial" charset="0"/>
                  </a:rPr>
                  <a:t>Distribution </a:t>
                </a:r>
                <a:r>
                  <a:rPr lang="en-US" b="0" dirty="0" smtClean="0">
                    <a:cs typeface="Arial" charset="0"/>
                  </a:rPr>
                  <a:t>centre</a:t>
                </a:r>
                <a:endParaRPr lang="en-US" b="0" dirty="0">
                  <a:cs typeface="Arial" charset="0"/>
                </a:endParaRPr>
              </a:p>
            </p:txBody>
          </p:sp>
        </p:grpSp>
        <p:grpSp>
          <p:nvGrpSpPr>
            <p:cNvPr id="29709" name="Group 28"/>
            <p:cNvGrpSpPr>
              <a:grpSpLocks/>
            </p:cNvGrpSpPr>
            <p:nvPr/>
          </p:nvGrpSpPr>
          <p:grpSpPr bwMode="auto">
            <a:xfrm>
              <a:off x="6244717" y="3762561"/>
              <a:ext cx="1181473" cy="1459041"/>
              <a:chOff x="364173" y="1307397"/>
              <a:chExt cx="1045829" cy="933856"/>
            </a:xfrm>
          </p:grpSpPr>
          <p:sp>
            <p:nvSpPr>
              <p:cNvPr id="30" name="Rectangle 29"/>
              <p:cNvSpPr/>
              <p:nvPr/>
            </p:nvSpPr>
            <p:spPr>
              <a:xfrm>
                <a:off x="364229" y="1307194"/>
                <a:ext cx="1045401" cy="933731"/>
              </a:xfrm>
              <a:prstGeom prst="rect">
                <a:avLst/>
              </a:prstGeom>
              <a:solidFill>
                <a:schemeClr val="bg1">
                  <a:lumMod val="95000"/>
                </a:schemeClr>
              </a:solidFill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 b="0">
                  <a:latin typeface="Arial"/>
                  <a:cs typeface="Arial"/>
                </a:endParaRPr>
              </a:p>
            </p:txBody>
          </p:sp>
          <p:sp>
            <p:nvSpPr>
              <p:cNvPr id="29724" name="TextBox 30"/>
              <p:cNvSpPr txBox="1">
                <a:spLocks noChangeArrowheads="1"/>
              </p:cNvSpPr>
              <p:nvPr/>
            </p:nvSpPr>
            <p:spPr bwMode="auto">
              <a:xfrm>
                <a:off x="364173" y="1601237"/>
                <a:ext cx="1045828" cy="37428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ctr"/>
                <a:r>
                  <a:rPr lang="en-US" b="0" dirty="0">
                    <a:cs typeface="Arial" charset="0"/>
                  </a:rPr>
                  <a:t>Brooks </a:t>
                </a:r>
                <a:r>
                  <a:rPr lang="en-US" b="0" dirty="0" smtClean="0">
                    <a:cs typeface="Arial" charset="0"/>
                  </a:rPr>
                  <a:t>saddles</a:t>
                </a:r>
                <a:endParaRPr lang="en-US" b="0" dirty="0">
                  <a:cs typeface="Arial" charset="0"/>
                </a:endParaRPr>
              </a:p>
            </p:txBody>
          </p:sp>
        </p:grpSp>
        <p:grpSp>
          <p:nvGrpSpPr>
            <p:cNvPr id="29710" name="Group 31"/>
            <p:cNvGrpSpPr>
              <a:grpSpLocks/>
            </p:cNvGrpSpPr>
            <p:nvPr/>
          </p:nvGrpSpPr>
          <p:grpSpPr bwMode="auto">
            <a:xfrm>
              <a:off x="7711008" y="1734543"/>
              <a:ext cx="1181473" cy="1459041"/>
              <a:chOff x="364173" y="1307397"/>
              <a:chExt cx="1045829" cy="933856"/>
            </a:xfrm>
          </p:grpSpPr>
          <p:sp>
            <p:nvSpPr>
              <p:cNvPr id="33" name="Rectangle 32"/>
              <p:cNvSpPr/>
              <p:nvPr/>
            </p:nvSpPr>
            <p:spPr>
              <a:xfrm>
                <a:off x="364601" y="1307753"/>
                <a:ext cx="1045401" cy="933731"/>
              </a:xfrm>
              <a:prstGeom prst="rect">
                <a:avLst/>
              </a:prstGeom>
              <a:solidFill>
                <a:schemeClr val="bg1">
                  <a:lumMod val="95000"/>
                </a:schemeClr>
              </a:solidFill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 b="0">
                  <a:latin typeface="Arial"/>
                  <a:cs typeface="Arial"/>
                </a:endParaRPr>
              </a:p>
            </p:txBody>
          </p:sp>
          <p:sp>
            <p:nvSpPr>
              <p:cNvPr id="29722" name="TextBox 33"/>
              <p:cNvSpPr txBox="1">
                <a:spLocks noChangeArrowheads="1"/>
              </p:cNvSpPr>
              <p:nvPr/>
            </p:nvSpPr>
            <p:spPr bwMode="auto">
              <a:xfrm>
                <a:off x="364174" y="1656081"/>
                <a:ext cx="1045828" cy="216691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ctr"/>
                <a:r>
                  <a:rPr lang="en-US" b="0">
                    <a:cs typeface="Arial" charset="0"/>
                  </a:rPr>
                  <a:t>Retailer</a:t>
                </a:r>
              </a:p>
            </p:txBody>
          </p:sp>
        </p:grpSp>
        <p:cxnSp>
          <p:nvCxnSpPr>
            <p:cNvPr id="37" name="Straight Arrow Connector 36"/>
            <p:cNvCxnSpPr>
              <a:stCxn id="5" idx="3"/>
            </p:cNvCxnSpPr>
            <p:nvPr/>
          </p:nvCxnSpPr>
          <p:spPr>
            <a:xfrm flipV="1">
              <a:off x="1360501" y="2449443"/>
              <a:ext cx="288898" cy="14286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Arrow Connector 37"/>
            <p:cNvCxnSpPr>
              <a:stCxn id="9" idx="3"/>
              <a:endCxn id="12" idx="1"/>
            </p:cNvCxnSpPr>
            <p:nvPr/>
          </p:nvCxnSpPr>
          <p:spPr>
            <a:xfrm>
              <a:off x="2830388" y="2463729"/>
              <a:ext cx="442870" cy="0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Arrow Connector 40"/>
            <p:cNvCxnSpPr/>
            <p:nvPr/>
          </p:nvCxnSpPr>
          <p:spPr>
            <a:xfrm flipV="1">
              <a:off x="4441549" y="2463729"/>
              <a:ext cx="365091" cy="4763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Arrow Connector 42"/>
            <p:cNvCxnSpPr/>
            <p:nvPr/>
          </p:nvCxnSpPr>
          <p:spPr>
            <a:xfrm flipV="1">
              <a:off x="5906674" y="2468492"/>
              <a:ext cx="366678" cy="4762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Arrow Connector 43"/>
            <p:cNvCxnSpPr/>
            <p:nvPr/>
          </p:nvCxnSpPr>
          <p:spPr>
            <a:xfrm flipV="1">
              <a:off x="7344814" y="2482778"/>
              <a:ext cx="366678" cy="4763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Arrow Connector 44"/>
            <p:cNvCxnSpPr>
              <a:stCxn id="16" idx="0"/>
              <a:endCxn id="12" idx="2"/>
            </p:cNvCxnSpPr>
            <p:nvPr/>
          </p:nvCxnSpPr>
          <p:spPr>
            <a:xfrm flipV="1">
              <a:off x="3863753" y="3193946"/>
              <a:ext cx="0" cy="554013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Arrow Connector 47"/>
            <p:cNvCxnSpPr/>
            <p:nvPr/>
          </p:nvCxnSpPr>
          <p:spPr>
            <a:xfrm flipV="1">
              <a:off x="5324116" y="3193946"/>
              <a:ext cx="0" cy="554013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Arrow Connector 48"/>
            <p:cNvCxnSpPr/>
            <p:nvPr/>
          </p:nvCxnSpPr>
          <p:spPr>
            <a:xfrm flipV="1">
              <a:off x="6803527" y="3184421"/>
              <a:ext cx="0" cy="554013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9719" name="TextBox 50"/>
            <p:cNvSpPr txBox="1">
              <a:spLocks noChangeArrowheads="1"/>
            </p:cNvSpPr>
            <p:nvPr/>
          </p:nvSpPr>
          <p:spPr bwMode="auto">
            <a:xfrm>
              <a:off x="4033234" y="1160522"/>
              <a:ext cx="1181472" cy="33855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/>
              <a:r>
                <a:rPr lang="en-US" b="0">
                  <a:cs typeface="Arial" charset="0"/>
                </a:rPr>
                <a:t>Taiwan</a:t>
              </a:r>
            </a:p>
          </p:txBody>
        </p:sp>
        <p:sp>
          <p:nvSpPr>
            <p:cNvPr id="29720" name="TextBox 46"/>
            <p:cNvSpPr txBox="1">
              <a:spLocks noChangeArrowheads="1"/>
            </p:cNvSpPr>
            <p:nvPr/>
          </p:nvSpPr>
          <p:spPr bwMode="auto">
            <a:xfrm>
              <a:off x="179512" y="1989887"/>
              <a:ext cx="1181472" cy="58477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/>
              <a:r>
                <a:rPr lang="en-US" b="0" i="1">
                  <a:cs typeface="Arial" charset="0"/>
                </a:rPr>
                <a:t>Cooper</a:t>
              </a:r>
              <a:r>
                <a:rPr lang="en-US" b="0">
                  <a:cs typeface="Arial" charset="0"/>
                </a:rPr>
                <a:t> </a:t>
              </a:r>
              <a:r>
                <a:rPr lang="en-US" b="0" i="1">
                  <a:cs typeface="Arial" charset="0"/>
                </a:rPr>
                <a:t>Bikes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 Box 4"/>
          <p:cNvSpPr txBox="1">
            <a:spLocks noChangeArrowheads="1"/>
          </p:cNvSpPr>
          <p:nvPr/>
        </p:nvSpPr>
        <p:spPr bwMode="auto">
          <a:xfrm>
            <a:off x="1155330" y="2339862"/>
            <a:ext cx="7592166" cy="1384995"/>
          </a:xfrm>
          <a:prstGeom prst="rect">
            <a:avLst/>
          </a:prstGeom>
          <a:solidFill>
            <a:schemeClr val="bg1">
              <a:lumMod val="95000"/>
            </a:schemeClr>
          </a:solidFill>
          <a:ln w="38100">
            <a:solidFill>
              <a:schemeClr val="tx1"/>
            </a:solidFill>
            <a:miter lim="800000"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>
            <a:spAutoFit/>
          </a:bodyPr>
          <a:lstStyle/>
          <a:p>
            <a:pPr algn="ctr">
              <a:lnSpc>
                <a:spcPct val="150000"/>
              </a:lnSpc>
              <a:spcBef>
                <a:spcPct val="50000"/>
              </a:spcBef>
              <a:defRPr/>
            </a:pPr>
            <a:r>
              <a:rPr lang="en-GB" sz="2800" b="0" dirty="0"/>
              <a:t>There are strong forces acting against the maintenance of trust</a:t>
            </a:r>
          </a:p>
        </p:txBody>
      </p:sp>
      <p:sp>
        <p:nvSpPr>
          <p:cNvPr id="30724" name="Text Box 3"/>
          <p:cNvSpPr txBox="1">
            <a:spLocks noChangeArrowheads="1"/>
          </p:cNvSpPr>
          <p:nvPr/>
        </p:nvSpPr>
        <p:spPr bwMode="auto">
          <a:xfrm>
            <a:off x="1324677" y="456856"/>
            <a:ext cx="7253476" cy="523875"/>
          </a:xfrm>
          <a:prstGeom prst="rect">
            <a:avLst/>
          </a:prstGeom>
          <a:noFill/>
          <a:ln w="38100">
            <a:noFill/>
            <a:miter lim="800000"/>
            <a:headEnd/>
            <a:tailEnd type="none" w="sm" len="med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800" dirty="0"/>
              <a:t>Partnership relationships</a:t>
            </a:r>
            <a:endParaRPr lang="en-US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2"/>
          <p:cNvGrpSpPr>
            <a:grpSpLocks/>
          </p:cNvGrpSpPr>
          <p:nvPr/>
        </p:nvGrpSpPr>
        <p:grpSpPr bwMode="auto">
          <a:xfrm>
            <a:off x="721115" y="1212958"/>
            <a:ext cx="5212737" cy="1044575"/>
            <a:chOff x="500" y="555"/>
            <a:chExt cx="3032" cy="658"/>
          </a:xfrm>
        </p:grpSpPr>
        <p:sp>
          <p:nvSpPr>
            <p:cNvPr id="34838" name="Text Box 3"/>
            <p:cNvSpPr txBox="1">
              <a:spLocks noChangeArrowheads="1"/>
            </p:cNvSpPr>
            <p:nvPr/>
          </p:nvSpPr>
          <p:spPr bwMode="auto">
            <a:xfrm>
              <a:off x="1613" y="573"/>
              <a:ext cx="1919" cy="6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US" sz="2000" b="0" i="1" dirty="0">
                  <a:solidFill>
                    <a:srgbClr val="FF0000"/>
                  </a:solidFill>
                </a:rPr>
                <a:t>…trusting you is likely to give me more benefits than not trusting you...</a:t>
              </a:r>
            </a:p>
          </p:txBody>
        </p:sp>
        <p:sp>
          <p:nvSpPr>
            <p:cNvPr id="34839" name="Text Box 6"/>
            <p:cNvSpPr txBox="1">
              <a:spLocks noChangeArrowheads="1"/>
            </p:cNvSpPr>
            <p:nvPr/>
          </p:nvSpPr>
          <p:spPr bwMode="auto">
            <a:xfrm>
              <a:off x="500" y="555"/>
              <a:ext cx="1200" cy="25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US" sz="2000" b="0" dirty="0"/>
                <a:t>Calculative trust</a:t>
              </a:r>
            </a:p>
          </p:txBody>
        </p:sp>
      </p:grpSp>
      <p:grpSp>
        <p:nvGrpSpPr>
          <p:cNvPr id="3" name="Group 23"/>
          <p:cNvGrpSpPr>
            <a:grpSpLocks/>
          </p:cNvGrpSpPr>
          <p:nvPr/>
        </p:nvGrpSpPr>
        <p:grpSpPr bwMode="auto">
          <a:xfrm>
            <a:off x="679852" y="2684567"/>
            <a:ext cx="5171475" cy="1631950"/>
            <a:chOff x="476" y="1482"/>
            <a:chExt cx="3008" cy="1028"/>
          </a:xfrm>
        </p:grpSpPr>
        <p:sp>
          <p:nvSpPr>
            <p:cNvPr id="34836" name="Text Box 4"/>
            <p:cNvSpPr txBox="1">
              <a:spLocks noChangeArrowheads="1"/>
            </p:cNvSpPr>
            <p:nvPr/>
          </p:nvSpPr>
          <p:spPr bwMode="auto">
            <a:xfrm>
              <a:off x="1565" y="1482"/>
              <a:ext cx="1919" cy="102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US" sz="2000" b="0" i="1" dirty="0">
                  <a:solidFill>
                    <a:srgbClr val="FF0000"/>
                  </a:solidFill>
                </a:rPr>
                <a:t>…I believe I can trust you because I think I know you enough to be confident you will behave as I would wish...</a:t>
              </a:r>
            </a:p>
          </p:txBody>
        </p:sp>
        <p:sp>
          <p:nvSpPr>
            <p:cNvPr id="34837" name="Text Box 7"/>
            <p:cNvSpPr txBox="1">
              <a:spLocks noChangeArrowheads="1"/>
            </p:cNvSpPr>
            <p:nvPr/>
          </p:nvSpPr>
          <p:spPr bwMode="auto">
            <a:xfrm>
              <a:off x="476" y="1763"/>
              <a:ext cx="1152" cy="25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US" sz="2000" b="0" dirty="0" smtClean="0"/>
                <a:t>Cognitive trust</a:t>
              </a:r>
              <a:endParaRPr lang="en-US" sz="2000" b="0" dirty="0"/>
            </a:p>
          </p:txBody>
        </p:sp>
      </p:grpSp>
      <p:grpSp>
        <p:nvGrpSpPr>
          <p:cNvPr id="4" name="Group 24"/>
          <p:cNvGrpSpPr>
            <a:grpSpLocks/>
          </p:cNvGrpSpPr>
          <p:nvPr/>
        </p:nvGrpSpPr>
        <p:grpSpPr bwMode="auto">
          <a:xfrm>
            <a:off x="746905" y="4649892"/>
            <a:ext cx="5291822" cy="1631950"/>
            <a:chOff x="515" y="2720"/>
            <a:chExt cx="3078" cy="1028"/>
          </a:xfrm>
        </p:grpSpPr>
        <p:sp>
          <p:nvSpPr>
            <p:cNvPr id="34834" name="Text Box 5"/>
            <p:cNvSpPr txBox="1">
              <a:spLocks noChangeArrowheads="1"/>
            </p:cNvSpPr>
            <p:nvPr/>
          </p:nvSpPr>
          <p:spPr bwMode="auto">
            <a:xfrm>
              <a:off x="1565" y="2720"/>
              <a:ext cx="2028" cy="102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US" sz="2000" b="0" i="1" dirty="0">
                  <a:solidFill>
                    <a:srgbClr val="FF0000"/>
                  </a:solidFill>
                </a:rPr>
                <a:t>…I trust you because I know that you know that I wouldn’t let you down and you know that I know that you wouldn’t either</a:t>
              </a:r>
              <a:r>
                <a:rPr lang="en-US" sz="2000" b="0" i="1" dirty="0" smtClean="0">
                  <a:solidFill>
                    <a:srgbClr val="FF0000"/>
                  </a:solidFill>
                </a:rPr>
                <a:t>...</a:t>
              </a:r>
              <a:endParaRPr lang="en-US" sz="2000" b="0" i="1" dirty="0">
                <a:solidFill>
                  <a:srgbClr val="FF0000"/>
                </a:solidFill>
              </a:endParaRPr>
            </a:p>
          </p:txBody>
        </p:sp>
        <p:sp>
          <p:nvSpPr>
            <p:cNvPr id="34835" name="Text Box 8"/>
            <p:cNvSpPr txBox="1">
              <a:spLocks noChangeArrowheads="1"/>
            </p:cNvSpPr>
            <p:nvPr/>
          </p:nvSpPr>
          <p:spPr bwMode="auto">
            <a:xfrm>
              <a:off x="515" y="3079"/>
              <a:ext cx="1023" cy="25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US" sz="2000" b="0" dirty="0" smtClean="0"/>
                <a:t>Bonding trust</a:t>
              </a:r>
              <a:endParaRPr lang="en-US" sz="2000" b="0" dirty="0"/>
            </a:p>
          </p:txBody>
        </p:sp>
      </p:grpSp>
      <p:grpSp>
        <p:nvGrpSpPr>
          <p:cNvPr id="5" name="Group 25"/>
          <p:cNvGrpSpPr>
            <a:grpSpLocks/>
          </p:cNvGrpSpPr>
          <p:nvPr/>
        </p:nvGrpSpPr>
        <p:grpSpPr bwMode="auto">
          <a:xfrm>
            <a:off x="287866" y="1022458"/>
            <a:ext cx="465913" cy="5284787"/>
            <a:chOff x="248" y="435"/>
            <a:chExt cx="271" cy="3329"/>
          </a:xfrm>
        </p:grpSpPr>
        <p:sp>
          <p:nvSpPr>
            <p:cNvPr id="34832" name="Text Box 9"/>
            <p:cNvSpPr txBox="1">
              <a:spLocks noChangeArrowheads="1"/>
            </p:cNvSpPr>
            <p:nvPr/>
          </p:nvSpPr>
          <p:spPr bwMode="auto">
            <a:xfrm rot="16150041">
              <a:off x="-456" y="2012"/>
              <a:ext cx="1642" cy="2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US" sz="2000" b="0" dirty="0"/>
                <a:t>Degree of closeness</a:t>
              </a:r>
            </a:p>
          </p:txBody>
        </p:sp>
        <p:sp>
          <p:nvSpPr>
            <p:cNvPr id="34833" name="Line 14"/>
            <p:cNvSpPr>
              <a:spLocks noChangeShapeType="1"/>
            </p:cNvSpPr>
            <p:nvPr/>
          </p:nvSpPr>
          <p:spPr bwMode="auto">
            <a:xfrm>
              <a:off x="519" y="435"/>
              <a:ext cx="0" cy="3329"/>
            </a:xfrm>
            <a:prstGeom prst="line">
              <a:avLst/>
            </a:prstGeom>
            <a:noFill/>
            <a:ln w="76200">
              <a:solidFill>
                <a:srgbClr val="CC0000"/>
              </a:solidFill>
              <a:round/>
              <a:headEnd/>
              <a:tailEnd type="triangle" w="med" len="med"/>
            </a:ln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6" name="Group 26"/>
          <p:cNvGrpSpPr>
            <a:grpSpLocks/>
          </p:cNvGrpSpPr>
          <p:nvPr/>
        </p:nvGrpSpPr>
        <p:grpSpPr bwMode="auto">
          <a:xfrm>
            <a:off x="6298330" y="1212958"/>
            <a:ext cx="1815518" cy="4879975"/>
            <a:chOff x="3744" y="555"/>
            <a:chExt cx="1056" cy="3074"/>
          </a:xfrm>
        </p:grpSpPr>
        <p:sp>
          <p:nvSpPr>
            <p:cNvPr id="34829" name="Text Box 10"/>
            <p:cNvSpPr txBox="1">
              <a:spLocks noChangeArrowheads="1"/>
            </p:cNvSpPr>
            <p:nvPr/>
          </p:nvSpPr>
          <p:spPr bwMode="auto">
            <a:xfrm>
              <a:off x="3744" y="555"/>
              <a:ext cx="1056" cy="4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US" sz="2000" b="0" dirty="0"/>
                <a:t>Based on knowledge</a:t>
              </a:r>
            </a:p>
          </p:txBody>
        </p:sp>
        <p:sp>
          <p:nvSpPr>
            <p:cNvPr id="34830" name="Text Box 11"/>
            <p:cNvSpPr txBox="1">
              <a:spLocks noChangeArrowheads="1"/>
            </p:cNvSpPr>
            <p:nvPr/>
          </p:nvSpPr>
          <p:spPr bwMode="auto">
            <a:xfrm>
              <a:off x="3840" y="3183"/>
              <a:ext cx="816" cy="44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US" sz="2000" b="0" dirty="0"/>
                <a:t>Based on feelings</a:t>
              </a:r>
            </a:p>
          </p:txBody>
        </p:sp>
        <p:sp>
          <p:nvSpPr>
            <p:cNvPr id="34831" name="Line 15"/>
            <p:cNvSpPr>
              <a:spLocks noChangeShapeType="1"/>
            </p:cNvSpPr>
            <p:nvPr/>
          </p:nvSpPr>
          <p:spPr bwMode="auto">
            <a:xfrm>
              <a:off x="4272" y="1012"/>
              <a:ext cx="0" cy="2102"/>
            </a:xfrm>
            <a:prstGeom prst="line">
              <a:avLst/>
            </a:prstGeom>
            <a:noFill/>
            <a:ln w="76200">
              <a:solidFill>
                <a:srgbClr val="CC0000"/>
              </a:solidFill>
              <a:round/>
              <a:headEnd/>
              <a:tailEnd type="triangle" w="med" len="med"/>
            </a:ln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7" name="Group 27"/>
          <p:cNvGrpSpPr>
            <a:grpSpLocks/>
          </p:cNvGrpSpPr>
          <p:nvPr/>
        </p:nvGrpSpPr>
        <p:grpSpPr bwMode="auto">
          <a:xfrm>
            <a:off x="8148217" y="1068492"/>
            <a:ext cx="400582" cy="5284788"/>
            <a:chOff x="4820" y="464"/>
            <a:chExt cx="233" cy="3329"/>
          </a:xfrm>
        </p:grpSpPr>
        <p:sp>
          <p:nvSpPr>
            <p:cNvPr id="34827" name="Text Box 12"/>
            <p:cNvSpPr txBox="1">
              <a:spLocks noChangeArrowheads="1"/>
            </p:cNvSpPr>
            <p:nvPr/>
          </p:nvSpPr>
          <p:spPr bwMode="auto">
            <a:xfrm rot="16107614">
              <a:off x="4676" y="1991"/>
              <a:ext cx="521" cy="2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US" sz="2000" b="0" dirty="0"/>
                <a:t>Time</a:t>
              </a:r>
            </a:p>
          </p:txBody>
        </p:sp>
        <p:sp>
          <p:nvSpPr>
            <p:cNvPr id="34828" name="Line 16"/>
            <p:cNvSpPr>
              <a:spLocks noChangeShapeType="1"/>
            </p:cNvSpPr>
            <p:nvPr/>
          </p:nvSpPr>
          <p:spPr bwMode="auto">
            <a:xfrm>
              <a:off x="5051" y="464"/>
              <a:ext cx="0" cy="3329"/>
            </a:xfrm>
            <a:prstGeom prst="line">
              <a:avLst/>
            </a:prstGeom>
            <a:noFill/>
            <a:ln w="76200">
              <a:solidFill>
                <a:srgbClr val="CC0000"/>
              </a:solidFill>
              <a:round/>
              <a:headEnd/>
              <a:tailEnd type="triangle" w="med" len="med"/>
            </a:ln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8" name="Group 28"/>
          <p:cNvGrpSpPr>
            <a:grpSpLocks/>
          </p:cNvGrpSpPr>
          <p:nvPr/>
        </p:nvGrpSpPr>
        <p:grpSpPr bwMode="auto">
          <a:xfrm>
            <a:off x="8835935" y="1033567"/>
            <a:ext cx="708327" cy="5284788"/>
            <a:chOff x="5220" y="442"/>
            <a:chExt cx="412" cy="3329"/>
          </a:xfrm>
        </p:grpSpPr>
        <p:sp>
          <p:nvSpPr>
            <p:cNvPr id="34825" name="Text Box 13"/>
            <p:cNvSpPr txBox="1">
              <a:spLocks noChangeArrowheads="1"/>
            </p:cNvSpPr>
            <p:nvPr/>
          </p:nvSpPr>
          <p:spPr bwMode="auto">
            <a:xfrm rot="16200000">
              <a:off x="4265" y="1833"/>
              <a:ext cx="2322" cy="4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US" sz="2000" b="0" dirty="0"/>
                <a:t>Cumulative positive experiences</a:t>
              </a:r>
            </a:p>
          </p:txBody>
        </p:sp>
        <p:sp>
          <p:nvSpPr>
            <p:cNvPr id="34826" name="Line 17"/>
            <p:cNvSpPr>
              <a:spLocks noChangeShapeType="1"/>
            </p:cNvSpPr>
            <p:nvPr/>
          </p:nvSpPr>
          <p:spPr bwMode="auto">
            <a:xfrm>
              <a:off x="5435" y="442"/>
              <a:ext cx="0" cy="3329"/>
            </a:xfrm>
            <a:prstGeom prst="line">
              <a:avLst/>
            </a:prstGeom>
            <a:noFill/>
            <a:ln w="76200">
              <a:solidFill>
                <a:srgbClr val="CC0000"/>
              </a:solidFill>
              <a:round/>
              <a:headEnd/>
              <a:tailEnd type="triangle" w="med" len="med"/>
            </a:ln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34824" name="Text Box 20"/>
          <p:cNvSpPr txBox="1">
            <a:spLocks noChangeArrowheads="1"/>
          </p:cNvSpPr>
          <p:nvPr/>
        </p:nvSpPr>
        <p:spPr bwMode="auto">
          <a:xfrm>
            <a:off x="3259680" y="448147"/>
            <a:ext cx="3383465" cy="523875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2800" dirty="0"/>
              <a:t>Degrees of trust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 Box 5"/>
          <p:cNvSpPr txBox="1">
            <a:spLocks noChangeArrowheads="1"/>
          </p:cNvSpPr>
          <p:nvPr/>
        </p:nvSpPr>
        <p:spPr bwMode="auto">
          <a:xfrm>
            <a:off x="1155330" y="2628781"/>
            <a:ext cx="7592166" cy="1600438"/>
          </a:xfrm>
          <a:prstGeom prst="rect">
            <a:avLst/>
          </a:prstGeom>
          <a:solidFill>
            <a:schemeClr val="bg1">
              <a:lumMod val="95000"/>
            </a:schemeClr>
          </a:solidFill>
          <a:ln w="38100">
            <a:noFill/>
            <a:miter lim="800000"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GB" sz="2800" b="0" dirty="0" smtClean="0"/>
              <a:t>‘Hard’ </a:t>
            </a:r>
            <a:r>
              <a:rPr lang="en-GB" sz="2800" b="0" dirty="0"/>
              <a:t>supply dynamics</a:t>
            </a:r>
          </a:p>
          <a:p>
            <a:pPr algn="ctr">
              <a:spcBef>
                <a:spcPct val="50000"/>
              </a:spcBef>
              <a:defRPr/>
            </a:pPr>
            <a:r>
              <a:rPr lang="en-GB" sz="2800" b="0" dirty="0"/>
              <a:t>Look for the causes of overreaction to volume changes</a:t>
            </a:r>
          </a:p>
        </p:txBody>
      </p:sp>
      <p:sp>
        <p:nvSpPr>
          <p:cNvPr id="37892" name="Text Box 6"/>
          <p:cNvSpPr txBox="1">
            <a:spLocks noChangeArrowheads="1"/>
          </p:cNvSpPr>
          <p:nvPr/>
        </p:nvSpPr>
        <p:spPr bwMode="auto">
          <a:xfrm>
            <a:off x="1324677" y="456856"/>
            <a:ext cx="7253476" cy="523875"/>
          </a:xfrm>
          <a:prstGeom prst="rect">
            <a:avLst/>
          </a:prstGeom>
          <a:noFill/>
          <a:ln w="38100">
            <a:noFill/>
            <a:miter lim="800000"/>
            <a:headEnd/>
            <a:tailEnd type="none" w="sm" len="med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800" dirty="0"/>
              <a:t>Supply </a:t>
            </a:r>
            <a:r>
              <a:rPr lang="en-GB" sz="2800" dirty="0" smtClean="0"/>
              <a:t>chain dynamics</a:t>
            </a:r>
            <a:endParaRPr lang="en-US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ext Box 4"/>
          <p:cNvSpPr txBox="1">
            <a:spLocks noChangeArrowheads="1"/>
          </p:cNvSpPr>
          <p:nvPr/>
        </p:nvSpPr>
        <p:spPr bwMode="auto">
          <a:xfrm>
            <a:off x="1155330" y="2844228"/>
            <a:ext cx="7592166" cy="1169551"/>
          </a:xfrm>
          <a:prstGeom prst="rect">
            <a:avLst/>
          </a:prstGeom>
          <a:solidFill>
            <a:schemeClr val="bg1">
              <a:lumMod val="95000"/>
            </a:schemeClr>
          </a:solidFill>
          <a:ln w="38100">
            <a:noFill/>
            <a:miter lim="800000"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GB" sz="2800" b="0" dirty="0" smtClean="0"/>
              <a:t>‘Soft’ </a:t>
            </a:r>
            <a:r>
              <a:rPr lang="en-GB" sz="2800" b="0" dirty="0"/>
              <a:t>supply dynamics</a:t>
            </a:r>
          </a:p>
          <a:p>
            <a:pPr algn="ctr">
              <a:spcBef>
                <a:spcPct val="50000"/>
              </a:spcBef>
              <a:defRPr/>
            </a:pPr>
            <a:r>
              <a:rPr lang="en-GB" sz="2800" b="0" dirty="0"/>
              <a:t>Look for the perception gaps</a:t>
            </a:r>
          </a:p>
        </p:txBody>
      </p:sp>
      <p:sp>
        <p:nvSpPr>
          <p:cNvPr id="39940" name="Text Box 6"/>
          <p:cNvSpPr txBox="1">
            <a:spLocks noChangeArrowheads="1"/>
          </p:cNvSpPr>
          <p:nvPr/>
        </p:nvSpPr>
        <p:spPr bwMode="auto">
          <a:xfrm>
            <a:off x="1324677" y="456856"/>
            <a:ext cx="7253476" cy="523875"/>
          </a:xfrm>
          <a:prstGeom prst="rect">
            <a:avLst/>
          </a:prstGeom>
          <a:noFill/>
          <a:ln w="38100">
            <a:noFill/>
            <a:miter lim="800000"/>
            <a:headEnd/>
            <a:tailEnd type="none" w="sm" len="med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800" dirty="0"/>
              <a:t>Supply </a:t>
            </a:r>
            <a:r>
              <a:rPr lang="en-GB" sz="2800" dirty="0" smtClean="0"/>
              <a:t>chain dynamics (Continued)</a:t>
            </a:r>
            <a:endParaRPr lang="en-US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Oval 2"/>
          <p:cNvSpPr>
            <a:spLocks noChangeArrowheads="1"/>
          </p:cNvSpPr>
          <p:nvPr/>
        </p:nvSpPr>
        <p:spPr bwMode="auto">
          <a:xfrm>
            <a:off x="8078052" y="4217715"/>
            <a:ext cx="1586858" cy="538162"/>
          </a:xfrm>
          <a:prstGeom prst="ellipse">
            <a:avLst/>
          </a:prstGeom>
          <a:solidFill>
            <a:srgbClr val="CCFF99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" name="Group 3"/>
          <p:cNvGrpSpPr>
            <a:grpSpLocks/>
          </p:cNvGrpSpPr>
          <p:nvPr/>
        </p:nvGrpSpPr>
        <p:grpSpPr bwMode="auto">
          <a:xfrm>
            <a:off x="6970862" y="1772965"/>
            <a:ext cx="2099191" cy="2076450"/>
            <a:chOff x="4121" y="799"/>
            <a:chExt cx="1221" cy="1308"/>
          </a:xfrm>
        </p:grpSpPr>
        <p:sp>
          <p:nvSpPr>
            <p:cNvPr id="23738" name="Rectangle 4"/>
            <p:cNvSpPr>
              <a:spLocks noChangeArrowheads="1"/>
            </p:cNvSpPr>
            <p:nvPr/>
          </p:nvSpPr>
          <p:spPr bwMode="auto">
            <a:xfrm>
              <a:off x="4131" y="799"/>
              <a:ext cx="1211" cy="1308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42171" name="Line 5"/>
            <p:cNvSpPr>
              <a:spLocks noChangeShapeType="1"/>
            </p:cNvSpPr>
            <p:nvPr/>
          </p:nvSpPr>
          <p:spPr bwMode="auto">
            <a:xfrm>
              <a:off x="4264" y="1231"/>
              <a:ext cx="0" cy="69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72" name="Line 6"/>
            <p:cNvSpPr>
              <a:spLocks noChangeShapeType="1"/>
            </p:cNvSpPr>
            <p:nvPr/>
          </p:nvSpPr>
          <p:spPr bwMode="auto">
            <a:xfrm>
              <a:off x="4270" y="1915"/>
              <a:ext cx="92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73" name="Line 7"/>
            <p:cNvSpPr>
              <a:spLocks noChangeShapeType="1"/>
            </p:cNvSpPr>
            <p:nvPr/>
          </p:nvSpPr>
          <p:spPr bwMode="auto">
            <a:xfrm>
              <a:off x="4270" y="1231"/>
              <a:ext cx="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74" name="Line 8"/>
            <p:cNvSpPr>
              <a:spLocks noChangeShapeType="1"/>
            </p:cNvSpPr>
            <p:nvPr/>
          </p:nvSpPr>
          <p:spPr bwMode="auto">
            <a:xfrm>
              <a:off x="4270" y="1237"/>
              <a:ext cx="11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75" name="Line 9"/>
            <p:cNvSpPr>
              <a:spLocks noChangeShapeType="1"/>
            </p:cNvSpPr>
            <p:nvPr/>
          </p:nvSpPr>
          <p:spPr bwMode="auto">
            <a:xfrm>
              <a:off x="4270" y="1267"/>
              <a:ext cx="11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76" name="Line 10"/>
            <p:cNvSpPr>
              <a:spLocks noChangeShapeType="1"/>
            </p:cNvSpPr>
            <p:nvPr/>
          </p:nvSpPr>
          <p:spPr bwMode="auto">
            <a:xfrm>
              <a:off x="4270" y="1302"/>
              <a:ext cx="11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77" name="Line 11"/>
            <p:cNvSpPr>
              <a:spLocks noChangeShapeType="1"/>
            </p:cNvSpPr>
            <p:nvPr/>
          </p:nvSpPr>
          <p:spPr bwMode="auto">
            <a:xfrm>
              <a:off x="4270" y="1373"/>
              <a:ext cx="11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78" name="Line 12"/>
            <p:cNvSpPr>
              <a:spLocks noChangeShapeType="1"/>
            </p:cNvSpPr>
            <p:nvPr/>
          </p:nvSpPr>
          <p:spPr bwMode="auto">
            <a:xfrm>
              <a:off x="4270" y="1408"/>
              <a:ext cx="11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79" name="Line 13"/>
            <p:cNvSpPr>
              <a:spLocks noChangeShapeType="1"/>
            </p:cNvSpPr>
            <p:nvPr/>
          </p:nvSpPr>
          <p:spPr bwMode="auto">
            <a:xfrm>
              <a:off x="4270" y="1443"/>
              <a:ext cx="11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80" name="Line 14"/>
            <p:cNvSpPr>
              <a:spLocks noChangeShapeType="1"/>
            </p:cNvSpPr>
            <p:nvPr/>
          </p:nvSpPr>
          <p:spPr bwMode="auto">
            <a:xfrm>
              <a:off x="4270" y="1479"/>
              <a:ext cx="11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81" name="Line 15"/>
            <p:cNvSpPr>
              <a:spLocks noChangeShapeType="1"/>
            </p:cNvSpPr>
            <p:nvPr/>
          </p:nvSpPr>
          <p:spPr bwMode="auto">
            <a:xfrm>
              <a:off x="4272" y="1514"/>
              <a:ext cx="9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82" name="Line 16"/>
            <p:cNvSpPr>
              <a:spLocks noChangeShapeType="1"/>
            </p:cNvSpPr>
            <p:nvPr/>
          </p:nvSpPr>
          <p:spPr bwMode="auto">
            <a:xfrm>
              <a:off x="4270" y="1549"/>
              <a:ext cx="11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83" name="Line 17"/>
            <p:cNvSpPr>
              <a:spLocks noChangeShapeType="1"/>
            </p:cNvSpPr>
            <p:nvPr/>
          </p:nvSpPr>
          <p:spPr bwMode="auto">
            <a:xfrm>
              <a:off x="4270" y="1586"/>
              <a:ext cx="11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84" name="Line 18"/>
            <p:cNvSpPr>
              <a:spLocks noChangeShapeType="1"/>
            </p:cNvSpPr>
            <p:nvPr/>
          </p:nvSpPr>
          <p:spPr bwMode="auto">
            <a:xfrm>
              <a:off x="4270" y="1621"/>
              <a:ext cx="11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85" name="Line 19"/>
            <p:cNvSpPr>
              <a:spLocks noChangeShapeType="1"/>
            </p:cNvSpPr>
            <p:nvPr/>
          </p:nvSpPr>
          <p:spPr bwMode="auto">
            <a:xfrm>
              <a:off x="4270" y="1657"/>
              <a:ext cx="11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86" name="Line 20"/>
            <p:cNvSpPr>
              <a:spLocks noChangeShapeType="1"/>
            </p:cNvSpPr>
            <p:nvPr/>
          </p:nvSpPr>
          <p:spPr bwMode="auto">
            <a:xfrm>
              <a:off x="4270" y="1692"/>
              <a:ext cx="11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87" name="Line 21"/>
            <p:cNvSpPr>
              <a:spLocks noChangeShapeType="1"/>
            </p:cNvSpPr>
            <p:nvPr/>
          </p:nvSpPr>
          <p:spPr bwMode="auto">
            <a:xfrm>
              <a:off x="4270" y="1727"/>
              <a:ext cx="11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88" name="Line 22"/>
            <p:cNvSpPr>
              <a:spLocks noChangeShapeType="1"/>
            </p:cNvSpPr>
            <p:nvPr/>
          </p:nvSpPr>
          <p:spPr bwMode="auto">
            <a:xfrm>
              <a:off x="4270" y="1763"/>
              <a:ext cx="11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89" name="Line 23"/>
            <p:cNvSpPr>
              <a:spLocks noChangeShapeType="1"/>
            </p:cNvSpPr>
            <p:nvPr/>
          </p:nvSpPr>
          <p:spPr bwMode="auto">
            <a:xfrm>
              <a:off x="4270" y="1798"/>
              <a:ext cx="11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90" name="Line 24"/>
            <p:cNvSpPr>
              <a:spLocks noChangeShapeType="1"/>
            </p:cNvSpPr>
            <p:nvPr/>
          </p:nvSpPr>
          <p:spPr bwMode="auto">
            <a:xfrm>
              <a:off x="4270" y="1833"/>
              <a:ext cx="11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91" name="Line 25"/>
            <p:cNvSpPr>
              <a:spLocks noChangeShapeType="1"/>
            </p:cNvSpPr>
            <p:nvPr/>
          </p:nvSpPr>
          <p:spPr bwMode="auto">
            <a:xfrm>
              <a:off x="4270" y="1869"/>
              <a:ext cx="11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92" name="Line 26"/>
            <p:cNvSpPr>
              <a:spLocks noChangeShapeType="1"/>
            </p:cNvSpPr>
            <p:nvPr/>
          </p:nvSpPr>
          <p:spPr bwMode="auto">
            <a:xfrm flipV="1">
              <a:off x="4316" y="1898"/>
              <a:ext cx="0" cy="1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93" name="Line 27"/>
            <p:cNvSpPr>
              <a:spLocks noChangeShapeType="1"/>
            </p:cNvSpPr>
            <p:nvPr/>
          </p:nvSpPr>
          <p:spPr bwMode="auto">
            <a:xfrm flipV="1">
              <a:off x="4351" y="1898"/>
              <a:ext cx="0" cy="1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94" name="Line 28"/>
            <p:cNvSpPr>
              <a:spLocks noChangeShapeType="1"/>
            </p:cNvSpPr>
            <p:nvPr/>
          </p:nvSpPr>
          <p:spPr bwMode="auto">
            <a:xfrm flipV="1">
              <a:off x="4386" y="1898"/>
              <a:ext cx="0" cy="1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95" name="Line 29"/>
            <p:cNvSpPr>
              <a:spLocks noChangeShapeType="1"/>
            </p:cNvSpPr>
            <p:nvPr/>
          </p:nvSpPr>
          <p:spPr bwMode="auto">
            <a:xfrm flipV="1">
              <a:off x="4421" y="1898"/>
              <a:ext cx="0" cy="1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96" name="Line 30"/>
            <p:cNvSpPr>
              <a:spLocks noChangeShapeType="1"/>
            </p:cNvSpPr>
            <p:nvPr/>
          </p:nvSpPr>
          <p:spPr bwMode="auto">
            <a:xfrm flipV="1">
              <a:off x="4455" y="1898"/>
              <a:ext cx="0" cy="1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97" name="Line 31"/>
            <p:cNvSpPr>
              <a:spLocks noChangeShapeType="1"/>
            </p:cNvSpPr>
            <p:nvPr/>
          </p:nvSpPr>
          <p:spPr bwMode="auto">
            <a:xfrm flipV="1">
              <a:off x="4490" y="1898"/>
              <a:ext cx="0" cy="1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98" name="Line 32"/>
            <p:cNvSpPr>
              <a:spLocks noChangeShapeType="1"/>
            </p:cNvSpPr>
            <p:nvPr/>
          </p:nvSpPr>
          <p:spPr bwMode="auto">
            <a:xfrm flipV="1">
              <a:off x="4525" y="1898"/>
              <a:ext cx="0" cy="1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99" name="Line 33"/>
            <p:cNvSpPr>
              <a:spLocks noChangeShapeType="1"/>
            </p:cNvSpPr>
            <p:nvPr/>
          </p:nvSpPr>
          <p:spPr bwMode="auto">
            <a:xfrm flipV="1">
              <a:off x="4560" y="1898"/>
              <a:ext cx="0" cy="1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200" name="Line 34"/>
            <p:cNvSpPr>
              <a:spLocks noChangeShapeType="1"/>
            </p:cNvSpPr>
            <p:nvPr/>
          </p:nvSpPr>
          <p:spPr bwMode="auto">
            <a:xfrm flipV="1">
              <a:off x="4595" y="1898"/>
              <a:ext cx="0" cy="1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201" name="Line 35"/>
            <p:cNvSpPr>
              <a:spLocks noChangeShapeType="1"/>
            </p:cNvSpPr>
            <p:nvPr/>
          </p:nvSpPr>
          <p:spPr bwMode="auto">
            <a:xfrm flipV="1">
              <a:off x="4630" y="1898"/>
              <a:ext cx="0" cy="1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202" name="Line 36"/>
            <p:cNvSpPr>
              <a:spLocks noChangeShapeType="1"/>
            </p:cNvSpPr>
            <p:nvPr/>
          </p:nvSpPr>
          <p:spPr bwMode="auto">
            <a:xfrm flipV="1">
              <a:off x="4664" y="1898"/>
              <a:ext cx="0" cy="1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203" name="Line 37"/>
            <p:cNvSpPr>
              <a:spLocks noChangeShapeType="1"/>
            </p:cNvSpPr>
            <p:nvPr/>
          </p:nvSpPr>
          <p:spPr bwMode="auto">
            <a:xfrm flipV="1">
              <a:off x="4699" y="1898"/>
              <a:ext cx="0" cy="1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204" name="Line 38"/>
            <p:cNvSpPr>
              <a:spLocks noChangeShapeType="1"/>
            </p:cNvSpPr>
            <p:nvPr/>
          </p:nvSpPr>
          <p:spPr bwMode="auto">
            <a:xfrm flipV="1">
              <a:off x="4734" y="1898"/>
              <a:ext cx="0" cy="1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205" name="Line 39"/>
            <p:cNvSpPr>
              <a:spLocks noChangeShapeType="1"/>
            </p:cNvSpPr>
            <p:nvPr/>
          </p:nvSpPr>
          <p:spPr bwMode="auto">
            <a:xfrm flipV="1">
              <a:off x="4769" y="1898"/>
              <a:ext cx="0" cy="1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206" name="Line 40"/>
            <p:cNvSpPr>
              <a:spLocks noChangeShapeType="1"/>
            </p:cNvSpPr>
            <p:nvPr/>
          </p:nvSpPr>
          <p:spPr bwMode="auto">
            <a:xfrm flipV="1">
              <a:off x="4804" y="1898"/>
              <a:ext cx="0" cy="1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207" name="Line 41"/>
            <p:cNvSpPr>
              <a:spLocks noChangeShapeType="1"/>
            </p:cNvSpPr>
            <p:nvPr/>
          </p:nvSpPr>
          <p:spPr bwMode="auto">
            <a:xfrm flipV="1">
              <a:off x="4839" y="1898"/>
              <a:ext cx="0" cy="1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208" name="Line 42"/>
            <p:cNvSpPr>
              <a:spLocks noChangeShapeType="1"/>
            </p:cNvSpPr>
            <p:nvPr/>
          </p:nvSpPr>
          <p:spPr bwMode="auto">
            <a:xfrm flipV="1">
              <a:off x="4873" y="1898"/>
              <a:ext cx="0" cy="1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209" name="Line 43"/>
            <p:cNvSpPr>
              <a:spLocks noChangeShapeType="1"/>
            </p:cNvSpPr>
            <p:nvPr/>
          </p:nvSpPr>
          <p:spPr bwMode="auto">
            <a:xfrm flipV="1">
              <a:off x="4908" y="1898"/>
              <a:ext cx="0" cy="1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210" name="Line 44"/>
            <p:cNvSpPr>
              <a:spLocks noChangeShapeType="1"/>
            </p:cNvSpPr>
            <p:nvPr/>
          </p:nvSpPr>
          <p:spPr bwMode="auto">
            <a:xfrm flipV="1">
              <a:off x="4942" y="1898"/>
              <a:ext cx="0" cy="1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211" name="Line 45"/>
            <p:cNvSpPr>
              <a:spLocks noChangeShapeType="1"/>
            </p:cNvSpPr>
            <p:nvPr/>
          </p:nvSpPr>
          <p:spPr bwMode="auto">
            <a:xfrm flipV="1">
              <a:off x="4977" y="1898"/>
              <a:ext cx="0" cy="1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212" name="Line 46"/>
            <p:cNvSpPr>
              <a:spLocks noChangeShapeType="1"/>
            </p:cNvSpPr>
            <p:nvPr/>
          </p:nvSpPr>
          <p:spPr bwMode="auto">
            <a:xfrm flipV="1">
              <a:off x="5012" y="1898"/>
              <a:ext cx="0" cy="1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213" name="Line 47"/>
            <p:cNvSpPr>
              <a:spLocks noChangeShapeType="1"/>
            </p:cNvSpPr>
            <p:nvPr/>
          </p:nvSpPr>
          <p:spPr bwMode="auto">
            <a:xfrm flipV="1">
              <a:off x="5046" y="1898"/>
              <a:ext cx="0" cy="1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214" name="Line 48"/>
            <p:cNvSpPr>
              <a:spLocks noChangeShapeType="1"/>
            </p:cNvSpPr>
            <p:nvPr/>
          </p:nvSpPr>
          <p:spPr bwMode="auto">
            <a:xfrm flipV="1">
              <a:off x="5081" y="1898"/>
              <a:ext cx="0" cy="1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215" name="Line 49"/>
            <p:cNvSpPr>
              <a:spLocks noChangeShapeType="1"/>
            </p:cNvSpPr>
            <p:nvPr/>
          </p:nvSpPr>
          <p:spPr bwMode="auto">
            <a:xfrm flipV="1">
              <a:off x="5116" y="1898"/>
              <a:ext cx="0" cy="1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216" name="Line 50"/>
            <p:cNvSpPr>
              <a:spLocks noChangeShapeType="1"/>
            </p:cNvSpPr>
            <p:nvPr/>
          </p:nvSpPr>
          <p:spPr bwMode="auto">
            <a:xfrm flipV="1">
              <a:off x="5151" y="1898"/>
              <a:ext cx="0" cy="1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217" name="Line 51"/>
            <p:cNvSpPr>
              <a:spLocks noChangeShapeType="1"/>
            </p:cNvSpPr>
            <p:nvPr/>
          </p:nvSpPr>
          <p:spPr bwMode="auto">
            <a:xfrm flipV="1">
              <a:off x="5192" y="1898"/>
              <a:ext cx="0" cy="1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218" name="Text Box 52"/>
            <p:cNvSpPr txBox="1">
              <a:spLocks noChangeArrowheads="1"/>
            </p:cNvSpPr>
            <p:nvPr/>
          </p:nvSpPr>
          <p:spPr bwMode="auto">
            <a:xfrm rot="16248115">
              <a:off x="3814" y="1547"/>
              <a:ext cx="794" cy="17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US" sz="1400" b="0" dirty="0"/>
                <a:t>Orders</a:t>
              </a:r>
            </a:p>
          </p:txBody>
        </p:sp>
        <p:sp>
          <p:nvSpPr>
            <p:cNvPr id="42219" name="Text Box 53"/>
            <p:cNvSpPr txBox="1">
              <a:spLocks noChangeArrowheads="1"/>
            </p:cNvSpPr>
            <p:nvPr/>
          </p:nvSpPr>
          <p:spPr bwMode="auto">
            <a:xfrm>
              <a:off x="4154" y="1821"/>
              <a:ext cx="139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US" sz="1400" b="0"/>
                <a:t>0</a:t>
              </a:r>
            </a:p>
          </p:txBody>
        </p:sp>
        <p:sp>
          <p:nvSpPr>
            <p:cNvPr id="42220" name="Text Box 54"/>
            <p:cNvSpPr txBox="1">
              <a:spLocks noChangeArrowheads="1"/>
            </p:cNvSpPr>
            <p:nvPr/>
          </p:nvSpPr>
          <p:spPr bwMode="auto">
            <a:xfrm>
              <a:off x="4679" y="1898"/>
              <a:ext cx="576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US" sz="1400" b="0"/>
                <a:t>Time</a:t>
              </a:r>
            </a:p>
          </p:txBody>
        </p:sp>
        <p:sp>
          <p:nvSpPr>
            <p:cNvPr id="42221" name="Line 55"/>
            <p:cNvSpPr>
              <a:spLocks noChangeShapeType="1"/>
            </p:cNvSpPr>
            <p:nvPr/>
          </p:nvSpPr>
          <p:spPr bwMode="auto">
            <a:xfrm>
              <a:off x="4270" y="1337"/>
              <a:ext cx="11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222" name="Freeform 56"/>
            <p:cNvSpPr>
              <a:spLocks/>
            </p:cNvSpPr>
            <p:nvPr/>
          </p:nvSpPr>
          <p:spPr bwMode="auto">
            <a:xfrm>
              <a:off x="4281" y="1669"/>
              <a:ext cx="882" cy="95"/>
            </a:xfrm>
            <a:custGeom>
              <a:avLst/>
              <a:gdLst>
                <a:gd name="T0" fmla="*/ 0 w 912"/>
                <a:gd name="T1" fmla="*/ 48 h 96"/>
                <a:gd name="T2" fmla="*/ 139 w 912"/>
                <a:gd name="T3" fmla="*/ 0 h 96"/>
                <a:gd name="T4" fmla="*/ 186 w 912"/>
                <a:gd name="T5" fmla="*/ 48 h 96"/>
                <a:gd name="T6" fmla="*/ 232 w 912"/>
                <a:gd name="T7" fmla="*/ 0 h 96"/>
                <a:gd name="T8" fmla="*/ 279 w 912"/>
                <a:gd name="T9" fmla="*/ 48 h 96"/>
                <a:gd name="T10" fmla="*/ 511 w 912"/>
                <a:gd name="T11" fmla="*/ 48 h 96"/>
                <a:gd name="T12" fmla="*/ 557 w 912"/>
                <a:gd name="T13" fmla="*/ 0 h 96"/>
                <a:gd name="T14" fmla="*/ 603 w 912"/>
                <a:gd name="T15" fmla="*/ 48 h 96"/>
                <a:gd name="T16" fmla="*/ 836 w 912"/>
                <a:gd name="T17" fmla="*/ 48 h 96"/>
                <a:gd name="T18" fmla="*/ 882 w 912"/>
                <a:gd name="T19" fmla="*/ 95 h 9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w 912"/>
                <a:gd name="T31" fmla="*/ 0 h 96"/>
                <a:gd name="T32" fmla="*/ 912 w 912"/>
                <a:gd name="T33" fmla="*/ 96 h 96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T30" t="T31" r="T32" b="T33"/>
              <a:pathLst>
                <a:path w="912" h="96">
                  <a:moveTo>
                    <a:pt x="0" y="48"/>
                  </a:moveTo>
                  <a:lnTo>
                    <a:pt x="144" y="0"/>
                  </a:lnTo>
                  <a:lnTo>
                    <a:pt x="192" y="48"/>
                  </a:lnTo>
                  <a:lnTo>
                    <a:pt x="240" y="0"/>
                  </a:lnTo>
                  <a:lnTo>
                    <a:pt x="288" y="48"/>
                  </a:lnTo>
                  <a:lnTo>
                    <a:pt x="528" y="48"/>
                  </a:lnTo>
                  <a:lnTo>
                    <a:pt x="576" y="0"/>
                  </a:lnTo>
                  <a:lnTo>
                    <a:pt x="624" y="48"/>
                  </a:lnTo>
                  <a:lnTo>
                    <a:pt x="864" y="48"/>
                  </a:lnTo>
                  <a:lnTo>
                    <a:pt x="912" y="96"/>
                  </a:lnTo>
                </a:path>
              </a:pathLst>
            </a:custGeom>
            <a:noFill/>
            <a:ln w="38100" cap="flat" cmpd="sng">
              <a:solidFill>
                <a:srgbClr val="FF0000"/>
              </a:solidFill>
              <a:prstDash val="solid"/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223" name="Text Box 57"/>
            <p:cNvSpPr txBox="1">
              <a:spLocks noChangeArrowheads="1"/>
            </p:cNvSpPr>
            <p:nvPr/>
          </p:nvSpPr>
          <p:spPr bwMode="auto">
            <a:xfrm>
              <a:off x="4377" y="935"/>
              <a:ext cx="785" cy="36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US" b="0" dirty="0"/>
                <a:t>Sales from store</a:t>
              </a:r>
            </a:p>
          </p:txBody>
        </p:sp>
      </p:grpSp>
      <p:sp>
        <p:nvSpPr>
          <p:cNvPr id="41987" name="Text Box 58"/>
          <p:cNvSpPr txBox="1">
            <a:spLocks noChangeArrowheads="1"/>
          </p:cNvSpPr>
          <p:nvPr/>
        </p:nvSpPr>
        <p:spPr bwMode="auto">
          <a:xfrm>
            <a:off x="8011002" y="4325665"/>
            <a:ext cx="1777695" cy="336550"/>
          </a:xfrm>
          <a:prstGeom prst="rect">
            <a:avLst/>
          </a:prstGeom>
          <a:noFill/>
          <a:ln w="9525">
            <a:noFill/>
            <a:miter lim="800000"/>
            <a:headEnd/>
            <a:tailEnd type="none" w="sm" len="med"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b="0"/>
              <a:t>Consumers</a:t>
            </a:r>
          </a:p>
        </p:txBody>
      </p:sp>
      <p:grpSp>
        <p:nvGrpSpPr>
          <p:cNvPr id="3" name="Group 59"/>
          <p:cNvGrpSpPr>
            <a:grpSpLocks/>
          </p:cNvGrpSpPr>
          <p:nvPr/>
        </p:nvGrpSpPr>
        <p:grpSpPr bwMode="auto">
          <a:xfrm>
            <a:off x="4708340" y="1772965"/>
            <a:ext cx="2082000" cy="2076450"/>
            <a:chOff x="2805" y="799"/>
            <a:chExt cx="1211" cy="1308"/>
          </a:xfrm>
        </p:grpSpPr>
        <p:sp>
          <p:nvSpPr>
            <p:cNvPr id="23684" name="Rectangle 60"/>
            <p:cNvSpPr>
              <a:spLocks noChangeArrowheads="1"/>
            </p:cNvSpPr>
            <p:nvPr/>
          </p:nvSpPr>
          <p:spPr bwMode="auto">
            <a:xfrm>
              <a:off x="2805" y="799"/>
              <a:ext cx="1211" cy="1308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42117" name="Freeform 61"/>
            <p:cNvSpPr>
              <a:spLocks/>
            </p:cNvSpPr>
            <p:nvPr/>
          </p:nvSpPr>
          <p:spPr bwMode="auto">
            <a:xfrm>
              <a:off x="3002" y="1561"/>
              <a:ext cx="927" cy="282"/>
            </a:xfrm>
            <a:custGeom>
              <a:avLst/>
              <a:gdLst>
                <a:gd name="T0" fmla="*/ 0 w 960"/>
                <a:gd name="T1" fmla="*/ 141 h 288"/>
                <a:gd name="T2" fmla="*/ 46 w 960"/>
                <a:gd name="T3" fmla="*/ 94 h 288"/>
                <a:gd name="T4" fmla="*/ 185 w 960"/>
                <a:gd name="T5" fmla="*/ 94 h 288"/>
                <a:gd name="T6" fmla="*/ 232 w 960"/>
                <a:gd name="T7" fmla="*/ 0 h 288"/>
                <a:gd name="T8" fmla="*/ 278 w 960"/>
                <a:gd name="T9" fmla="*/ 188 h 288"/>
                <a:gd name="T10" fmla="*/ 371 w 960"/>
                <a:gd name="T11" fmla="*/ 235 h 288"/>
                <a:gd name="T12" fmla="*/ 510 w 960"/>
                <a:gd name="T13" fmla="*/ 47 h 288"/>
                <a:gd name="T14" fmla="*/ 649 w 960"/>
                <a:gd name="T15" fmla="*/ 94 h 288"/>
                <a:gd name="T16" fmla="*/ 742 w 960"/>
                <a:gd name="T17" fmla="*/ 47 h 288"/>
                <a:gd name="T18" fmla="*/ 881 w 960"/>
                <a:gd name="T19" fmla="*/ 235 h 288"/>
                <a:gd name="T20" fmla="*/ 927 w 960"/>
                <a:gd name="T21" fmla="*/ 282 h 288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w 960"/>
                <a:gd name="T34" fmla="*/ 0 h 288"/>
                <a:gd name="T35" fmla="*/ 960 w 960"/>
                <a:gd name="T36" fmla="*/ 288 h 288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T33" t="T34" r="T35" b="T36"/>
              <a:pathLst>
                <a:path w="960" h="288">
                  <a:moveTo>
                    <a:pt x="0" y="144"/>
                  </a:moveTo>
                  <a:lnTo>
                    <a:pt x="48" y="96"/>
                  </a:lnTo>
                  <a:lnTo>
                    <a:pt x="192" y="96"/>
                  </a:lnTo>
                  <a:lnTo>
                    <a:pt x="240" y="0"/>
                  </a:lnTo>
                  <a:lnTo>
                    <a:pt x="288" y="192"/>
                  </a:lnTo>
                  <a:lnTo>
                    <a:pt x="384" y="240"/>
                  </a:lnTo>
                  <a:lnTo>
                    <a:pt x="528" y="48"/>
                  </a:lnTo>
                  <a:lnTo>
                    <a:pt x="672" y="96"/>
                  </a:lnTo>
                  <a:lnTo>
                    <a:pt x="768" y="48"/>
                  </a:lnTo>
                  <a:lnTo>
                    <a:pt x="912" y="240"/>
                  </a:lnTo>
                  <a:lnTo>
                    <a:pt x="960" y="288"/>
                  </a:lnTo>
                </a:path>
              </a:pathLst>
            </a:custGeom>
            <a:noFill/>
            <a:ln w="38100" cap="flat" cmpd="sng">
              <a:solidFill>
                <a:srgbClr val="FF0000"/>
              </a:solidFill>
              <a:prstDash val="solid"/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18" name="Line 62"/>
            <p:cNvSpPr>
              <a:spLocks noChangeShapeType="1"/>
            </p:cNvSpPr>
            <p:nvPr/>
          </p:nvSpPr>
          <p:spPr bwMode="auto">
            <a:xfrm>
              <a:off x="3014" y="1230"/>
              <a:ext cx="0" cy="689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19" name="Line 63"/>
            <p:cNvSpPr>
              <a:spLocks noChangeShapeType="1"/>
            </p:cNvSpPr>
            <p:nvPr/>
          </p:nvSpPr>
          <p:spPr bwMode="auto">
            <a:xfrm>
              <a:off x="3020" y="1914"/>
              <a:ext cx="927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20" name="Line 64"/>
            <p:cNvSpPr>
              <a:spLocks noChangeShapeType="1"/>
            </p:cNvSpPr>
            <p:nvPr/>
          </p:nvSpPr>
          <p:spPr bwMode="auto">
            <a:xfrm>
              <a:off x="3020" y="1230"/>
              <a:ext cx="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21" name="Line 65"/>
            <p:cNvSpPr>
              <a:spLocks noChangeShapeType="1"/>
            </p:cNvSpPr>
            <p:nvPr/>
          </p:nvSpPr>
          <p:spPr bwMode="auto">
            <a:xfrm>
              <a:off x="3020" y="1236"/>
              <a:ext cx="11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22" name="Line 66"/>
            <p:cNvSpPr>
              <a:spLocks noChangeShapeType="1"/>
            </p:cNvSpPr>
            <p:nvPr/>
          </p:nvSpPr>
          <p:spPr bwMode="auto">
            <a:xfrm>
              <a:off x="3020" y="1265"/>
              <a:ext cx="11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23" name="Line 67"/>
            <p:cNvSpPr>
              <a:spLocks noChangeShapeType="1"/>
            </p:cNvSpPr>
            <p:nvPr/>
          </p:nvSpPr>
          <p:spPr bwMode="auto">
            <a:xfrm>
              <a:off x="3020" y="1301"/>
              <a:ext cx="11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24" name="Line 68"/>
            <p:cNvSpPr>
              <a:spLocks noChangeShapeType="1"/>
            </p:cNvSpPr>
            <p:nvPr/>
          </p:nvSpPr>
          <p:spPr bwMode="auto">
            <a:xfrm>
              <a:off x="3020" y="1371"/>
              <a:ext cx="11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25" name="Line 69"/>
            <p:cNvSpPr>
              <a:spLocks noChangeShapeType="1"/>
            </p:cNvSpPr>
            <p:nvPr/>
          </p:nvSpPr>
          <p:spPr bwMode="auto">
            <a:xfrm>
              <a:off x="3020" y="1407"/>
              <a:ext cx="11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26" name="Line 70"/>
            <p:cNvSpPr>
              <a:spLocks noChangeShapeType="1"/>
            </p:cNvSpPr>
            <p:nvPr/>
          </p:nvSpPr>
          <p:spPr bwMode="auto">
            <a:xfrm>
              <a:off x="3020" y="1442"/>
              <a:ext cx="11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27" name="Line 71"/>
            <p:cNvSpPr>
              <a:spLocks noChangeShapeType="1"/>
            </p:cNvSpPr>
            <p:nvPr/>
          </p:nvSpPr>
          <p:spPr bwMode="auto">
            <a:xfrm>
              <a:off x="3020" y="1477"/>
              <a:ext cx="11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28" name="Line 72"/>
            <p:cNvSpPr>
              <a:spLocks noChangeShapeType="1"/>
            </p:cNvSpPr>
            <p:nvPr/>
          </p:nvSpPr>
          <p:spPr bwMode="auto">
            <a:xfrm>
              <a:off x="3021" y="1513"/>
              <a:ext cx="1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29" name="Line 73"/>
            <p:cNvSpPr>
              <a:spLocks noChangeShapeType="1"/>
            </p:cNvSpPr>
            <p:nvPr/>
          </p:nvSpPr>
          <p:spPr bwMode="auto">
            <a:xfrm>
              <a:off x="3020" y="1548"/>
              <a:ext cx="11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30" name="Line 74"/>
            <p:cNvSpPr>
              <a:spLocks noChangeShapeType="1"/>
            </p:cNvSpPr>
            <p:nvPr/>
          </p:nvSpPr>
          <p:spPr bwMode="auto">
            <a:xfrm>
              <a:off x="3020" y="1585"/>
              <a:ext cx="11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31" name="Line 75"/>
            <p:cNvSpPr>
              <a:spLocks noChangeShapeType="1"/>
            </p:cNvSpPr>
            <p:nvPr/>
          </p:nvSpPr>
          <p:spPr bwMode="auto">
            <a:xfrm>
              <a:off x="3020" y="1620"/>
              <a:ext cx="11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32" name="Line 76"/>
            <p:cNvSpPr>
              <a:spLocks noChangeShapeType="1"/>
            </p:cNvSpPr>
            <p:nvPr/>
          </p:nvSpPr>
          <p:spPr bwMode="auto">
            <a:xfrm>
              <a:off x="3020" y="1655"/>
              <a:ext cx="11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33" name="Line 77"/>
            <p:cNvSpPr>
              <a:spLocks noChangeShapeType="1"/>
            </p:cNvSpPr>
            <p:nvPr/>
          </p:nvSpPr>
          <p:spPr bwMode="auto">
            <a:xfrm>
              <a:off x="3020" y="1691"/>
              <a:ext cx="11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34" name="Line 78"/>
            <p:cNvSpPr>
              <a:spLocks noChangeShapeType="1"/>
            </p:cNvSpPr>
            <p:nvPr/>
          </p:nvSpPr>
          <p:spPr bwMode="auto">
            <a:xfrm>
              <a:off x="3020" y="1726"/>
              <a:ext cx="11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35" name="Line 79"/>
            <p:cNvSpPr>
              <a:spLocks noChangeShapeType="1"/>
            </p:cNvSpPr>
            <p:nvPr/>
          </p:nvSpPr>
          <p:spPr bwMode="auto">
            <a:xfrm>
              <a:off x="3020" y="1761"/>
              <a:ext cx="11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36" name="Line 80"/>
            <p:cNvSpPr>
              <a:spLocks noChangeShapeType="1"/>
            </p:cNvSpPr>
            <p:nvPr/>
          </p:nvSpPr>
          <p:spPr bwMode="auto">
            <a:xfrm>
              <a:off x="3020" y="1797"/>
              <a:ext cx="11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37" name="Line 81"/>
            <p:cNvSpPr>
              <a:spLocks noChangeShapeType="1"/>
            </p:cNvSpPr>
            <p:nvPr/>
          </p:nvSpPr>
          <p:spPr bwMode="auto">
            <a:xfrm>
              <a:off x="3020" y="1832"/>
              <a:ext cx="11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38" name="Line 82"/>
            <p:cNvSpPr>
              <a:spLocks noChangeShapeType="1"/>
            </p:cNvSpPr>
            <p:nvPr/>
          </p:nvSpPr>
          <p:spPr bwMode="auto">
            <a:xfrm>
              <a:off x="3020" y="1867"/>
              <a:ext cx="11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39" name="Line 83"/>
            <p:cNvSpPr>
              <a:spLocks noChangeShapeType="1"/>
            </p:cNvSpPr>
            <p:nvPr/>
          </p:nvSpPr>
          <p:spPr bwMode="auto">
            <a:xfrm flipV="1">
              <a:off x="3065" y="1897"/>
              <a:ext cx="0" cy="1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40" name="Line 84"/>
            <p:cNvSpPr>
              <a:spLocks noChangeShapeType="1"/>
            </p:cNvSpPr>
            <p:nvPr/>
          </p:nvSpPr>
          <p:spPr bwMode="auto">
            <a:xfrm flipV="1">
              <a:off x="3100" y="1897"/>
              <a:ext cx="0" cy="1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41" name="Line 85"/>
            <p:cNvSpPr>
              <a:spLocks noChangeShapeType="1"/>
            </p:cNvSpPr>
            <p:nvPr/>
          </p:nvSpPr>
          <p:spPr bwMode="auto">
            <a:xfrm flipV="1">
              <a:off x="3135" y="1897"/>
              <a:ext cx="0" cy="1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42" name="Line 86"/>
            <p:cNvSpPr>
              <a:spLocks noChangeShapeType="1"/>
            </p:cNvSpPr>
            <p:nvPr/>
          </p:nvSpPr>
          <p:spPr bwMode="auto">
            <a:xfrm flipV="1">
              <a:off x="3170" y="1897"/>
              <a:ext cx="0" cy="1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43" name="Line 87"/>
            <p:cNvSpPr>
              <a:spLocks noChangeShapeType="1"/>
            </p:cNvSpPr>
            <p:nvPr/>
          </p:nvSpPr>
          <p:spPr bwMode="auto">
            <a:xfrm flipV="1">
              <a:off x="3205" y="1897"/>
              <a:ext cx="0" cy="1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44" name="Line 88"/>
            <p:cNvSpPr>
              <a:spLocks noChangeShapeType="1"/>
            </p:cNvSpPr>
            <p:nvPr/>
          </p:nvSpPr>
          <p:spPr bwMode="auto">
            <a:xfrm flipV="1">
              <a:off x="3240" y="1897"/>
              <a:ext cx="0" cy="1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45" name="Line 89"/>
            <p:cNvSpPr>
              <a:spLocks noChangeShapeType="1"/>
            </p:cNvSpPr>
            <p:nvPr/>
          </p:nvSpPr>
          <p:spPr bwMode="auto">
            <a:xfrm flipV="1">
              <a:off x="3275" y="1897"/>
              <a:ext cx="0" cy="1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46" name="Line 90"/>
            <p:cNvSpPr>
              <a:spLocks noChangeShapeType="1"/>
            </p:cNvSpPr>
            <p:nvPr/>
          </p:nvSpPr>
          <p:spPr bwMode="auto">
            <a:xfrm flipV="1">
              <a:off x="3309" y="1897"/>
              <a:ext cx="0" cy="1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47" name="Line 91"/>
            <p:cNvSpPr>
              <a:spLocks noChangeShapeType="1"/>
            </p:cNvSpPr>
            <p:nvPr/>
          </p:nvSpPr>
          <p:spPr bwMode="auto">
            <a:xfrm flipV="1">
              <a:off x="3344" y="1897"/>
              <a:ext cx="0" cy="1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48" name="Line 92"/>
            <p:cNvSpPr>
              <a:spLocks noChangeShapeType="1"/>
            </p:cNvSpPr>
            <p:nvPr/>
          </p:nvSpPr>
          <p:spPr bwMode="auto">
            <a:xfrm flipV="1">
              <a:off x="3379" y="1897"/>
              <a:ext cx="0" cy="1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49" name="Line 93"/>
            <p:cNvSpPr>
              <a:spLocks noChangeShapeType="1"/>
            </p:cNvSpPr>
            <p:nvPr/>
          </p:nvSpPr>
          <p:spPr bwMode="auto">
            <a:xfrm flipV="1">
              <a:off x="3414" y="1897"/>
              <a:ext cx="0" cy="1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50" name="Line 94"/>
            <p:cNvSpPr>
              <a:spLocks noChangeShapeType="1"/>
            </p:cNvSpPr>
            <p:nvPr/>
          </p:nvSpPr>
          <p:spPr bwMode="auto">
            <a:xfrm flipV="1">
              <a:off x="3449" y="1897"/>
              <a:ext cx="0" cy="1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51" name="Line 95"/>
            <p:cNvSpPr>
              <a:spLocks noChangeShapeType="1"/>
            </p:cNvSpPr>
            <p:nvPr/>
          </p:nvSpPr>
          <p:spPr bwMode="auto">
            <a:xfrm flipV="1">
              <a:off x="3484" y="1897"/>
              <a:ext cx="0" cy="1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52" name="Line 96"/>
            <p:cNvSpPr>
              <a:spLocks noChangeShapeType="1"/>
            </p:cNvSpPr>
            <p:nvPr/>
          </p:nvSpPr>
          <p:spPr bwMode="auto">
            <a:xfrm flipV="1">
              <a:off x="3518" y="1897"/>
              <a:ext cx="0" cy="1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53" name="Line 97"/>
            <p:cNvSpPr>
              <a:spLocks noChangeShapeType="1"/>
            </p:cNvSpPr>
            <p:nvPr/>
          </p:nvSpPr>
          <p:spPr bwMode="auto">
            <a:xfrm flipV="1">
              <a:off x="3553" y="1897"/>
              <a:ext cx="0" cy="1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54" name="Line 98"/>
            <p:cNvSpPr>
              <a:spLocks noChangeShapeType="1"/>
            </p:cNvSpPr>
            <p:nvPr/>
          </p:nvSpPr>
          <p:spPr bwMode="auto">
            <a:xfrm flipV="1">
              <a:off x="3588" y="1897"/>
              <a:ext cx="0" cy="1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55" name="Line 99"/>
            <p:cNvSpPr>
              <a:spLocks noChangeShapeType="1"/>
            </p:cNvSpPr>
            <p:nvPr/>
          </p:nvSpPr>
          <p:spPr bwMode="auto">
            <a:xfrm flipV="1">
              <a:off x="3623" y="1897"/>
              <a:ext cx="0" cy="1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56" name="Line 100"/>
            <p:cNvSpPr>
              <a:spLocks noChangeShapeType="1"/>
            </p:cNvSpPr>
            <p:nvPr/>
          </p:nvSpPr>
          <p:spPr bwMode="auto">
            <a:xfrm flipV="1">
              <a:off x="3658" y="1897"/>
              <a:ext cx="0" cy="1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57" name="Line 101"/>
            <p:cNvSpPr>
              <a:spLocks noChangeShapeType="1"/>
            </p:cNvSpPr>
            <p:nvPr/>
          </p:nvSpPr>
          <p:spPr bwMode="auto">
            <a:xfrm flipV="1">
              <a:off x="3691" y="1897"/>
              <a:ext cx="0" cy="1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58" name="Line 102"/>
            <p:cNvSpPr>
              <a:spLocks noChangeShapeType="1"/>
            </p:cNvSpPr>
            <p:nvPr/>
          </p:nvSpPr>
          <p:spPr bwMode="auto">
            <a:xfrm flipV="1">
              <a:off x="3726" y="1897"/>
              <a:ext cx="0" cy="1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59" name="Line 103"/>
            <p:cNvSpPr>
              <a:spLocks noChangeShapeType="1"/>
            </p:cNvSpPr>
            <p:nvPr/>
          </p:nvSpPr>
          <p:spPr bwMode="auto">
            <a:xfrm flipV="1">
              <a:off x="3761" y="1897"/>
              <a:ext cx="0" cy="1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60" name="Line 104"/>
            <p:cNvSpPr>
              <a:spLocks noChangeShapeType="1"/>
            </p:cNvSpPr>
            <p:nvPr/>
          </p:nvSpPr>
          <p:spPr bwMode="auto">
            <a:xfrm flipV="1">
              <a:off x="3796" y="1897"/>
              <a:ext cx="0" cy="1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61" name="Line 105"/>
            <p:cNvSpPr>
              <a:spLocks noChangeShapeType="1"/>
            </p:cNvSpPr>
            <p:nvPr/>
          </p:nvSpPr>
          <p:spPr bwMode="auto">
            <a:xfrm flipV="1">
              <a:off x="3831" y="1897"/>
              <a:ext cx="0" cy="1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62" name="Line 106"/>
            <p:cNvSpPr>
              <a:spLocks noChangeShapeType="1"/>
            </p:cNvSpPr>
            <p:nvPr/>
          </p:nvSpPr>
          <p:spPr bwMode="auto">
            <a:xfrm flipV="1">
              <a:off x="3866" y="1897"/>
              <a:ext cx="0" cy="1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63" name="Line 107"/>
            <p:cNvSpPr>
              <a:spLocks noChangeShapeType="1"/>
            </p:cNvSpPr>
            <p:nvPr/>
          </p:nvSpPr>
          <p:spPr bwMode="auto">
            <a:xfrm flipV="1">
              <a:off x="3900" y="1897"/>
              <a:ext cx="0" cy="1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64" name="Line 108"/>
            <p:cNvSpPr>
              <a:spLocks noChangeShapeType="1"/>
            </p:cNvSpPr>
            <p:nvPr/>
          </p:nvSpPr>
          <p:spPr bwMode="auto">
            <a:xfrm flipV="1">
              <a:off x="3941" y="1897"/>
              <a:ext cx="0" cy="1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65" name="Text Box 109"/>
            <p:cNvSpPr txBox="1">
              <a:spLocks noChangeArrowheads="1"/>
            </p:cNvSpPr>
            <p:nvPr/>
          </p:nvSpPr>
          <p:spPr bwMode="auto">
            <a:xfrm rot="16248115">
              <a:off x="2561" y="1547"/>
              <a:ext cx="793" cy="17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US" sz="1400" b="0" dirty="0"/>
                <a:t>Orders</a:t>
              </a:r>
            </a:p>
          </p:txBody>
        </p:sp>
        <p:sp>
          <p:nvSpPr>
            <p:cNvPr id="42166" name="Text Box 110"/>
            <p:cNvSpPr txBox="1">
              <a:spLocks noChangeArrowheads="1"/>
            </p:cNvSpPr>
            <p:nvPr/>
          </p:nvSpPr>
          <p:spPr bwMode="auto">
            <a:xfrm>
              <a:off x="2903" y="1819"/>
              <a:ext cx="140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US" sz="1400" b="0"/>
                <a:t>0</a:t>
              </a:r>
            </a:p>
          </p:txBody>
        </p:sp>
        <p:sp>
          <p:nvSpPr>
            <p:cNvPr id="42167" name="Text Box 111"/>
            <p:cNvSpPr txBox="1">
              <a:spLocks noChangeArrowheads="1"/>
            </p:cNvSpPr>
            <p:nvPr/>
          </p:nvSpPr>
          <p:spPr bwMode="auto">
            <a:xfrm>
              <a:off x="3428" y="1897"/>
              <a:ext cx="577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US" sz="1400" b="0" dirty="0"/>
                <a:t>Time</a:t>
              </a:r>
            </a:p>
          </p:txBody>
        </p:sp>
        <p:sp>
          <p:nvSpPr>
            <p:cNvPr id="42168" name="Line 112"/>
            <p:cNvSpPr>
              <a:spLocks noChangeShapeType="1"/>
            </p:cNvSpPr>
            <p:nvPr/>
          </p:nvSpPr>
          <p:spPr bwMode="auto">
            <a:xfrm>
              <a:off x="3020" y="1336"/>
              <a:ext cx="11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69" name="Text Box 113"/>
            <p:cNvSpPr txBox="1">
              <a:spLocks noChangeArrowheads="1"/>
            </p:cNvSpPr>
            <p:nvPr/>
          </p:nvSpPr>
          <p:spPr bwMode="auto">
            <a:xfrm>
              <a:off x="2925" y="890"/>
              <a:ext cx="992" cy="36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GB" b="0" dirty="0"/>
                <a:t>S</a:t>
              </a:r>
              <a:r>
                <a:rPr lang="en-US" b="0" dirty="0"/>
                <a:t>tore</a:t>
              </a:r>
              <a:r>
                <a:rPr lang="en-GB" b="0" dirty="0"/>
                <a:t>’s orders to wholesaler</a:t>
              </a:r>
              <a:endParaRPr lang="en-US" b="0" dirty="0"/>
            </a:p>
          </p:txBody>
        </p:sp>
      </p:grpSp>
      <p:sp>
        <p:nvSpPr>
          <p:cNvPr id="41989" name="Text Box 114"/>
          <p:cNvSpPr txBox="1">
            <a:spLocks noChangeArrowheads="1"/>
          </p:cNvSpPr>
          <p:nvPr/>
        </p:nvSpPr>
        <p:spPr bwMode="auto">
          <a:xfrm>
            <a:off x="3649288" y="3516040"/>
            <a:ext cx="99028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1400" b="0"/>
              <a:t>Time</a:t>
            </a:r>
          </a:p>
        </p:txBody>
      </p:sp>
      <p:grpSp>
        <p:nvGrpSpPr>
          <p:cNvPr id="4" name="Group 115"/>
          <p:cNvGrpSpPr>
            <a:grpSpLocks/>
          </p:cNvGrpSpPr>
          <p:nvPr/>
        </p:nvGrpSpPr>
        <p:grpSpPr bwMode="auto">
          <a:xfrm>
            <a:off x="2476766" y="1772965"/>
            <a:ext cx="2082000" cy="2076450"/>
            <a:chOff x="1507" y="799"/>
            <a:chExt cx="1211" cy="1308"/>
          </a:xfrm>
        </p:grpSpPr>
        <p:sp>
          <p:nvSpPr>
            <p:cNvPr id="23631" name="Rectangle 116"/>
            <p:cNvSpPr>
              <a:spLocks noChangeArrowheads="1"/>
            </p:cNvSpPr>
            <p:nvPr/>
          </p:nvSpPr>
          <p:spPr bwMode="auto">
            <a:xfrm>
              <a:off x="1507" y="799"/>
              <a:ext cx="1211" cy="1308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42064" name="Freeform 117"/>
            <p:cNvSpPr>
              <a:spLocks/>
            </p:cNvSpPr>
            <p:nvPr/>
          </p:nvSpPr>
          <p:spPr bwMode="auto">
            <a:xfrm>
              <a:off x="1724" y="1442"/>
              <a:ext cx="927" cy="377"/>
            </a:xfrm>
            <a:custGeom>
              <a:avLst/>
              <a:gdLst>
                <a:gd name="T0" fmla="*/ 0 w 1008"/>
                <a:gd name="T1" fmla="*/ 283 h 384"/>
                <a:gd name="T2" fmla="*/ 88 w 1008"/>
                <a:gd name="T3" fmla="*/ 330 h 384"/>
                <a:gd name="T4" fmla="*/ 177 w 1008"/>
                <a:gd name="T5" fmla="*/ 330 h 384"/>
                <a:gd name="T6" fmla="*/ 265 w 1008"/>
                <a:gd name="T7" fmla="*/ 141 h 384"/>
                <a:gd name="T8" fmla="*/ 309 w 1008"/>
                <a:gd name="T9" fmla="*/ 189 h 384"/>
                <a:gd name="T10" fmla="*/ 397 w 1008"/>
                <a:gd name="T11" fmla="*/ 0 h 384"/>
                <a:gd name="T12" fmla="*/ 530 w 1008"/>
                <a:gd name="T13" fmla="*/ 141 h 384"/>
                <a:gd name="T14" fmla="*/ 662 w 1008"/>
                <a:gd name="T15" fmla="*/ 94 h 384"/>
                <a:gd name="T16" fmla="*/ 706 w 1008"/>
                <a:gd name="T17" fmla="*/ 330 h 384"/>
                <a:gd name="T18" fmla="*/ 795 w 1008"/>
                <a:gd name="T19" fmla="*/ 377 h 384"/>
                <a:gd name="T20" fmla="*/ 927 w 1008"/>
                <a:gd name="T21" fmla="*/ 377 h 384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w 1008"/>
                <a:gd name="T34" fmla="*/ 0 h 384"/>
                <a:gd name="T35" fmla="*/ 1008 w 1008"/>
                <a:gd name="T36" fmla="*/ 384 h 384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T33" t="T34" r="T35" b="T36"/>
              <a:pathLst>
                <a:path w="1008" h="384">
                  <a:moveTo>
                    <a:pt x="0" y="288"/>
                  </a:moveTo>
                  <a:lnTo>
                    <a:pt x="96" y="336"/>
                  </a:lnTo>
                  <a:lnTo>
                    <a:pt x="192" y="336"/>
                  </a:lnTo>
                  <a:lnTo>
                    <a:pt x="288" y="144"/>
                  </a:lnTo>
                  <a:lnTo>
                    <a:pt x="336" y="192"/>
                  </a:lnTo>
                  <a:lnTo>
                    <a:pt x="432" y="0"/>
                  </a:lnTo>
                  <a:lnTo>
                    <a:pt x="576" y="144"/>
                  </a:lnTo>
                  <a:lnTo>
                    <a:pt x="720" y="96"/>
                  </a:lnTo>
                  <a:lnTo>
                    <a:pt x="768" y="336"/>
                  </a:lnTo>
                  <a:lnTo>
                    <a:pt x="864" y="384"/>
                  </a:lnTo>
                  <a:lnTo>
                    <a:pt x="1008" y="384"/>
                  </a:lnTo>
                </a:path>
              </a:pathLst>
            </a:custGeom>
            <a:noFill/>
            <a:ln w="38100" cap="flat" cmpd="sng">
              <a:solidFill>
                <a:srgbClr val="FF0000"/>
              </a:solidFill>
              <a:prstDash val="solid"/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65" name="Text Box 118"/>
            <p:cNvSpPr txBox="1">
              <a:spLocks noChangeArrowheads="1"/>
            </p:cNvSpPr>
            <p:nvPr/>
          </p:nvSpPr>
          <p:spPr bwMode="auto">
            <a:xfrm>
              <a:off x="1713" y="799"/>
              <a:ext cx="955" cy="5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US" b="0" dirty="0"/>
                <a:t>Wholesaler’s orders to manufacturer</a:t>
              </a:r>
            </a:p>
          </p:txBody>
        </p:sp>
        <p:sp>
          <p:nvSpPr>
            <p:cNvPr id="42066" name="Line 119"/>
            <p:cNvSpPr>
              <a:spLocks noChangeShapeType="1"/>
            </p:cNvSpPr>
            <p:nvPr/>
          </p:nvSpPr>
          <p:spPr bwMode="auto">
            <a:xfrm>
              <a:off x="1695" y="1230"/>
              <a:ext cx="0" cy="689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67" name="Line 120"/>
            <p:cNvSpPr>
              <a:spLocks noChangeShapeType="1"/>
            </p:cNvSpPr>
            <p:nvPr/>
          </p:nvSpPr>
          <p:spPr bwMode="auto">
            <a:xfrm>
              <a:off x="1701" y="1914"/>
              <a:ext cx="927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68" name="Line 121"/>
            <p:cNvSpPr>
              <a:spLocks noChangeShapeType="1"/>
            </p:cNvSpPr>
            <p:nvPr/>
          </p:nvSpPr>
          <p:spPr bwMode="auto">
            <a:xfrm>
              <a:off x="1701" y="1230"/>
              <a:ext cx="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69" name="Line 122"/>
            <p:cNvSpPr>
              <a:spLocks noChangeShapeType="1"/>
            </p:cNvSpPr>
            <p:nvPr/>
          </p:nvSpPr>
          <p:spPr bwMode="auto">
            <a:xfrm>
              <a:off x="1701" y="1236"/>
              <a:ext cx="11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70" name="Line 123"/>
            <p:cNvSpPr>
              <a:spLocks noChangeShapeType="1"/>
            </p:cNvSpPr>
            <p:nvPr/>
          </p:nvSpPr>
          <p:spPr bwMode="auto">
            <a:xfrm>
              <a:off x="1701" y="1265"/>
              <a:ext cx="11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71" name="Line 124"/>
            <p:cNvSpPr>
              <a:spLocks noChangeShapeType="1"/>
            </p:cNvSpPr>
            <p:nvPr/>
          </p:nvSpPr>
          <p:spPr bwMode="auto">
            <a:xfrm>
              <a:off x="1701" y="1301"/>
              <a:ext cx="11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72" name="Line 125"/>
            <p:cNvSpPr>
              <a:spLocks noChangeShapeType="1"/>
            </p:cNvSpPr>
            <p:nvPr/>
          </p:nvSpPr>
          <p:spPr bwMode="auto">
            <a:xfrm>
              <a:off x="1701" y="1371"/>
              <a:ext cx="11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73" name="Line 126"/>
            <p:cNvSpPr>
              <a:spLocks noChangeShapeType="1"/>
            </p:cNvSpPr>
            <p:nvPr/>
          </p:nvSpPr>
          <p:spPr bwMode="auto">
            <a:xfrm>
              <a:off x="1701" y="1407"/>
              <a:ext cx="11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74" name="Line 127"/>
            <p:cNvSpPr>
              <a:spLocks noChangeShapeType="1"/>
            </p:cNvSpPr>
            <p:nvPr/>
          </p:nvSpPr>
          <p:spPr bwMode="auto">
            <a:xfrm>
              <a:off x="1701" y="1442"/>
              <a:ext cx="11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75" name="Line 128"/>
            <p:cNvSpPr>
              <a:spLocks noChangeShapeType="1"/>
            </p:cNvSpPr>
            <p:nvPr/>
          </p:nvSpPr>
          <p:spPr bwMode="auto">
            <a:xfrm>
              <a:off x="1701" y="1477"/>
              <a:ext cx="11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76" name="Line 129"/>
            <p:cNvSpPr>
              <a:spLocks noChangeShapeType="1"/>
            </p:cNvSpPr>
            <p:nvPr/>
          </p:nvSpPr>
          <p:spPr bwMode="auto">
            <a:xfrm>
              <a:off x="1702" y="1513"/>
              <a:ext cx="1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77" name="Line 130"/>
            <p:cNvSpPr>
              <a:spLocks noChangeShapeType="1"/>
            </p:cNvSpPr>
            <p:nvPr/>
          </p:nvSpPr>
          <p:spPr bwMode="auto">
            <a:xfrm>
              <a:off x="1701" y="1548"/>
              <a:ext cx="11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78" name="Line 131"/>
            <p:cNvSpPr>
              <a:spLocks noChangeShapeType="1"/>
            </p:cNvSpPr>
            <p:nvPr/>
          </p:nvSpPr>
          <p:spPr bwMode="auto">
            <a:xfrm>
              <a:off x="1701" y="1585"/>
              <a:ext cx="11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79" name="Line 132"/>
            <p:cNvSpPr>
              <a:spLocks noChangeShapeType="1"/>
            </p:cNvSpPr>
            <p:nvPr/>
          </p:nvSpPr>
          <p:spPr bwMode="auto">
            <a:xfrm>
              <a:off x="1701" y="1620"/>
              <a:ext cx="11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80" name="Line 133"/>
            <p:cNvSpPr>
              <a:spLocks noChangeShapeType="1"/>
            </p:cNvSpPr>
            <p:nvPr/>
          </p:nvSpPr>
          <p:spPr bwMode="auto">
            <a:xfrm>
              <a:off x="1701" y="1655"/>
              <a:ext cx="11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81" name="Line 134"/>
            <p:cNvSpPr>
              <a:spLocks noChangeShapeType="1"/>
            </p:cNvSpPr>
            <p:nvPr/>
          </p:nvSpPr>
          <p:spPr bwMode="auto">
            <a:xfrm>
              <a:off x="1701" y="1691"/>
              <a:ext cx="11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82" name="Line 135"/>
            <p:cNvSpPr>
              <a:spLocks noChangeShapeType="1"/>
            </p:cNvSpPr>
            <p:nvPr/>
          </p:nvSpPr>
          <p:spPr bwMode="auto">
            <a:xfrm>
              <a:off x="1701" y="1726"/>
              <a:ext cx="11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83" name="Line 136"/>
            <p:cNvSpPr>
              <a:spLocks noChangeShapeType="1"/>
            </p:cNvSpPr>
            <p:nvPr/>
          </p:nvSpPr>
          <p:spPr bwMode="auto">
            <a:xfrm>
              <a:off x="1701" y="1761"/>
              <a:ext cx="11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84" name="Line 137"/>
            <p:cNvSpPr>
              <a:spLocks noChangeShapeType="1"/>
            </p:cNvSpPr>
            <p:nvPr/>
          </p:nvSpPr>
          <p:spPr bwMode="auto">
            <a:xfrm>
              <a:off x="1701" y="1797"/>
              <a:ext cx="11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85" name="Line 138"/>
            <p:cNvSpPr>
              <a:spLocks noChangeShapeType="1"/>
            </p:cNvSpPr>
            <p:nvPr/>
          </p:nvSpPr>
          <p:spPr bwMode="auto">
            <a:xfrm>
              <a:off x="1701" y="1832"/>
              <a:ext cx="11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86" name="Line 139"/>
            <p:cNvSpPr>
              <a:spLocks noChangeShapeType="1"/>
            </p:cNvSpPr>
            <p:nvPr/>
          </p:nvSpPr>
          <p:spPr bwMode="auto">
            <a:xfrm>
              <a:off x="1701" y="1867"/>
              <a:ext cx="11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87" name="Line 140"/>
            <p:cNvSpPr>
              <a:spLocks noChangeShapeType="1"/>
            </p:cNvSpPr>
            <p:nvPr/>
          </p:nvSpPr>
          <p:spPr bwMode="auto">
            <a:xfrm flipV="1">
              <a:off x="1746" y="1897"/>
              <a:ext cx="0" cy="1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88" name="Line 141"/>
            <p:cNvSpPr>
              <a:spLocks noChangeShapeType="1"/>
            </p:cNvSpPr>
            <p:nvPr/>
          </p:nvSpPr>
          <p:spPr bwMode="auto">
            <a:xfrm flipV="1">
              <a:off x="1781" y="1897"/>
              <a:ext cx="0" cy="1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89" name="Line 142"/>
            <p:cNvSpPr>
              <a:spLocks noChangeShapeType="1"/>
            </p:cNvSpPr>
            <p:nvPr/>
          </p:nvSpPr>
          <p:spPr bwMode="auto">
            <a:xfrm flipV="1">
              <a:off x="1816" y="1897"/>
              <a:ext cx="0" cy="1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90" name="Line 143"/>
            <p:cNvSpPr>
              <a:spLocks noChangeShapeType="1"/>
            </p:cNvSpPr>
            <p:nvPr/>
          </p:nvSpPr>
          <p:spPr bwMode="auto">
            <a:xfrm flipV="1">
              <a:off x="1851" y="1897"/>
              <a:ext cx="0" cy="1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91" name="Line 144"/>
            <p:cNvSpPr>
              <a:spLocks noChangeShapeType="1"/>
            </p:cNvSpPr>
            <p:nvPr/>
          </p:nvSpPr>
          <p:spPr bwMode="auto">
            <a:xfrm flipV="1">
              <a:off x="1886" y="1897"/>
              <a:ext cx="0" cy="1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92" name="Line 145"/>
            <p:cNvSpPr>
              <a:spLocks noChangeShapeType="1"/>
            </p:cNvSpPr>
            <p:nvPr/>
          </p:nvSpPr>
          <p:spPr bwMode="auto">
            <a:xfrm flipV="1">
              <a:off x="1921" y="1897"/>
              <a:ext cx="0" cy="1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93" name="Line 146"/>
            <p:cNvSpPr>
              <a:spLocks noChangeShapeType="1"/>
            </p:cNvSpPr>
            <p:nvPr/>
          </p:nvSpPr>
          <p:spPr bwMode="auto">
            <a:xfrm flipV="1">
              <a:off x="1955" y="1897"/>
              <a:ext cx="0" cy="1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94" name="Line 147"/>
            <p:cNvSpPr>
              <a:spLocks noChangeShapeType="1"/>
            </p:cNvSpPr>
            <p:nvPr/>
          </p:nvSpPr>
          <p:spPr bwMode="auto">
            <a:xfrm flipV="1">
              <a:off x="1990" y="1897"/>
              <a:ext cx="0" cy="1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95" name="Line 148"/>
            <p:cNvSpPr>
              <a:spLocks noChangeShapeType="1"/>
            </p:cNvSpPr>
            <p:nvPr/>
          </p:nvSpPr>
          <p:spPr bwMode="auto">
            <a:xfrm flipV="1">
              <a:off x="2025" y="1897"/>
              <a:ext cx="0" cy="1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96" name="Line 149"/>
            <p:cNvSpPr>
              <a:spLocks noChangeShapeType="1"/>
            </p:cNvSpPr>
            <p:nvPr/>
          </p:nvSpPr>
          <p:spPr bwMode="auto">
            <a:xfrm flipV="1">
              <a:off x="2060" y="1897"/>
              <a:ext cx="0" cy="1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97" name="Line 150"/>
            <p:cNvSpPr>
              <a:spLocks noChangeShapeType="1"/>
            </p:cNvSpPr>
            <p:nvPr/>
          </p:nvSpPr>
          <p:spPr bwMode="auto">
            <a:xfrm flipV="1">
              <a:off x="2095" y="1897"/>
              <a:ext cx="0" cy="1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98" name="Line 151"/>
            <p:cNvSpPr>
              <a:spLocks noChangeShapeType="1"/>
            </p:cNvSpPr>
            <p:nvPr/>
          </p:nvSpPr>
          <p:spPr bwMode="auto">
            <a:xfrm flipV="1">
              <a:off x="2130" y="1897"/>
              <a:ext cx="0" cy="1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99" name="Line 152"/>
            <p:cNvSpPr>
              <a:spLocks noChangeShapeType="1"/>
            </p:cNvSpPr>
            <p:nvPr/>
          </p:nvSpPr>
          <p:spPr bwMode="auto">
            <a:xfrm flipV="1">
              <a:off x="2165" y="1897"/>
              <a:ext cx="0" cy="1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00" name="Line 153"/>
            <p:cNvSpPr>
              <a:spLocks noChangeShapeType="1"/>
            </p:cNvSpPr>
            <p:nvPr/>
          </p:nvSpPr>
          <p:spPr bwMode="auto">
            <a:xfrm flipV="1">
              <a:off x="2199" y="1897"/>
              <a:ext cx="0" cy="1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01" name="Line 154"/>
            <p:cNvSpPr>
              <a:spLocks noChangeShapeType="1"/>
            </p:cNvSpPr>
            <p:nvPr/>
          </p:nvSpPr>
          <p:spPr bwMode="auto">
            <a:xfrm flipV="1">
              <a:off x="2234" y="1897"/>
              <a:ext cx="0" cy="1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02" name="Line 155"/>
            <p:cNvSpPr>
              <a:spLocks noChangeShapeType="1"/>
            </p:cNvSpPr>
            <p:nvPr/>
          </p:nvSpPr>
          <p:spPr bwMode="auto">
            <a:xfrm flipV="1">
              <a:off x="2269" y="1897"/>
              <a:ext cx="0" cy="1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03" name="Line 156"/>
            <p:cNvSpPr>
              <a:spLocks noChangeShapeType="1"/>
            </p:cNvSpPr>
            <p:nvPr/>
          </p:nvSpPr>
          <p:spPr bwMode="auto">
            <a:xfrm flipV="1">
              <a:off x="2304" y="1897"/>
              <a:ext cx="0" cy="1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04" name="Line 157"/>
            <p:cNvSpPr>
              <a:spLocks noChangeShapeType="1"/>
            </p:cNvSpPr>
            <p:nvPr/>
          </p:nvSpPr>
          <p:spPr bwMode="auto">
            <a:xfrm flipV="1">
              <a:off x="2339" y="1897"/>
              <a:ext cx="0" cy="1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05" name="Line 158"/>
            <p:cNvSpPr>
              <a:spLocks noChangeShapeType="1"/>
            </p:cNvSpPr>
            <p:nvPr/>
          </p:nvSpPr>
          <p:spPr bwMode="auto">
            <a:xfrm flipV="1">
              <a:off x="2372" y="1897"/>
              <a:ext cx="0" cy="1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06" name="Line 159"/>
            <p:cNvSpPr>
              <a:spLocks noChangeShapeType="1"/>
            </p:cNvSpPr>
            <p:nvPr/>
          </p:nvSpPr>
          <p:spPr bwMode="auto">
            <a:xfrm flipV="1">
              <a:off x="2407" y="1897"/>
              <a:ext cx="0" cy="1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07" name="Line 160"/>
            <p:cNvSpPr>
              <a:spLocks noChangeShapeType="1"/>
            </p:cNvSpPr>
            <p:nvPr/>
          </p:nvSpPr>
          <p:spPr bwMode="auto">
            <a:xfrm flipV="1">
              <a:off x="2442" y="1897"/>
              <a:ext cx="0" cy="1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08" name="Line 161"/>
            <p:cNvSpPr>
              <a:spLocks noChangeShapeType="1"/>
            </p:cNvSpPr>
            <p:nvPr/>
          </p:nvSpPr>
          <p:spPr bwMode="auto">
            <a:xfrm flipV="1">
              <a:off x="2477" y="1897"/>
              <a:ext cx="0" cy="1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09" name="Line 162"/>
            <p:cNvSpPr>
              <a:spLocks noChangeShapeType="1"/>
            </p:cNvSpPr>
            <p:nvPr/>
          </p:nvSpPr>
          <p:spPr bwMode="auto">
            <a:xfrm flipV="1">
              <a:off x="2512" y="1897"/>
              <a:ext cx="0" cy="1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10" name="Line 163"/>
            <p:cNvSpPr>
              <a:spLocks noChangeShapeType="1"/>
            </p:cNvSpPr>
            <p:nvPr/>
          </p:nvSpPr>
          <p:spPr bwMode="auto">
            <a:xfrm flipV="1">
              <a:off x="2547" y="1897"/>
              <a:ext cx="0" cy="1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11" name="Line 164"/>
            <p:cNvSpPr>
              <a:spLocks noChangeShapeType="1"/>
            </p:cNvSpPr>
            <p:nvPr/>
          </p:nvSpPr>
          <p:spPr bwMode="auto">
            <a:xfrm flipV="1">
              <a:off x="2581" y="1897"/>
              <a:ext cx="0" cy="1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12" name="Line 165"/>
            <p:cNvSpPr>
              <a:spLocks noChangeShapeType="1"/>
            </p:cNvSpPr>
            <p:nvPr/>
          </p:nvSpPr>
          <p:spPr bwMode="auto">
            <a:xfrm flipV="1">
              <a:off x="2622" y="1897"/>
              <a:ext cx="0" cy="1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113" name="Text Box 166"/>
            <p:cNvSpPr txBox="1">
              <a:spLocks noChangeArrowheads="1"/>
            </p:cNvSpPr>
            <p:nvPr/>
          </p:nvSpPr>
          <p:spPr bwMode="auto">
            <a:xfrm rot="16248115">
              <a:off x="1243" y="1546"/>
              <a:ext cx="793" cy="17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US" sz="1400" b="0" dirty="0"/>
                <a:t>Orders</a:t>
              </a:r>
            </a:p>
          </p:txBody>
        </p:sp>
        <p:sp>
          <p:nvSpPr>
            <p:cNvPr id="42114" name="Text Box 167"/>
            <p:cNvSpPr txBox="1">
              <a:spLocks noChangeArrowheads="1"/>
            </p:cNvSpPr>
            <p:nvPr/>
          </p:nvSpPr>
          <p:spPr bwMode="auto">
            <a:xfrm>
              <a:off x="1584" y="1819"/>
              <a:ext cx="140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US" sz="1400" b="0"/>
                <a:t>0</a:t>
              </a:r>
            </a:p>
          </p:txBody>
        </p:sp>
        <p:sp>
          <p:nvSpPr>
            <p:cNvPr id="42115" name="Line 168"/>
            <p:cNvSpPr>
              <a:spLocks noChangeShapeType="1"/>
            </p:cNvSpPr>
            <p:nvPr/>
          </p:nvSpPr>
          <p:spPr bwMode="auto">
            <a:xfrm>
              <a:off x="1701" y="1336"/>
              <a:ext cx="11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5" name="Group 169"/>
          <p:cNvGrpSpPr>
            <a:grpSpLocks/>
          </p:cNvGrpSpPr>
          <p:nvPr/>
        </p:nvGrpSpPr>
        <p:grpSpPr bwMode="auto">
          <a:xfrm>
            <a:off x="258946" y="1772965"/>
            <a:ext cx="2150769" cy="2076450"/>
            <a:chOff x="217" y="799"/>
            <a:chExt cx="1251" cy="1308"/>
          </a:xfrm>
        </p:grpSpPr>
        <p:sp>
          <p:nvSpPr>
            <p:cNvPr id="23577" name="Rectangle 170"/>
            <p:cNvSpPr>
              <a:spLocks noChangeArrowheads="1"/>
            </p:cNvSpPr>
            <p:nvPr/>
          </p:nvSpPr>
          <p:spPr bwMode="auto">
            <a:xfrm>
              <a:off x="217" y="799"/>
              <a:ext cx="1211" cy="1308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42010" name="Text Box 171"/>
            <p:cNvSpPr txBox="1">
              <a:spLocks noChangeArrowheads="1"/>
            </p:cNvSpPr>
            <p:nvPr/>
          </p:nvSpPr>
          <p:spPr bwMode="auto">
            <a:xfrm>
              <a:off x="306" y="826"/>
              <a:ext cx="986" cy="5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US" b="0" dirty="0"/>
                <a:t>Manufacturer’s orders to its suppliers</a:t>
              </a:r>
            </a:p>
          </p:txBody>
        </p:sp>
        <p:sp>
          <p:nvSpPr>
            <p:cNvPr id="42011" name="Freeform 172"/>
            <p:cNvSpPr>
              <a:spLocks/>
            </p:cNvSpPr>
            <p:nvPr/>
          </p:nvSpPr>
          <p:spPr bwMode="auto">
            <a:xfrm>
              <a:off x="455" y="1271"/>
              <a:ext cx="927" cy="565"/>
            </a:xfrm>
            <a:custGeom>
              <a:avLst/>
              <a:gdLst>
                <a:gd name="T0" fmla="*/ 927 w 960"/>
                <a:gd name="T1" fmla="*/ 565 h 576"/>
                <a:gd name="T2" fmla="*/ 881 w 960"/>
                <a:gd name="T3" fmla="*/ 518 h 576"/>
                <a:gd name="T4" fmla="*/ 788 w 960"/>
                <a:gd name="T5" fmla="*/ 0 h 576"/>
                <a:gd name="T6" fmla="*/ 707 w 960"/>
                <a:gd name="T7" fmla="*/ 300 h 576"/>
                <a:gd name="T8" fmla="*/ 649 w 960"/>
                <a:gd name="T9" fmla="*/ 47 h 576"/>
                <a:gd name="T10" fmla="*/ 510 w 960"/>
                <a:gd name="T11" fmla="*/ 565 h 576"/>
                <a:gd name="T12" fmla="*/ 464 w 960"/>
                <a:gd name="T13" fmla="*/ 518 h 576"/>
                <a:gd name="T14" fmla="*/ 371 w 960"/>
                <a:gd name="T15" fmla="*/ 565 h 576"/>
                <a:gd name="T16" fmla="*/ 232 w 960"/>
                <a:gd name="T17" fmla="*/ 518 h 576"/>
                <a:gd name="T18" fmla="*/ 185 w 960"/>
                <a:gd name="T19" fmla="*/ 565 h 576"/>
                <a:gd name="T20" fmla="*/ 93 w 960"/>
                <a:gd name="T21" fmla="*/ 377 h 576"/>
                <a:gd name="T22" fmla="*/ 0 w 960"/>
                <a:gd name="T23" fmla="*/ 518 h 57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w 960"/>
                <a:gd name="T37" fmla="*/ 0 h 576"/>
                <a:gd name="T38" fmla="*/ 960 w 960"/>
                <a:gd name="T39" fmla="*/ 576 h 57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T36" t="T37" r="T38" b="T39"/>
              <a:pathLst>
                <a:path w="960" h="576">
                  <a:moveTo>
                    <a:pt x="960" y="576"/>
                  </a:moveTo>
                  <a:lnTo>
                    <a:pt x="912" y="528"/>
                  </a:lnTo>
                  <a:lnTo>
                    <a:pt x="816" y="0"/>
                  </a:lnTo>
                  <a:lnTo>
                    <a:pt x="732" y="306"/>
                  </a:lnTo>
                  <a:lnTo>
                    <a:pt x="672" y="48"/>
                  </a:lnTo>
                  <a:lnTo>
                    <a:pt x="528" y="576"/>
                  </a:lnTo>
                  <a:lnTo>
                    <a:pt x="480" y="528"/>
                  </a:lnTo>
                  <a:lnTo>
                    <a:pt x="384" y="576"/>
                  </a:lnTo>
                  <a:lnTo>
                    <a:pt x="240" y="528"/>
                  </a:lnTo>
                  <a:lnTo>
                    <a:pt x="192" y="576"/>
                  </a:lnTo>
                  <a:lnTo>
                    <a:pt x="96" y="384"/>
                  </a:lnTo>
                  <a:lnTo>
                    <a:pt x="0" y="528"/>
                  </a:lnTo>
                </a:path>
              </a:pathLst>
            </a:custGeom>
            <a:noFill/>
            <a:ln w="38100" cap="flat" cmpd="sng">
              <a:solidFill>
                <a:srgbClr val="FF0000"/>
              </a:solidFill>
              <a:prstDash val="solid"/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12" name="Line 173"/>
            <p:cNvSpPr>
              <a:spLocks noChangeShapeType="1"/>
            </p:cNvSpPr>
            <p:nvPr/>
          </p:nvSpPr>
          <p:spPr bwMode="auto">
            <a:xfrm>
              <a:off x="419" y="1230"/>
              <a:ext cx="0" cy="689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13" name="Line 174"/>
            <p:cNvSpPr>
              <a:spLocks noChangeShapeType="1"/>
            </p:cNvSpPr>
            <p:nvPr/>
          </p:nvSpPr>
          <p:spPr bwMode="auto">
            <a:xfrm>
              <a:off x="425" y="1914"/>
              <a:ext cx="927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14" name="Line 175"/>
            <p:cNvSpPr>
              <a:spLocks noChangeShapeType="1"/>
            </p:cNvSpPr>
            <p:nvPr/>
          </p:nvSpPr>
          <p:spPr bwMode="auto">
            <a:xfrm>
              <a:off x="425" y="1230"/>
              <a:ext cx="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15" name="Line 176"/>
            <p:cNvSpPr>
              <a:spLocks noChangeShapeType="1"/>
            </p:cNvSpPr>
            <p:nvPr/>
          </p:nvSpPr>
          <p:spPr bwMode="auto">
            <a:xfrm>
              <a:off x="425" y="1236"/>
              <a:ext cx="11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16" name="Line 177"/>
            <p:cNvSpPr>
              <a:spLocks noChangeShapeType="1"/>
            </p:cNvSpPr>
            <p:nvPr/>
          </p:nvSpPr>
          <p:spPr bwMode="auto">
            <a:xfrm>
              <a:off x="425" y="1265"/>
              <a:ext cx="11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17" name="Line 178"/>
            <p:cNvSpPr>
              <a:spLocks noChangeShapeType="1"/>
            </p:cNvSpPr>
            <p:nvPr/>
          </p:nvSpPr>
          <p:spPr bwMode="auto">
            <a:xfrm>
              <a:off x="425" y="1301"/>
              <a:ext cx="11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18" name="Line 179"/>
            <p:cNvSpPr>
              <a:spLocks noChangeShapeType="1"/>
            </p:cNvSpPr>
            <p:nvPr/>
          </p:nvSpPr>
          <p:spPr bwMode="auto">
            <a:xfrm>
              <a:off x="425" y="1371"/>
              <a:ext cx="11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19" name="Line 180"/>
            <p:cNvSpPr>
              <a:spLocks noChangeShapeType="1"/>
            </p:cNvSpPr>
            <p:nvPr/>
          </p:nvSpPr>
          <p:spPr bwMode="auto">
            <a:xfrm>
              <a:off x="425" y="1407"/>
              <a:ext cx="11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20" name="Line 181"/>
            <p:cNvSpPr>
              <a:spLocks noChangeShapeType="1"/>
            </p:cNvSpPr>
            <p:nvPr/>
          </p:nvSpPr>
          <p:spPr bwMode="auto">
            <a:xfrm>
              <a:off x="425" y="1442"/>
              <a:ext cx="11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21" name="Line 182"/>
            <p:cNvSpPr>
              <a:spLocks noChangeShapeType="1"/>
            </p:cNvSpPr>
            <p:nvPr/>
          </p:nvSpPr>
          <p:spPr bwMode="auto">
            <a:xfrm>
              <a:off x="425" y="1477"/>
              <a:ext cx="11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22" name="Line 183"/>
            <p:cNvSpPr>
              <a:spLocks noChangeShapeType="1"/>
            </p:cNvSpPr>
            <p:nvPr/>
          </p:nvSpPr>
          <p:spPr bwMode="auto">
            <a:xfrm>
              <a:off x="426" y="1513"/>
              <a:ext cx="1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23" name="Line 184"/>
            <p:cNvSpPr>
              <a:spLocks noChangeShapeType="1"/>
            </p:cNvSpPr>
            <p:nvPr/>
          </p:nvSpPr>
          <p:spPr bwMode="auto">
            <a:xfrm>
              <a:off x="425" y="1548"/>
              <a:ext cx="11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24" name="Line 185"/>
            <p:cNvSpPr>
              <a:spLocks noChangeShapeType="1"/>
            </p:cNvSpPr>
            <p:nvPr/>
          </p:nvSpPr>
          <p:spPr bwMode="auto">
            <a:xfrm>
              <a:off x="425" y="1585"/>
              <a:ext cx="11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25" name="Line 186"/>
            <p:cNvSpPr>
              <a:spLocks noChangeShapeType="1"/>
            </p:cNvSpPr>
            <p:nvPr/>
          </p:nvSpPr>
          <p:spPr bwMode="auto">
            <a:xfrm>
              <a:off x="425" y="1620"/>
              <a:ext cx="11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26" name="Line 187"/>
            <p:cNvSpPr>
              <a:spLocks noChangeShapeType="1"/>
            </p:cNvSpPr>
            <p:nvPr/>
          </p:nvSpPr>
          <p:spPr bwMode="auto">
            <a:xfrm>
              <a:off x="425" y="1655"/>
              <a:ext cx="11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27" name="Line 188"/>
            <p:cNvSpPr>
              <a:spLocks noChangeShapeType="1"/>
            </p:cNvSpPr>
            <p:nvPr/>
          </p:nvSpPr>
          <p:spPr bwMode="auto">
            <a:xfrm>
              <a:off x="425" y="1691"/>
              <a:ext cx="11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28" name="Line 189"/>
            <p:cNvSpPr>
              <a:spLocks noChangeShapeType="1"/>
            </p:cNvSpPr>
            <p:nvPr/>
          </p:nvSpPr>
          <p:spPr bwMode="auto">
            <a:xfrm>
              <a:off x="425" y="1726"/>
              <a:ext cx="11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29" name="Line 190"/>
            <p:cNvSpPr>
              <a:spLocks noChangeShapeType="1"/>
            </p:cNvSpPr>
            <p:nvPr/>
          </p:nvSpPr>
          <p:spPr bwMode="auto">
            <a:xfrm>
              <a:off x="425" y="1761"/>
              <a:ext cx="11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30" name="Line 191"/>
            <p:cNvSpPr>
              <a:spLocks noChangeShapeType="1"/>
            </p:cNvSpPr>
            <p:nvPr/>
          </p:nvSpPr>
          <p:spPr bwMode="auto">
            <a:xfrm>
              <a:off x="425" y="1797"/>
              <a:ext cx="11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31" name="Line 192"/>
            <p:cNvSpPr>
              <a:spLocks noChangeShapeType="1"/>
            </p:cNvSpPr>
            <p:nvPr/>
          </p:nvSpPr>
          <p:spPr bwMode="auto">
            <a:xfrm>
              <a:off x="425" y="1832"/>
              <a:ext cx="11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32" name="Line 193"/>
            <p:cNvSpPr>
              <a:spLocks noChangeShapeType="1"/>
            </p:cNvSpPr>
            <p:nvPr/>
          </p:nvSpPr>
          <p:spPr bwMode="auto">
            <a:xfrm>
              <a:off x="425" y="1867"/>
              <a:ext cx="11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33" name="Line 194"/>
            <p:cNvSpPr>
              <a:spLocks noChangeShapeType="1"/>
            </p:cNvSpPr>
            <p:nvPr/>
          </p:nvSpPr>
          <p:spPr bwMode="auto">
            <a:xfrm flipV="1">
              <a:off x="471" y="1897"/>
              <a:ext cx="0" cy="1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34" name="Line 195"/>
            <p:cNvSpPr>
              <a:spLocks noChangeShapeType="1"/>
            </p:cNvSpPr>
            <p:nvPr/>
          </p:nvSpPr>
          <p:spPr bwMode="auto">
            <a:xfrm flipV="1">
              <a:off x="506" y="1897"/>
              <a:ext cx="0" cy="1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35" name="Line 196"/>
            <p:cNvSpPr>
              <a:spLocks noChangeShapeType="1"/>
            </p:cNvSpPr>
            <p:nvPr/>
          </p:nvSpPr>
          <p:spPr bwMode="auto">
            <a:xfrm flipV="1">
              <a:off x="540" y="1897"/>
              <a:ext cx="0" cy="1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36" name="Line 197"/>
            <p:cNvSpPr>
              <a:spLocks noChangeShapeType="1"/>
            </p:cNvSpPr>
            <p:nvPr/>
          </p:nvSpPr>
          <p:spPr bwMode="auto">
            <a:xfrm flipV="1">
              <a:off x="575" y="1897"/>
              <a:ext cx="0" cy="1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37" name="Line 198"/>
            <p:cNvSpPr>
              <a:spLocks noChangeShapeType="1"/>
            </p:cNvSpPr>
            <p:nvPr/>
          </p:nvSpPr>
          <p:spPr bwMode="auto">
            <a:xfrm flipV="1">
              <a:off x="610" y="1897"/>
              <a:ext cx="0" cy="1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38" name="Line 199"/>
            <p:cNvSpPr>
              <a:spLocks noChangeShapeType="1"/>
            </p:cNvSpPr>
            <p:nvPr/>
          </p:nvSpPr>
          <p:spPr bwMode="auto">
            <a:xfrm flipV="1">
              <a:off x="645" y="1897"/>
              <a:ext cx="0" cy="1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39" name="Line 200"/>
            <p:cNvSpPr>
              <a:spLocks noChangeShapeType="1"/>
            </p:cNvSpPr>
            <p:nvPr/>
          </p:nvSpPr>
          <p:spPr bwMode="auto">
            <a:xfrm flipV="1">
              <a:off x="680" y="1897"/>
              <a:ext cx="0" cy="1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40" name="Line 201"/>
            <p:cNvSpPr>
              <a:spLocks noChangeShapeType="1"/>
            </p:cNvSpPr>
            <p:nvPr/>
          </p:nvSpPr>
          <p:spPr bwMode="auto">
            <a:xfrm flipV="1">
              <a:off x="715" y="1897"/>
              <a:ext cx="0" cy="1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41" name="Line 202"/>
            <p:cNvSpPr>
              <a:spLocks noChangeShapeType="1"/>
            </p:cNvSpPr>
            <p:nvPr/>
          </p:nvSpPr>
          <p:spPr bwMode="auto">
            <a:xfrm flipV="1">
              <a:off x="749" y="1897"/>
              <a:ext cx="0" cy="1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42" name="Line 203"/>
            <p:cNvSpPr>
              <a:spLocks noChangeShapeType="1"/>
            </p:cNvSpPr>
            <p:nvPr/>
          </p:nvSpPr>
          <p:spPr bwMode="auto">
            <a:xfrm flipV="1">
              <a:off x="784" y="1897"/>
              <a:ext cx="0" cy="1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43" name="Line 204"/>
            <p:cNvSpPr>
              <a:spLocks noChangeShapeType="1"/>
            </p:cNvSpPr>
            <p:nvPr/>
          </p:nvSpPr>
          <p:spPr bwMode="auto">
            <a:xfrm flipV="1">
              <a:off x="819" y="1897"/>
              <a:ext cx="0" cy="1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44" name="Line 205"/>
            <p:cNvSpPr>
              <a:spLocks noChangeShapeType="1"/>
            </p:cNvSpPr>
            <p:nvPr/>
          </p:nvSpPr>
          <p:spPr bwMode="auto">
            <a:xfrm flipV="1">
              <a:off x="854" y="1897"/>
              <a:ext cx="0" cy="1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45" name="Line 206"/>
            <p:cNvSpPr>
              <a:spLocks noChangeShapeType="1"/>
            </p:cNvSpPr>
            <p:nvPr/>
          </p:nvSpPr>
          <p:spPr bwMode="auto">
            <a:xfrm flipV="1">
              <a:off x="889" y="1897"/>
              <a:ext cx="0" cy="1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46" name="Line 207"/>
            <p:cNvSpPr>
              <a:spLocks noChangeShapeType="1"/>
            </p:cNvSpPr>
            <p:nvPr/>
          </p:nvSpPr>
          <p:spPr bwMode="auto">
            <a:xfrm flipV="1">
              <a:off x="924" y="1897"/>
              <a:ext cx="0" cy="1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47" name="Line 208"/>
            <p:cNvSpPr>
              <a:spLocks noChangeShapeType="1"/>
            </p:cNvSpPr>
            <p:nvPr/>
          </p:nvSpPr>
          <p:spPr bwMode="auto">
            <a:xfrm flipV="1">
              <a:off x="958" y="1897"/>
              <a:ext cx="0" cy="1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48" name="Line 209"/>
            <p:cNvSpPr>
              <a:spLocks noChangeShapeType="1"/>
            </p:cNvSpPr>
            <p:nvPr/>
          </p:nvSpPr>
          <p:spPr bwMode="auto">
            <a:xfrm flipV="1">
              <a:off x="993" y="1897"/>
              <a:ext cx="0" cy="1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49" name="Line 210"/>
            <p:cNvSpPr>
              <a:spLocks noChangeShapeType="1"/>
            </p:cNvSpPr>
            <p:nvPr/>
          </p:nvSpPr>
          <p:spPr bwMode="auto">
            <a:xfrm flipV="1">
              <a:off x="1028" y="1897"/>
              <a:ext cx="0" cy="1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50" name="Line 211"/>
            <p:cNvSpPr>
              <a:spLocks noChangeShapeType="1"/>
            </p:cNvSpPr>
            <p:nvPr/>
          </p:nvSpPr>
          <p:spPr bwMode="auto">
            <a:xfrm flipV="1">
              <a:off x="1063" y="1897"/>
              <a:ext cx="0" cy="1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51" name="Line 212"/>
            <p:cNvSpPr>
              <a:spLocks noChangeShapeType="1"/>
            </p:cNvSpPr>
            <p:nvPr/>
          </p:nvSpPr>
          <p:spPr bwMode="auto">
            <a:xfrm flipV="1">
              <a:off x="1097" y="1897"/>
              <a:ext cx="0" cy="1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52" name="Line 213"/>
            <p:cNvSpPr>
              <a:spLocks noChangeShapeType="1"/>
            </p:cNvSpPr>
            <p:nvPr/>
          </p:nvSpPr>
          <p:spPr bwMode="auto">
            <a:xfrm flipV="1">
              <a:off x="1131" y="1897"/>
              <a:ext cx="0" cy="1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53" name="Line 214"/>
            <p:cNvSpPr>
              <a:spLocks noChangeShapeType="1"/>
            </p:cNvSpPr>
            <p:nvPr/>
          </p:nvSpPr>
          <p:spPr bwMode="auto">
            <a:xfrm flipV="1">
              <a:off x="1166" y="1897"/>
              <a:ext cx="0" cy="1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54" name="Line 215"/>
            <p:cNvSpPr>
              <a:spLocks noChangeShapeType="1"/>
            </p:cNvSpPr>
            <p:nvPr/>
          </p:nvSpPr>
          <p:spPr bwMode="auto">
            <a:xfrm flipV="1">
              <a:off x="1201" y="1897"/>
              <a:ext cx="0" cy="1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55" name="Line 216"/>
            <p:cNvSpPr>
              <a:spLocks noChangeShapeType="1"/>
            </p:cNvSpPr>
            <p:nvPr/>
          </p:nvSpPr>
          <p:spPr bwMode="auto">
            <a:xfrm flipV="1">
              <a:off x="1236" y="1897"/>
              <a:ext cx="0" cy="1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56" name="Line 217"/>
            <p:cNvSpPr>
              <a:spLocks noChangeShapeType="1"/>
            </p:cNvSpPr>
            <p:nvPr/>
          </p:nvSpPr>
          <p:spPr bwMode="auto">
            <a:xfrm flipV="1">
              <a:off x="1271" y="1897"/>
              <a:ext cx="0" cy="1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57" name="Line 218"/>
            <p:cNvSpPr>
              <a:spLocks noChangeShapeType="1"/>
            </p:cNvSpPr>
            <p:nvPr/>
          </p:nvSpPr>
          <p:spPr bwMode="auto">
            <a:xfrm flipV="1">
              <a:off x="1306" y="1897"/>
              <a:ext cx="0" cy="1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58" name="Line 219"/>
            <p:cNvSpPr>
              <a:spLocks noChangeShapeType="1"/>
            </p:cNvSpPr>
            <p:nvPr/>
          </p:nvSpPr>
          <p:spPr bwMode="auto">
            <a:xfrm flipV="1">
              <a:off x="1346" y="1897"/>
              <a:ext cx="0" cy="1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59" name="Text Box 220"/>
            <p:cNvSpPr txBox="1">
              <a:spLocks noChangeArrowheads="1"/>
            </p:cNvSpPr>
            <p:nvPr/>
          </p:nvSpPr>
          <p:spPr bwMode="auto">
            <a:xfrm rot="16248115">
              <a:off x="-31" y="1550"/>
              <a:ext cx="794" cy="17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US" sz="1400" b="0" dirty="0"/>
                <a:t>Orders</a:t>
              </a:r>
            </a:p>
          </p:txBody>
        </p:sp>
        <p:sp>
          <p:nvSpPr>
            <p:cNvPr id="42060" name="Text Box 221"/>
            <p:cNvSpPr txBox="1">
              <a:spLocks noChangeArrowheads="1"/>
            </p:cNvSpPr>
            <p:nvPr/>
          </p:nvSpPr>
          <p:spPr bwMode="auto">
            <a:xfrm>
              <a:off x="309" y="1819"/>
              <a:ext cx="139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US" sz="1400" b="0"/>
                <a:t>0</a:t>
              </a:r>
            </a:p>
          </p:txBody>
        </p:sp>
        <p:sp>
          <p:nvSpPr>
            <p:cNvPr id="42061" name="Text Box 222"/>
            <p:cNvSpPr txBox="1">
              <a:spLocks noChangeArrowheads="1"/>
            </p:cNvSpPr>
            <p:nvPr/>
          </p:nvSpPr>
          <p:spPr bwMode="auto">
            <a:xfrm>
              <a:off x="891" y="1897"/>
              <a:ext cx="577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US" sz="1400" b="0"/>
                <a:t>Time</a:t>
              </a:r>
            </a:p>
          </p:txBody>
        </p:sp>
        <p:sp>
          <p:nvSpPr>
            <p:cNvPr id="42062" name="Line 223"/>
            <p:cNvSpPr>
              <a:spLocks noChangeShapeType="1"/>
            </p:cNvSpPr>
            <p:nvPr/>
          </p:nvSpPr>
          <p:spPr bwMode="auto">
            <a:xfrm>
              <a:off x="425" y="1336"/>
              <a:ext cx="11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41992" name="Rectangle 224"/>
          <p:cNvSpPr>
            <a:spLocks noChangeArrowheads="1"/>
          </p:cNvSpPr>
          <p:nvPr/>
        </p:nvSpPr>
        <p:spPr bwMode="auto">
          <a:xfrm>
            <a:off x="6590909" y="4151040"/>
            <a:ext cx="892286" cy="646112"/>
          </a:xfrm>
          <a:prstGeom prst="rect">
            <a:avLst/>
          </a:prstGeom>
          <a:solidFill>
            <a:srgbClr val="CCFF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1993" name="Text Box 225"/>
          <p:cNvSpPr txBox="1">
            <a:spLocks noChangeArrowheads="1"/>
          </p:cNvSpPr>
          <p:nvPr/>
        </p:nvSpPr>
        <p:spPr bwMode="auto">
          <a:xfrm>
            <a:off x="6565122" y="4205018"/>
            <a:ext cx="938705" cy="58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b="0" dirty="0"/>
              <a:t>Retail Store</a:t>
            </a:r>
          </a:p>
        </p:txBody>
      </p:sp>
      <p:sp>
        <p:nvSpPr>
          <p:cNvPr id="41994" name="Rectangle 226"/>
          <p:cNvSpPr>
            <a:spLocks noChangeArrowheads="1"/>
          </p:cNvSpPr>
          <p:nvPr/>
        </p:nvSpPr>
        <p:spPr bwMode="auto">
          <a:xfrm>
            <a:off x="4410912" y="4151040"/>
            <a:ext cx="892286" cy="646112"/>
          </a:xfrm>
          <a:prstGeom prst="rect">
            <a:avLst/>
          </a:prstGeom>
          <a:solidFill>
            <a:srgbClr val="CCFF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1995" name="Text Box 227"/>
          <p:cNvSpPr txBox="1">
            <a:spLocks noChangeArrowheads="1"/>
          </p:cNvSpPr>
          <p:nvPr/>
        </p:nvSpPr>
        <p:spPr bwMode="auto">
          <a:xfrm>
            <a:off x="4397159" y="4179618"/>
            <a:ext cx="940425" cy="58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b="0"/>
              <a:t>Whole -saler</a:t>
            </a:r>
            <a:endParaRPr lang="en-US" b="0"/>
          </a:p>
        </p:txBody>
      </p:sp>
      <p:sp>
        <p:nvSpPr>
          <p:cNvPr id="41996" name="Rectangle 228"/>
          <p:cNvSpPr>
            <a:spLocks noChangeArrowheads="1"/>
          </p:cNvSpPr>
          <p:nvPr/>
        </p:nvSpPr>
        <p:spPr bwMode="auto">
          <a:xfrm>
            <a:off x="2229196" y="4151040"/>
            <a:ext cx="892285" cy="646112"/>
          </a:xfrm>
          <a:prstGeom prst="rect">
            <a:avLst/>
          </a:prstGeom>
          <a:solidFill>
            <a:srgbClr val="CCFF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1997" name="Text Box 229"/>
          <p:cNvSpPr txBox="1">
            <a:spLocks noChangeArrowheads="1"/>
          </p:cNvSpPr>
          <p:nvPr/>
        </p:nvSpPr>
        <p:spPr bwMode="auto">
          <a:xfrm>
            <a:off x="2203408" y="4205018"/>
            <a:ext cx="938705" cy="58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GB" b="0"/>
              <a:t>Manuf- acturer</a:t>
            </a:r>
            <a:endParaRPr lang="en-US" b="0"/>
          </a:p>
        </p:txBody>
      </p:sp>
      <p:sp>
        <p:nvSpPr>
          <p:cNvPr id="41998" name="Rectangle 230"/>
          <p:cNvSpPr>
            <a:spLocks noChangeArrowheads="1"/>
          </p:cNvSpPr>
          <p:nvPr/>
        </p:nvSpPr>
        <p:spPr bwMode="auto">
          <a:xfrm>
            <a:off x="246913" y="4151040"/>
            <a:ext cx="892286" cy="646112"/>
          </a:xfrm>
          <a:prstGeom prst="rect">
            <a:avLst/>
          </a:prstGeom>
          <a:solidFill>
            <a:srgbClr val="CCFF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1999" name="Text Box 231"/>
          <p:cNvSpPr txBox="1">
            <a:spLocks noChangeArrowheads="1"/>
          </p:cNvSpPr>
          <p:nvPr/>
        </p:nvSpPr>
        <p:spPr bwMode="auto">
          <a:xfrm>
            <a:off x="203931" y="4312965"/>
            <a:ext cx="1012632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b="0"/>
              <a:t>Supplier</a:t>
            </a:r>
            <a:endParaRPr lang="en-US" b="0"/>
          </a:p>
        </p:txBody>
      </p:sp>
      <p:sp>
        <p:nvSpPr>
          <p:cNvPr id="42000" name="Line 232"/>
          <p:cNvSpPr>
            <a:spLocks noChangeShapeType="1"/>
          </p:cNvSpPr>
          <p:nvPr/>
        </p:nvSpPr>
        <p:spPr bwMode="auto">
          <a:xfrm>
            <a:off x="1238913" y="4473302"/>
            <a:ext cx="892285" cy="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42001" name="Line 233"/>
          <p:cNvSpPr>
            <a:spLocks noChangeShapeType="1"/>
          </p:cNvSpPr>
          <p:nvPr/>
        </p:nvSpPr>
        <p:spPr bwMode="auto">
          <a:xfrm>
            <a:off x="3320914" y="4473302"/>
            <a:ext cx="890567" cy="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42002" name="Line 234"/>
          <p:cNvSpPr>
            <a:spLocks noChangeShapeType="1"/>
          </p:cNvSpPr>
          <p:nvPr/>
        </p:nvSpPr>
        <p:spPr bwMode="auto">
          <a:xfrm>
            <a:off x="5500912" y="4473302"/>
            <a:ext cx="892286" cy="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42003" name="Line 235"/>
          <p:cNvSpPr>
            <a:spLocks noChangeShapeType="1"/>
          </p:cNvSpPr>
          <p:nvPr/>
        </p:nvSpPr>
        <p:spPr bwMode="auto">
          <a:xfrm>
            <a:off x="7582911" y="4473302"/>
            <a:ext cx="397144" cy="0"/>
          </a:xfrm>
          <a:prstGeom prst="line">
            <a:avLst/>
          </a:prstGeom>
          <a:noFill/>
          <a:ln w="28575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42004" name="Freeform 236"/>
          <p:cNvSpPr>
            <a:spLocks/>
          </p:cNvSpPr>
          <p:nvPr/>
        </p:nvSpPr>
        <p:spPr bwMode="auto">
          <a:xfrm>
            <a:off x="7087771" y="3719240"/>
            <a:ext cx="1585140" cy="431800"/>
          </a:xfrm>
          <a:custGeom>
            <a:avLst/>
            <a:gdLst>
              <a:gd name="T0" fmla="*/ 0 w 1008"/>
              <a:gd name="T1" fmla="*/ 431800 h 192"/>
              <a:gd name="T2" fmla="*/ 130685 w 1008"/>
              <a:gd name="T3" fmla="*/ 204655 h 192"/>
              <a:gd name="T4" fmla="*/ 489344 w 1008"/>
              <a:gd name="T5" fmla="*/ 26988 h 192"/>
              <a:gd name="T6" fmla="*/ 978688 w 1008"/>
              <a:gd name="T7" fmla="*/ 40481 h 192"/>
              <a:gd name="T8" fmla="*/ 1251675 w 1008"/>
              <a:gd name="T9" fmla="*/ 170921 h 192"/>
              <a:gd name="T10" fmla="*/ 1375099 w 1008"/>
              <a:gd name="T11" fmla="*/ 274373 h 192"/>
              <a:gd name="T12" fmla="*/ 1463675 w 1008"/>
              <a:gd name="T13" fmla="*/ 431800 h 192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w 1008"/>
              <a:gd name="T22" fmla="*/ 0 h 192"/>
              <a:gd name="T23" fmla="*/ 1008 w 1008"/>
              <a:gd name="T24" fmla="*/ 192 h 192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1008" h="192">
                <a:moveTo>
                  <a:pt x="0" y="192"/>
                </a:moveTo>
                <a:cubicBezTo>
                  <a:pt x="15" y="176"/>
                  <a:pt x="34" y="121"/>
                  <a:pt x="90" y="91"/>
                </a:cubicBezTo>
                <a:cubicBezTo>
                  <a:pt x="146" y="62"/>
                  <a:pt x="240" y="25"/>
                  <a:pt x="337" y="12"/>
                </a:cubicBezTo>
                <a:cubicBezTo>
                  <a:pt x="435" y="0"/>
                  <a:pt x="587" y="7"/>
                  <a:pt x="674" y="18"/>
                </a:cubicBezTo>
                <a:cubicBezTo>
                  <a:pt x="761" y="29"/>
                  <a:pt x="817" y="59"/>
                  <a:pt x="862" y="76"/>
                </a:cubicBezTo>
                <a:cubicBezTo>
                  <a:pt x="907" y="93"/>
                  <a:pt x="923" y="103"/>
                  <a:pt x="947" y="122"/>
                </a:cubicBezTo>
                <a:cubicBezTo>
                  <a:pt x="971" y="141"/>
                  <a:pt x="995" y="178"/>
                  <a:pt x="1008" y="192"/>
                </a:cubicBezTo>
              </a:path>
            </a:pathLst>
          </a:custGeom>
          <a:noFill/>
          <a:ln w="28575" cap="flat" cmpd="sng">
            <a:solidFill>
              <a:srgbClr val="FF0000"/>
            </a:solidFill>
            <a:prstDash val="sysDot"/>
            <a:round/>
            <a:headEnd type="triangle" w="med" len="med"/>
            <a:tailEnd type="non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42005" name="Freeform 237"/>
          <p:cNvSpPr>
            <a:spLocks/>
          </p:cNvSpPr>
          <p:nvPr/>
        </p:nvSpPr>
        <p:spPr bwMode="auto">
          <a:xfrm>
            <a:off x="5103766" y="3719240"/>
            <a:ext cx="1586858" cy="431800"/>
          </a:xfrm>
          <a:custGeom>
            <a:avLst/>
            <a:gdLst>
              <a:gd name="T0" fmla="*/ 0 w 1008"/>
              <a:gd name="T1" fmla="*/ 431800 h 192"/>
              <a:gd name="T2" fmla="*/ 130827 w 1008"/>
              <a:gd name="T3" fmla="*/ 204655 h 192"/>
              <a:gd name="T4" fmla="*/ 489874 w 1008"/>
              <a:gd name="T5" fmla="*/ 26988 h 192"/>
              <a:gd name="T6" fmla="*/ 979749 w 1008"/>
              <a:gd name="T7" fmla="*/ 40481 h 192"/>
              <a:gd name="T8" fmla="*/ 1253032 w 1008"/>
              <a:gd name="T9" fmla="*/ 170921 h 192"/>
              <a:gd name="T10" fmla="*/ 1376590 w 1008"/>
              <a:gd name="T11" fmla="*/ 274373 h 192"/>
              <a:gd name="T12" fmla="*/ 1465262 w 1008"/>
              <a:gd name="T13" fmla="*/ 431800 h 192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w 1008"/>
              <a:gd name="T22" fmla="*/ 0 h 192"/>
              <a:gd name="T23" fmla="*/ 1008 w 1008"/>
              <a:gd name="T24" fmla="*/ 192 h 192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1008" h="192">
                <a:moveTo>
                  <a:pt x="0" y="192"/>
                </a:moveTo>
                <a:cubicBezTo>
                  <a:pt x="15" y="176"/>
                  <a:pt x="34" y="121"/>
                  <a:pt x="90" y="91"/>
                </a:cubicBezTo>
                <a:cubicBezTo>
                  <a:pt x="146" y="62"/>
                  <a:pt x="240" y="25"/>
                  <a:pt x="337" y="12"/>
                </a:cubicBezTo>
                <a:cubicBezTo>
                  <a:pt x="435" y="0"/>
                  <a:pt x="587" y="7"/>
                  <a:pt x="674" y="18"/>
                </a:cubicBezTo>
                <a:cubicBezTo>
                  <a:pt x="761" y="29"/>
                  <a:pt x="817" y="59"/>
                  <a:pt x="862" y="76"/>
                </a:cubicBezTo>
                <a:cubicBezTo>
                  <a:pt x="907" y="93"/>
                  <a:pt x="923" y="103"/>
                  <a:pt x="947" y="122"/>
                </a:cubicBezTo>
                <a:cubicBezTo>
                  <a:pt x="971" y="141"/>
                  <a:pt x="995" y="178"/>
                  <a:pt x="1008" y="192"/>
                </a:cubicBezTo>
              </a:path>
            </a:pathLst>
          </a:custGeom>
          <a:noFill/>
          <a:ln w="28575" cap="flat" cmpd="sng">
            <a:solidFill>
              <a:srgbClr val="FF0000"/>
            </a:solidFill>
            <a:prstDash val="sysDot"/>
            <a:round/>
            <a:headEnd type="triangle" w="med" len="med"/>
            <a:tailEnd type="non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42006" name="Freeform 238"/>
          <p:cNvSpPr>
            <a:spLocks/>
          </p:cNvSpPr>
          <p:nvPr/>
        </p:nvSpPr>
        <p:spPr bwMode="auto">
          <a:xfrm>
            <a:off x="2923769" y="3719240"/>
            <a:ext cx="1585140" cy="431800"/>
          </a:xfrm>
          <a:custGeom>
            <a:avLst/>
            <a:gdLst>
              <a:gd name="T0" fmla="*/ 0 w 1008"/>
              <a:gd name="T1" fmla="*/ 431800 h 192"/>
              <a:gd name="T2" fmla="*/ 130685 w 1008"/>
              <a:gd name="T3" fmla="*/ 204655 h 192"/>
              <a:gd name="T4" fmla="*/ 489344 w 1008"/>
              <a:gd name="T5" fmla="*/ 26988 h 192"/>
              <a:gd name="T6" fmla="*/ 978688 w 1008"/>
              <a:gd name="T7" fmla="*/ 40481 h 192"/>
              <a:gd name="T8" fmla="*/ 1251675 w 1008"/>
              <a:gd name="T9" fmla="*/ 170921 h 192"/>
              <a:gd name="T10" fmla="*/ 1375099 w 1008"/>
              <a:gd name="T11" fmla="*/ 274373 h 192"/>
              <a:gd name="T12" fmla="*/ 1463675 w 1008"/>
              <a:gd name="T13" fmla="*/ 431800 h 192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w 1008"/>
              <a:gd name="T22" fmla="*/ 0 h 192"/>
              <a:gd name="T23" fmla="*/ 1008 w 1008"/>
              <a:gd name="T24" fmla="*/ 192 h 192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1008" h="192">
                <a:moveTo>
                  <a:pt x="0" y="192"/>
                </a:moveTo>
                <a:cubicBezTo>
                  <a:pt x="15" y="176"/>
                  <a:pt x="34" y="121"/>
                  <a:pt x="90" y="91"/>
                </a:cubicBezTo>
                <a:cubicBezTo>
                  <a:pt x="146" y="62"/>
                  <a:pt x="240" y="25"/>
                  <a:pt x="337" y="12"/>
                </a:cubicBezTo>
                <a:cubicBezTo>
                  <a:pt x="435" y="0"/>
                  <a:pt x="587" y="7"/>
                  <a:pt x="674" y="18"/>
                </a:cubicBezTo>
                <a:cubicBezTo>
                  <a:pt x="761" y="29"/>
                  <a:pt x="817" y="59"/>
                  <a:pt x="862" y="76"/>
                </a:cubicBezTo>
                <a:cubicBezTo>
                  <a:pt x="907" y="93"/>
                  <a:pt x="923" y="103"/>
                  <a:pt x="947" y="122"/>
                </a:cubicBezTo>
                <a:cubicBezTo>
                  <a:pt x="971" y="141"/>
                  <a:pt x="995" y="178"/>
                  <a:pt x="1008" y="192"/>
                </a:cubicBezTo>
              </a:path>
            </a:pathLst>
          </a:custGeom>
          <a:noFill/>
          <a:ln w="28575" cap="flat" cmpd="sng">
            <a:solidFill>
              <a:srgbClr val="FF0000"/>
            </a:solidFill>
            <a:prstDash val="sysDot"/>
            <a:round/>
            <a:headEnd type="triangle" w="med" len="med"/>
            <a:tailEnd type="non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42007" name="Freeform 239"/>
          <p:cNvSpPr>
            <a:spLocks/>
          </p:cNvSpPr>
          <p:nvPr/>
        </p:nvSpPr>
        <p:spPr bwMode="auto">
          <a:xfrm>
            <a:off x="644058" y="3719240"/>
            <a:ext cx="1585140" cy="431800"/>
          </a:xfrm>
          <a:custGeom>
            <a:avLst/>
            <a:gdLst>
              <a:gd name="T0" fmla="*/ 0 w 1008"/>
              <a:gd name="T1" fmla="*/ 431800 h 192"/>
              <a:gd name="T2" fmla="*/ 130685 w 1008"/>
              <a:gd name="T3" fmla="*/ 204655 h 192"/>
              <a:gd name="T4" fmla="*/ 489344 w 1008"/>
              <a:gd name="T5" fmla="*/ 26988 h 192"/>
              <a:gd name="T6" fmla="*/ 978688 w 1008"/>
              <a:gd name="T7" fmla="*/ 40481 h 192"/>
              <a:gd name="T8" fmla="*/ 1251675 w 1008"/>
              <a:gd name="T9" fmla="*/ 170921 h 192"/>
              <a:gd name="T10" fmla="*/ 1375099 w 1008"/>
              <a:gd name="T11" fmla="*/ 274373 h 192"/>
              <a:gd name="T12" fmla="*/ 1463675 w 1008"/>
              <a:gd name="T13" fmla="*/ 431800 h 192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w 1008"/>
              <a:gd name="T22" fmla="*/ 0 h 192"/>
              <a:gd name="T23" fmla="*/ 1008 w 1008"/>
              <a:gd name="T24" fmla="*/ 192 h 192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1008" h="192">
                <a:moveTo>
                  <a:pt x="0" y="192"/>
                </a:moveTo>
                <a:cubicBezTo>
                  <a:pt x="15" y="176"/>
                  <a:pt x="34" y="121"/>
                  <a:pt x="90" y="91"/>
                </a:cubicBezTo>
                <a:cubicBezTo>
                  <a:pt x="146" y="62"/>
                  <a:pt x="240" y="25"/>
                  <a:pt x="337" y="12"/>
                </a:cubicBezTo>
                <a:cubicBezTo>
                  <a:pt x="435" y="0"/>
                  <a:pt x="587" y="7"/>
                  <a:pt x="674" y="18"/>
                </a:cubicBezTo>
                <a:cubicBezTo>
                  <a:pt x="761" y="29"/>
                  <a:pt x="817" y="59"/>
                  <a:pt x="862" y="76"/>
                </a:cubicBezTo>
                <a:cubicBezTo>
                  <a:pt x="907" y="93"/>
                  <a:pt x="923" y="103"/>
                  <a:pt x="947" y="122"/>
                </a:cubicBezTo>
                <a:cubicBezTo>
                  <a:pt x="971" y="141"/>
                  <a:pt x="995" y="178"/>
                  <a:pt x="1008" y="192"/>
                </a:cubicBezTo>
              </a:path>
            </a:pathLst>
          </a:custGeom>
          <a:noFill/>
          <a:ln w="28575" cap="flat" cmpd="sng">
            <a:solidFill>
              <a:srgbClr val="FF0000"/>
            </a:solidFill>
            <a:prstDash val="sysDot"/>
            <a:round/>
            <a:headEnd type="triangle" w="med" len="med"/>
            <a:tailEnd type="non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42008" name="Text Box 6"/>
          <p:cNvSpPr txBox="1">
            <a:spLocks noChangeArrowheads="1"/>
          </p:cNvSpPr>
          <p:nvPr/>
        </p:nvSpPr>
        <p:spPr bwMode="auto">
          <a:xfrm>
            <a:off x="1324677" y="448147"/>
            <a:ext cx="7253476" cy="523875"/>
          </a:xfrm>
          <a:prstGeom prst="rect">
            <a:avLst/>
          </a:prstGeom>
          <a:noFill/>
          <a:ln w="38100">
            <a:noFill/>
            <a:miter lim="800000"/>
            <a:headEnd/>
            <a:tailEnd type="none" w="sm" len="med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800" dirty="0"/>
              <a:t>Supply </a:t>
            </a:r>
            <a:r>
              <a:rPr lang="en-GB" sz="2800" dirty="0" smtClean="0"/>
              <a:t>chain dynamics (Continued)</a:t>
            </a:r>
            <a:endParaRPr lang="en-US" sz="2800" dirty="0"/>
          </a:p>
        </p:txBody>
      </p:sp>
      <p:sp>
        <p:nvSpPr>
          <p:cNvPr id="241" name="Text Box 111"/>
          <p:cNvSpPr txBox="1">
            <a:spLocks noChangeArrowheads="1"/>
          </p:cNvSpPr>
          <p:nvPr/>
        </p:nvSpPr>
        <p:spPr bwMode="auto">
          <a:xfrm>
            <a:off x="3533349" y="3501504"/>
            <a:ext cx="992001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1400" b="0" dirty="0"/>
              <a:t>Time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ext Box 5"/>
          <p:cNvSpPr txBox="1">
            <a:spLocks noChangeArrowheads="1"/>
          </p:cNvSpPr>
          <p:nvPr/>
        </p:nvSpPr>
        <p:spPr bwMode="auto">
          <a:xfrm>
            <a:off x="1129541" y="2776421"/>
            <a:ext cx="7592166" cy="1384995"/>
          </a:xfrm>
          <a:prstGeom prst="rect">
            <a:avLst/>
          </a:prstGeom>
          <a:solidFill>
            <a:schemeClr val="bg1">
              <a:lumMod val="95000"/>
            </a:schemeClr>
          </a:solidFill>
          <a:ln w="38100">
            <a:solidFill>
              <a:srgbClr val="FFFFFF"/>
            </a:solidFill>
            <a:miter lim="800000"/>
            <a:headEnd/>
            <a:tailEnd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>
            <a:spAutoFit/>
          </a:bodyPr>
          <a:lstStyle/>
          <a:p>
            <a:pPr algn="ctr">
              <a:lnSpc>
                <a:spcPct val="150000"/>
              </a:lnSpc>
              <a:spcBef>
                <a:spcPct val="50000"/>
              </a:spcBef>
              <a:defRPr/>
            </a:pPr>
            <a:r>
              <a:rPr lang="en-GB" sz="2800" b="0" dirty="0"/>
              <a:t>Supply chains with different end objectives need to be managed in different ways</a:t>
            </a:r>
          </a:p>
        </p:txBody>
      </p:sp>
      <p:sp>
        <p:nvSpPr>
          <p:cNvPr id="43012" name="Text Box 6"/>
          <p:cNvSpPr txBox="1">
            <a:spLocks noChangeArrowheads="1"/>
          </p:cNvSpPr>
          <p:nvPr/>
        </p:nvSpPr>
        <p:spPr bwMode="auto">
          <a:xfrm>
            <a:off x="1324677" y="448147"/>
            <a:ext cx="7253476" cy="523875"/>
          </a:xfrm>
          <a:prstGeom prst="rect">
            <a:avLst/>
          </a:prstGeom>
          <a:noFill/>
          <a:ln w="38100">
            <a:noFill/>
            <a:miter lim="800000"/>
            <a:headEnd/>
            <a:tailEnd type="none" w="sm" len="med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800" dirty="0"/>
              <a:t>Supply </a:t>
            </a:r>
            <a:r>
              <a:rPr lang="en-GB" sz="2800" dirty="0" smtClean="0"/>
              <a:t>chain dynamics (Continued)</a:t>
            </a:r>
            <a:endParaRPr lang="en-US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Text Box 70"/>
          <p:cNvSpPr txBox="1">
            <a:spLocks noChangeArrowheads="1"/>
          </p:cNvSpPr>
          <p:nvPr/>
        </p:nvSpPr>
        <p:spPr bwMode="auto">
          <a:xfrm>
            <a:off x="533265" y="6237312"/>
            <a:ext cx="6354313" cy="304800"/>
          </a:xfrm>
          <a:prstGeom prst="rect">
            <a:avLst/>
          </a:prstGeom>
          <a:noFill/>
          <a:ln w="12700">
            <a:noFill/>
            <a:miter lim="800000"/>
            <a:headEnd type="none" w="med" len="lg"/>
            <a:tailEnd type="none" w="sm" len="sm"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1400" b="0" i="1" dirty="0"/>
              <a:t>Note </a:t>
            </a:r>
            <a:r>
              <a:rPr lang="en-GB" sz="1400" b="0" i="1" dirty="0" smtClean="0"/>
              <a:t>– </a:t>
            </a:r>
            <a:r>
              <a:rPr lang="en-US" sz="1400" b="0" i="1" dirty="0"/>
              <a:t>A</a:t>
            </a:r>
            <a:r>
              <a:rPr lang="en-GB" sz="1400" b="0" i="1" dirty="0" err="1"/>
              <a:t>ll</a:t>
            </a:r>
            <a:r>
              <a:rPr lang="en-GB" sz="1400" b="0" i="1" dirty="0"/>
              <a:t> operations keep one period’s inventory</a:t>
            </a:r>
            <a:endParaRPr lang="en-US" sz="1400" b="0" i="1" dirty="0"/>
          </a:p>
        </p:txBody>
      </p:sp>
      <p:grpSp>
        <p:nvGrpSpPr>
          <p:cNvPr id="2" name="Group 132"/>
          <p:cNvGrpSpPr>
            <a:grpSpLocks/>
          </p:cNvGrpSpPr>
          <p:nvPr/>
        </p:nvGrpSpPr>
        <p:grpSpPr bwMode="auto">
          <a:xfrm>
            <a:off x="350376" y="1342111"/>
            <a:ext cx="9046105" cy="4115881"/>
            <a:chOff x="384" y="142"/>
            <a:chExt cx="5073" cy="3072"/>
          </a:xfrm>
        </p:grpSpPr>
        <p:sp>
          <p:nvSpPr>
            <p:cNvPr id="17441" name="Rectangle 2"/>
            <p:cNvSpPr>
              <a:spLocks noChangeArrowheads="1"/>
            </p:cNvSpPr>
            <p:nvPr/>
          </p:nvSpPr>
          <p:spPr bwMode="auto">
            <a:xfrm>
              <a:off x="385" y="200"/>
              <a:ext cx="5067" cy="2964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 w="9525">
              <a:solidFill>
                <a:schemeClr val="tx1"/>
              </a:solidFill>
              <a:miter lim="800000"/>
              <a:headEnd type="none" w="med" len="lg"/>
              <a:tailEnd type="none" w="sm" len="sm"/>
            </a:ln>
          </p:spPr>
          <p:txBody>
            <a:bodyPr wrap="none" anchor="ctr"/>
            <a:lstStyle/>
            <a:p>
              <a:pPr>
                <a:defRPr/>
              </a:pPr>
              <a:endParaRPr lang="en-GB" sz="1400"/>
            </a:p>
          </p:txBody>
        </p:sp>
        <p:sp>
          <p:nvSpPr>
            <p:cNvPr id="38945" name="Rectangle 3"/>
            <p:cNvSpPr>
              <a:spLocks noChangeArrowheads="1"/>
            </p:cNvSpPr>
            <p:nvPr/>
          </p:nvSpPr>
          <p:spPr bwMode="auto">
            <a:xfrm>
              <a:off x="885" y="848"/>
              <a:ext cx="507" cy="2315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 type="none" w="med" len="lg"/>
              <a:tailEnd type="none" w="sm" len="sm"/>
            </a:ln>
          </p:spPr>
          <p:txBody>
            <a:bodyPr wrap="none" anchor="ctr"/>
            <a:lstStyle/>
            <a:p>
              <a:endParaRPr lang="en-GB" sz="1400"/>
            </a:p>
          </p:txBody>
        </p:sp>
        <p:sp>
          <p:nvSpPr>
            <p:cNvPr id="38946" name="Rectangle 4"/>
            <p:cNvSpPr>
              <a:spLocks noChangeArrowheads="1"/>
            </p:cNvSpPr>
            <p:nvPr/>
          </p:nvSpPr>
          <p:spPr bwMode="auto">
            <a:xfrm>
              <a:off x="1899" y="847"/>
              <a:ext cx="507" cy="2326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 type="none" w="med" len="lg"/>
              <a:tailEnd type="none" w="sm" len="sm"/>
            </a:ln>
          </p:spPr>
          <p:txBody>
            <a:bodyPr wrap="none" anchor="ctr"/>
            <a:lstStyle/>
            <a:p>
              <a:endParaRPr lang="en-GB" sz="1400"/>
            </a:p>
          </p:txBody>
        </p:sp>
        <p:sp>
          <p:nvSpPr>
            <p:cNvPr id="38947" name="Rectangle 5"/>
            <p:cNvSpPr>
              <a:spLocks noChangeArrowheads="1"/>
            </p:cNvSpPr>
            <p:nvPr/>
          </p:nvSpPr>
          <p:spPr bwMode="auto">
            <a:xfrm>
              <a:off x="2406" y="851"/>
              <a:ext cx="507" cy="2315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 type="none" w="med" len="lg"/>
              <a:tailEnd type="none" w="sm" len="sm"/>
            </a:ln>
          </p:spPr>
          <p:txBody>
            <a:bodyPr wrap="none" anchor="ctr"/>
            <a:lstStyle/>
            <a:p>
              <a:endParaRPr lang="en-GB" sz="1400"/>
            </a:p>
          </p:txBody>
        </p:sp>
        <p:sp>
          <p:nvSpPr>
            <p:cNvPr id="38948" name="Rectangle 6"/>
            <p:cNvSpPr>
              <a:spLocks noChangeArrowheads="1"/>
            </p:cNvSpPr>
            <p:nvPr/>
          </p:nvSpPr>
          <p:spPr bwMode="auto">
            <a:xfrm>
              <a:off x="2916" y="851"/>
              <a:ext cx="507" cy="2315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 type="none" w="med" len="lg"/>
              <a:tailEnd type="none" w="sm" len="sm"/>
            </a:ln>
          </p:spPr>
          <p:txBody>
            <a:bodyPr wrap="none" anchor="ctr"/>
            <a:lstStyle/>
            <a:p>
              <a:endParaRPr lang="en-GB" sz="1400"/>
            </a:p>
          </p:txBody>
        </p:sp>
        <p:sp>
          <p:nvSpPr>
            <p:cNvPr id="38949" name="Rectangle 7"/>
            <p:cNvSpPr>
              <a:spLocks noChangeArrowheads="1"/>
            </p:cNvSpPr>
            <p:nvPr/>
          </p:nvSpPr>
          <p:spPr bwMode="auto">
            <a:xfrm>
              <a:off x="3423" y="851"/>
              <a:ext cx="507" cy="2315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 type="none" w="med" len="lg"/>
              <a:tailEnd type="none" w="sm" len="sm"/>
            </a:ln>
          </p:spPr>
          <p:txBody>
            <a:bodyPr wrap="none" anchor="ctr"/>
            <a:lstStyle/>
            <a:p>
              <a:endParaRPr lang="en-GB" sz="1400"/>
            </a:p>
          </p:txBody>
        </p:sp>
        <p:sp>
          <p:nvSpPr>
            <p:cNvPr id="38950" name="Rectangle 8"/>
            <p:cNvSpPr>
              <a:spLocks noChangeArrowheads="1"/>
            </p:cNvSpPr>
            <p:nvPr/>
          </p:nvSpPr>
          <p:spPr bwMode="auto">
            <a:xfrm>
              <a:off x="3930" y="848"/>
              <a:ext cx="507" cy="2315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 type="none" w="med" len="lg"/>
              <a:tailEnd type="none" w="sm" len="sm"/>
            </a:ln>
          </p:spPr>
          <p:txBody>
            <a:bodyPr wrap="none" anchor="ctr"/>
            <a:lstStyle/>
            <a:p>
              <a:endParaRPr lang="en-GB" sz="1400"/>
            </a:p>
          </p:txBody>
        </p:sp>
        <p:sp>
          <p:nvSpPr>
            <p:cNvPr id="38951" name="Rectangle 9"/>
            <p:cNvSpPr>
              <a:spLocks noChangeArrowheads="1"/>
            </p:cNvSpPr>
            <p:nvPr/>
          </p:nvSpPr>
          <p:spPr bwMode="auto">
            <a:xfrm>
              <a:off x="4437" y="846"/>
              <a:ext cx="507" cy="2315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 type="none" w="med" len="lg"/>
              <a:tailEnd type="none" w="sm" len="sm"/>
            </a:ln>
          </p:spPr>
          <p:txBody>
            <a:bodyPr wrap="none" anchor="ctr"/>
            <a:lstStyle/>
            <a:p>
              <a:endParaRPr lang="en-GB" sz="1400"/>
            </a:p>
          </p:txBody>
        </p:sp>
        <p:sp>
          <p:nvSpPr>
            <p:cNvPr id="38952" name="Rectangle 10"/>
            <p:cNvSpPr>
              <a:spLocks noChangeArrowheads="1"/>
            </p:cNvSpPr>
            <p:nvPr/>
          </p:nvSpPr>
          <p:spPr bwMode="auto">
            <a:xfrm>
              <a:off x="384" y="2846"/>
              <a:ext cx="5073" cy="324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 type="none" w="med" len="lg"/>
              <a:tailEnd type="none" w="sm" len="sm"/>
            </a:ln>
          </p:spPr>
          <p:txBody>
            <a:bodyPr wrap="none" anchor="ctr"/>
            <a:lstStyle/>
            <a:p>
              <a:endParaRPr lang="en-GB" sz="1400"/>
            </a:p>
          </p:txBody>
        </p:sp>
        <p:sp>
          <p:nvSpPr>
            <p:cNvPr id="38953" name="Rectangle 11"/>
            <p:cNvSpPr>
              <a:spLocks noChangeArrowheads="1"/>
            </p:cNvSpPr>
            <p:nvPr/>
          </p:nvSpPr>
          <p:spPr bwMode="auto">
            <a:xfrm>
              <a:off x="384" y="2144"/>
              <a:ext cx="5067" cy="324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 type="none" w="med" len="lg"/>
              <a:tailEnd type="none" w="sm" len="sm"/>
            </a:ln>
          </p:spPr>
          <p:txBody>
            <a:bodyPr wrap="none" anchor="ctr"/>
            <a:lstStyle/>
            <a:p>
              <a:endParaRPr lang="en-GB" sz="1400"/>
            </a:p>
          </p:txBody>
        </p:sp>
        <p:sp>
          <p:nvSpPr>
            <p:cNvPr id="38954" name="Rectangle 12"/>
            <p:cNvSpPr>
              <a:spLocks noChangeArrowheads="1"/>
            </p:cNvSpPr>
            <p:nvPr/>
          </p:nvSpPr>
          <p:spPr bwMode="auto">
            <a:xfrm>
              <a:off x="384" y="1820"/>
              <a:ext cx="5067" cy="324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 type="none" w="med" len="lg"/>
              <a:tailEnd type="none" w="sm" len="sm"/>
            </a:ln>
          </p:spPr>
          <p:txBody>
            <a:bodyPr wrap="none" anchor="ctr"/>
            <a:lstStyle/>
            <a:p>
              <a:endParaRPr lang="en-GB" sz="1400"/>
            </a:p>
          </p:txBody>
        </p:sp>
        <p:sp>
          <p:nvSpPr>
            <p:cNvPr id="38955" name="Rectangle 13"/>
            <p:cNvSpPr>
              <a:spLocks noChangeArrowheads="1"/>
            </p:cNvSpPr>
            <p:nvPr/>
          </p:nvSpPr>
          <p:spPr bwMode="auto">
            <a:xfrm>
              <a:off x="384" y="1496"/>
              <a:ext cx="5067" cy="324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 type="none" w="med" len="lg"/>
              <a:tailEnd type="none" w="sm" len="sm"/>
            </a:ln>
          </p:spPr>
          <p:txBody>
            <a:bodyPr wrap="none" anchor="ctr"/>
            <a:lstStyle/>
            <a:p>
              <a:endParaRPr lang="en-GB" sz="1400"/>
            </a:p>
          </p:txBody>
        </p:sp>
        <p:sp>
          <p:nvSpPr>
            <p:cNvPr id="38956" name="Rectangle 14"/>
            <p:cNvSpPr>
              <a:spLocks noChangeArrowheads="1"/>
            </p:cNvSpPr>
            <p:nvPr/>
          </p:nvSpPr>
          <p:spPr bwMode="auto">
            <a:xfrm>
              <a:off x="384" y="1172"/>
              <a:ext cx="5067" cy="324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 type="none" w="med" len="lg"/>
              <a:tailEnd type="none" w="sm" len="sm"/>
            </a:ln>
          </p:spPr>
          <p:txBody>
            <a:bodyPr wrap="none" anchor="ctr"/>
            <a:lstStyle/>
            <a:p>
              <a:endParaRPr lang="en-GB" sz="1400"/>
            </a:p>
          </p:txBody>
        </p:sp>
        <p:sp>
          <p:nvSpPr>
            <p:cNvPr id="38957" name="Rectangle 15"/>
            <p:cNvSpPr>
              <a:spLocks noChangeArrowheads="1"/>
            </p:cNvSpPr>
            <p:nvPr/>
          </p:nvSpPr>
          <p:spPr bwMode="auto">
            <a:xfrm>
              <a:off x="384" y="848"/>
              <a:ext cx="5067" cy="324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 type="none" w="med" len="lg"/>
              <a:tailEnd type="none" w="sm" len="sm"/>
            </a:ln>
          </p:spPr>
          <p:txBody>
            <a:bodyPr wrap="none" anchor="ctr"/>
            <a:lstStyle/>
            <a:p>
              <a:endParaRPr lang="en-GB" sz="1400"/>
            </a:p>
          </p:txBody>
        </p:sp>
        <p:sp>
          <p:nvSpPr>
            <p:cNvPr id="38958" name="Rectangle 16"/>
            <p:cNvSpPr>
              <a:spLocks noChangeArrowheads="1"/>
            </p:cNvSpPr>
            <p:nvPr/>
          </p:nvSpPr>
          <p:spPr bwMode="auto">
            <a:xfrm>
              <a:off x="1392" y="845"/>
              <a:ext cx="507" cy="2321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 type="none" w="med" len="lg"/>
              <a:tailEnd type="none" w="sm" len="sm"/>
            </a:ln>
          </p:spPr>
          <p:txBody>
            <a:bodyPr wrap="none" anchor="ctr"/>
            <a:lstStyle/>
            <a:p>
              <a:endParaRPr lang="en-GB" sz="1400"/>
            </a:p>
          </p:txBody>
        </p:sp>
        <p:sp>
          <p:nvSpPr>
            <p:cNvPr id="38959" name="Text Box 17"/>
            <p:cNvSpPr txBox="1">
              <a:spLocks noChangeArrowheads="1"/>
            </p:cNvSpPr>
            <p:nvPr/>
          </p:nvSpPr>
          <p:spPr bwMode="auto">
            <a:xfrm>
              <a:off x="432" y="2852"/>
              <a:ext cx="384" cy="230"/>
            </a:xfrm>
            <a:prstGeom prst="rect">
              <a:avLst/>
            </a:prstGeom>
            <a:noFill/>
            <a:ln w="12700">
              <a:noFill/>
              <a:miter lim="800000"/>
              <a:headEnd type="none" w="med" len="lg"/>
              <a:tailEnd type="none" w="sm" len="sm"/>
            </a:ln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US" sz="1400" b="0"/>
                <a:t>6</a:t>
              </a:r>
            </a:p>
          </p:txBody>
        </p:sp>
        <p:sp>
          <p:nvSpPr>
            <p:cNvPr id="38960" name="Text Box 18"/>
            <p:cNvSpPr txBox="1">
              <a:spLocks noChangeArrowheads="1"/>
            </p:cNvSpPr>
            <p:nvPr/>
          </p:nvSpPr>
          <p:spPr bwMode="auto">
            <a:xfrm>
              <a:off x="432" y="2504"/>
              <a:ext cx="384" cy="230"/>
            </a:xfrm>
            <a:prstGeom prst="rect">
              <a:avLst/>
            </a:prstGeom>
            <a:noFill/>
            <a:ln w="12700">
              <a:noFill/>
              <a:miter lim="800000"/>
              <a:headEnd type="none" w="med" len="lg"/>
              <a:tailEnd type="none" w="sm" len="sm"/>
            </a:ln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US" sz="1400" b="0"/>
                <a:t>5</a:t>
              </a:r>
            </a:p>
          </p:txBody>
        </p:sp>
        <p:sp>
          <p:nvSpPr>
            <p:cNvPr id="38961" name="Text Box 19"/>
            <p:cNvSpPr txBox="1">
              <a:spLocks noChangeArrowheads="1"/>
            </p:cNvSpPr>
            <p:nvPr/>
          </p:nvSpPr>
          <p:spPr bwMode="auto">
            <a:xfrm>
              <a:off x="432" y="2144"/>
              <a:ext cx="384" cy="230"/>
            </a:xfrm>
            <a:prstGeom prst="rect">
              <a:avLst/>
            </a:prstGeom>
            <a:noFill/>
            <a:ln w="12700">
              <a:noFill/>
              <a:miter lim="800000"/>
              <a:headEnd type="none" w="med" len="lg"/>
              <a:tailEnd type="none" w="sm" len="sm"/>
            </a:ln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US" sz="1400" b="0"/>
                <a:t>4</a:t>
              </a:r>
            </a:p>
          </p:txBody>
        </p:sp>
        <p:sp>
          <p:nvSpPr>
            <p:cNvPr id="38962" name="Text Box 20"/>
            <p:cNvSpPr txBox="1">
              <a:spLocks noChangeArrowheads="1"/>
            </p:cNvSpPr>
            <p:nvPr/>
          </p:nvSpPr>
          <p:spPr bwMode="auto">
            <a:xfrm>
              <a:off x="432" y="1832"/>
              <a:ext cx="384" cy="230"/>
            </a:xfrm>
            <a:prstGeom prst="rect">
              <a:avLst/>
            </a:prstGeom>
            <a:noFill/>
            <a:ln w="12700">
              <a:noFill/>
              <a:miter lim="800000"/>
              <a:headEnd type="none" w="med" len="lg"/>
              <a:tailEnd type="none" w="sm" len="sm"/>
            </a:ln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US" sz="1400" b="0"/>
                <a:t>3</a:t>
              </a:r>
            </a:p>
          </p:txBody>
        </p:sp>
        <p:sp>
          <p:nvSpPr>
            <p:cNvPr id="38963" name="Text Box 21"/>
            <p:cNvSpPr txBox="1">
              <a:spLocks noChangeArrowheads="1"/>
            </p:cNvSpPr>
            <p:nvPr/>
          </p:nvSpPr>
          <p:spPr bwMode="auto">
            <a:xfrm>
              <a:off x="432" y="1483"/>
              <a:ext cx="384" cy="230"/>
            </a:xfrm>
            <a:prstGeom prst="rect">
              <a:avLst/>
            </a:prstGeom>
            <a:noFill/>
            <a:ln w="12700">
              <a:noFill/>
              <a:miter lim="800000"/>
              <a:headEnd type="none" w="med" len="lg"/>
              <a:tailEnd type="none" w="sm" len="sm"/>
            </a:ln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US" sz="1400" b="0"/>
                <a:t>2</a:t>
              </a:r>
            </a:p>
          </p:txBody>
        </p:sp>
        <p:sp>
          <p:nvSpPr>
            <p:cNvPr id="38964" name="Text Box 22"/>
            <p:cNvSpPr txBox="1">
              <a:spLocks noChangeArrowheads="1"/>
            </p:cNvSpPr>
            <p:nvPr/>
          </p:nvSpPr>
          <p:spPr bwMode="auto">
            <a:xfrm>
              <a:off x="432" y="1184"/>
              <a:ext cx="384" cy="230"/>
            </a:xfrm>
            <a:prstGeom prst="rect">
              <a:avLst/>
            </a:prstGeom>
            <a:noFill/>
            <a:ln w="12700">
              <a:noFill/>
              <a:miter lim="800000"/>
              <a:headEnd type="none" w="med" len="lg"/>
              <a:tailEnd type="none" w="sm" len="sm"/>
            </a:ln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US" sz="1400" b="0"/>
                <a:t>1</a:t>
              </a:r>
            </a:p>
          </p:txBody>
        </p:sp>
        <p:sp>
          <p:nvSpPr>
            <p:cNvPr id="38965" name="Line 23"/>
            <p:cNvSpPr>
              <a:spLocks noChangeShapeType="1"/>
            </p:cNvSpPr>
            <p:nvPr/>
          </p:nvSpPr>
          <p:spPr bwMode="auto">
            <a:xfrm flipV="1">
              <a:off x="888" y="200"/>
              <a:ext cx="0" cy="672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med" len="lg"/>
              <a:tailEnd type="none" w="sm" len="sm"/>
            </a:ln>
          </p:spPr>
          <p:txBody>
            <a:bodyPr wrap="none" anchor="ctr"/>
            <a:lstStyle/>
            <a:p>
              <a:endParaRPr lang="en-GB" sz="1400"/>
            </a:p>
          </p:txBody>
        </p:sp>
        <p:sp>
          <p:nvSpPr>
            <p:cNvPr id="38966" name="Line 24"/>
            <p:cNvSpPr>
              <a:spLocks noChangeShapeType="1"/>
            </p:cNvSpPr>
            <p:nvPr/>
          </p:nvSpPr>
          <p:spPr bwMode="auto">
            <a:xfrm flipV="1">
              <a:off x="1902" y="182"/>
              <a:ext cx="0" cy="672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med" len="lg"/>
              <a:tailEnd type="none" w="sm" len="sm"/>
            </a:ln>
          </p:spPr>
          <p:txBody>
            <a:bodyPr wrap="none" anchor="ctr"/>
            <a:lstStyle/>
            <a:p>
              <a:endParaRPr lang="en-GB" sz="1400"/>
            </a:p>
          </p:txBody>
        </p:sp>
        <p:sp>
          <p:nvSpPr>
            <p:cNvPr id="38967" name="Line 25"/>
            <p:cNvSpPr>
              <a:spLocks noChangeShapeType="1"/>
            </p:cNvSpPr>
            <p:nvPr/>
          </p:nvSpPr>
          <p:spPr bwMode="auto">
            <a:xfrm flipV="1">
              <a:off x="2927" y="455"/>
              <a:ext cx="0" cy="672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med" len="lg"/>
              <a:tailEnd type="none" w="sm" len="sm"/>
            </a:ln>
          </p:spPr>
          <p:txBody>
            <a:bodyPr wrap="none" anchor="ctr"/>
            <a:lstStyle/>
            <a:p>
              <a:endParaRPr lang="en-GB" sz="1400"/>
            </a:p>
          </p:txBody>
        </p:sp>
        <p:sp>
          <p:nvSpPr>
            <p:cNvPr id="38968" name="Line 26"/>
            <p:cNvSpPr>
              <a:spLocks noChangeShapeType="1"/>
            </p:cNvSpPr>
            <p:nvPr/>
          </p:nvSpPr>
          <p:spPr bwMode="auto">
            <a:xfrm flipV="1">
              <a:off x="3930" y="182"/>
              <a:ext cx="0" cy="672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med" len="lg"/>
              <a:tailEnd type="none" w="sm" len="sm"/>
            </a:ln>
          </p:spPr>
          <p:txBody>
            <a:bodyPr wrap="none" anchor="ctr"/>
            <a:lstStyle/>
            <a:p>
              <a:endParaRPr lang="en-GB" sz="1400"/>
            </a:p>
          </p:txBody>
        </p:sp>
        <p:sp>
          <p:nvSpPr>
            <p:cNvPr id="38969" name="Line 27"/>
            <p:cNvSpPr>
              <a:spLocks noChangeShapeType="1"/>
            </p:cNvSpPr>
            <p:nvPr/>
          </p:nvSpPr>
          <p:spPr bwMode="auto">
            <a:xfrm flipV="1">
              <a:off x="4944" y="176"/>
              <a:ext cx="0" cy="672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med" len="lg"/>
              <a:tailEnd type="none" w="sm" len="sm"/>
            </a:ln>
          </p:spPr>
          <p:txBody>
            <a:bodyPr wrap="none" anchor="ctr"/>
            <a:lstStyle/>
            <a:p>
              <a:endParaRPr lang="en-GB" sz="1400"/>
            </a:p>
          </p:txBody>
        </p:sp>
        <p:sp>
          <p:nvSpPr>
            <p:cNvPr id="38970" name="Text Box 28"/>
            <p:cNvSpPr txBox="1">
              <a:spLocks noChangeArrowheads="1"/>
            </p:cNvSpPr>
            <p:nvPr/>
          </p:nvSpPr>
          <p:spPr bwMode="auto">
            <a:xfrm>
              <a:off x="876" y="362"/>
              <a:ext cx="1008" cy="230"/>
            </a:xfrm>
            <a:prstGeom prst="rect">
              <a:avLst/>
            </a:prstGeom>
            <a:noFill/>
            <a:ln w="12700">
              <a:noFill/>
              <a:miter lim="800000"/>
              <a:headEnd type="none" w="med" len="lg"/>
              <a:tailEnd type="none" w="sm" len="sm"/>
            </a:ln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GB" sz="1400" b="0"/>
                <a:t>Third-tier supplier</a:t>
              </a:r>
              <a:endParaRPr lang="en-US" sz="1400" b="0"/>
            </a:p>
          </p:txBody>
        </p:sp>
        <p:sp>
          <p:nvSpPr>
            <p:cNvPr id="38971" name="Text Box 29"/>
            <p:cNvSpPr txBox="1">
              <a:spLocks noChangeArrowheads="1"/>
            </p:cNvSpPr>
            <p:nvPr/>
          </p:nvSpPr>
          <p:spPr bwMode="auto">
            <a:xfrm>
              <a:off x="1902" y="362"/>
              <a:ext cx="1008" cy="230"/>
            </a:xfrm>
            <a:prstGeom prst="rect">
              <a:avLst/>
            </a:prstGeom>
            <a:noFill/>
            <a:ln w="12700">
              <a:noFill/>
              <a:miter lim="800000"/>
              <a:headEnd type="none" w="med" len="lg"/>
              <a:tailEnd type="none" w="sm" len="sm"/>
            </a:ln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GB" sz="1400" b="0"/>
                <a:t>Second-tier supplier</a:t>
              </a:r>
              <a:endParaRPr lang="en-US" sz="1400" b="0"/>
            </a:p>
          </p:txBody>
        </p:sp>
        <p:sp>
          <p:nvSpPr>
            <p:cNvPr id="38972" name="Text Box 30"/>
            <p:cNvSpPr txBox="1">
              <a:spLocks noChangeArrowheads="1"/>
            </p:cNvSpPr>
            <p:nvPr/>
          </p:nvSpPr>
          <p:spPr bwMode="auto">
            <a:xfrm>
              <a:off x="2916" y="362"/>
              <a:ext cx="1008" cy="230"/>
            </a:xfrm>
            <a:prstGeom prst="rect">
              <a:avLst/>
            </a:prstGeom>
            <a:noFill/>
            <a:ln w="12700">
              <a:noFill/>
              <a:miter lim="800000"/>
              <a:headEnd type="none" w="med" len="lg"/>
              <a:tailEnd type="none" w="sm" len="sm"/>
            </a:ln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GB" sz="1400" b="0"/>
                <a:t>First-tier supplier</a:t>
              </a:r>
              <a:endParaRPr lang="en-US" sz="1400" b="0"/>
            </a:p>
          </p:txBody>
        </p:sp>
        <p:sp>
          <p:nvSpPr>
            <p:cNvPr id="38973" name="Text Box 31"/>
            <p:cNvSpPr txBox="1">
              <a:spLocks noChangeArrowheads="1"/>
            </p:cNvSpPr>
            <p:nvPr/>
          </p:nvSpPr>
          <p:spPr bwMode="auto">
            <a:xfrm>
              <a:off x="3888" y="248"/>
              <a:ext cx="1056" cy="391"/>
            </a:xfrm>
            <a:prstGeom prst="rect">
              <a:avLst/>
            </a:prstGeom>
            <a:noFill/>
            <a:ln w="12700">
              <a:noFill/>
              <a:miter lim="800000"/>
              <a:headEnd type="none" w="med" len="lg"/>
              <a:tailEnd type="none" w="sm" len="sm"/>
            </a:ln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GB" sz="1400" b="0" dirty="0"/>
                <a:t>Original equipment manufacturer</a:t>
              </a:r>
              <a:endParaRPr lang="en-US" sz="1400" b="0" dirty="0"/>
            </a:p>
          </p:txBody>
        </p:sp>
        <p:sp>
          <p:nvSpPr>
            <p:cNvPr id="38974" name="Text Box 33"/>
            <p:cNvSpPr txBox="1">
              <a:spLocks noChangeArrowheads="1"/>
            </p:cNvSpPr>
            <p:nvPr/>
          </p:nvSpPr>
          <p:spPr bwMode="auto">
            <a:xfrm rot="18424178">
              <a:off x="285" y="415"/>
              <a:ext cx="720" cy="173"/>
            </a:xfrm>
            <a:prstGeom prst="rect">
              <a:avLst/>
            </a:prstGeom>
            <a:noFill/>
            <a:ln w="12700">
              <a:noFill/>
              <a:miter lim="800000"/>
              <a:headEnd type="none" w="med" len="lg"/>
              <a:tailEnd type="none" w="sm" len="sm"/>
            </a:ln>
          </p:spPr>
          <p:txBody>
            <a:bodyPr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en-US" sz="1400" b="0" dirty="0"/>
                <a:t>PERIOD</a:t>
              </a:r>
            </a:p>
          </p:txBody>
        </p:sp>
        <p:grpSp>
          <p:nvGrpSpPr>
            <p:cNvPr id="3" name="Group 34"/>
            <p:cNvGrpSpPr>
              <a:grpSpLocks/>
            </p:cNvGrpSpPr>
            <p:nvPr/>
          </p:nvGrpSpPr>
          <p:grpSpPr bwMode="auto">
            <a:xfrm>
              <a:off x="858" y="908"/>
              <a:ext cx="1092" cy="230"/>
              <a:chOff x="840" y="1476"/>
              <a:chExt cx="1092" cy="230"/>
            </a:xfrm>
          </p:grpSpPr>
          <p:sp>
            <p:nvSpPr>
              <p:cNvPr id="39039" name="Text Box 35"/>
              <p:cNvSpPr txBox="1">
                <a:spLocks noChangeArrowheads="1"/>
              </p:cNvSpPr>
              <p:nvPr/>
            </p:nvSpPr>
            <p:spPr bwMode="auto">
              <a:xfrm>
                <a:off x="840" y="1476"/>
                <a:ext cx="594" cy="230"/>
              </a:xfrm>
              <a:prstGeom prst="rect">
                <a:avLst/>
              </a:prstGeom>
              <a:noFill/>
              <a:ln w="12700">
                <a:noFill/>
                <a:miter lim="800000"/>
                <a:headEnd type="none" w="med" len="lg"/>
                <a:tailEnd type="none" w="sm" len="sm"/>
              </a:ln>
            </p:spPr>
            <p:txBody>
              <a:bodyPr>
                <a:spAutoFit/>
              </a:bodyPr>
              <a:lstStyle/>
              <a:p>
                <a:pPr algn="ctr" eaLnBrk="0" hangingPunct="0">
                  <a:spcBef>
                    <a:spcPct val="50000"/>
                  </a:spcBef>
                </a:pPr>
                <a:r>
                  <a:rPr lang="en-US" sz="1400" b="0"/>
                  <a:t>Prodn.</a:t>
                </a:r>
              </a:p>
            </p:txBody>
          </p:sp>
          <p:sp>
            <p:nvSpPr>
              <p:cNvPr id="39040" name="Text Box 36"/>
              <p:cNvSpPr txBox="1">
                <a:spLocks noChangeArrowheads="1"/>
              </p:cNvSpPr>
              <p:nvPr/>
            </p:nvSpPr>
            <p:spPr bwMode="auto">
              <a:xfrm>
                <a:off x="1338" y="1476"/>
                <a:ext cx="594" cy="230"/>
              </a:xfrm>
              <a:prstGeom prst="rect">
                <a:avLst/>
              </a:prstGeom>
              <a:noFill/>
              <a:ln w="12700">
                <a:noFill/>
                <a:miter lim="800000"/>
                <a:headEnd type="none" w="med" len="lg"/>
                <a:tailEnd type="none" w="sm" len="sm"/>
              </a:ln>
            </p:spPr>
            <p:txBody>
              <a:bodyPr>
                <a:spAutoFit/>
              </a:bodyPr>
              <a:lstStyle/>
              <a:p>
                <a:pPr algn="ctr" eaLnBrk="0" hangingPunct="0">
                  <a:spcBef>
                    <a:spcPct val="50000"/>
                  </a:spcBef>
                </a:pPr>
                <a:r>
                  <a:rPr lang="en-US" sz="1400" b="0"/>
                  <a:t>Stock</a:t>
                </a:r>
              </a:p>
            </p:txBody>
          </p:sp>
        </p:grpSp>
        <p:grpSp>
          <p:nvGrpSpPr>
            <p:cNvPr id="4" name="Group 37"/>
            <p:cNvGrpSpPr>
              <a:grpSpLocks/>
            </p:cNvGrpSpPr>
            <p:nvPr/>
          </p:nvGrpSpPr>
          <p:grpSpPr bwMode="auto">
            <a:xfrm>
              <a:off x="1869" y="902"/>
              <a:ext cx="1092" cy="230"/>
              <a:chOff x="840" y="1476"/>
              <a:chExt cx="1092" cy="230"/>
            </a:xfrm>
          </p:grpSpPr>
          <p:sp>
            <p:nvSpPr>
              <p:cNvPr id="39037" name="Text Box 38"/>
              <p:cNvSpPr txBox="1">
                <a:spLocks noChangeArrowheads="1"/>
              </p:cNvSpPr>
              <p:nvPr/>
            </p:nvSpPr>
            <p:spPr bwMode="auto">
              <a:xfrm>
                <a:off x="840" y="1476"/>
                <a:ext cx="594" cy="230"/>
              </a:xfrm>
              <a:prstGeom prst="rect">
                <a:avLst/>
              </a:prstGeom>
              <a:noFill/>
              <a:ln w="12700">
                <a:noFill/>
                <a:miter lim="800000"/>
                <a:headEnd type="none" w="med" len="lg"/>
                <a:tailEnd type="none" w="sm" len="sm"/>
              </a:ln>
            </p:spPr>
            <p:txBody>
              <a:bodyPr>
                <a:spAutoFit/>
              </a:bodyPr>
              <a:lstStyle/>
              <a:p>
                <a:pPr algn="ctr" eaLnBrk="0" hangingPunct="0">
                  <a:spcBef>
                    <a:spcPct val="50000"/>
                  </a:spcBef>
                </a:pPr>
                <a:r>
                  <a:rPr lang="en-US" sz="1400" b="0" dirty="0" err="1"/>
                  <a:t>Prodn</a:t>
                </a:r>
                <a:r>
                  <a:rPr lang="en-US" sz="1400" b="0" dirty="0"/>
                  <a:t>.</a:t>
                </a:r>
              </a:p>
            </p:txBody>
          </p:sp>
          <p:sp>
            <p:nvSpPr>
              <p:cNvPr id="39038" name="Text Box 39"/>
              <p:cNvSpPr txBox="1">
                <a:spLocks noChangeArrowheads="1"/>
              </p:cNvSpPr>
              <p:nvPr/>
            </p:nvSpPr>
            <p:spPr bwMode="auto">
              <a:xfrm>
                <a:off x="1338" y="1476"/>
                <a:ext cx="594" cy="230"/>
              </a:xfrm>
              <a:prstGeom prst="rect">
                <a:avLst/>
              </a:prstGeom>
              <a:noFill/>
              <a:ln w="12700">
                <a:noFill/>
                <a:miter lim="800000"/>
                <a:headEnd type="none" w="med" len="lg"/>
                <a:tailEnd type="none" w="sm" len="sm"/>
              </a:ln>
            </p:spPr>
            <p:txBody>
              <a:bodyPr>
                <a:spAutoFit/>
              </a:bodyPr>
              <a:lstStyle/>
              <a:p>
                <a:pPr algn="ctr" eaLnBrk="0" hangingPunct="0">
                  <a:spcBef>
                    <a:spcPct val="50000"/>
                  </a:spcBef>
                </a:pPr>
                <a:r>
                  <a:rPr lang="en-US" sz="1400" b="0"/>
                  <a:t>Stock</a:t>
                </a:r>
              </a:p>
            </p:txBody>
          </p:sp>
        </p:grpSp>
        <p:grpSp>
          <p:nvGrpSpPr>
            <p:cNvPr id="5" name="Group 40"/>
            <p:cNvGrpSpPr>
              <a:grpSpLocks/>
            </p:cNvGrpSpPr>
            <p:nvPr/>
          </p:nvGrpSpPr>
          <p:grpSpPr bwMode="auto">
            <a:xfrm>
              <a:off x="2895" y="896"/>
              <a:ext cx="1092" cy="230"/>
              <a:chOff x="840" y="1476"/>
              <a:chExt cx="1092" cy="230"/>
            </a:xfrm>
          </p:grpSpPr>
          <p:sp>
            <p:nvSpPr>
              <p:cNvPr id="39035" name="Text Box 41"/>
              <p:cNvSpPr txBox="1">
                <a:spLocks noChangeArrowheads="1"/>
              </p:cNvSpPr>
              <p:nvPr/>
            </p:nvSpPr>
            <p:spPr bwMode="auto">
              <a:xfrm>
                <a:off x="840" y="1476"/>
                <a:ext cx="594" cy="230"/>
              </a:xfrm>
              <a:prstGeom prst="rect">
                <a:avLst/>
              </a:prstGeom>
              <a:noFill/>
              <a:ln w="12700">
                <a:noFill/>
                <a:miter lim="800000"/>
                <a:headEnd type="none" w="med" len="lg"/>
                <a:tailEnd type="none" w="sm" len="sm"/>
              </a:ln>
            </p:spPr>
            <p:txBody>
              <a:bodyPr>
                <a:spAutoFit/>
              </a:bodyPr>
              <a:lstStyle/>
              <a:p>
                <a:pPr algn="ctr" eaLnBrk="0" hangingPunct="0">
                  <a:spcBef>
                    <a:spcPct val="50000"/>
                  </a:spcBef>
                </a:pPr>
                <a:r>
                  <a:rPr lang="en-US" sz="1400" b="0"/>
                  <a:t>Prodn.</a:t>
                </a:r>
              </a:p>
            </p:txBody>
          </p:sp>
          <p:sp>
            <p:nvSpPr>
              <p:cNvPr id="39036" name="Text Box 42"/>
              <p:cNvSpPr txBox="1">
                <a:spLocks noChangeArrowheads="1"/>
              </p:cNvSpPr>
              <p:nvPr/>
            </p:nvSpPr>
            <p:spPr bwMode="auto">
              <a:xfrm>
                <a:off x="1338" y="1476"/>
                <a:ext cx="594" cy="230"/>
              </a:xfrm>
              <a:prstGeom prst="rect">
                <a:avLst/>
              </a:prstGeom>
              <a:noFill/>
              <a:ln w="12700">
                <a:noFill/>
                <a:miter lim="800000"/>
                <a:headEnd type="none" w="med" len="lg"/>
                <a:tailEnd type="none" w="sm" len="sm"/>
              </a:ln>
            </p:spPr>
            <p:txBody>
              <a:bodyPr>
                <a:spAutoFit/>
              </a:bodyPr>
              <a:lstStyle/>
              <a:p>
                <a:pPr algn="ctr" eaLnBrk="0" hangingPunct="0">
                  <a:spcBef>
                    <a:spcPct val="50000"/>
                  </a:spcBef>
                </a:pPr>
                <a:r>
                  <a:rPr lang="en-US" sz="1400" b="0"/>
                  <a:t>Stock</a:t>
                </a:r>
              </a:p>
            </p:txBody>
          </p:sp>
        </p:grpSp>
        <p:grpSp>
          <p:nvGrpSpPr>
            <p:cNvPr id="6" name="Group 43"/>
            <p:cNvGrpSpPr>
              <a:grpSpLocks/>
            </p:cNvGrpSpPr>
            <p:nvPr/>
          </p:nvGrpSpPr>
          <p:grpSpPr bwMode="auto">
            <a:xfrm>
              <a:off x="3903" y="890"/>
              <a:ext cx="1092" cy="230"/>
              <a:chOff x="840" y="1476"/>
              <a:chExt cx="1092" cy="230"/>
            </a:xfrm>
          </p:grpSpPr>
          <p:sp>
            <p:nvSpPr>
              <p:cNvPr id="39033" name="Text Box 44"/>
              <p:cNvSpPr txBox="1">
                <a:spLocks noChangeArrowheads="1"/>
              </p:cNvSpPr>
              <p:nvPr/>
            </p:nvSpPr>
            <p:spPr bwMode="auto">
              <a:xfrm>
                <a:off x="840" y="1476"/>
                <a:ext cx="594" cy="230"/>
              </a:xfrm>
              <a:prstGeom prst="rect">
                <a:avLst/>
              </a:prstGeom>
              <a:noFill/>
              <a:ln w="12700">
                <a:noFill/>
                <a:miter lim="800000"/>
                <a:headEnd type="none" w="med" len="lg"/>
                <a:tailEnd type="none" w="sm" len="sm"/>
              </a:ln>
            </p:spPr>
            <p:txBody>
              <a:bodyPr>
                <a:spAutoFit/>
              </a:bodyPr>
              <a:lstStyle/>
              <a:p>
                <a:pPr algn="ctr" eaLnBrk="0" hangingPunct="0">
                  <a:spcBef>
                    <a:spcPct val="50000"/>
                  </a:spcBef>
                </a:pPr>
                <a:r>
                  <a:rPr lang="en-US" sz="1400" b="0"/>
                  <a:t>Prodn.</a:t>
                </a:r>
              </a:p>
            </p:txBody>
          </p:sp>
          <p:sp>
            <p:nvSpPr>
              <p:cNvPr id="39034" name="Text Box 45"/>
              <p:cNvSpPr txBox="1">
                <a:spLocks noChangeArrowheads="1"/>
              </p:cNvSpPr>
              <p:nvPr/>
            </p:nvSpPr>
            <p:spPr bwMode="auto">
              <a:xfrm>
                <a:off x="1338" y="1476"/>
                <a:ext cx="594" cy="230"/>
              </a:xfrm>
              <a:prstGeom prst="rect">
                <a:avLst/>
              </a:prstGeom>
              <a:noFill/>
              <a:ln w="12700">
                <a:noFill/>
                <a:miter lim="800000"/>
                <a:headEnd type="none" w="med" len="lg"/>
                <a:tailEnd type="none" w="sm" len="sm"/>
              </a:ln>
            </p:spPr>
            <p:txBody>
              <a:bodyPr>
                <a:spAutoFit/>
              </a:bodyPr>
              <a:lstStyle/>
              <a:p>
                <a:pPr algn="ctr" eaLnBrk="0" hangingPunct="0">
                  <a:spcBef>
                    <a:spcPct val="50000"/>
                  </a:spcBef>
                </a:pPr>
                <a:r>
                  <a:rPr lang="en-US" sz="1400" b="0"/>
                  <a:t>Stock</a:t>
                </a:r>
              </a:p>
            </p:txBody>
          </p:sp>
        </p:grpSp>
        <p:sp>
          <p:nvSpPr>
            <p:cNvPr id="38979" name="Text Box 46"/>
            <p:cNvSpPr txBox="1">
              <a:spLocks noChangeArrowheads="1"/>
            </p:cNvSpPr>
            <p:nvPr/>
          </p:nvSpPr>
          <p:spPr bwMode="auto">
            <a:xfrm>
              <a:off x="946" y="1224"/>
              <a:ext cx="432" cy="230"/>
            </a:xfrm>
            <a:prstGeom prst="rect">
              <a:avLst/>
            </a:prstGeom>
            <a:noFill/>
            <a:ln w="12700">
              <a:noFill/>
              <a:miter lim="800000"/>
              <a:headEnd type="none" w="med" len="lg"/>
              <a:tailEnd type="none" w="sm" len="sm"/>
            </a:ln>
          </p:spPr>
          <p:txBody>
            <a:bodyPr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en-US" sz="1400" b="0"/>
                <a:t>100</a:t>
              </a:r>
            </a:p>
          </p:txBody>
        </p:sp>
        <p:sp>
          <p:nvSpPr>
            <p:cNvPr id="38980" name="Text Box 47"/>
            <p:cNvSpPr txBox="1">
              <a:spLocks noChangeArrowheads="1"/>
            </p:cNvSpPr>
            <p:nvPr/>
          </p:nvSpPr>
          <p:spPr bwMode="auto">
            <a:xfrm>
              <a:off x="1952" y="1224"/>
              <a:ext cx="432" cy="230"/>
            </a:xfrm>
            <a:prstGeom prst="rect">
              <a:avLst/>
            </a:prstGeom>
            <a:noFill/>
            <a:ln w="12700">
              <a:noFill/>
              <a:miter lim="800000"/>
              <a:headEnd type="none" w="med" len="lg"/>
              <a:tailEnd type="none" w="sm" len="sm"/>
            </a:ln>
          </p:spPr>
          <p:txBody>
            <a:bodyPr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en-US" sz="1400" b="0" dirty="0"/>
                <a:t>100</a:t>
              </a:r>
            </a:p>
          </p:txBody>
        </p:sp>
        <p:sp>
          <p:nvSpPr>
            <p:cNvPr id="38981" name="Text Box 48"/>
            <p:cNvSpPr txBox="1">
              <a:spLocks noChangeArrowheads="1"/>
            </p:cNvSpPr>
            <p:nvPr/>
          </p:nvSpPr>
          <p:spPr bwMode="auto">
            <a:xfrm>
              <a:off x="2912" y="1224"/>
              <a:ext cx="432" cy="230"/>
            </a:xfrm>
            <a:prstGeom prst="rect">
              <a:avLst/>
            </a:prstGeom>
            <a:noFill/>
            <a:ln w="12700">
              <a:noFill/>
              <a:miter lim="800000"/>
              <a:headEnd type="none" w="med" len="lg"/>
              <a:tailEnd type="none" w="sm" len="sm"/>
            </a:ln>
          </p:spPr>
          <p:txBody>
            <a:bodyPr>
              <a:spAutoFit/>
            </a:bodyPr>
            <a:lstStyle/>
            <a:p>
              <a:pPr algn="r" eaLnBrk="0" hangingPunct="0">
                <a:spcBef>
                  <a:spcPct val="50000"/>
                </a:spcBef>
              </a:pPr>
              <a:r>
                <a:rPr lang="en-US" sz="1400" b="0"/>
                <a:t>100</a:t>
              </a:r>
            </a:p>
          </p:txBody>
        </p:sp>
        <p:sp>
          <p:nvSpPr>
            <p:cNvPr id="38982" name="Text Box 49"/>
            <p:cNvSpPr txBox="1">
              <a:spLocks noChangeArrowheads="1"/>
            </p:cNvSpPr>
            <p:nvPr/>
          </p:nvSpPr>
          <p:spPr bwMode="auto">
            <a:xfrm>
              <a:off x="3921" y="1224"/>
              <a:ext cx="432" cy="230"/>
            </a:xfrm>
            <a:prstGeom prst="rect">
              <a:avLst/>
            </a:prstGeom>
            <a:noFill/>
            <a:ln w="12700">
              <a:noFill/>
              <a:miter lim="800000"/>
              <a:headEnd type="none" w="med" len="lg"/>
              <a:tailEnd type="none" w="sm" len="sm"/>
            </a:ln>
          </p:spPr>
          <p:txBody>
            <a:bodyPr>
              <a:spAutoFit/>
            </a:bodyPr>
            <a:lstStyle/>
            <a:p>
              <a:pPr algn="r" eaLnBrk="0" hangingPunct="0">
                <a:spcBef>
                  <a:spcPct val="50000"/>
                </a:spcBef>
              </a:pPr>
              <a:r>
                <a:rPr lang="en-US" sz="1400" b="0"/>
                <a:t>100</a:t>
              </a:r>
            </a:p>
          </p:txBody>
        </p:sp>
        <p:sp>
          <p:nvSpPr>
            <p:cNvPr id="38983" name="Text Box 50"/>
            <p:cNvSpPr txBox="1">
              <a:spLocks noChangeArrowheads="1"/>
            </p:cNvSpPr>
            <p:nvPr/>
          </p:nvSpPr>
          <p:spPr bwMode="auto">
            <a:xfrm>
              <a:off x="1376" y="1142"/>
              <a:ext cx="528" cy="391"/>
            </a:xfrm>
            <a:prstGeom prst="rect">
              <a:avLst/>
            </a:prstGeom>
            <a:noFill/>
            <a:ln w="12700">
              <a:noFill/>
              <a:miter lim="800000"/>
              <a:headEnd type="none" w="med" len="lg"/>
              <a:tailEnd type="none" w="sm" len="sm"/>
            </a:ln>
          </p:spPr>
          <p:txBody>
            <a:bodyPr>
              <a:spAutoFit/>
            </a:bodyPr>
            <a:lstStyle/>
            <a:p>
              <a:pPr algn="ctr" eaLnBrk="0" hangingPunct="0"/>
              <a:r>
                <a:rPr lang="en-US" sz="1400" b="0"/>
                <a:t>100</a:t>
              </a:r>
            </a:p>
            <a:p>
              <a:pPr algn="ctr" eaLnBrk="0" hangingPunct="0"/>
              <a:r>
                <a:rPr lang="en-US" sz="1400" b="0"/>
                <a:t>100</a:t>
              </a:r>
            </a:p>
          </p:txBody>
        </p:sp>
        <p:sp>
          <p:nvSpPr>
            <p:cNvPr id="38984" name="Text Box 51"/>
            <p:cNvSpPr txBox="1">
              <a:spLocks noChangeArrowheads="1"/>
            </p:cNvSpPr>
            <p:nvPr/>
          </p:nvSpPr>
          <p:spPr bwMode="auto">
            <a:xfrm>
              <a:off x="2392" y="1133"/>
              <a:ext cx="528" cy="391"/>
            </a:xfrm>
            <a:prstGeom prst="rect">
              <a:avLst/>
            </a:prstGeom>
            <a:noFill/>
            <a:ln w="12700">
              <a:noFill/>
              <a:miter lim="800000"/>
              <a:headEnd type="none" w="med" len="lg"/>
              <a:tailEnd type="none" w="sm" len="sm"/>
            </a:ln>
          </p:spPr>
          <p:txBody>
            <a:bodyPr>
              <a:spAutoFit/>
            </a:bodyPr>
            <a:lstStyle/>
            <a:p>
              <a:pPr algn="ctr" eaLnBrk="0" hangingPunct="0"/>
              <a:r>
                <a:rPr lang="en-US" sz="1400" b="0" dirty="0"/>
                <a:t>100</a:t>
              </a:r>
            </a:p>
            <a:p>
              <a:pPr algn="ctr" eaLnBrk="0" hangingPunct="0"/>
              <a:r>
                <a:rPr lang="en-US" sz="1400" b="0" dirty="0"/>
                <a:t>100</a:t>
              </a:r>
            </a:p>
          </p:txBody>
        </p:sp>
        <p:sp>
          <p:nvSpPr>
            <p:cNvPr id="38985" name="Text Box 52"/>
            <p:cNvSpPr txBox="1">
              <a:spLocks noChangeArrowheads="1"/>
            </p:cNvSpPr>
            <p:nvPr/>
          </p:nvSpPr>
          <p:spPr bwMode="auto">
            <a:xfrm>
              <a:off x="3313" y="1149"/>
              <a:ext cx="528" cy="391"/>
            </a:xfrm>
            <a:prstGeom prst="rect">
              <a:avLst/>
            </a:prstGeom>
            <a:noFill/>
            <a:ln w="12700">
              <a:noFill/>
              <a:miter lim="800000"/>
              <a:headEnd type="none" w="med" len="lg"/>
              <a:tailEnd type="none" w="sm" len="sm"/>
            </a:ln>
          </p:spPr>
          <p:txBody>
            <a:bodyPr>
              <a:spAutoFit/>
            </a:bodyPr>
            <a:lstStyle/>
            <a:p>
              <a:pPr algn="r" eaLnBrk="0" hangingPunct="0"/>
              <a:r>
                <a:rPr lang="en-US" sz="1400" b="0" dirty="0"/>
                <a:t>100</a:t>
              </a:r>
            </a:p>
            <a:p>
              <a:pPr algn="r" eaLnBrk="0" hangingPunct="0"/>
              <a:r>
                <a:rPr lang="en-US" sz="1400" b="0" dirty="0"/>
                <a:t>100</a:t>
              </a:r>
            </a:p>
          </p:txBody>
        </p:sp>
        <p:sp>
          <p:nvSpPr>
            <p:cNvPr id="38986" name="Text Box 53"/>
            <p:cNvSpPr txBox="1">
              <a:spLocks noChangeArrowheads="1"/>
            </p:cNvSpPr>
            <p:nvPr/>
          </p:nvSpPr>
          <p:spPr bwMode="auto">
            <a:xfrm>
              <a:off x="4344" y="1149"/>
              <a:ext cx="528" cy="391"/>
            </a:xfrm>
            <a:prstGeom prst="rect">
              <a:avLst/>
            </a:prstGeom>
            <a:noFill/>
            <a:ln w="12700">
              <a:noFill/>
              <a:miter lim="800000"/>
              <a:headEnd type="none" w="med" len="lg"/>
              <a:tailEnd type="none" w="sm" len="sm"/>
            </a:ln>
          </p:spPr>
          <p:txBody>
            <a:bodyPr>
              <a:spAutoFit/>
            </a:bodyPr>
            <a:lstStyle/>
            <a:p>
              <a:pPr algn="r" eaLnBrk="0" hangingPunct="0"/>
              <a:r>
                <a:rPr lang="en-US" sz="1400" b="0" dirty="0"/>
                <a:t>100</a:t>
              </a:r>
            </a:p>
            <a:p>
              <a:pPr algn="r" eaLnBrk="0" hangingPunct="0"/>
              <a:r>
                <a:rPr lang="en-US" sz="1400" b="0" dirty="0"/>
                <a:t>100</a:t>
              </a:r>
            </a:p>
          </p:txBody>
        </p:sp>
        <p:sp>
          <p:nvSpPr>
            <p:cNvPr id="38987" name="Text Box 54"/>
            <p:cNvSpPr txBox="1">
              <a:spLocks noChangeArrowheads="1"/>
            </p:cNvSpPr>
            <p:nvPr/>
          </p:nvSpPr>
          <p:spPr bwMode="auto">
            <a:xfrm>
              <a:off x="4913" y="1216"/>
              <a:ext cx="432" cy="230"/>
            </a:xfrm>
            <a:prstGeom prst="rect">
              <a:avLst/>
            </a:prstGeom>
            <a:noFill/>
            <a:ln w="12700">
              <a:noFill/>
              <a:miter lim="800000"/>
              <a:headEnd type="none" w="med" len="lg"/>
              <a:tailEnd type="none" w="sm" len="sm"/>
            </a:ln>
          </p:spPr>
          <p:txBody>
            <a:bodyPr>
              <a:spAutoFit/>
            </a:bodyPr>
            <a:lstStyle/>
            <a:p>
              <a:pPr algn="r" eaLnBrk="0" hangingPunct="0">
                <a:spcBef>
                  <a:spcPct val="50000"/>
                </a:spcBef>
              </a:pPr>
              <a:r>
                <a:rPr lang="en-US" sz="1400" b="0"/>
                <a:t>100</a:t>
              </a:r>
            </a:p>
          </p:txBody>
        </p:sp>
        <p:sp>
          <p:nvSpPr>
            <p:cNvPr id="38988" name="Text Box 55"/>
            <p:cNvSpPr txBox="1">
              <a:spLocks noChangeArrowheads="1"/>
            </p:cNvSpPr>
            <p:nvPr/>
          </p:nvSpPr>
          <p:spPr bwMode="auto">
            <a:xfrm>
              <a:off x="4921" y="1542"/>
              <a:ext cx="432" cy="230"/>
            </a:xfrm>
            <a:prstGeom prst="rect">
              <a:avLst/>
            </a:prstGeom>
            <a:noFill/>
            <a:ln w="12700">
              <a:noFill/>
              <a:miter lim="800000"/>
              <a:headEnd type="none" w="med" len="lg"/>
              <a:tailEnd type="none" w="sm" len="sm"/>
            </a:ln>
          </p:spPr>
          <p:txBody>
            <a:bodyPr>
              <a:spAutoFit/>
            </a:bodyPr>
            <a:lstStyle/>
            <a:p>
              <a:pPr algn="r" eaLnBrk="0" hangingPunct="0">
                <a:spcBef>
                  <a:spcPct val="50000"/>
                </a:spcBef>
              </a:pPr>
              <a:r>
                <a:rPr lang="en-US" sz="1400" b="0"/>
                <a:t> 95</a:t>
              </a:r>
            </a:p>
          </p:txBody>
        </p:sp>
        <p:sp>
          <p:nvSpPr>
            <p:cNvPr id="38989" name="Text Box 56"/>
            <p:cNvSpPr txBox="1">
              <a:spLocks noChangeArrowheads="1"/>
            </p:cNvSpPr>
            <p:nvPr/>
          </p:nvSpPr>
          <p:spPr bwMode="auto">
            <a:xfrm>
              <a:off x="4921" y="1870"/>
              <a:ext cx="432" cy="230"/>
            </a:xfrm>
            <a:prstGeom prst="rect">
              <a:avLst/>
            </a:prstGeom>
            <a:noFill/>
            <a:ln w="12700">
              <a:noFill/>
              <a:miter lim="800000"/>
              <a:headEnd type="none" w="med" len="lg"/>
              <a:tailEnd type="none" w="sm" len="sm"/>
            </a:ln>
          </p:spPr>
          <p:txBody>
            <a:bodyPr>
              <a:spAutoFit/>
            </a:bodyPr>
            <a:lstStyle/>
            <a:p>
              <a:pPr algn="r" eaLnBrk="0" hangingPunct="0">
                <a:spcBef>
                  <a:spcPct val="50000"/>
                </a:spcBef>
              </a:pPr>
              <a:r>
                <a:rPr lang="en-US" sz="1400" b="0"/>
                <a:t>95</a:t>
              </a:r>
            </a:p>
          </p:txBody>
        </p:sp>
        <p:sp>
          <p:nvSpPr>
            <p:cNvPr id="38990" name="Text Box 57"/>
            <p:cNvSpPr txBox="1">
              <a:spLocks noChangeArrowheads="1"/>
            </p:cNvSpPr>
            <p:nvPr/>
          </p:nvSpPr>
          <p:spPr bwMode="auto">
            <a:xfrm>
              <a:off x="4899" y="2552"/>
              <a:ext cx="432" cy="230"/>
            </a:xfrm>
            <a:prstGeom prst="rect">
              <a:avLst/>
            </a:prstGeom>
            <a:noFill/>
            <a:ln w="12700">
              <a:noFill/>
              <a:miter lim="800000"/>
              <a:headEnd type="none" w="med" len="lg"/>
              <a:tailEnd type="none" w="sm" len="sm"/>
            </a:ln>
          </p:spPr>
          <p:txBody>
            <a:bodyPr>
              <a:spAutoFit/>
            </a:bodyPr>
            <a:lstStyle/>
            <a:p>
              <a:pPr algn="r" eaLnBrk="0" hangingPunct="0">
                <a:spcBef>
                  <a:spcPct val="50000"/>
                </a:spcBef>
              </a:pPr>
              <a:r>
                <a:rPr lang="en-US" sz="1400" b="0"/>
                <a:t>95</a:t>
              </a:r>
            </a:p>
          </p:txBody>
        </p:sp>
        <p:sp>
          <p:nvSpPr>
            <p:cNvPr id="38991" name="Text Box 58"/>
            <p:cNvSpPr txBox="1">
              <a:spLocks noChangeArrowheads="1"/>
            </p:cNvSpPr>
            <p:nvPr/>
          </p:nvSpPr>
          <p:spPr bwMode="auto">
            <a:xfrm>
              <a:off x="4908" y="2206"/>
              <a:ext cx="432" cy="230"/>
            </a:xfrm>
            <a:prstGeom prst="rect">
              <a:avLst/>
            </a:prstGeom>
            <a:noFill/>
            <a:ln w="12700">
              <a:noFill/>
              <a:miter lim="800000"/>
              <a:headEnd type="none" w="med" len="lg"/>
              <a:tailEnd type="none" w="sm" len="sm"/>
            </a:ln>
          </p:spPr>
          <p:txBody>
            <a:bodyPr>
              <a:spAutoFit/>
            </a:bodyPr>
            <a:lstStyle/>
            <a:p>
              <a:pPr algn="r" eaLnBrk="0" hangingPunct="0">
                <a:spcBef>
                  <a:spcPct val="50000"/>
                </a:spcBef>
              </a:pPr>
              <a:r>
                <a:rPr lang="en-US" sz="1400" b="0"/>
                <a:t> 95</a:t>
              </a:r>
            </a:p>
          </p:txBody>
        </p:sp>
        <p:sp>
          <p:nvSpPr>
            <p:cNvPr id="38992" name="Text Box 59"/>
            <p:cNvSpPr txBox="1">
              <a:spLocks noChangeArrowheads="1"/>
            </p:cNvSpPr>
            <p:nvPr/>
          </p:nvSpPr>
          <p:spPr bwMode="auto">
            <a:xfrm>
              <a:off x="4921" y="2878"/>
              <a:ext cx="432" cy="230"/>
            </a:xfrm>
            <a:prstGeom prst="rect">
              <a:avLst/>
            </a:prstGeom>
            <a:noFill/>
            <a:ln w="12700">
              <a:noFill/>
              <a:miter lim="800000"/>
              <a:headEnd type="none" w="med" len="lg"/>
              <a:tailEnd type="none" w="sm" len="sm"/>
            </a:ln>
          </p:spPr>
          <p:txBody>
            <a:bodyPr>
              <a:spAutoFit/>
            </a:bodyPr>
            <a:lstStyle/>
            <a:p>
              <a:pPr algn="r" eaLnBrk="0" hangingPunct="0">
                <a:spcBef>
                  <a:spcPct val="50000"/>
                </a:spcBef>
              </a:pPr>
              <a:r>
                <a:rPr lang="en-US" sz="1400" b="0"/>
                <a:t> 95</a:t>
              </a:r>
            </a:p>
          </p:txBody>
        </p:sp>
        <p:sp>
          <p:nvSpPr>
            <p:cNvPr id="38993" name="Text Box 71"/>
            <p:cNvSpPr txBox="1">
              <a:spLocks noChangeArrowheads="1"/>
            </p:cNvSpPr>
            <p:nvPr/>
          </p:nvSpPr>
          <p:spPr bwMode="auto">
            <a:xfrm>
              <a:off x="948" y="1558"/>
              <a:ext cx="432" cy="230"/>
            </a:xfrm>
            <a:prstGeom prst="rect">
              <a:avLst/>
            </a:prstGeom>
            <a:noFill/>
            <a:ln w="12700">
              <a:noFill/>
              <a:miter lim="800000"/>
              <a:headEnd type="none" w="med" len="lg"/>
              <a:tailEnd type="none" w="sm" len="sm"/>
            </a:ln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GB" sz="1400" b="0"/>
                <a:t>20</a:t>
              </a:r>
              <a:endParaRPr lang="en-US" sz="1400" b="0"/>
            </a:p>
          </p:txBody>
        </p:sp>
        <p:sp>
          <p:nvSpPr>
            <p:cNvPr id="38994" name="Text Box 72"/>
            <p:cNvSpPr txBox="1">
              <a:spLocks noChangeArrowheads="1"/>
            </p:cNvSpPr>
            <p:nvPr/>
          </p:nvSpPr>
          <p:spPr bwMode="auto">
            <a:xfrm>
              <a:off x="1854" y="1558"/>
              <a:ext cx="432" cy="230"/>
            </a:xfrm>
            <a:prstGeom prst="rect">
              <a:avLst/>
            </a:prstGeom>
            <a:noFill/>
            <a:ln w="12700">
              <a:noFill/>
              <a:miter lim="800000"/>
              <a:headEnd type="none" w="med" len="lg"/>
              <a:tailEnd type="none" w="sm" len="sm"/>
            </a:ln>
          </p:spPr>
          <p:txBody>
            <a:bodyPr>
              <a:spAutoFit/>
            </a:bodyPr>
            <a:lstStyle/>
            <a:p>
              <a:pPr algn="r" eaLnBrk="0" hangingPunct="0">
                <a:spcBef>
                  <a:spcPct val="50000"/>
                </a:spcBef>
              </a:pPr>
              <a:r>
                <a:rPr lang="en-GB" sz="1400" b="0"/>
                <a:t>6</a:t>
              </a:r>
              <a:r>
                <a:rPr lang="en-US" sz="1400" b="0"/>
                <a:t>0</a:t>
              </a:r>
            </a:p>
          </p:txBody>
        </p:sp>
        <p:sp>
          <p:nvSpPr>
            <p:cNvPr id="38995" name="Text Box 73"/>
            <p:cNvSpPr txBox="1">
              <a:spLocks noChangeArrowheads="1"/>
            </p:cNvSpPr>
            <p:nvPr/>
          </p:nvSpPr>
          <p:spPr bwMode="auto">
            <a:xfrm>
              <a:off x="2898" y="1558"/>
              <a:ext cx="432" cy="230"/>
            </a:xfrm>
            <a:prstGeom prst="rect">
              <a:avLst/>
            </a:prstGeom>
            <a:noFill/>
            <a:ln w="12700">
              <a:noFill/>
              <a:miter lim="800000"/>
              <a:headEnd type="none" w="med" len="lg"/>
              <a:tailEnd type="none" w="sm" len="sm"/>
            </a:ln>
          </p:spPr>
          <p:txBody>
            <a:bodyPr>
              <a:spAutoFit/>
            </a:bodyPr>
            <a:lstStyle/>
            <a:p>
              <a:pPr algn="r" eaLnBrk="0" hangingPunct="0">
                <a:spcBef>
                  <a:spcPct val="50000"/>
                </a:spcBef>
              </a:pPr>
              <a:r>
                <a:rPr lang="en-GB" sz="1400" b="0"/>
                <a:t>8</a:t>
              </a:r>
              <a:r>
                <a:rPr lang="en-US" sz="1400" b="0"/>
                <a:t>0</a:t>
              </a:r>
            </a:p>
          </p:txBody>
        </p:sp>
        <p:sp>
          <p:nvSpPr>
            <p:cNvPr id="38996" name="Text Box 74"/>
            <p:cNvSpPr txBox="1">
              <a:spLocks noChangeArrowheads="1"/>
            </p:cNvSpPr>
            <p:nvPr/>
          </p:nvSpPr>
          <p:spPr bwMode="auto">
            <a:xfrm>
              <a:off x="3909" y="1558"/>
              <a:ext cx="432" cy="230"/>
            </a:xfrm>
            <a:prstGeom prst="rect">
              <a:avLst/>
            </a:prstGeom>
            <a:noFill/>
            <a:ln w="12700">
              <a:noFill/>
              <a:miter lim="800000"/>
              <a:headEnd type="none" w="med" len="lg"/>
              <a:tailEnd type="none" w="sm" len="sm"/>
            </a:ln>
          </p:spPr>
          <p:txBody>
            <a:bodyPr>
              <a:spAutoFit/>
            </a:bodyPr>
            <a:lstStyle/>
            <a:p>
              <a:pPr algn="r" eaLnBrk="0" hangingPunct="0">
                <a:spcBef>
                  <a:spcPct val="50000"/>
                </a:spcBef>
              </a:pPr>
              <a:r>
                <a:rPr lang="en-GB" sz="1400" b="0"/>
                <a:t>9</a:t>
              </a:r>
              <a:r>
                <a:rPr lang="en-US" sz="1400" b="0"/>
                <a:t>0</a:t>
              </a:r>
            </a:p>
          </p:txBody>
        </p:sp>
        <p:sp>
          <p:nvSpPr>
            <p:cNvPr id="38997" name="Text Box 75"/>
            <p:cNvSpPr txBox="1">
              <a:spLocks noChangeArrowheads="1"/>
            </p:cNvSpPr>
            <p:nvPr/>
          </p:nvSpPr>
          <p:spPr bwMode="auto">
            <a:xfrm>
              <a:off x="1287" y="1476"/>
              <a:ext cx="528" cy="391"/>
            </a:xfrm>
            <a:prstGeom prst="rect">
              <a:avLst/>
            </a:prstGeom>
            <a:noFill/>
            <a:ln w="12700">
              <a:noFill/>
              <a:miter lim="800000"/>
              <a:headEnd type="none" w="med" len="lg"/>
              <a:tailEnd type="none" w="sm" len="sm"/>
            </a:ln>
          </p:spPr>
          <p:txBody>
            <a:bodyPr>
              <a:spAutoFit/>
            </a:bodyPr>
            <a:lstStyle/>
            <a:p>
              <a:pPr algn="r" eaLnBrk="0" hangingPunct="0"/>
              <a:r>
                <a:rPr lang="en-US" sz="1400" b="0" dirty="0"/>
                <a:t>100</a:t>
              </a:r>
            </a:p>
            <a:p>
              <a:pPr algn="r" eaLnBrk="0" hangingPunct="0"/>
              <a:r>
                <a:rPr lang="en-GB" sz="1400" b="0" dirty="0"/>
                <a:t>6</a:t>
              </a:r>
              <a:r>
                <a:rPr lang="en-US" sz="1400" b="0" dirty="0"/>
                <a:t>0</a:t>
              </a:r>
            </a:p>
          </p:txBody>
        </p:sp>
        <p:sp>
          <p:nvSpPr>
            <p:cNvPr id="38998" name="Text Box 76"/>
            <p:cNvSpPr txBox="1">
              <a:spLocks noChangeArrowheads="1"/>
            </p:cNvSpPr>
            <p:nvPr/>
          </p:nvSpPr>
          <p:spPr bwMode="auto">
            <a:xfrm>
              <a:off x="2313" y="1467"/>
              <a:ext cx="528" cy="391"/>
            </a:xfrm>
            <a:prstGeom prst="rect">
              <a:avLst/>
            </a:prstGeom>
            <a:noFill/>
            <a:ln w="12700">
              <a:noFill/>
              <a:miter lim="800000"/>
              <a:headEnd type="none" w="med" len="lg"/>
              <a:tailEnd type="none" w="sm" len="sm"/>
            </a:ln>
          </p:spPr>
          <p:txBody>
            <a:bodyPr>
              <a:spAutoFit/>
            </a:bodyPr>
            <a:lstStyle/>
            <a:p>
              <a:pPr algn="r" eaLnBrk="0" hangingPunct="0"/>
              <a:r>
                <a:rPr lang="en-US" sz="1400" b="0" dirty="0"/>
                <a:t>100</a:t>
              </a:r>
            </a:p>
            <a:p>
              <a:pPr algn="r" eaLnBrk="0" hangingPunct="0"/>
              <a:r>
                <a:rPr lang="en-GB" sz="1400" b="0" dirty="0"/>
                <a:t>8</a:t>
              </a:r>
              <a:r>
                <a:rPr lang="en-US" sz="1400" b="0" dirty="0"/>
                <a:t>0</a:t>
              </a:r>
            </a:p>
          </p:txBody>
        </p:sp>
        <p:sp>
          <p:nvSpPr>
            <p:cNvPr id="38999" name="Text Box 77"/>
            <p:cNvSpPr txBox="1">
              <a:spLocks noChangeArrowheads="1"/>
            </p:cNvSpPr>
            <p:nvPr/>
          </p:nvSpPr>
          <p:spPr bwMode="auto">
            <a:xfrm>
              <a:off x="3306" y="1475"/>
              <a:ext cx="528" cy="391"/>
            </a:xfrm>
            <a:prstGeom prst="rect">
              <a:avLst/>
            </a:prstGeom>
            <a:noFill/>
            <a:ln w="12700">
              <a:noFill/>
              <a:miter lim="800000"/>
              <a:headEnd type="none" w="med" len="lg"/>
              <a:tailEnd type="none" w="sm" len="sm"/>
            </a:ln>
          </p:spPr>
          <p:txBody>
            <a:bodyPr>
              <a:spAutoFit/>
            </a:bodyPr>
            <a:lstStyle/>
            <a:p>
              <a:pPr algn="r" eaLnBrk="0" hangingPunct="0"/>
              <a:r>
                <a:rPr lang="en-US" sz="1400" b="0" dirty="0"/>
                <a:t>100</a:t>
              </a:r>
            </a:p>
            <a:p>
              <a:pPr algn="r" eaLnBrk="0" hangingPunct="0"/>
              <a:r>
                <a:rPr lang="en-GB" sz="1400" b="0" dirty="0"/>
                <a:t>9</a:t>
              </a:r>
              <a:r>
                <a:rPr lang="en-US" sz="1400" b="0" dirty="0"/>
                <a:t>0</a:t>
              </a:r>
            </a:p>
          </p:txBody>
        </p:sp>
        <p:sp>
          <p:nvSpPr>
            <p:cNvPr id="39000" name="Text Box 78"/>
            <p:cNvSpPr txBox="1">
              <a:spLocks noChangeArrowheads="1"/>
            </p:cNvSpPr>
            <p:nvPr/>
          </p:nvSpPr>
          <p:spPr bwMode="auto">
            <a:xfrm>
              <a:off x="4338" y="1467"/>
              <a:ext cx="528" cy="391"/>
            </a:xfrm>
            <a:prstGeom prst="rect">
              <a:avLst/>
            </a:prstGeom>
            <a:noFill/>
            <a:ln w="12700">
              <a:noFill/>
              <a:miter lim="800000"/>
              <a:headEnd type="none" w="med" len="lg"/>
              <a:tailEnd type="none" w="sm" len="sm"/>
            </a:ln>
          </p:spPr>
          <p:txBody>
            <a:bodyPr>
              <a:spAutoFit/>
            </a:bodyPr>
            <a:lstStyle/>
            <a:p>
              <a:pPr algn="r" eaLnBrk="0" hangingPunct="0"/>
              <a:r>
                <a:rPr lang="en-US" sz="1400" b="0" dirty="0"/>
                <a:t>100</a:t>
              </a:r>
            </a:p>
            <a:p>
              <a:pPr algn="r" eaLnBrk="0" hangingPunct="0"/>
              <a:r>
                <a:rPr lang="en-GB" sz="1400" b="0" dirty="0"/>
                <a:t>95</a:t>
              </a:r>
              <a:endParaRPr lang="en-US" sz="1400" b="0" dirty="0"/>
            </a:p>
          </p:txBody>
        </p:sp>
        <p:sp>
          <p:nvSpPr>
            <p:cNvPr id="39001" name="Text Box 79"/>
            <p:cNvSpPr txBox="1">
              <a:spLocks noChangeArrowheads="1"/>
            </p:cNvSpPr>
            <p:nvPr/>
          </p:nvSpPr>
          <p:spPr bwMode="auto">
            <a:xfrm>
              <a:off x="942" y="1879"/>
              <a:ext cx="432" cy="230"/>
            </a:xfrm>
            <a:prstGeom prst="rect">
              <a:avLst/>
            </a:prstGeom>
            <a:noFill/>
            <a:ln w="12700">
              <a:noFill/>
              <a:miter lim="800000"/>
              <a:headEnd type="none" w="med" len="lg"/>
              <a:tailEnd type="none" w="sm" len="sm"/>
            </a:ln>
          </p:spPr>
          <p:txBody>
            <a:bodyPr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en-US" sz="1400" b="0"/>
                <a:t>1</a:t>
              </a:r>
              <a:r>
                <a:rPr lang="en-GB" sz="1400" b="0"/>
                <a:t>8</a:t>
              </a:r>
              <a:r>
                <a:rPr lang="en-US" sz="1400" b="0"/>
                <a:t>0</a:t>
              </a:r>
            </a:p>
          </p:txBody>
        </p:sp>
        <p:sp>
          <p:nvSpPr>
            <p:cNvPr id="39002" name="Text Box 80"/>
            <p:cNvSpPr txBox="1">
              <a:spLocks noChangeArrowheads="1"/>
            </p:cNvSpPr>
            <p:nvPr/>
          </p:nvSpPr>
          <p:spPr bwMode="auto">
            <a:xfrm>
              <a:off x="1948" y="1879"/>
              <a:ext cx="432" cy="230"/>
            </a:xfrm>
            <a:prstGeom prst="rect">
              <a:avLst/>
            </a:prstGeom>
            <a:noFill/>
            <a:ln w="12700">
              <a:noFill/>
              <a:miter lim="800000"/>
              <a:headEnd type="none" w="med" len="lg"/>
              <a:tailEnd type="none" w="sm" len="sm"/>
            </a:ln>
          </p:spPr>
          <p:txBody>
            <a:bodyPr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en-US" sz="1400" b="0"/>
                <a:t>1</a:t>
              </a:r>
              <a:r>
                <a:rPr lang="en-GB" sz="1400" b="0"/>
                <a:t>2</a:t>
              </a:r>
              <a:r>
                <a:rPr lang="en-US" sz="1400" b="0"/>
                <a:t>0</a:t>
              </a:r>
            </a:p>
          </p:txBody>
        </p:sp>
        <p:sp>
          <p:nvSpPr>
            <p:cNvPr id="39003" name="Text Box 81"/>
            <p:cNvSpPr txBox="1">
              <a:spLocks noChangeArrowheads="1"/>
            </p:cNvSpPr>
            <p:nvPr/>
          </p:nvSpPr>
          <p:spPr bwMode="auto">
            <a:xfrm>
              <a:off x="2901" y="1879"/>
              <a:ext cx="432" cy="230"/>
            </a:xfrm>
            <a:prstGeom prst="rect">
              <a:avLst/>
            </a:prstGeom>
            <a:noFill/>
            <a:ln w="12700">
              <a:noFill/>
              <a:miter lim="800000"/>
              <a:headEnd type="none" w="med" len="lg"/>
              <a:tailEnd type="none" w="sm" len="sm"/>
            </a:ln>
          </p:spPr>
          <p:txBody>
            <a:bodyPr>
              <a:spAutoFit/>
            </a:bodyPr>
            <a:lstStyle/>
            <a:p>
              <a:pPr algn="r" eaLnBrk="0" hangingPunct="0">
                <a:spcBef>
                  <a:spcPct val="50000"/>
                </a:spcBef>
              </a:pPr>
              <a:r>
                <a:rPr lang="en-US" sz="1400" b="0"/>
                <a:t>100</a:t>
              </a:r>
            </a:p>
          </p:txBody>
        </p:sp>
        <p:sp>
          <p:nvSpPr>
            <p:cNvPr id="39004" name="Text Box 82"/>
            <p:cNvSpPr txBox="1">
              <a:spLocks noChangeArrowheads="1"/>
            </p:cNvSpPr>
            <p:nvPr/>
          </p:nvSpPr>
          <p:spPr bwMode="auto">
            <a:xfrm>
              <a:off x="3903" y="1879"/>
              <a:ext cx="432" cy="230"/>
            </a:xfrm>
            <a:prstGeom prst="rect">
              <a:avLst/>
            </a:prstGeom>
            <a:noFill/>
            <a:ln w="12700">
              <a:noFill/>
              <a:miter lim="800000"/>
              <a:headEnd type="none" w="med" len="lg"/>
              <a:tailEnd type="none" w="sm" len="sm"/>
            </a:ln>
          </p:spPr>
          <p:txBody>
            <a:bodyPr>
              <a:spAutoFit/>
            </a:bodyPr>
            <a:lstStyle/>
            <a:p>
              <a:pPr algn="r" eaLnBrk="0" hangingPunct="0">
                <a:spcBef>
                  <a:spcPct val="50000"/>
                </a:spcBef>
              </a:pPr>
              <a:r>
                <a:rPr lang="en-GB" sz="1400" b="0"/>
                <a:t>95</a:t>
              </a:r>
              <a:endParaRPr lang="en-US" sz="1400" b="0"/>
            </a:p>
          </p:txBody>
        </p:sp>
        <p:sp>
          <p:nvSpPr>
            <p:cNvPr id="39005" name="Text Box 83"/>
            <p:cNvSpPr txBox="1">
              <a:spLocks noChangeArrowheads="1"/>
            </p:cNvSpPr>
            <p:nvPr/>
          </p:nvSpPr>
          <p:spPr bwMode="auto">
            <a:xfrm>
              <a:off x="1287" y="1797"/>
              <a:ext cx="528" cy="391"/>
            </a:xfrm>
            <a:prstGeom prst="rect">
              <a:avLst/>
            </a:prstGeom>
            <a:noFill/>
            <a:ln w="12700">
              <a:noFill/>
              <a:miter lim="800000"/>
              <a:headEnd type="none" w="med" len="lg"/>
              <a:tailEnd type="none" w="sm" len="sm"/>
            </a:ln>
          </p:spPr>
          <p:txBody>
            <a:bodyPr>
              <a:spAutoFit/>
            </a:bodyPr>
            <a:lstStyle/>
            <a:p>
              <a:pPr algn="r" eaLnBrk="0" hangingPunct="0"/>
              <a:r>
                <a:rPr lang="en-GB" sz="1400" b="0" dirty="0"/>
                <a:t>60</a:t>
              </a:r>
              <a:endParaRPr lang="en-US" sz="1400" b="0" dirty="0"/>
            </a:p>
            <a:p>
              <a:pPr algn="r" eaLnBrk="0" hangingPunct="0"/>
              <a:r>
                <a:rPr lang="en-US" sz="1400" b="0" dirty="0"/>
                <a:t>1</a:t>
              </a:r>
              <a:r>
                <a:rPr lang="en-GB" sz="1400" b="0" dirty="0"/>
                <a:t>2</a:t>
              </a:r>
              <a:r>
                <a:rPr lang="en-US" sz="1400" b="0" dirty="0"/>
                <a:t>0</a:t>
              </a:r>
            </a:p>
          </p:txBody>
        </p:sp>
        <p:sp>
          <p:nvSpPr>
            <p:cNvPr id="39006" name="Text Box 84"/>
            <p:cNvSpPr txBox="1">
              <a:spLocks noChangeArrowheads="1"/>
            </p:cNvSpPr>
            <p:nvPr/>
          </p:nvSpPr>
          <p:spPr bwMode="auto">
            <a:xfrm>
              <a:off x="2307" y="1788"/>
              <a:ext cx="528" cy="391"/>
            </a:xfrm>
            <a:prstGeom prst="rect">
              <a:avLst/>
            </a:prstGeom>
            <a:noFill/>
            <a:ln w="12700">
              <a:noFill/>
              <a:miter lim="800000"/>
              <a:headEnd type="none" w="med" len="lg"/>
              <a:tailEnd type="none" w="sm" len="sm"/>
            </a:ln>
          </p:spPr>
          <p:txBody>
            <a:bodyPr>
              <a:spAutoFit/>
            </a:bodyPr>
            <a:lstStyle/>
            <a:p>
              <a:pPr algn="r" eaLnBrk="0" hangingPunct="0"/>
              <a:r>
                <a:rPr lang="en-GB" sz="1400" b="0" dirty="0"/>
                <a:t>80</a:t>
              </a:r>
              <a:endParaRPr lang="en-US" sz="1400" b="0" dirty="0"/>
            </a:p>
            <a:p>
              <a:pPr algn="r" eaLnBrk="0" hangingPunct="0"/>
              <a:r>
                <a:rPr lang="en-US" sz="1400" b="0" dirty="0"/>
                <a:t>100</a:t>
              </a:r>
            </a:p>
          </p:txBody>
        </p:sp>
        <p:sp>
          <p:nvSpPr>
            <p:cNvPr id="39007" name="Text Box 85"/>
            <p:cNvSpPr txBox="1">
              <a:spLocks noChangeArrowheads="1"/>
            </p:cNvSpPr>
            <p:nvPr/>
          </p:nvSpPr>
          <p:spPr bwMode="auto">
            <a:xfrm>
              <a:off x="3323" y="1788"/>
              <a:ext cx="528" cy="391"/>
            </a:xfrm>
            <a:prstGeom prst="rect">
              <a:avLst/>
            </a:prstGeom>
            <a:noFill/>
            <a:ln w="12700">
              <a:noFill/>
              <a:miter lim="800000"/>
              <a:headEnd type="none" w="med" len="lg"/>
              <a:tailEnd type="none" w="sm" len="sm"/>
            </a:ln>
          </p:spPr>
          <p:txBody>
            <a:bodyPr>
              <a:spAutoFit/>
            </a:bodyPr>
            <a:lstStyle/>
            <a:p>
              <a:pPr algn="r" eaLnBrk="0" hangingPunct="0"/>
              <a:r>
                <a:rPr lang="en-GB" sz="1400" b="0" dirty="0"/>
                <a:t>9</a:t>
              </a:r>
              <a:r>
                <a:rPr lang="en-US" sz="1400" b="0" dirty="0"/>
                <a:t>0</a:t>
              </a:r>
            </a:p>
            <a:p>
              <a:pPr algn="r" eaLnBrk="0" hangingPunct="0"/>
              <a:r>
                <a:rPr lang="en-GB" sz="1400" b="0" dirty="0"/>
                <a:t>95</a:t>
              </a:r>
              <a:endParaRPr lang="en-US" sz="1400" b="0" dirty="0"/>
            </a:p>
          </p:txBody>
        </p:sp>
        <p:sp>
          <p:nvSpPr>
            <p:cNvPr id="39008" name="Text Box 86"/>
            <p:cNvSpPr txBox="1">
              <a:spLocks noChangeArrowheads="1"/>
            </p:cNvSpPr>
            <p:nvPr/>
          </p:nvSpPr>
          <p:spPr bwMode="auto">
            <a:xfrm>
              <a:off x="4326" y="1797"/>
              <a:ext cx="528" cy="391"/>
            </a:xfrm>
            <a:prstGeom prst="rect">
              <a:avLst/>
            </a:prstGeom>
            <a:noFill/>
            <a:ln w="12700">
              <a:noFill/>
              <a:miter lim="800000"/>
              <a:headEnd type="none" w="med" len="lg"/>
              <a:tailEnd type="none" w="sm" len="sm"/>
            </a:ln>
          </p:spPr>
          <p:txBody>
            <a:bodyPr>
              <a:spAutoFit/>
            </a:bodyPr>
            <a:lstStyle/>
            <a:p>
              <a:pPr algn="r" eaLnBrk="0" hangingPunct="0"/>
              <a:r>
                <a:rPr lang="en-GB" sz="1400" b="0" dirty="0"/>
                <a:t>95</a:t>
              </a:r>
              <a:endParaRPr lang="en-US" sz="1400" b="0" dirty="0"/>
            </a:p>
            <a:p>
              <a:pPr algn="r" eaLnBrk="0" hangingPunct="0"/>
              <a:r>
                <a:rPr lang="en-GB" sz="1400" b="0" dirty="0"/>
                <a:t>95</a:t>
              </a:r>
              <a:endParaRPr lang="en-US" sz="1400" b="0" dirty="0"/>
            </a:p>
          </p:txBody>
        </p:sp>
        <p:sp>
          <p:nvSpPr>
            <p:cNvPr id="39009" name="Text Box 87"/>
            <p:cNvSpPr txBox="1">
              <a:spLocks noChangeArrowheads="1"/>
            </p:cNvSpPr>
            <p:nvPr/>
          </p:nvSpPr>
          <p:spPr bwMode="auto">
            <a:xfrm>
              <a:off x="846" y="2209"/>
              <a:ext cx="432" cy="230"/>
            </a:xfrm>
            <a:prstGeom prst="rect">
              <a:avLst/>
            </a:prstGeom>
            <a:noFill/>
            <a:ln w="12700">
              <a:noFill/>
              <a:miter lim="800000"/>
              <a:headEnd type="none" w="med" len="lg"/>
              <a:tailEnd type="none" w="sm" len="sm"/>
            </a:ln>
          </p:spPr>
          <p:txBody>
            <a:bodyPr>
              <a:spAutoFit/>
            </a:bodyPr>
            <a:lstStyle/>
            <a:p>
              <a:pPr algn="r" eaLnBrk="0" hangingPunct="0">
                <a:spcBef>
                  <a:spcPct val="50000"/>
                </a:spcBef>
              </a:pPr>
              <a:r>
                <a:rPr lang="en-GB" sz="1400" b="0"/>
                <a:t>6</a:t>
              </a:r>
              <a:r>
                <a:rPr lang="en-US" sz="1400" b="0"/>
                <a:t>0</a:t>
              </a:r>
            </a:p>
          </p:txBody>
        </p:sp>
        <p:sp>
          <p:nvSpPr>
            <p:cNvPr id="39010" name="Text Box 88"/>
            <p:cNvSpPr txBox="1">
              <a:spLocks noChangeArrowheads="1"/>
            </p:cNvSpPr>
            <p:nvPr/>
          </p:nvSpPr>
          <p:spPr bwMode="auto">
            <a:xfrm>
              <a:off x="1857" y="2209"/>
              <a:ext cx="432" cy="230"/>
            </a:xfrm>
            <a:prstGeom prst="rect">
              <a:avLst/>
            </a:prstGeom>
            <a:noFill/>
            <a:ln w="12700">
              <a:noFill/>
              <a:miter lim="800000"/>
              <a:headEnd type="none" w="med" len="lg"/>
              <a:tailEnd type="none" w="sm" len="sm"/>
            </a:ln>
          </p:spPr>
          <p:txBody>
            <a:bodyPr>
              <a:spAutoFit/>
            </a:bodyPr>
            <a:lstStyle/>
            <a:p>
              <a:pPr algn="r" eaLnBrk="0" hangingPunct="0">
                <a:spcBef>
                  <a:spcPct val="50000"/>
                </a:spcBef>
              </a:pPr>
              <a:r>
                <a:rPr lang="en-GB" sz="1400" b="0"/>
                <a:t>9</a:t>
              </a:r>
              <a:r>
                <a:rPr lang="en-US" sz="1400" b="0"/>
                <a:t>0</a:t>
              </a:r>
            </a:p>
          </p:txBody>
        </p:sp>
        <p:sp>
          <p:nvSpPr>
            <p:cNvPr id="39011" name="Text Box 89"/>
            <p:cNvSpPr txBox="1">
              <a:spLocks noChangeArrowheads="1"/>
            </p:cNvSpPr>
            <p:nvPr/>
          </p:nvSpPr>
          <p:spPr bwMode="auto">
            <a:xfrm>
              <a:off x="2905" y="2209"/>
              <a:ext cx="432" cy="230"/>
            </a:xfrm>
            <a:prstGeom prst="rect">
              <a:avLst/>
            </a:prstGeom>
            <a:noFill/>
            <a:ln w="12700">
              <a:noFill/>
              <a:miter lim="800000"/>
              <a:headEnd type="none" w="med" len="lg"/>
              <a:tailEnd type="none" w="sm" len="sm"/>
            </a:ln>
          </p:spPr>
          <p:txBody>
            <a:bodyPr>
              <a:spAutoFit/>
            </a:bodyPr>
            <a:lstStyle/>
            <a:p>
              <a:pPr algn="r" eaLnBrk="0" hangingPunct="0">
                <a:spcBef>
                  <a:spcPct val="50000"/>
                </a:spcBef>
              </a:pPr>
              <a:r>
                <a:rPr lang="en-GB" sz="1400" b="0"/>
                <a:t>95</a:t>
              </a:r>
              <a:endParaRPr lang="en-US" sz="1400" b="0"/>
            </a:p>
          </p:txBody>
        </p:sp>
        <p:sp>
          <p:nvSpPr>
            <p:cNvPr id="39012" name="Text Box 90"/>
            <p:cNvSpPr txBox="1">
              <a:spLocks noChangeArrowheads="1"/>
            </p:cNvSpPr>
            <p:nvPr/>
          </p:nvSpPr>
          <p:spPr bwMode="auto">
            <a:xfrm>
              <a:off x="1272" y="2127"/>
              <a:ext cx="528" cy="391"/>
            </a:xfrm>
            <a:prstGeom prst="rect">
              <a:avLst/>
            </a:prstGeom>
            <a:noFill/>
            <a:ln w="12700">
              <a:noFill/>
              <a:miter lim="800000"/>
              <a:headEnd type="none" w="med" len="lg"/>
              <a:tailEnd type="none" w="sm" len="sm"/>
            </a:ln>
          </p:spPr>
          <p:txBody>
            <a:bodyPr>
              <a:spAutoFit/>
            </a:bodyPr>
            <a:lstStyle/>
            <a:p>
              <a:pPr algn="r" eaLnBrk="0" hangingPunct="0"/>
              <a:r>
                <a:rPr lang="en-US" sz="1400" b="0" dirty="0"/>
                <a:t>1</a:t>
              </a:r>
              <a:r>
                <a:rPr lang="en-GB" sz="1400" b="0" dirty="0"/>
                <a:t>2</a:t>
              </a:r>
              <a:r>
                <a:rPr lang="en-US" sz="1400" b="0" dirty="0"/>
                <a:t>0</a:t>
              </a:r>
            </a:p>
            <a:p>
              <a:pPr algn="r" eaLnBrk="0" hangingPunct="0"/>
              <a:r>
                <a:rPr lang="en-GB" sz="1400" b="0" dirty="0"/>
                <a:t>9</a:t>
              </a:r>
              <a:r>
                <a:rPr lang="en-US" sz="1400" b="0" dirty="0"/>
                <a:t>0</a:t>
              </a:r>
            </a:p>
          </p:txBody>
        </p:sp>
        <p:sp>
          <p:nvSpPr>
            <p:cNvPr id="39013" name="Text Box 91"/>
            <p:cNvSpPr txBox="1">
              <a:spLocks noChangeArrowheads="1"/>
            </p:cNvSpPr>
            <p:nvPr/>
          </p:nvSpPr>
          <p:spPr bwMode="auto">
            <a:xfrm>
              <a:off x="2307" y="2118"/>
              <a:ext cx="528" cy="391"/>
            </a:xfrm>
            <a:prstGeom prst="rect">
              <a:avLst/>
            </a:prstGeom>
            <a:noFill/>
            <a:ln w="12700">
              <a:noFill/>
              <a:miter lim="800000"/>
              <a:headEnd type="none" w="med" len="lg"/>
              <a:tailEnd type="none" w="sm" len="sm"/>
            </a:ln>
          </p:spPr>
          <p:txBody>
            <a:bodyPr>
              <a:spAutoFit/>
            </a:bodyPr>
            <a:lstStyle/>
            <a:p>
              <a:pPr algn="r" eaLnBrk="0" hangingPunct="0"/>
              <a:r>
                <a:rPr lang="en-US" sz="1400" b="0"/>
                <a:t>100</a:t>
              </a:r>
            </a:p>
            <a:p>
              <a:pPr algn="r" eaLnBrk="0" hangingPunct="0"/>
              <a:r>
                <a:rPr lang="en-GB" sz="1400" b="0"/>
                <a:t>95</a:t>
              </a:r>
              <a:endParaRPr lang="en-US" sz="1400" b="0"/>
            </a:p>
          </p:txBody>
        </p:sp>
        <p:sp>
          <p:nvSpPr>
            <p:cNvPr id="39014" name="Text Box 92"/>
            <p:cNvSpPr txBox="1">
              <a:spLocks noChangeArrowheads="1"/>
            </p:cNvSpPr>
            <p:nvPr/>
          </p:nvSpPr>
          <p:spPr bwMode="auto">
            <a:xfrm>
              <a:off x="930" y="2557"/>
              <a:ext cx="432" cy="230"/>
            </a:xfrm>
            <a:prstGeom prst="rect">
              <a:avLst/>
            </a:prstGeom>
            <a:noFill/>
            <a:ln w="12700">
              <a:noFill/>
              <a:miter lim="800000"/>
              <a:headEnd type="none" w="med" len="lg"/>
              <a:tailEnd type="none" w="sm" len="sm"/>
            </a:ln>
          </p:spPr>
          <p:txBody>
            <a:bodyPr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en-US" sz="1400" b="0"/>
                <a:t>100</a:t>
              </a:r>
            </a:p>
          </p:txBody>
        </p:sp>
        <p:sp>
          <p:nvSpPr>
            <p:cNvPr id="39015" name="Text Box 93"/>
            <p:cNvSpPr txBox="1">
              <a:spLocks noChangeArrowheads="1"/>
            </p:cNvSpPr>
            <p:nvPr/>
          </p:nvSpPr>
          <p:spPr bwMode="auto">
            <a:xfrm>
              <a:off x="1851" y="2557"/>
              <a:ext cx="432" cy="230"/>
            </a:xfrm>
            <a:prstGeom prst="rect">
              <a:avLst/>
            </a:prstGeom>
            <a:noFill/>
            <a:ln w="12700">
              <a:noFill/>
              <a:miter lim="800000"/>
              <a:headEnd type="none" w="med" len="lg"/>
              <a:tailEnd type="none" w="sm" len="sm"/>
            </a:ln>
          </p:spPr>
          <p:txBody>
            <a:bodyPr>
              <a:spAutoFit/>
            </a:bodyPr>
            <a:lstStyle/>
            <a:p>
              <a:pPr algn="r" eaLnBrk="0" hangingPunct="0">
                <a:spcBef>
                  <a:spcPct val="50000"/>
                </a:spcBef>
              </a:pPr>
              <a:r>
                <a:rPr lang="en-GB" sz="1400" b="0"/>
                <a:t>95</a:t>
              </a:r>
              <a:endParaRPr lang="en-US" sz="1400" b="0"/>
            </a:p>
          </p:txBody>
        </p:sp>
        <p:sp>
          <p:nvSpPr>
            <p:cNvPr id="39016" name="Text Box 94"/>
            <p:cNvSpPr txBox="1">
              <a:spLocks noChangeArrowheads="1"/>
            </p:cNvSpPr>
            <p:nvPr/>
          </p:nvSpPr>
          <p:spPr bwMode="auto">
            <a:xfrm>
              <a:off x="1266" y="2475"/>
              <a:ext cx="528" cy="391"/>
            </a:xfrm>
            <a:prstGeom prst="rect">
              <a:avLst/>
            </a:prstGeom>
            <a:noFill/>
            <a:ln w="12700">
              <a:noFill/>
              <a:miter lim="800000"/>
              <a:headEnd type="none" w="med" len="lg"/>
              <a:tailEnd type="none" w="sm" len="sm"/>
            </a:ln>
          </p:spPr>
          <p:txBody>
            <a:bodyPr>
              <a:spAutoFit/>
            </a:bodyPr>
            <a:lstStyle/>
            <a:p>
              <a:pPr algn="r" eaLnBrk="0" hangingPunct="0"/>
              <a:r>
                <a:rPr lang="en-GB" sz="1400" b="0" dirty="0"/>
                <a:t>9</a:t>
              </a:r>
              <a:r>
                <a:rPr lang="en-US" sz="1400" b="0" dirty="0"/>
                <a:t>0</a:t>
              </a:r>
            </a:p>
            <a:p>
              <a:pPr algn="r" eaLnBrk="0" hangingPunct="0"/>
              <a:r>
                <a:rPr lang="en-GB" sz="1400" b="0" dirty="0"/>
                <a:t>95</a:t>
              </a:r>
              <a:endParaRPr lang="en-US" sz="1400" b="0" dirty="0"/>
            </a:p>
          </p:txBody>
        </p:sp>
        <p:sp>
          <p:nvSpPr>
            <p:cNvPr id="39017" name="Text Box 95"/>
            <p:cNvSpPr txBox="1">
              <a:spLocks noChangeArrowheads="1"/>
            </p:cNvSpPr>
            <p:nvPr/>
          </p:nvSpPr>
          <p:spPr bwMode="auto">
            <a:xfrm>
              <a:off x="2313" y="2466"/>
              <a:ext cx="528" cy="391"/>
            </a:xfrm>
            <a:prstGeom prst="rect">
              <a:avLst/>
            </a:prstGeom>
            <a:noFill/>
            <a:ln w="12700">
              <a:noFill/>
              <a:miter lim="800000"/>
              <a:headEnd type="none" w="med" len="lg"/>
              <a:tailEnd type="none" w="sm" len="sm"/>
            </a:ln>
          </p:spPr>
          <p:txBody>
            <a:bodyPr>
              <a:spAutoFit/>
            </a:bodyPr>
            <a:lstStyle/>
            <a:p>
              <a:pPr algn="r" eaLnBrk="0" hangingPunct="0"/>
              <a:r>
                <a:rPr lang="en-GB" sz="1400" b="0"/>
                <a:t>95</a:t>
              </a:r>
              <a:endParaRPr lang="en-US" sz="1400" b="0"/>
            </a:p>
            <a:p>
              <a:pPr algn="r" eaLnBrk="0" hangingPunct="0"/>
              <a:r>
                <a:rPr lang="en-GB" sz="1400" b="0"/>
                <a:t>95</a:t>
              </a:r>
              <a:endParaRPr lang="en-US" sz="1400" b="0"/>
            </a:p>
          </p:txBody>
        </p:sp>
        <p:sp>
          <p:nvSpPr>
            <p:cNvPr id="39018" name="Text Box 96"/>
            <p:cNvSpPr txBox="1">
              <a:spLocks noChangeArrowheads="1"/>
            </p:cNvSpPr>
            <p:nvPr/>
          </p:nvSpPr>
          <p:spPr bwMode="auto">
            <a:xfrm>
              <a:off x="852" y="2905"/>
              <a:ext cx="432" cy="230"/>
            </a:xfrm>
            <a:prstGeom prst="rect">
              <a:avLst/>
            </a:prstGeom>
            <a:noFill/>
            <a:ln w="12700">
              <a:noFill/>
              <a:miter lim="800000"/>
              <a:headEnd type="none" w="med" len="lg"/>
              <a:tailEnd type="none" w="sm" len="sm"/>
            </a:ln>
          </p:spPr>
          <p:txBody>
            <a:bodyPr>
              <a:spAutoFit/>
            </a:bodyPr>
            <a:lstStyle/>
            <a:p>
              <a:pPr algn="r" eaLnBrk="0" hangingPunct="0">
                <a:spcBef>
                  <a:spcPct val="50000"/>
                </a:spcBef>
              </a:pPr>
              <a:r>
                <a:rPr lang="en-GB" sz="1400" b="0" dirty="0"/>
                <a:t>95</a:t>
              </a:r>
              <a:endParaRPr lang="en-US" sz="1400" b="0" dirty="0"/>
            </a:p>
          </p:txBody>
        </p:sp>
        <p:sp>
          <p:nvSpPr>
            <p:cNvPr id="39019" name="Text Box 97"/>
            <p:cNvSpPr txBox="1">
              <a:spLocks noChangeArrowheads="1"/>
            </p:cNvSpPr>
            <p:nvPr/>
          </p:nvSpPr>
          <p:spPr bwMode="auto">
            <a:xfrm>
              <a:off x="1845" y="2905"/>
              <a:ext cx="432" cy="230"/>
            </a:xfrm>
            <a:prstGeom prst="rect">
              <a:avLst/>
            </a:prstGeom>
            <a:noFill/>
            <a:ln w="12700">
              <a:noFill/>
              <a:miter lim="800000"/>
              <a:headEnd type="none" w="med" len="lg"/>
              <a:tailEnd type="none" w="sm" len="sm"/>
            </a:ln>
          </p:spPr>
          <p:txBody>
            <a:bodyPr>
              <a:spAutoFit/>
            </a:bodyPr>
            <a:lstStyle/>
            <a:p>
              <a:pPr algn="r" eaLnBrk="0" hangingPunct="0">
                <a:spcBef>
                  <a:spcPct val="50000"/>
                </a:spcBef>
              </a:pPr>
              <a:r>
                <a:rPr lang="en-GB" sz="1400" b="0" dirty="0"/>
                <a:t>95</a:t>
              </a:r>
              <a:endParaRPr lang="en-US" sz="1400" b="0" dirty="0"/>
            </a:p>
          </p:txBody>
        </p:sp>
        <p:sp>
          <p:nvSpPr>
            <p:cNvPr id="39020" name="Text Box 98"/>
            <p:cNvSpPr txBox="1">
              <a:spLocks noChangeArrowheads="1"/>
            </p:cNvSpPr>
            <p:nvPr/>
          </p:nvSpPr>
          <p:spPr bwMode="auto">
            <a:xfrm>
              <a:off x="1257" y="2823"/>
              <a:ext cx="528" cy="391"/>
            </a:xfrm>
            <a:prstGeom prst="rect">
              <a:avLst/>
            </a:prstGeom>
            <a:noFill/>
            <a:ln w="12700">
              <a:noFill/>
              <a:miter lim="800000"/>
              <a:headEnd type="none" w="med" len="lg"/>
              <a:tailEnd type="none" w="sm" len="sm"/>
            </a:ln>
          </p:spPr>
          <p:txBody>
            <a:bodyPr>
              <a:spAutoFit/>
            </a:bodyPr>
            <a:lstStyle/>
            <a:p>
              <a:pPr algn="r" eaLnBrk="0" hangingPunct="0"/>
              <a:r>
                <a:rPr lang="en-GB" sz="1400" b="0"/>
                <a:t>95</a:t>
              </a:r>
            </a:p>
            <a:p>
              <a:pPr algn="r" eaLnBrk="0" hangingPunct="0"/>
              <a:r>
                <a:rPr lang="en-GB" sz="1400" b="0"/>
                <a:t>95</a:t>
              </a:r>
              <a:endParaRPr lang="en-US" sz="1400" b="0"/>
            </a:p>
          </p:txBody>
        </p:sp>
        <p:sp>
          <p:nvSpPr>
            <p:cNvPr id="39021" name="Text Box 99"/>
            <p:cNvSpPr txBox="1">
              <a:spLocks noChangeArrowheads="1"/>
            </p:cNvSpPr>
            <p:nvPr/>
          </p:nvSpPr>
          <p:spPr bwMode="auto">
            <a:xfrm>
              <a:off x="2307" y="2814"/>
              <a:ext cx="528" cy="391"/>
            </a:xfrm>
            <a:prstGeom prst="rect">
              <a:avLst/>
            </a:prstGeom>
            <a:noFill/>
            <a:ln w="12700">
              <a:noFill/>
              <a:miter lim="800000"/>
              <a:headEnd type="none" w="med" len="lg"/>
              <a:tailEnd type="none" w="sm" len="sm"/>
            </a:ln>
          </p:spPr>
          <p:txBody>
            <a:bodyPr>
              <a:spAutoFit/>
            </a:bodyPr>
            <a:lstStyle/>
            <a:p>
              <a:pPr algn="r" eaLnBrk="0" hangingPunct="0"/>
              <a:r>
                <a:rPr lang="en-GB" sz="1400" b="0"/>
                <a:t>95</a:t>
              </a:r>
              <a:endParaRPr lang="en-US" sz="1400" b="0"/>
            </a:p>
            <a:p>
              <a:pPr algn="r" eaLnBrk="0" hangingPunct="0"/>
              <a:r>
                <a:rPr lang="en-GB" sz="1400" b="0"/>
                <a:t>95</a:t>
              </a:r>
              <a:endParaRPr lang="en-US" sz="1400" b="0"/>
            </a:p>
          </p:txBody>
        </p:sp>
        <p:sp>
          <p:nvSpPr>
            <p:cNvPr id="39022" name="Text Box 100"/>
            <p:cNvSpPr txBox="1">
              <a:spLocks noChangeArrowheads="1"/>
            </p:cNvSpPr>
            <p:nvPr/>
          </p:nvSpPr>
          <p:spPr bwMode="auto">
            <a:xfrm>
              <a:off x="2905" y="2549"/>
              <a:ext cx="432" cy="230"/>
            </a:xfrm>
            <a:prstGeom prst="rect">
              <a:avLst/>
            </a:prstGeom>
            <a:noFill/>
            <a:ln w="12700">
              <a:noFill/>
              <a:miter lim="800000"/>
              <a:headEnd type="none" w="med" len="lg"/>
              <a:tailEnd type="none" w="sm" len="sm"/>
            </a:ln>
          </p:spPr>
          <p:txBody>
            <a:bodyPr>
              <a:spAutoFit/>
            </a:bodyPr>
            <a:lstStyle/>
            <a:p>
              <a:pPr algn="r" eaLnBrk="0" hangingPunct="0">
                <a:spcBef>
                  <a:spcPct val="50000"/>
                </a:spcBef>
              </a:pPr>
              <a:r>
                <a:rPr lang="en-GB" sz="1400" b="0"/>
                <a:t>95</a:t>
              </a:r>
              <a:endParaRPr lang="en-US" sz="1400" b="0"/>
            </a:p>
          </p:txBody>
        </p:sp>
        <p:sp>
          <p:nvSpPr>
            <p:cNvPr id="39023" name="Text Box 101"/>
            <p:cNvSpPr txBox="1">
              <a:spLocks noChangeArrowheads="1"/>
            </p:cNvSpPr>
            <p:nvPr/>
          </p:nvSpPr>
          <p:spPr bwMode="auto">
            <a:xfrm>
              <a:off x="2905" y="2898"/>
              <a:ext cx="432" cy="230"/>
            </a:xfrm>
            <a:prstGeom prst="rect">
              <a:avLst/>
            </a:prstGeom>
            <a:noFill/>
            <a:ln w="12700">
              <a:noFill/>
              <a:miter lim="800000"/>
              <a:headEnd type="none" w="med" len="lg"/>
              <a:tailEnd type="none" w="sm" len="sm"/>
            </a:ln>
          </p:spPr>
          <p:txBody>
            <a:bodyPr>
              <a:spAutoFit/>
            </a:bodyPr>
            <a:lstStyle/>
            <a:p>
              <a:pPr algn="r" eaLnBrk="0" hangingPunct="0">
                <a:spcBef>
                  <a:spcPct val="50000"/>
                </a:spcBef>
              </a:pPr>
              <a:r>
                <a:rPr lang="en-GB" sz="1400" b="0" dirty="0"/>
                <a:t>95</a:t>
              </a:r>
              <a:endParaRPr lang="en-US" sz="1400" b="0" dirty="0"/>
            </a:p>
          </p:txBody>
        </p:sp>
        <p:sp>
          <p:nvSpPr>
            <p:cNvPr id="39024" name="Text Box 102"/>
            <p:cNvSpPr txBox="1">
              <a:spLocks noChangeArrowheads="1"/>
            </p:cNvSpPr>
            <p:nvPr/>
          </p:nvSpPr>
          <p:spPr bwMode="auto">
            <a:xfrm>
              <a:off x="3321" y="2117"/>
              <a:ext cx="528" cy="391"/>
            </a:xfrm>
            <a:prstGeom prst="rect">
              <a:avLst/>
            </a:prstGeom>
            <a:noFill/>
            <a:ln w="12700">
              <a:noFill/>
              <a:miter lim="800000"/>
              <a:headEnd type="none" w="med" len="lg"/>
              <a:tailEnd type="none" w="sm" len="sm"/>
            </a:ln>
          </p:spPr>
          <p:txBody>
            <a:bodyPr>
              <a:spAutoFit/>
            </a:bodyPr>
            <a:lstStyle/>
            <a:p>
              <a:pPr algn="r" eaLnBrk="0" hangingPunct="0"/>
              <a:r>
                <a:rPr lang="en-GB" sz="1400" b="0"/>
                <a:t>95</a:t>
              </a:r>
              <a:endParaRPr lang="en-US" sz="1400" b="0"/>
            </a:p>
            <a:p>
              <a:pPr algn="r" eaLnBrk="0" hangingPunct="0"/>
              <a:r>
                <a:rPr lang="en-GB" sz="1400" b="0"/>
                <a:t>95</a:t>
              </a:r>
              <a:endParaRPr lang="en-US" sz="1400" b="0"/>
            </a:p>
          </p:txBody>
        </p:sp>
        <p:sp>
          <p:nvSpPr>
            <p:cNvPr id="39025" name="Text Box 103"/>
            <p:cNvSpPr txBox="1">
              <a:spLocks noChangeArrowheads="1"/>
            </p:cNvSpPr>
            <p:nvPr/>
          </p:nvSpPr>
          <p:spPr bwMode="auto">
            <a:xfrm>
              <a:off x="3319" y="2466"/>
              <a:ext cx="528" cy="391"/>
            </a:xfrm>
            <a:prstGeom prst="rect">
              <a:avLst/>
            </a:prstGeom>
            <a:noFill/>
            <a:ln w="12700">
              <a:noFill/>
              <a:miter lim="800000"/>
              <a:headEnd type="none" w="med" len="lg"/>
              <a:tailEnd type="none" w="sm" len="sm"/>
            </a:ln>
          </p:spPr>
          <p:txBody>
            <a:bodyPr>
              <a:spAutoFit/>
            </a:bodyPr>
            <a:lstStyle/>
            <a:p>
              <a:pPr algn="r" eaLnBrk="0" hangingPunct="0"/>
              <a:r>
                <a:rPr lang="en-GB" sz="1400" b="0" dirty="0"/>
                <a:t>95</a:t>
              </a:r>
              <a:endParaRPr lang="en-US" sz="1400" b="0" dirty="0"/>
            </a:p>
            <a:p>
              <a:pPr algn="r" eaLnBrk="0" hangingPunct="0"/>
              <a:r>
                <a:rPr lang="en-GB" sz="1400" b="0" dirty="0"/>
                <a:t>95</a:t>
              </a:r>
              <a:endParaRPr lang="en-US" sz="1400" b="0" dirty="0"/>
            </a:p>
          </p:txBody>
        </p:sp>
        <p:sp>
          <p:nvSpPr>
            <p:cNvPr id="39026" name="Text Box 104"/>
            <p:cNvSpPr txBox="1">
              <a:spLocks noChangeArrowheads="1"/>
            </p:cNvSpPr>
            <p:nvPr/>
          </p:nvSpPr>
          <p:spPr bwMode="auto">
            <a:xfrm>
              <a:off x="3317" y="2814"/>
              <a:ext cx="528" cy="391"/>
            </a:xfrm>
            <a:prstGeom prst="rect">
              <a:avLst/>
            </a:prstGeom>
            <a:noFill/>
            <a:ln w="12700">
              <a:noFill/>
              <a:miter lim="800000"/>
              <a:headEnd type="none" w="med" len="lg"/>
              <a:tailEnd type="none" w="sm" len="sm"/>
            </a:ln>
          </p:spPr>
          <p:txBody>
            <a:bodyPr>
              <a:spAutoFit/>
            </a:bodyPr>
            <a:lstStyle/>
            <a:p>
              <a:pPr algn="r" eaLnBrk="0" hangingPunct="0"/>
              <a:r>
                <a:rPr lang="en-GB" sz="1400" b="0" dirty="0"/>
                <a:t>95</a:t>
              </a:r>
              <a:endParaRPr lang="en-US" sz="1400" b="0" dirty="0"/>
            </a:p>
            <a:p>
              <a:pPr algn="r" eaLnBrk="0" hangingPunct="0"/>
              <a:r>
                <a:rPr lang="en-GB" sz="1400" b="0" dirty="0"/>
                <a:t>95</a:t>
              </a:r>
              <a:endParaRPr lang="en-US" sz="1400" b="0" dirty="0"/>
            </a:p>
          </p:txBody>
        </p:sp>
        <p:sp>
          <p:nvSpPr>
            <p:cNvPr id="39027" name="Text Box 105"/>
            <p:cNvSpPr txBox="1">
              <a:spLocks noChangeArrowheads="1"/>
            </p:cNvSpPr>
            <p:nvPr/>
          </p:nvSpPr>
          <p:spPr bwMode="auto">
            <a:xfrm>
              <a:off x="3897" y="2195"/>
              <a:ext cx="432" cy="230"/>
            </a:xfrm>
            <a:prstGeom prst="rect">
              <a:avLst/>
            </a:prstGeom>
            <a:noFill/>
            <a:ln w="12700">
              <a:noFill/>
              <a:miter lim="800000"/>
              <a:headEnd type="none" w="med" len="lg"/>
              <a:tailEnd type="none" w="sm" len="sm"/>
            </a:ln>
          </p:spPr>
          <p:txBody>
            <a:bodyPr>
              <a:spAutoFit/>
            </a:bodyPr>
            <a:lstStyle/>
            <a:p>
              <a:pPr algn="r" eaLnBrk="0" hangingPunct="0">
                <a:spcBef>
                  <a:spcPct val="50000"/>
                </a:spcBef>
              </a:pPr>
              <a:r>
                <a:rPr lang="en-GB" sz="1400" b="0"/>
                <a:t>95</a:t>
              </a:r>
              <a:endParaRPr lang="en-US" sz="1400" b="0"/>
            </a:p>
          </p:txBody>
        </p:sp>
        <p:sp>
          <p:nvSpPr>
            <p:cNvPr id="39028" name="Text Box 106"/>
            <p:cNvSpPr txBox="1">
              <a:spLocks noChangeArrowheads="1"/>
            </p:cNvSpPr>
            <p:nvPr/>
          </p:nvSpPr>
          <p:spPr bwMode="auto">
            <a:xfrm>
              <a:off x="3891" y="2547"/>
              <a:ext cx="432" cy="230"/>
            </a:xfrm>
            <a:prstGeom prst="rect">
              <a:avLst/>
            </a:prstGeom>
            <a:noFill/>
            <a:ln w="12700">
              <a:noFill/>
              <a:miter lim="800000"/>
              <a:headEnd type="none" w="med" len="lg"/>
              <a:tailEnd type="none" w="sm" len="sm"/>
            </a:ln>
          </p:spPr>
          <p:txBody>
            <a:bodyPr>
              <a:spAutoFit/>
            </a:bodyPr>
            <a:lstStyle/>
            <a:p>
              <a:pPr algn="r" eaLnBrk="0" hangingPunct="0">
                <a:spcBef>
                  <a:spcPct val="50000"/>
                </a:spcBef>
              </a:pPr>
              <a:r>
                <a:rPr lang="en-GB" sz="1400" b="0"/>
                <a:t>95</a:t>
              </a:r>
              <a:endParaRPr lang="en-US" sz="1400" b="0"/>
            </a:p>
          </p:txBody>
        </p:sp>
        <p:sp>
          <p:nvSpPr>
            <p:cNvPr id="39029" name="Text Box 107"/>
            <p:cNvSpPr txBox="1">
              <a:spLocks noChangeArrowheads="1"/>
            </p:cNvSpPr>
            <p:nvPr/>
          </p:nvSpPr>
          <p:spPr bwMode="auto">
            <a:xfrm>
              <a:off x="3885" y="2899"/>
              <a:ext cx="432" cy="230"/>
            </a:xfrm>
            <a:prstGeom prst="rect">
              <a:avLst/>
            </a:prstGeom>
            <a:noFill/>
            <a:ln w="12700">
              <a:noFill/>
              <a:miter lim="800000"/>
              <a:headEnd type="none" w="med" len="lg"/>
              <a:tailEnd type="none" w="sm" len="sm"/>
            </a:ln>
          </p:spPr>
          <p:txBody>
            <a:bodyPr>
              <a:spAutoFit/>
            </a:bodyPr>
            <a:lstStyle/>
            <a:p>
              <a:pPr algn="r" eaLnBrk="0" hangingPunct="0">
                <a:spcBef>
                  <a:spcPct val="50000"/>
                </a:spcBef>
              </a:pPr>
              <a:r>
                <a:rPr lang="en-GB" sz="1400" b="0"/>
                <a:t>95</a:t>
              </a:r>
              <a:endParaRPr lang="en-US" sz="1400" b="0"/>
            </a:p>
          </p:txBody>
        </p:sp>
        <p:sp>
          <p:nvSpPr>
            <p:cNvPr id="39030" name="Text Box 108"/>
            <p:cNvSpPr txBox="1">
              <a:spLocks noChangeArrowheads="1"/>
            </p:cNvSpPr>
            <p:nvPr/>
          </p:nvSpPr>
          <p:spPr bwMode="auto">
            <a:xfrm>
              <a:off x="4329" y="2112"/>
              <a:ext cx="528" cy="391"/>
            </a:xfrm>
            <a:prstGeom prst="rect">
              <a:avLst/>
            </a:prstGeom>
            <a:noFill/>
            <a:ln w="12700">
              <a:noFill/>
              <a:miter lim="800000"/>
              <a:headEnd type="none" w="med" len="lg"/>
              <a:tailEnd type="none" w="sm" len="sm"/>
            </a:ln>
          </p:spPr>
          <p:txBody>
            <a:bodyPr>
              <a:spAutoFit/>
            </a:bodyPr>
            <a:lstStyle/>
            <a:p>
              <a:pPr algn="r" eaLnBrk="0" hangingPunct="0"/>
              <a:r>
                <a:rPr lang="en-GB" sz="1400" b="0"/>
                <a:t>95</a:t>
              </a:r>
              <a:endParaRPr lang="en-US" sz="1400" b="0"/>
            </a:p>
            <a:p>
              <a:pPr algn="r" eaLnBrk="0" hangingPunct="0"/>
              <a:r>
                <a:rPr lang="en-GB" sz="1400" b="0"/>
                <a:t>95</a:t>
              </a:r>
              <a:endParaRPr lang="en-US" sz="1400" b="0"/>
            </a:p>
          </p:txBody>
        </p:sp>
        <p:sp>
          <p:nvSpPr>
            <p:cNvPr id="39031" name="Text Box 109"/>
            <p:cNvSpPr txBox="1">
              <a:spLocks noChangeArrowheads="1"/>
            </p:cNvSpPr>
            <p:nvPr/>
          </p:nvSpPr>
          <p:spPr bwMode="auto">
            <a:xfrm>
              <a:off x="4332" y="2472"/>
              <a:ext cx="528" cy="391"/>
            </a:xfrm>
            <a:prstGeom prst="rect">
              <a:avLst/>
            </a:prstGeom>
            <a:noFill/>
            <a:ln w="12700">
              <a:noFill/>
              <a:miter lim="800000"/>
              <a:headEnd type="none" w="med" len="lg"/>
              <a:tailEnd type="none" w="sm" len="sm"/>
            </a:ln>
          </p:spPr>
          <p:txBody>
            <a:bodyPr>
              <a:spAutoFit/>
            </a:bodyPr>
            <a:lstStyle/>
            <a:p>
              <a:pPr algn="r" eaLnBrk="0" hangingPunct="0"/>
              <a:r>
                <a:rPr lang="en-GB" sz="1400" b="0"/>
                <a:t>95</a:t>
              </a:r>
              <a:endParaRPr lang="en-US" sz="1400" b="0"/>
            </a:p>
            <a:p>
              <a:pPr algn="r" eaLnBrk="0" hangingPunct="0"/>
              <a:r>
                <a:rPr lang="en-GB" sz="1400" b="0"/>
                <a:t>95</a:t>
              </a:r>
              <a:endParaRPr lang="en-US" sz="1400" b="0"/>
            </a:p>
          </p:txBody>
        </p:sp>
        <p:sp>
          <p:nvSpPr>
            <p:cNvPr id="39032" name="Text Box 110"/>
            <p:cNvSpPr txBox="1">
              <a:spLocks noChangeArrowheads="1"/>
            </p:cNvSpPr>
            <p:nvPr/>
          </p:nvSpPr>
          <p:spPr bwMode="auto">
            <a:xfrm>
              <a:off x="4335" y="2814"/>
              <a:ext cx="528" cy="391"/>
            </a:xfrm>
            <a:prstGeom prst="rect">
              <a:avLst/>
            </a:prstGeom>
            <a:noFill/>
            <a:ln w="12700">
              <a:noFill/>
              <a:miter lim="800000"/>
              <a:headEnd type="none" w="med" len="lg"/>
              <a:tailEnd type="none" w="sm" len="sm"/>
            </a:ln>
          </p:spPr>
          <p:txBody>
            <a:bodyPr>
              <a:spAutoFit/>
            </a:bodyPr>
            <a:lstStyle/>
            <a:p>
              <a:pPr algn="r" eaLnBrk="0" hangingPunct="0"/>
              <a:r>
                <a:rPr lang="en-GB" sz="1400" b="0"/>
                <a:t>95</a:t>
              </a:r>
              <a:endParaRPr lang="en-US" sz="1400" b="0"/>
            </a:p>
            <a:p>
              <a:pPr algn="r" eaLnBrk="0" hangingPunct="0"/>
              <a:r>
                <a:rPr lang="en-GB" sz="1400" b="0"/>
                <a:t>95</a:t>
              </a:r>
              <a:endParaRPr lang="en-US" sz="1400" b="0"/>
            </a:p>
          </p:txBody>
        </p:sp>
      </p:grpSp>
      <p:grpSp>
        <p:nvGrpSpPr>
          <p:cNvPr id="7" name="Group 131"/>
          <p:cNvGrpSpPr>
            <a:grpSpLocks/>
          </p:cNvGrpSpPr>
          <p:nvPr/>
        </p:nvGrpSpPr>
        <p:grpSpPr bwMode="auto">
          <a:xfrm>
            <a:off x="1286182" y="5373219"/>
            <a:ext cx="7677448" cy="919361"/>
            <a:chOff x="1200" y="3111"/>
            <a:chExt cx="4556" cy="651"/>
          </a:xfrm>
        </p:grpSpPr>
        <p:sp>
          <p:nvSpPr>
            <p:cNvPr id="38917" name="Freeform 68"/>
            <p:cNvSpPr>
              <a:spLocks/>
            </p:cNvSpPr>
            <p:nvPr/>
          </p:nvSpPr>
          <p:spPr bwMode="auto">
            <a:xfrm>
              <a:off x="4740" y="3218"/>
              <a:ext cx="772" cy="346"/>
            </a:xfrm>
            <a:custGeom>
              <a:avLst/>
              <a:gdLst>
                <a:gd name="T0" fmla="*/ 0 w 772"/>
                <a:gd name="T1" fmla="*/ 190 h 346"/>
                <a:gd name="T2" fmla="*/ 96 w 772"/>
                <a:gd name="T3" fmla="*/ 94 h 346"/>
                <a:gd name="T4" fmla="*/ 174 w 772"/>
                <a:gd name="T5" fmla="*/ 46 h 346"/>
                <a:gd name="T6" fmla="*/ 311 w 772"/>
                <a:gd name="T7" fmla="*/ 0 h 346"/>
                <a:gd name="T8" fmla="*/ 394 w 772"/>
                <a:gd name="T9" fmla="*/ 92 h 346"/>
                <a:gd name="T10" fmla="*/ 672 w 772"/>
                <a:gd name="T11" fmla="*/ 94 h 346"/>
                <a:gd name="T12" fmla="*/ 768 w 772"/>
                <a:gd name="T13" fmla="*/ 94 h 346"/>
                <a:gd name="T14" fmla="*/ 650 w 772"/>
                <a:gd name="T15" fmla="*/ 274 h 346"/>
                <a:gd name="T16" fmla="*/ 528 w 772"/>
                <a:gd name="T17" fmla="*/ 334 h 346"/>
                <a:gd name="T18" fmla="*/ 421 w 772"/>
                <a:gd name="T19" fmla="*/ 311 h 346"/>
                <a:gd name="T20" fmla="*/ 336 w 772"/>
                <a:gd name="T21" fmla="*/ 334 h 346"/>
                <a:gd name="T22" fmla="*/ 220 w 772"/>
                <a:gd name="T23" fmla="*/ 311 h 346"/>
                <a:gd name="T24" fmla="*/ 96 w 772"/>
                <a:gd name="T25" fmla="*/ 334 h 346"/>
                <a:gd name="T26" fmla="*/ 96 w 772"/>
                <a:gd name="T27" fmla="*/ 238 h 346"/>
                <a:gd name="T28" fmla="*/ 0 w 772"/>
                <a:gd name="T29" fmla="*/ 286 h 346"/>
                <a:gd name="T30" fmla="*/ 0 w 772"/>
                <a:gd name="T31" fmla="*/ 190 h 34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w 772"/>
                <a:gd name="T49" fmla="*/ 0 h 346"/>
                <a:gd name="T50" fmla="*/ 772 w 772"/>
                <a:gd name="T51" fmla="*/ 346 h 346"/>
              </a:gdLst>
              <a:ahLst/>
              <a:cxnLst>
                <a:cxn ang="T32">
                  <a:pos x="T0" y="T1"/>
                </a:cxn>
                <a:cxn ang="T33">
                  <a:pos x="T2" y="T3"/>
                </a:cxn>
                <a:cxn ang="T34">
                  <a:pos x="T4" y="T5"/>
                </a:cxn>
                <a:cxn ang="T35">
                  <a:pos x="T6" y="T7"/>
                </a:cxn>
                <a:cxn ang="T36">
                  <a:pos x="T8" y="T9"/>
                </a:cxn>
                <a:cxn ang="T37">
                  <a:pos x="T10" y="T11"/>
                </a:cxn>
                <a:cxn ang="T38">
                  <a:pos x="T12" y="T13"/>
                </a:cxn>
                <a:cxn ang="T39">
                  <a:pos x="T14" y="T15"/>
                </a:cxn>
                <a:cxn ang="T40">
                  <a:pos x="T16" y="T17"/>
                </a:cxn>
                <a:cxn ang="T41">
                  <a:pos x="T18" y="T19"/>
                </a:cxn>
                <a:cxn ang="T42">
                  <a:pos x="T20" y="T21"/>
                </a:cxn>
                <a:cxn ang="T43">
                  <a:pos x="T22" y="T23"/>
                </a:cxn>
                <a:cxn ang="T44">
                  <a:pos x="T24" y="T25"/>
                </a:cxn>
                <a:cxn ang="T45">
                  <a:pos x="T26" y="T27"/>
                </a:cxn>
                <a:cxn ang="T46">
                  <a:pos x="T28" y="T29"/>
                </a:cxn>
                <a:cxn ang="T47">
                  <a:pos x="T30" y="T31"/>
                </a:cxn>
              </a:cxnLst>
              <a:rect l="T48" t="T49" r="T50" b="T51"/>
              <a:pathLst>
                <a:path w="772" h="346">
                  <a:moveTo>
                    <a:pt x="0" y="190"/>
                  </a:moveTo>
                  <a:lnTo>
                    <a:pt x="96" y="94"/>
                  </a:lnTo>
                  <a:lnTo>
                    <a:pt x="174" y="46"/>
                  </a:lnTo>
                  <a:lnTo>
                    <a:pt x="311" y="0"/>
                  </a:lnTo>
                  <a:lnTo>
                    <a:pt x="394" y="92"/>
                  </a:lnTo>
                  <a:lnTo>
                    <a:pt x="672" y="94"/>
                  </a:lnTo>
                  <a:cubicBezTo>
                    <a:pt x="734" y="94"/>
                    <a:pt x="772" y="64"/>
                    <a:pt x="768" y="94"/>
                  </a:cubicBezTo>
                  <a:lnTo>
                    <a:pt x="650" y="274"/>
                  </a:lnTo>
                  <a:lnTo>
                    <a:pt x="528" y="334"/>
                  </a:lnTo>
                  <a:lnTo>
                    <a:pt x="421" y="311"/>
                  </a:lnTo>
                  <a:cubicBezTo>
                    <a:pt x="389" y="311"/>
                    <a:pt x="369" y="334"/>
                    <a:pt x="336" y="334"/>
                  </a:cubicBezTo>
                  <a:lnTo>
                    <a:pt x="220" y="311"/>
                  </a:lnTo>
                  <a:cubicBezTo>
                    <a:pt x="180" y="311"/>
                    <a:pt x="117" y="346"/>
                    <a:pt x="96" y="334"/>
                  </a:cubicBezTo>
                  <a:cubicBezTo>
                    <a:pt x="75" y="322"/>
                    <a:pt x="112" y="246"/>
                    <a:pt x="96" y="238"/>
                  </a:cubicBezTo>
                  <a:cubicBezTo>
                    <a:pt x="80" y="230"/>
                    <a:pt x="16" y="294"/>
                    <a:pt x="0" y="286"/>
                  </a:cubicBezTo>
                  <a:lnTo>
                    <a:pt x="0" y="190"/>
                  </a:lnTo>
                  <a:close/>
                </a:path>
              </a:pathLst>
            </a:custGeom>
            <a:solidFill>
              <a:srgbClr val="CCFF99"/>
            </a:solidFill>
            <a:ln w="12700" cap="flat" cmpd="sng">
              <a:solidFill>
                <a:schemeClr val="tx1"/>
              </a:solidFill>
              <a:prstDash val="solid"/>
              <a:round/>
              <a:headEnd type="none" w="med" len="lg"/>
              <a:tailEnd type="none" w="sm" len="sm"/>
            </a:ln>
          </p:spPr>
          <p:txBody>
            <a:bodyPr wrap="none" anchor="ctr"/>
            <a:lstStyle/>
            <a:p>
              <a:endParaRPr lang="en-GB" sz="1400"/>
            </a:p>
          </p:txBody>
        </p:sp>
        <p:sp>
          <p:nvSpPr>
            <p:cNvPr id="38918" name="Text Box 69"/>
            <p:cNvSpPr txBox="1">
              <a:spLocks noChangeArrowheads="1"/>
            </p:cNvSpPr>
            <p:nvPr/>
          </p:nvSpPr>
          <p:spPr bwMode="auto">
            <a:xfrm>
              <a:off x="4940" y="3303"/>
              <a:ext cx="816" cy="224"/>
            </a:xfrm>
            <a:prstGeom prst="rect">
              <a:avLst/>
            </a:prstGeom>
            <a:noFill/>
            <a:ln w="12700">
              <a:noFill/>
              <a:miter lim="800000"/>
              <a:headEnd type="none" w="med" len="lg"/>
              <a:tailEnd type="none" w="sm" len="sm"/>
            </a:ln>
          </p:spPr>
          <p:txBody>
            <a:bodyPr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en-US" sz="1400" b="0" dirty="0"/>
                <a:t>MARKET</a:t>
              </a:r>
            </a:p>
          </p:txBody>
        </p:sp>
        <p:sp>
          <p:nvSpPr>
            <p:cNvPr id="38919" name="Arc 111"/>
            <p:cNvSpPr>
              <a:spLocks/>
            </p:cNvSpPr>
            <p:nvPr/>
          </p:nvSpPr>
          <p:spPr bwMode="auto">
            <a:xfrm rot="-2587036">
              <a:off x="1648" y="3138"/>
              <a:ext cx="416" cy="390"/>
            </a:xfrm>
            <a:custGeom>
              <a:avLst/>
              <a:gdLst>
                <a:gd name="T0" fmla="*/ 0 w 25531"/>
                <a:gd name="T1" fmla="*/ 0 h 25070"/>
                <a:gd name="T2" fmla="*/ 7 w 25531"/>
                <a:gd name="T3" fmla="*/ 6 h 25070"/>
                <a:gd name="T4" fmla="*/ 1 w 25531"/>
                <a:gd name="T5" fmla="*/ 5 h 25070"/>
                <a:gd name="T6" fmla="*/ 0 60000 65536"/>
                <a:gd name="T7" fmla="*/ 0 60000 65536"/>
                <a:gd name="T8" fmla="*/ 0 60000 65536"/>
                <a:gd name="T9" fmla="*/ 0 w 25531"/>
                <a:gd name="T10" fmla="*/ 0 h 25070"/>
                <a:gd name="T11" fmla="*/ 25531 w 25531"/>
                <a:gd name="T12" fmla="*/ 25070 h 2507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5531" h="25070" fill="none" extrusionOk="0">
                  <a:moveTo>
                    <a:pt x="-1" y="360"/>
                  </a:moveTo>
                  <a:cubicBezTo>
                    <a:pt x="1296" y="120"/>
                    <a:pt x="2612" y="-1"/>
                    <a:pt x="3931" y="0"/>
                  </a:cubicBezTo>
                  <a:cubicBezTo>
                    <a:pt x="15860" y="0"/>
                    <a:pt x="25531" y="9670"/>
                    <a:pt x="25531" y="21600"/>
                  </a:cubicBezTo>
                  <a:cubicBezTo>
                    <a:pt x="25531" y="22762"/>
                    <a:pt x="25437" y="23922"/>
                    <a:pt x="25250" y="25070"/>
                  </a:cubicBezTo>
                </a:path>
                <a:path w="25531" h="25070" stroke="0" extrusionOk="0">
                  <a:moveTo>
                    <a:pt x="-1" y="360"/>
                  </a:moveTo>
                  <a:cubicBezTo>
                    <a:pt x="1296" y="120"/>
                    <a:pt x="2612" y="-1"/>
                    <a:pt x="3931" y="0"/>
                  </a:cubicBezTo>
                  <a:cubicBezTo>
                    <a:pt x="15860" y="0"/>
                    <a:pt x="25531" y="9670"/>
                    <a:pt x="25531" y="21600"/>
                  </a:cubicBezTo>
                  <a:cubicBezTo>
                    <a:pt x="25531" y="22762"/>
                    <a:pt x="25437" y="23922"/>
                    <a:pt x="25250" y="25070"/>
                  </a:cubicBezTo>
                  <a:lnTo>
                    <a:pt x="3931" y="21600"/>
                  </a:lnTo>
                  <a:close/>
                </a:path>
              </a:pathLst>
            </a:custGeom>
            <a:noFill/>
            <a:ln w="28575">
              <a:solidFill>
                <a:srgbClr val="800080"/>
              </a:solidFill>
              <a:round/>
              <a:headEnd type="triangle" w="lg" len="med"/>
              <a:tailEnd type="none" w="sm" len="lg"/>
            </a:ln>
          </p:spPr>
          <p:txBody>
            <a:bodyPr wrap="none" anchor="ctr"/>
            <a:lstStyle/>
            <a:p>
              <a:endParaRPr lang="en-GB" sz="1400"/>
            </a:p>
          </p:txBody>
        </p:sp>
        <p:sp>
          <p:nvSpPr>
            <p:cNvPr id="38920" name="Text Box 120"/>
            <p:cNvSpPr txBox="1">
              <a:spLocks noChangeArrowheads="1"/>
            </p:cNvSpPr>
            <p:nvPr/>
          </p:nvSpPr>
          <p:spPr bwMode="auto">
            <a:xfrm>
              <a:off x="2610" y="3207"/>
              <a:ext cx="624" cy="224"/>
            </a:xfrm>
            <a:prstGeom prst="rect">
              <a:avLst/>
            </a:prstGeom>
            <a:noFill/>
            <a:ln w="25400">
              <a:noFill/>
              <a:miter lim="800000"/>
              <a:headEnd type="none" w="sm" len="lg"/>
              <a:tailEnd type="none" w="sm" len="lg"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400" b="0" dirty="0"/>
                <a:t>Orders</a:t>
              </a:r>
              <a:endParaRPr lang="en-US" sz="1400" b="0" dirty="0"/>
            </a:p>
          </p:txBody>
        </p:sp>
        <p:sp>
          <p:nvSpPr>
            <p:cNvPr id="38921" name="Text Box 121"/>
            <p:cNvSpPr txBox="1">
              <a:spLocks noChangeArrowheads="1"/>
            </p:cNvSpPr>
            <p:nvPr/>
          </p:nvSpPr>
          <p:spPr bwMode="auto">
            <a:xfrm>
              <a:off x="3567" y="3209"/>
              <a:ext cx="624" cy="224"/>
            </a:xfrm>
            <a:prstGeom prst="rect">
              <a:avLst/>
            </a:prstGeom>
            <a:noFill/>
            <a:ln w="25400">
              <a:noFill/>
              <a:miter lim="800000"/>
              <a:headEnd type="none" w="sm" len="lg"/>
              <a:tailEnd type="none" w="sm" len="lg"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400" b="0" dirty="0"/>
                <a:t>Orders</a:t>
              </a:r>
              <a:endParaRPr lang="en-US" sz="1400" b="0" dirty="0"/>
            </a:p>
          </p:txBody>
        </p:sp>
        <p:sp>
          <p:nvSpPr>
            <p:cNvPr id="38922" name="Text Box 122"/>
            <p:cNvSpPr txBox="1">
              <a:spLocks noChangeArrowheads="1"/>
            </p:cNvSpPr>
            <p:nvPr/>
          </p:nvSpPr>
          <p:spPr bwMode="auto">
            <a:xfrm>
              <a:off x="4461" y="3211"/>
              <a:ext cx="624" cy="225"/>
            </a:xfrm>
            <a:prstGeom prst="rect">
              <a:avLst/>
            </a:prstGeom>
            <a:noFill/>
            <a:ln w="25400">
              <a:noFill/>
              <a:miter lim="800000"/>
              <a:headEnd type="none" w="sm" len="lg"/>
              <a:tailEnd type="none" w="sm" len="lg"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400" b="0" dirty="0"/>
                <a:t>Orders</a:t>
              </a:r>
              <a:endParaRPr lang="en-US" sz="1400" b="0" dirty="0"/>
            </a:p>
          </p:txBody>
        </p:sp>
        <p:sp>
          <p:nvSpPr>
            <p:cNvPr id="38923" name="Rectangle 60"/>
            <p:cNvSpPr>
              <a:spLocks noChangeArrowheads="1"/>
            </p:cNvSpPr>
            <p:nvPr/>
          </p:nvSpPr>
          <p:spPr bwMode="auto">
            <a:xfrm>
              <a:off x="1200" y="3306"/>
              <a:ext cx="336" cy="192"/>
            </a:xfrm>
            <a:prstGeom prst="rect">
              <a:avLst/>
            </a:prstGeom>
            <a:solidFill>
              <a:srgbClr val="CCFF99"/>
            </a:solidFill>
            <a:ln w="12700">
              <a:solidFill>
                <a:schemeClr val="tx1"/>
              </a:solidFill>
              <a:miter lim="800000"/>
              <a:headEnd type="none" w="med" len="lg"/>
              <a:tailEnd type="none" w="sm" len="sm"/>
            </a:ln>
          </p:spPr>
          <p:txBody>
            <a:bodyPr wrap="none" anchor="ctr"/>
            <a:lstStyle/>
            <a:p>
              <a:endParaRPr lang="en-GB" sz="1400"/>
            </a:p>
          </p:txBody>
        </p:sp>
        <p:sp>
          <p:nvSpPr>
            <p:cNvPr id="38924" name="Rectangle 61"/>
            <p:cNvSpPr>
              <a:spLocks noChangeArrowheads="1"/>
            </p:cNvSpPr>
            <p:nvPr/>
          </p:nvSpPr>
          <p:spPr bwMode="auto">
            <a:xfrm>
              <a:off x="2218" y="3315"/>
              <a:ext cx="336" cy="192"/>
            </a:xfrm>
            <a:prstGeom prst="rect">
              <a:avLst/>
            </a:prstGeom>
            <a:solidFill>
              <a:srgbClr val="CCFF99"/>
            </a:solidFill>
            <a:ln w="12700">
              <a:solidFill>
                <a:schemeClr val="tx1"/>
              </a:solidFill>
              <a:miter lim="800000"/>
              <a:headEnd type="none" w="med" len="lg"/>
              <a:tailEnd type="none" w="sm" len="sm"/>
            </a:ln>
          </p:spPr>
          <p:txBody>
            <a:bodyPr wrap="none" anchor="ctr"/>
            <a:lstStyle/>
            <a:p>
              <a:endParaRPr lang="en-GB" sz="1400"/>
            </a:p>
          </p:txBody>
        </p:sp>
        <p:sp>
          <p:nvSpPr>
            <p:cNvPr id="38925" name="Rectangle 62"/>
            <p:cNvSpPr>
              <a:spLocks noChangeArrowheads="1"/>
            </p:cNvSpPr>
            <p:nvPr/>
          </p:nvSpPr>
          <p:spPr bwMode="auto">
            <a:xfrm>
              <a:off x="3216" y="3306"/>
              <a:ext cx="336" cy="192"/>
            </a:xfrm>
            <a:prstGeom prst="rect">
              <a:avLst/>
            </a:prstGeom>
            <a:solidFill>
              <a:srgbClr val="CCFF99"/>
            </a:solidFill>
            <a:ln w="12700">
              <a:solidFill>
                <a:schemeClr val="tx1"/>
              </a:solidFill>
              <a:miter lim="800000"/>
              <a:headEnd type="none" w="med" len="lg"/>
              <a:tailEnd type="none" w="sm" len="sm"/>
            </a:ln>
          </p:spPr>
          <p:txBody>
            <a:bodyPr wrap="none" anchor="ctr"/>
            <a:lstStyle/>
            <a:p>
              <a:endParaRPr lang="en-GB" sz="1400"/>
            </a:p>
          </p:txBody>
        </p:sp>
        <p:sp>
          <p:nvSpPr>
            <p:cNvPr id="38926" name="Text Box 63"/>
            <p:cNvSpPr txBox="1">
              <a:spLocks noChangeArrowheads="1"/>
            </p:cNvSpPr>
            <p:nvPr/>
          </p:nvSpPr>
          <p:spPr bwMode="auto">
            <a:xfrm>
              <a:off x="1242" y="3294"/>
              <a:ext cx="240" cy="224"/>
            </a:xfrm>
            <a:prstGeom prst="rect">
              <a:avLst/>
            </a:prstGeom>
            <a:noFill/>
            <a:ln w="12700">
              <a:noFill/>
              <a:miter lim="800000"/>
              <a:headEnd type="none" w="med" len="lg"/>
              <a:tailEnd type="none" w="sm" len="sm"/>
            </a:ln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US" sz="1400" b="0"/>
                <a:t>3</a:t>
              </a:r>
            </a:p>
          </p:txBody>
        </p:sp>
        <p:sp>
          <p:nvSpPr>
            <p:cNvPr id="38927" name="Text Box 64"/>
            <p:cNvSpPr txBox="1">
              <a:spLocks noChangeArrowheads="1"/>
            </p:cNvSpPr>
            <p:nvPr/>
          </p:nvSpPr>
          <p:spPr bwMode="auto">
            <a:xfrm>
              <a:off x="2292" y="3294"/>
              <a:ext cx="240" cy="224"/>
            </a:xfrm>
            <a:prstGeom prst="rect">
              <a:avLst/>
            </a:prstGeom>
            <a:noFill/>
            <a:ln w="12700">
              <a:noFill/>
              <a:miter lim="800000"/>
              <a:headEnd type="none" w="med" len="lg"/>
              <a:tailEnd type="none" w="sm" len="sm"/>
            </a:ln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US" sz="1400" b="0"/>
                <a:t>2</a:t>
              </a:r>
            </a:p>
          </p:txBody>
        </p:sp>
        <p:sp>
          <p:nvSpPr>
            <p:cNvPr id="38928" name="Text Box 65"/>
            <p:cNvSpPr txBox="1">
              <a:spLocks noChangeArrowheads="1"/>
            </p:cNvSpPr>
            <p:nvPr/>
          </p:nvSpPr>
          <p:spPr bwMode="auto">
            <a:xfrm>
              <a:off x="3270" y="3294"/>
              <a:ext cx="240" cy="224"/>
            </a:xfrm>
            <a:prstGeom prst="rect">
              <a:avLst/>
            </a:prstGeom>
            <a:noFill/>
            <a:ln w="12700">
              <a:noFill/>
              <a:miter lim="800000"/>
              <a:headEnd type="none" w="med" len="lg"/>
              <a:tailEnd type="none" w="sm" len="sm"/>
            </a:ln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US" sz="1400" b="0"/>
                <a:t>1</a:t>
              </a:r>
            </a:p>
          </p:txBody>
        </p:sp>
        <p:sp>
          <p:nvSpPr>
            <p:cNvPr id="38929" name="Rectangle 66"/>
            <p:cNvSpPr>
              <a:spLocks noChangeArrowheads="1"/>
            </p:cNvSpPr>
            <p:nvPr/>
          </p:nvSpPr>
          <p:spPr bwMode="auto">
            <a:xfrm>
              <a:off x="4140" y="3306"/>
              <a:ext cx="336" cy="192"/>
            </a:xfrm>
            <a:prstGeom prst="rect">
              <a:avLst/>
            </a:prstGeom>
            <a:solidFill>
              <a:srgbClr val="CCFF99"/>
            </a:solidFill>
            <a:ln w="12700">
              <a:solidFill>
                <a:schemeClr val="tx1"/>
              </a:solidFill>
              <a:miter lim="800000"/>
              <a:headEnd type="none" w="med" len="lg"/>
              <a:tailEnd type="none" w="sm" len="sm"/>
            </a:ln>
          </p:spPr>
          <p:txBody>
            <a:bodyPr wrap="none" anchor="ctr"/>
            <a:lstStyle/>
            <a:p>
              <a:endParaRPr lang="en-GB" sz="1400"/>
            </a:p>
          </p:txBody>
        </p:sp>
        <p:sp>
          <p:nvSpPr>
            <p:cNvPr id="38930" name="Text Box 67"/>
            <p:cNvSpPr txBox="1">
              <a:spLocks noChangeArrowheads="1"/>
            </p:cNvSpPr>
            <p:nvPr/>
          </p:nvSpPr>
          <p:spPr bwMode="auto">
            <a:xfrm>
              <a:off x="4098" y="3300"/>
              <a:ext cx="432" cy="224"/>
            </a:xfrm>
            <a:prstGeom prst="rect">
              <a:avLst/>
            </a:prstGeom>
            <a:noFill/>
            <a:ln w="12700">
              <a:noFill/>
              <a:miter lim="800000"/>
              <a:headEnd type="none" w="med" len="lg"/>
              <a:tailEnd type="none" w="sm" len="sm"/>
            </a:ln>
          </p:spPr>
          <p:txBody>
            <a:bodyPr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en-US" sz="1400" b="0"/>
                <a:t>OEM</a:t>
              </a:r>
            </a:p>
          </p:txBody>
        </p:sp>
        <p:sp>
          <p:nvSpPr>
            <p:cNvPr id="38931" name="Arc 112"/>
            <p:cNvSpPr>
              <a:spLocks/>
            </p:cNvSpPr>
            <p:nvPr/>
          </p:nvSpPr>
          <p:spPr bwMode="auto">
            <a:xfrm rot="-2587036">
              <a:off x="2704" y="3129"/>
              <a:ext cx="416" cy="390"/>
            </a:xfrm>
            <a:custGeom>
              <a:avLst/>
              <a:gdLst>
                <a:gd name="T0" fmla="*/ 0 w 25531"/>
                <a:gd name="T1" fmla="*/ 0 h 25070"/>
                <a:gd name="T2" fmla="*/ 7 w 25531"/>
                <a:gd name="T3" fmla="*/ 6 h 25070"/>
                <a:gd name="T4" fmla="*/ 1 w 25531"/>
                <a:gd name="T5" fmla="*/ 5 h 25070"/>
                <a:gd name="T6" fmla="*/ 0 60000 65536"/>
                <a:gd name="T7" fmla="*/ 0 60000 65536"/>
                <a:gd name="T8" fmla="*/ 0 60000 65536"/>
                <a:gd name="T9" fmla="*/ 0 w 25531"/>
                <a:gd name="T10" fmla="*/ 0 h 25070"/>
                <a:gd name="T11" fmla="*/ 25531 w 25531"/>
                <a:gd name="T12" fmla="*/ 25070 h 2507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5531" h="25070" fill="none" extrusionOk="0">
                  <a:moveTo>
                    <a:pt x="-1" y="360"/>
                  </a:moveTo>
                  <a:cubicBezTo>
                    <a:pt x="1296" y="120"/>
                    <a:pt x="2612" y="-1"/>
                    <a:pt x="3931" y="0"/>
                  </a:cubicBezTo>
                  <a:cubicBezTo>
                    <a:pt x="15860" y="0"/>
                    <a:pt x="25531" y="9670"/>
                    <a:pt x="25531" y="21600"/>
                  </a:cubicBezTo>
                  <a:cubicBezTo>
                    <a:pt x="25531" y="22762"/>
                    <a:pt x="25437" y="23922"/>
                    <a:pt x="25250" y="25070"/>
                  </a:cubicBezTo>
                </a:path>
                <a:path w="25531" h="25070" stroke="0" extrusionOk="0">
                  <a:moveTo>
                    <a:pt x="-1" y="360"/>
                  </a:moveTo>
                  <a:cubicBezTo>
                    <a:pt x="1296" y="120"/>
                    <a:pt x="2612" y="-1"/>
                    <a:pt x="3931" y="0"/>
                  </a:cubicBezTo>
                  <a:cubicBezTo>
                    <a:pt x="15860" y="0"/>
                    <a:pt x="25531" y="9670"/>
                    <a:pt x="25531" y="21600"/>
                  </a:cubicBezTo>
                  <a:cubicBezTo>
                    <a:pt x="25531" y="22762"/>
                    <a:pt x="25437" y="23922"/>
                    <a:pt x="25250" y="25070"/>
                  </a:cubicBezTo>
                  <a:lnTo>
                    <a:pt x="3931" y="21600"/>
                  </a:lnTo>
                  <a:close/>
                </a:path>
              </a:pathLst>
            </a:custGeom>
            <a:noFill/>
            <a:ln w="28575">
              <a:solidFill>
                <a:srgbClr val="800080"/>
              </a:solidFill>
              <a:round/>
              <a:headEnd type="triangle" w="lg" len="med"/>
              <a:tailEnd type="none" w="sm" len="lg"/>
            </a:ln>
          </p:spPr>
          <p:txBody>
            <a:bodyPr wrap="none" anchor="ctr"/>
            <a:lstStyle/>
            <a:p>
              <a:endParaRPr lang="en-GB" sz="1400"/>
            </a:p>
          </p:txBody>
        </p:sp>
        <p:sp>
          <p:nvSpPr>
            <p:cNvPr id="38932" name="Arc 113"/>
            <p:cNvSpPr>
              <a:spLocks/>
            </p:cNvSpPr>
            <p:nvPr/>
          </p:nvSpPr>
          <p:spPr bwMode="auto">
            <a:xfrm rot="-2587036">
              <a:off x="3630" y="3120"/>
              <a:ext cx="416" cy="390"/>
            </a:xfrm>
            <a:custGeom>
              <a:avLst/>
              <a:gdLst>
                <a:gd name="T0" fmla="*/ 0 w 25531"/>
                <a:gd name="T1" fmla="*/ 0 h 25070"/>
                <a:gd name="T2" fmla="*/ 7 w 25531"/>
                <a:gd name="T3" fmla="*/ 6 h 25070"/>
                <a:gd name="T4" fmla="*/ 1 w 25531"/>
                <a:gd name="T5" fmla="*/ 5 h 25070"/>
                <a:gd name="T6" fmla="*/ 0 60000 65536"/>
                <a:gd name="T7" fmla="*/ 0 60000 65536"/>
                <a:gd name="T8" fmla="*/ 0 60000 65536"/>
                <a:gd name="T9" fmla="*/ 0 w 25531"/>
                <a:gd name="T10" fmla="*/ 0 h 25070"/>
                <a:gd name="T11" fmla="*/ 25531 w 25531"/>
                <a:gd name="T12" fmla="*/ 25070 h 2507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5531" h="25070" fill="none" extrusionOk="0">
                  <a:moveTo>
                    <a:pt x="-1" y="360"/>
                  </a:moveTo>
                  <a:cubicBezTo>
                    <a:pt x="1296" y="120"/>
                    <a:pt x="2612" y="-1"/>
                    <a:pt x="3931" y="0"/>
                  </a:cubicBezTo>
                  <a:cubicBezTo>
                    <a:pt x="15860" y="0"/>
                    <a:pt x="25531" y="9670"/>
                    <a:pt x="25531" y="21600"/>
                  </a:cubicBezTo>
                  <a:cubicBezTo>
                    <a:pt x="25531" y="22762"/>
                    <a:pt x="25437" y="23922"/>
                    <a:pt x="25250" y="25070"/>
                  </a:cubicBezTo>
                </a:path>
                <a:path w="25531" h="25070" stroke="0" extrusionOk="0">
                  <a:moveTo>
                    <a:pt x="-1" y="360"/>
                  </a:moveTo>
                  <a:cubicBezTo>
                    <a:pt x="1296" y="120"/>
                    <a:pt x="2612" y="-1"/>
                    <a:pt x="3931" y="0"/>
                  </a:cubicBezTo>
                  <a:cubicBezTo>
                    <a:pt x="15860" y="0"/>
                    <a:pt x="25531" y="9670"/>
                    <a:pt x="25531" y="21600"/>
                  </a:cubicBezTo>
                  <a:cubicBezTo>
                    <a:pt x="25531" y="22762"/>
                    <a:pt x="25437" y="23922"/>
                    <a:pt x="25250" y="25070"/>
                  </a:cubicBezTo>
                  <a:lnTo>
                    <a:pt x="3931" y="21600"/>
                  </a:lnTo>
                  <a:close/>
                </a:path>
              </a:pathLst>
            </a:custGeom>
            <a:noFill/>
            <a:ln w="28575">
              <a:solidFill>
                <a:srgbClr val="800080"/>
              </a:solidFill>
              <a:round/>
              <a:headEnd type="triangle" w="lg" len="med"/>
              <a:tailEnd type="none" w="sm" len="lg"/>
            </a:ln>
          </p:spPr>
          <p:txBody>
            <a:bodyPr wrap="none" anchor="ctr"/>
            <a:lstStyle/>
            <a:p>
              <a:endParaRPr lang="en-GB" sz="1400"/>
            </a:p>
          </p:txBody>
        </p:sp>
        <p:sp>
          <p:nvSpPr>
            <p:cNvPr id="38933" name="Arc 114"/>
            <p:cNvSpPr>
              <a:spLocks/>
            </p:cNvSpPr>
            <p:nvPr/>
          </p:nvSpPr>
          <p:spPr bwMode="auto">
            <a:xfrm rot="-2587036">
              <a:off x="4547" y="3111"/>
              <a:ext cx="416" cy="390"/>
            </a:xfrm>
            <a:custGeom>
              <a:avLst/>
              <a:gdLst>
                <a:gd name="T0" fmla="*/ 0 w 25531"/>
                <a:gd name="T1" fmla="*/ 0 h 25070"/>
                <a:gd name="T2" fmla="*/ 7 w 25531"/>
                <a:gd name="T3" fmla="*/ 6 h 25070"/>
                <a:gd name="T4" fmla="*/ 1 w 25531"/>
                <a:gd name="T5" fmla="*/ 5 h 25070"/>
                <a:gd name="T6" fmla="*/ 0 60000 65536"/>
                <a:gd name="T7" fmla="*/ 0 60000 65536"/>
                <a:gd name="T8" fmla="*/ 0 60000 65536"/>
                <a:gd name="T9" fmla="*/ 0 w 25531"/>
                <a:gd name="T10" fmla="*/ 0 h 25070"/>
                <a:gd name="T11" fmla="*/ 25531 w 25531"/>
                <a:gd name="T12" fmla="*/ 25070 h 2507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5531" h="25070" fill="none" extrusionOk="0">
                  <a:moveTo>
                    <a:pt x="-1" y="360"/>
                  </a:moveTo>
                  <a:cubicBezTo>
                    <a:pt x="1296" y="120"/>
                    <a:pt x="2612" y="-1"/>
                    <a:pt x="3931" y="0"/>
                  </a:cubicBezTo>
                  <a:cubicBezTo>
                    <a:pt x="15860" y="0"/>
                    <a:pt x="25531" y="9670"/>
                    <a:pt x="25531" y="21600"/>
                  </a:cubicBezTo>
                  <a:cubicBezTo>
                    <a:pt x="25531" y="22762"/>
                    <a:pt x="25437" y="23922"/>
                    <a:pt x="25250" y="25070"/>
                  </a:cubicBezTo>
                </a:path>
                <a:path w="25531" h="25070" stroke="0" extrusionOk="0">
                  <a:moveTo>
                    <a:pt x="-1" y="360"/>
                  </a:moveTo>
                  <a:cubicBezTo>
                    <a:pt x="1296" y="120"/>
                    <a:pt x="2612" y="-1"/>
                    <a:pt x="3931" y="0"/>
                  </a:cubicBezTo>
                  <a:cubicBezTo>
                    <a:pt x="15860" y="0"/>
                    <a:pt x="25531" y="9670"/>
                    <a:pt x="25531" y="21600"/>
                  </a:cubicBezTo>
                  <a:cubicBezTo>
                    <a:pt x="25531" y="22762"/>
                    <a:pt x="25437" y="23922"/>
                    <a:pt x="25250" y="25070"/>
                  </a:cubicBezTo>
                  <a:lnTo>
                    <a:pt x="3931" y="21600"/>
                  </a:lnTo>
                  <a:close/>
                </a:path>
              </a:pathLst>
            </a:custGeom>
            <a:noFill/>
            <a:ln w="28575">
              <a:solidFill>
                <a:srgbClr val="800080"/>
              </a:solidFill>
              <a:round/>
              <a:headEnd type="triangle" w="lg" len="med"/>
              <a:tailEnd type="none" w="sm" len="lg"/>
            </a:ln>
          </p:spPr>
          <p:txBody>
            <a:bodyPr wrap="none" anchor="ctr"/>
            <a:lstStyle/>
            <a:p>
              <a:endParaRPr lang="en-GB" sz="1400"/>
            </a:p>
          </p:txBody>
        </p:sp>
        <p:sp>
          <p:nvSpPr>
            <p:cNvPr id="38934" name="Arc 115"/>
            <p:cNvSpPr>
              <a:spLocks/>
            </p:cNvSpPr>
            <p:nvPr/>
          </p:nvSpPr>
          <p:spPr bwMode="auto">
            <a:xfrm rot="8212964">
              <a:off x="1648" y="3354"/>
              <a:ext cx="416" cy="390"/>
            </a:xfrm>
            <a:custGeom>
              <a:avLst/>
              <a:gdLst>
                <a:gd name="T0" fmla="*/ 0 w 25531"/>
                <a:gd name="T1" fmla="*/ 0 h 25070"/>
                <a:gd name="T2" fmla="*/ 7 w 25531"/>
                <a:gd name="T3" fmla="*/ 6 h 25070"/>
                <a:gd name="T4" fmla="*/ 1 w 25531"/>
                <a:gd name="T5" fmla="*/ 5 h 25070"/>
                <a:gd name="T6" fmla="*/ 0 60000 65536"/>
                <a:gd name="T7" fmla="*/ 0 60000 65536"/>
                <a:gd name="T8" fmla="*/ 0 60000 65536"/>
                <a:gd name="T9" fmla="*/ 0 w 25531"/>
                <a:gd name="T10" fmla="*/ 0 h 25070"/>
                <a:gd name="T11" fmla="*/ 25531 w 25531"/>
                <a:gd name="T12" fmla="*/ 25070 h 2507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5531" h="25070" fill="none" extrusionOk="0">
                  <a:moveTo>
                    <a:pt x="-1" y="360"/>
                  </a:moveTo>
                  <a:cubicBezTo>
                    <a:pt x="1296" y="120"/>
                    <a:pt x="2612" y="-1"/>
                    <a:pt x="3931" y="0"/>
                  </a:cubicBezTo>
                  <a:cubicBezTo>
                    <a:pt x="15860" y="0"/>
                    <a:pt x="25531" y="9670"/>
                    <a:pt x="25531" y="21600"/>
                  </a:cubicBezTo>
                  <a:cubicBezTo>
                    <a:pt x="25531" y="22762"/>
                    <a:pt x="25437" y="23922"/>
                    <a:pt x="25250" y="25070"/>
                  </a:cubicBezTo>
                </a:path>
                <a:path w="25531" h="25070" stroke="0" extrusionOk="0">
                  <a:moveTo>
                    <a:pt x="-1" y="360"/>
                  </a:moveTo>
                  <a:cubicBezTo>
                    <a:pt x="1296" y="120"/>
                    <a:pt x="2612" y="-1"/>
                    <a:pt x="3931" y="0"/>
                  </a:cubicBezTo>
                  <a:cubicBezTo>
                    <a:pt x="15860" y="0"/>
                    <a:pt x="25531" y="9670"/>
                    <a:pt x="25531" y="21600"/>
                  </a:cubicBezTo>
                  <a:cubicBezTo>
                    <a:pt x="25531" y="22762"/>
                    <a:pt x="25437" y="23922"/>
                    <a:pt x="25250" y="25070"/>
                  </a:cubicBezTo>
                  <a:lnTo>
                    <a:pt x="3931" y="21600"/>
                  </a:lnTo>
                  <a:close/>
                </a:path>
              </a:pathLst>
            </a:custGeom>
            <a:noFill/>
            <a:ln w="28575">
              <a:solidFill>
                <a:srgbClr val="800080"/>
              </a:solidFill>
              <a:round/>
              <a:headEnd type="triangle" w="lg" len="med"/>
              <a:tailEnd type="none" w="sm" len="lg"/>
            </a:ln>
          </p:spPr>
          <p:txBody>
            <a:bodyPr wrap="none" anchor="ctr"/>
            <a:lstStyle/>
            <a:p>
              <a:endParaRPr lang="en-GB" sz="1400"/>
            </a:p>
          </p:txBody>
        </p:sp>
        <p:sp>
          <p:nvSpPr>
            <p:cNvPr id="38935" name="Arc 116"/>
            <p:cNvSpPr>
              <a:spLocks/>
            </p:cNvSpPr>
            <p:nvPr/>
          </p:nvSpPr>
          <p:spPr bwMode="auto">
            <a:xfrm rot="8212964">
              <a:off x="2713" y="3360"/>
              <a:ext cx="416" cy="390"/>
            </a:xfrm>
            <a:custGeom>
              <a:avLst/>
              <a:gdLst>
                <a:gd name="T0" fmla="*/ 0 w 25531"/>
                <a:gd name="T1" fmla="*/ 0 h 25070"/>
                <a:gd name="T2" fmla="*/ 7 w 25531"/>
                <a:gd name="T3" fmla="*/ 6 h 25070"/>
                <a:gd name="T4" fmla="*/ 1 w 25531"/>
                <a:gd name="T5" fmla="*/ 5 h 25070"/>
                <a:gd name="T6" fmla="*/ 0 60000 65536"/>
                <a:gd name="T7" fmla="*/ 0 60000 65536"/>
                <a:gd name="T8" fmla="*/ 0 60000 65536"/>
                <a:gd name="T9" fmla="*/ 0 w 25531"/>
                <a:gd name="T10" fmla="*/ 0 h 25070"/>
                <a:gd name="T11" fmla="*/ 25531 w 25531"/>
                <a:gd name="T12" fmla="*/ 25070 h 2507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5531" h="25070" fill="none" extrusionOk="0">
                  <a:moveTo>
                    <a:pt x="-1" y="360"/>
                  </a:moveTo>
                  <a:cubicBezTo>
                    <a:pt x="1296" y="120"/>
                    <a:pt x="2612" y="-1"/>
                    <a:pt x="3931" y="0"/>
                  </a:cubicBezTo>
                  <a:cubicBezTo>
                    <a:pt x="15860" y="0"/>
                    <a:pt x="25531" y="9670"/>
                    <a:pt x="25531" y="21600"/>
                  </a:cubicBezTo>
                  <a:cubicBezTo>
                    <a:pt x="25531" y="22762"/>
                    <a:pt x="25437" y="23922"/>
                    <a:pt x="25250" y="25070"/>
                  </a:cubicBezTo>
                </a:path>
                <a:path w="25531" h="25070" stroke="0" extrusionOk="0">
                  <a:moveTo>
                    <a:pt x="-1" y="360"/>
                  </a:moveTo>
                  <a:cubicBezTo>
                    <a:pt x="1296" y="120"/>
                    <a:pt x="2612" y="-1"/>
                    <a:pt x="3931" y="0"/>
                  </a:cubicBezTo>
                  <a:cubicBezTo>
                    <a:pt x="15860" y="0"/>
                    <a:pt x="25531" y="9670"/>
                    <a:pt x="25531" y="21600"/>
                  </a:cubicBezTo>
                  <a:cubicBezTo>
                    <a:pt x="25531" y="22762"/>
                    <a:pt x="25437" y="23922"/>
                    <a:pt x="25250" y="25070"/>
                  </a:cubicBezTo>
                  <a:lnTo>
                    <a:pt x="3931" y="21600"/>
                  </a:lnTo>
                  <a:close/>
                </a:path>
              </a:pathLst>
            </a:custGeom>
            <a:noFill/>
            <a:ln w="28575">
              <a:solidFill>
                <a:srgbClr val="800080"/>
              </a:solidFill>
              <a:round/>
              <a:headEnd type="triangle" w="lg" len="med"/>
              <a:tailEnd type="none" w="sm" len="lg"/>
            </a:ln>
          </p:spPr>
          <p:txBody>
            <a:bodyPr wrap="none" anchor="ctr"/>
            <a:lstStyle/>
            <a:p>
              <a:endParaRPr lang="en-GB" sz="1400"/>
            </a:p>
          </p:txBody>
        </p:sp>
        <p:sp>
          <p:nvSpPr>
            <p:cNvPr id="38936" name="Arc 117"/>
            <p:cNvSpPr>
              <a:spLocks/>
            </p:cNvSpPr>
            <p:nvPr/>
          </p:nvSpPr>
          <p:spPr bwMode="auto">
            <a:xfrm rot="8212964">
              <a:off x="3652" y="3366"/>
              <a:ext cx="416" cy="390"/>
            </a:xfrm>
            <a:custGeom>
              <a:avLst/>
              <a:gdLst>
                <a:gd name="T0" fmla="*/ 0 w 25531"/>
                <a:gd name="T1" fmla="*/ 0 h 25070"/>
                <a:gd name="T2" fmla="*/ 7 w 25531"/>
                <a:gd name="T3" fmla="*/ 6 h 25070"/>
                <a:gd name="T4" fmla="*/ 1 w 25531"/>
                <a:gd name="T5" fmla="*/ 5 h 25070"/>
                <a:gd name="T6" fmla="*/ 0 60000 65536"/>
                <a:gd name="T7" fmla="*/ 0 60000 65536"/>
                <a:gd name="T8" fmla="*/ 0 60000 65536"/>
                <a:gd name="T9" fmla="*/ 0 w 25531"/>
                <a:gd name="T10" fmla="*/ 0 h 25070"/>
                <a:gd name="T11" fmla="*/ 25531 w 25531"/>
                <a:gd name="T12" fmla="*/ 25070 h 2507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5531" h="25070" fill="none" extrusionOk="0">
                  <a:moveTo>
                    <a:pt x="-1" y="360"/>
                  </a:moveTo>
                  <a:cubicBezTo>
                    <a:pt x="1296" y="120"/>
                    <a:pt x="2612" y="-1"/>
                    <a:pt x="3931" y="0"/>
                  </a:cubicBezTo>
                  <a:cubicBezTo>
                    <a:pt x="15860" y="0"/>
                    <a:pt x="25531" y="9670"/>
                    <a:pt x="25531" y="21600"/>
                  </a:cubicBezTo>
                  <a:cubicBezTo>
                    <a:pt x="25531" y="22762"/>
                    <a:pt x="25437" y="23922"/>
                    <a:pt x="25250" y="25070"/>
                  </a:cubicBezTo>
                </a:path>
                <a:path w="25531" h="25070" stroke="0" extrusionOk="0">
                  <a:moveTo>
                    <a:pt x="-1" y="360"/>
                  </a:moveTo>
                  <a:cubicBezTo>
                    <a:pt x="1296" y="120"/>
                    <a:pt x="2612" y="-1"/>
                    <a:pt x="3931" y="0"/>
                  </a:cubicBezTo>
                  <a:cubicBezTo>
                    <a:pt x="15860" y="0"/>
                    <a:pt x="25531" y="9670"/>
                    <a:pt x="25531" y="21600"/>
                  </a:cubicBezTo>
                  <a:cubicBezTo>
                    <a:pt x="25531" y="22762"/>
                    <a:pt x="25437" y="23922"/>
                    <a:pt x="25250" y="25070"/>
                  </a:cubicBezTo>
                  <a:lnTo>
                    <a:pt x="3931" y="21600"/>
                  </a:lnTo>
                  <a:close/>
                </a:path>
              </a:pathLst>
            </a:custGeom>
            <a:noFill/>
            <a:ln w="28575">
              <a:solidFill>
                <a:srgbClr val="800080"/>
              </a:solidFill>
              <a:round/>
              <a:headEnd type="triangle" w="lg" len="med"/>
              <a:tailEnd type="none" w="sm" len="lg"/>
            </a:ln>
          </p:spPr>
          <p:txBody>
            <a:bodyPr wrap="none" anchor="ctr"/>
            <a:lstStyle/>
            <a:p>
              <a:endParaRPr lang="en-GB" sz="1400"/>
            </a:p>
          </p:txBody>
        </p:sp>
        <p:sp>
          <p:nvSpPr>
            <p:cNvPr id="38937" name="Arc 118"/>
            <p:cNvSpPr>
              <a:spLocks/>
            </p:cNvSpPr>
            <p:nvPr/>
          </p:nvSpPr>
          <p:spPr bwMode="auto">
            <a:xfrm rot="8212964">
              <a:off x="4591" y="3372"/>
              <a:ext cx="416" cy="390"/>
            </a:xfrm>
            <a:custGeom>
              <a:avLst/>
              <a:gdLst>
                <a:gd name="T0" fmla="*/ 0 w 25531"/>
                <a:gd name="T1" fmla="*/ 0 h 25070"/>
                <a:gd name="T2" fmla="*/ 7 w 25531"/>
                <a:gd name="T3" fmla="*/ 6 h 25070"/>
                <a:gd name="T4" fmla="*/ 1 w 25531"/>
                <a:gd name="T5" fmla="*/ 5 h 25070"/>
                <a:gd name="T6" fmla="*/ 0 60000 65536"/>
                <a:gd name="T7" fmla="*/ 0 60000 65536"/>
                <a:gd name="T8" fmla="*/ 0 60000 65536"/>
                <a:gd name="T9" fmla="*/ 0 w 25531"/>
                <a:gd name="T10" fmla="*/ 0 h 25070"/>
                <a:gd name="T11" fmla="*/ 25531 w 25531"/>
                <a:gd name="T12" fmla="*/ 25070 h 2507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5531" h="25070" fill="none" extrusionOk="0">
                  <a:moveTo>
                    <a:pt x="-1" y="360"/>
                  </a:moveTo>
                  <a:cubicBezTo>
                    <a:pt x="1296" y="120"/>
                    <a:pt x="2612" y="-1"/>
                    <a:pt x="3931" y="0"/>
                  </a:cubicBezTo>
                  <a:cubicBezTo>
                    <a:pt x="15860" y="0"/>
                    <a:pt x="25531" y="9670"/>
                    <a:pt x="25531" y="21600"/>
                  </a:cubicBezTo>
                  <a:cubicBezTo>
                    <a:pt x="25531" y="22762"/>
                    <a:pt x="25437" y="23922"/>
                    <a:pt x="25250" y="25070"/>
                  </a:cubicBezTo>
                </a:path>
                <a:path w="25531" h="25070" stroke="0" extrusionOk="0">
                  <a:moveTo>
                    <a:pt x="-1" y="360"/>
                  </a:moveTo>
                  <a:cubicBezTo>
                    <a:pt x="1296" y="120"/>
                    <a:pt x="2612" y="-1"/>
                    <a:pt x="3931" y="0"/>
                  </a:cubicBezTo>
                  <a:cubicBezTo>
                    <a:pt x="15860" y="0"/>
                    <a:pt x="25531" y="9670"/>
                    <a:pt x="25531" y="21600"/>
                  </a:cubicBezTo>
                  <a:cubicBezTo>
                    <a:pt x="25531" y="22762"/>
                    <a:pt x="25437" y="23922"/>
                    <a:pt x="25250" y="25070"/>
                  </a:cubicBezTo>
                  <a:lnTo>
                    <a:pt x="3931" y="21600"/>
                  </a:lnTo>
                  <a:close/>
                </a:path>
              </a:pathLst>
            </a:custGeom>
            <a:noFill/>
            <a:ln w="28575">
              <a:solidFill>
                <a:srgbClr val="800080"/>
              </a:solidFill>
              <a:round/>
              <a:headEnd type="triangle" w="lg" len="med"/>
              <a:tailEnd type="none" w="sm" len="lg"/>
            </a:ln>
          </p:spPr>
          <p:txBody>
            <a:bodyPr wrap="none" anchor="ctr"/>
            <a:lstStyle/>
            <a:p>
              <a:endParaRPr lang="en-GB" sz="1400"/>
            </a:p>
          </p:txBody>
        </p:sp>
        <p:sp>
          <p:nvSpPr>
            <p:cNvPr id="38938" name="Text Box 119"/>
            <p:cNvSpPr txBox="1">
              <a:spLocks noChangeArrowheads="1"/>
            </p:cNvSpPr>
            <p:nvPr/>
          </p:nvSpPr>
          <p:spPr bwMode="auto">
            <a:xfrm>
              <a:off x="1545" y="3205"/>
              <a:ext cx="624" cy="224"/>
            </a:xfrm>
            <a:prstGeom prst="rect">
              <a:avLst/>
            </a:prstGeom>
            <a:noFill/>
            <a:ln w="25400">
              <a:noFill/>
              <a:miter lim="800000"/>
              <a:headEnd type="none" w="sm" len="lg"/>
              <a:tailEnd type="none" w="sm" len="lg"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400" b="0" dirty="0"/>
                <a:t>Orders</a:t>
              </a:r>
              <a:endParaRPr lang="en-US" sz="1400" b="0" dirty="0"/>
            </a:p>
          </p:txBody>
        </p:sp>
        <p:sp>
          <p:nvSpPr>
            <p:cNvPr id="38939" name="Text Box 123"/>
            <p:cNvSpPr txBox="1">
              <a:spLocks noChangeArrowheads="1"/>
            </p:cNvSpPr>
            <p:nvPr/>
          </p:nvSpPr>
          <p:spPr bwMode="auto">
            <a:xfrm>
              <a:off x="1545" y="3433"/>
              <a:ext cx="624" cy="225"/>
            </a:xfrm>
            <a:prstGeom prst="rect">
              <a:avLst/>
            </a:prstGeom>
            <a:noFill/>
            <a:ln w="25400">
              <a:noFill/>
              <a:miter lim="800000"/>
              <a:headEnd type="none" w="sm" len="lg"/>
              <a:tailEnd type="none" w="sm" len="lg"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400" b="0"/>
                <a:t>Items</a:t>
              </a:r>
              <a:endParaRPr lang="en-US" sz="1400" b="0"/>
            </a:p>
          </p:txBody>
        </p:sp>
        <p:sp>
          <p:nvSpPr>
            <p:cNvPr id="38940" name="Text Box 124"/>
            <p:cNvSpPr txBox="1">
              <a:spLocks noChangeArrowheads="1"/>
            </p:cNvSpPr>
            <p:nvPr/>
          </p:nvSpPr>
          <p:spPr bwMode="auto">
            <a:xfrm>
              <a:off x="2592" y="3435"/>
              <a:ext cx="624" cy="224"/>
            </a:xfrm>
            <a:prstGeom prst="rect">
              <a:avLst/>
            </a:prstGeom>
            <a:noFill/>
            <a:ln w="25400">
              <a:noFill/>
              <a:miter lim="800000"/>
              <a:headEnd type="none" w="sm" len="lg"/>
              <a:tailEnd type="none" w="sm" len="lg"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400" b="0"/>
                <a:t>Items</a:t>
              </a:r>
              <a:endParaRPr lang="en-US" sz="1400" b="0"/>
            </a:p>
          </p:txBody>
        </p:sp>
        <p:sp>
          <p:nvSpPr>
            <p:cNvPr id="38941" name="Text Box 125"/>
            <p:cNvSpPr txBox="1">
              <a:spLocks noChangeArrowheads="1"/>
            </p:cNvSpPr>
            <p:nvPr/>
          </p:nvSpPr>
          <p:spPr bwMode="auto">
            <a:xfrm>
              <a:off x="3576" y="3437"/>
              <a:ext cx="624" cy="224"/>
            </a:xfrm>
            <a:prstGeom prst="rect">
              <a:avLst/>
            </a:prstGeom>
            <a:noFill/>
            <a:ln w="25400">
              <a:noFill/>
              <a:miter lim="800000"/>
              <a:headEnd type="none" w="sm" len="lg"/>
              <a:tailEnd type="none" w="sm" len="lg"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400" b="0"/>
                <a:t>Items</a:t>
              </a:r>
              <a:endParaRPr lang="en-US" sz="1400" b="0"/>
            </a:p>
          </p:txBody>
        </p:sp>
        <p:sp>
          <p:nvSpPr>
            <p:cNvPr id="38942" name="Text Box 126"/>
            <p:cNvSpPr txBox="1">
              <a:spLocks noChangeArrowheads="1"/>
            </p:cNvSpPr>
            <p:nvPr/>
          </p:nvSpPr>
          <p:spPr bwMode="auto">
            <a:xfrm>
              <a:off x="4506" y="3439"/>
              <a:ext cx="624" cy="224"/>
            </a:xfrm>
            <a:prstGeom prst="rect">
              <a:avLst/>
            </a:prstGeom>
            <a:noFill/>
            <a:ln w="25400">
              <a:noFill/>
              <a:miter lim="800000"/>
              <a:headEnd type="none" w="sm" len="lg"/>
              <a:tailEnd type="none" w="sm" len="lg"/>
            </a:ln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sz="1400" b="0"/>
                <a:t>Items</a:t>
              </a:r>
              <a:endParaRPr lang="en-US" sz="1400" b="0"/>
            </a:p>
          </p:txBody>
        </p:sp>
      </p:grpSp>
      <p:sp>
        <p:nvSpPr>
          <p:cNvPr id="38916" name="Text Box 32"/>
          <p:cNvSpPr txBox="1">
            <a:spLocks noChangeArrowheads="1"/>
          </p:cNvSpPr>
          <p:nvPr/>
        </p:nvSpPr>
        <p:spPr bwMode="auto">
          <a:xfrm rot="18412494">
            <a:off x="8294015" y="1725477"/>
            <a:ext cx="1289304" cy="307777"/>
          </a:xfrm>
          <a:prstGeom prst="rect">
            <a:avLst/>
          </a:prstGeom>
          <a:noFill/>
          <a:ln w="12700">
            <a:noFill/>
            <a:miter lim="800000"/>
            <a:headEnd type="none" w="med" len="lg"/>
            <a:tailEnd type="none" w="sm" len="sm"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1400" b="0" dirty="0"/>
              <a:t>DEMAND</a:t>
            </a:r>
          </a:p>
        </p:txBody>
      </p:sp>
      <p:sp>
        <p:nvSpPr>
          <p:cNvPr id="129" name="TextBox 128"/>
          <p:cNvSpPr txBox="1"/>
          <p:nvPr/>
        </p:nvSpPr>
        <p:spPr>
          <a:xfrm>
            <a:off x="194409" y="116635"/>
            <a:ext cx="943602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N" sz="2800" dirty="0" smtClean="0"/>
              <a:t>Fluctuations of production levels along supply chain in response to small change in end-customer demand</a:t>
            </a:r>
            <a:endParaRPr lang="en-IN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79"/>
          <p:cNvGrpSpPr>
            <a:grpSpLocks/>
          </p:cNvGrpSpPr>
          <p:nvPr/>
        </p:nvGrpSpPr>
        <p:grpSpPr bwMode="auto">
          <a:xfrm>
            <a:off x="1237853" y="5541272"/>
            <a:ext cx="7179548" cy="914400"/>
            <a:chOff x="720" y="3312"/>
            <a:chExt cx="4176" cy="576"/>
          </a:xfrm>
        </p:grpSpPr>
        <p:sp>
          <p:nvSpPr>
            <p:cNvPr id="22596" name="AutoShape 12"/>
            <p:cNvSpPr>
              <a:spLocks noChangeArrowheads="1"/>
            </p:cNvSpPr>
            <p:nvPr/>
          </p:nvSpPr>
          <p:spPr bwMode="ltGray">
            <a:xfrm rot="10800000">
              <a:off x="720" y="3312"/>
              <a:ext cx="4176" cy="576"/>
            </a:xfrm>
            <a:prstGeom prst="leftArrow">
              <a:avLst>
                <a:gd name="adj1" fmla="val 41667"/>
                <a:gd name="adj2" fmla="val 61189"/>
              </a:avLst>
            </a:prstGeom>
            <a:solidFill>
              <a:schemeClr val="bg1">
                <a:lumMod val="95000"/>
              </a:schemeClr>
            </a:solidFill>
            <a:ln w="19050">
              <a:solidFill>
                <a:schemeClr val="tx1"/>
              </a:solidFill>
              <a:miter lim="800000"/>
              <a:headEnd/>
              <a:tailEnd type="none" w="med" len="lg"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41039" name="Text Box 13"/>
            <p:cNvSpPr txBox="1">
              <a:spLocks noChangeArrowheads="1"/>
            </p:cNvSpPr>
            <p:nvPr/>
          </p:nvSpPr>
          <p:spPr bwMode="auto">
            <a:xfrm>
              <a:off x="1559" y="3469"/>
              <a:ext cx="2352" cy="250"/>
            </a:xfrm>
            <a:prstGeom prst="rect">
              <a:avLst/>
            </a:prstGeom>
            <a:noFill/>
            <a:ln w="19050">
              <a:noFill/>
              <a:miter lim="800000"/>
              <a:headEnd/>
              <a:tailEnd type="none" w="med" len="lg"/>
            </a:ln>
          </p:spPr>
          <p:txBody>
            <a:bodyPr>
              <a:spAutoFit/>
            </a:bodyPr>
            <a:lstStyle/>
            <a:p>
              <a:pPr algn="ctr" eaLnBrk="0" hangingPunct="0"/>
              <a:r>
                <a:rPr lang="en-US" sz="2000" b="0" dirty="0"/>
                <a:t>Operations performance</a:t>
              </a:r>
            </a:p>
          </p:txBody>
        </p:sp>
      </p:grpSp>
      <p:grpSp>
        <p:nvGrpSpPr>
          <p:cNvPr id="3" name="Group 74"/>
          <p:cNvGrpSpPr>
            <a:grpSpLocks/>
          </p:cNvGrpSpPr>
          <p:nvPr/>
        </p:nvGrpSpPr>
        <p:grpSpPr bwMode="auto">
          <a:xfrm>
            <a:off x="6897594" y="1445522"/>
            <a:ext cx="1464793" cy="1447800"/>
            <a:chOff x="4012" y="732"/>
            <a:chExt cx="852" cy="912"/>
          </a:xfrm>
        </p:grpSpPr>
        <p:sp>
          <p:nvSpPr>
            <p:cNvPr id="41034" name="Oval 21"/>
            <p:cNvSpPr>
              <a:spLocks noChangeArrowheads="1"/>
            </p:cNvSpPr>
            <p:nvPr/>
          </p:nvSpPr>
          <p:spPr bwMode="ltGray">
            <a:xfrm>
              <a:off x="4023" y="732"/>
              <a:ext cx="825" cy="912"/>
            </a:xfrm>
            <a:prstGeom prst="ellipse">
              <a:avLst/>
            </a:prstGeom>
            <a:solidFill>
              <a:srgbClr val="CCFF99"/>
            </a:solidFill>
            <a:ln w="9525">
              <a:solidFill>
                <a:schemeClr val="tx1"/>
              </a:solidFill>
              <a:round/>
              <a:headEnd/>
              <a:tailEnd type="none" w="med" len="lg"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035" name="Text Box 22"/>
            <p:cNvSpPr txBox="1">
              <a:spLocks noChangeArrowheads="1"/>
            </p:cNvSpPr>
            <p:nvPr/>
          </p:nvSpPr>
          <p:spPr bwMode="auto">
            <a:xfrm>
              <a:off x="4012" y="924"/>
              <a:ext cx="852" cy="368"/>
            </a:xfrm>
            <a:prstGeom prst="rect">
              <a:avLst/>
            </a:prstGeom>
            <a:noFill/>
            <a:ln w="19050">
              <a:noFill/>
              <a:miter lim="800000"/>
              <a:headEnd/>
              <a:tailEnd type="none" w="med" len="lg"/>
            </a:ln>
          </p:spPr>
          <p:txBody>
            <a:bodyPr>
              <a:spAutoFit/>
            </a:bodyPr>
            <a:lstStyle/>
            <a:p>
              <a:pPr algn="ctr" eaLnBrk="0" hangingPunct="0"/>
              <a:r>
                <a:rPr lang="en-GB" b="0"/>
                <a:t>What C</a:t>
              </a:r>
            </a:p>
            <a:p>
              <a:pPr algn="ctr" eaLnBrk="0" hangingPunct="0"/>
              <a:r>
                <a:rPr lang="en-GB" b="0"/>
                <a:t>thinks it wants</a:t>
              </a:r>
              <a:endParaRPr lang="en-US" b="0"/>
            </a:p>
          </p:txBody>
        </p:sp>
      </p:grpSp>
      <p:grpSp>
        <p:nvGrpSpPr>
          <p:cNvPr id="4" name="Group 76"/>
          <p:cNvGrpSpPr>
            <a:grpSpLocks/>
          </p:cNvGrpSpPr>
          <p:nvPr/>
        </p:nvGrpSpPr>
        <p:grpSpPr bwMode="auto">
          <a:xfrm>
            <a:off x="6333683" y="1350272"/>
            <a:ext cx="990283" cy="306388"/>
            <a:chOff x="3684" y="672"/>
            <a:chExt cx="576" cy="193"/>
          </a:xfrm>
        </p:grpSpPr>
        <p:cxnSp>
          <p:nvCxnSpPr>
            <p:cNvPr id="41032" name="AutoShape 24"/>
            <p:cNvCxnSpPr>
              <a:cxnSpLocks noChangeShapeType="1"/>
            </p:cNvCxnSpPr>
            <p:nvPr/>
          </p:nvCxnSpPr>
          <p:spPr bwMode="auto">
            <a:xfrm>
              <a:off x="3728" y="865"/>
              <a:ext cx="416" cy="0"/>
            </a:xfrm>
            <a:prstGeom prst="straightConnector1">
              <a:avLst/>
            </a:prstGeom>
            <a:noFill/>
            <a:ln w="38100">
              <a:solidFill>
                <a:srgbClr val="FF0000"/>
              </a:solidFill>
              <a:round/>
              <a:headEnd type="triangle" w="sm" len="lg"/>
              <a:tailEnd type="triangle" w="sm" len="lg"/>
            </a:ln>
          </p:spPr>
        </p:cxnSp>
        <p:sp>
          <p:nvSpPr>
            <p:cNvPr id="41033" name="Text Box 25"/>
            <p:cNvSpPr txBox="1">
              <a:spLocks noChangeArrowheads="1"/>
            </p:cNvSpPr>
            <p:nvPr/>
          </p:nvSpPr>
          <p:spPr bwMode="auto">
            <a:xfrm>
              <a:off x="3684" y="672"/>
              <a:ext cx="576" cy="192"/>
            </a:xfrm>
            <a:prstGeom prst="rect">
              <a:avLst/>
            </a:prstGeom>
            <a:noFill/>
            <a:ln w="22225">
              <a:noFill/>
              <a:miter lim="800000"/>
              <a:headEnd type="none" w="sm" len="lg"/>
              <a:tailEnd type="none" w="sm" len="lg"/>
            </a:ln>
          </p:spPr>
          <p:txBody>
            <a:bodyPr>
              <a:spAutoFit/>
            </a:bodyPr>
            <a:lstStyle/>
            <a:p>
              <a:pPr algn="ctr" eaLnBrk="0" hangingPunct="0"/>
              <a:r>
                <a:rPr lang="en-US" sz="1400" b="0" i="1">
                  <a:solidFill>
                    <a:srgbClr val="FF0000"/>
                  </a:solidFill>
                </a:rPr>
                <a:t>Gap?</a:t>
              </a:r>
            </a:p>
          </p:txBody>
        </p:sp>
      </p:grpSp>
      <p:grpSp>
        <p:nvGrpSpPr>
          <p:cNvPr id="5" name="Group 86"/>
          <p:cNvGrpSpPr>
            <a:grpSpLocks/>
          </p:cNvGrpSpPr>
          <p:nvPr/>
        </p:nvGrpSpPr>
        <p:grpSpPr bwMode="auto">
          <a:xfrm>
            <a:off x="103156" y="2721872"/>
            <a:ext cx="9686201" cy="1524000"/>
            <a:chOff x="60" y="1536"/>
            <a:chExt cx="5634" cy="960"/>
          </a:xfrm>
        </p:grpSpPr>
        <p:grpSp>
          <p:nvGrpSpPr>
            <p:cNvPr id="41012" name="Group 72"/>
            <p:cNvGrpSpPr>
              <a:grpSpLocks/>
            </p:cNvGrpSpPr>
            <p:nvPr/>
          </p:nvGrpSpPr>
          <p:grpSpPr bwMode="auto">
            <a:xfrm>
              <a:off x="60" y="1536"/>
              <a:ext cx="5634" cy="960"/>
              <a:chOff x="60" y="1536"/>
              <a:chExt cx="5634" cy="960"/>
            </a:xfrm>
          </p:grpSpPr>
          <p:grpSp>
            <p:nvGrpSpPr>
              <p:cNvPr id="41015" name="Group 71"/>
              <p:cNvGrpSpPr>
                <a:grpSpLocks/>
              </p:cNvGrpSpPr>
              <p:nvPr/>
            </p:nvGrpSpPr>
            <p:grpSpPr bwMode="auto">
              <a:xfrm>
                <a:off x="2127" y="1536"/>
                <a:ext cx="1488" cy="960"/>
                <a:chOff x="2127" y="1536"/>
                <a:chExt cx="1488" cy="960"/>
              </a:xfrm>
            </p:grpSpPr>
            <p:sp>
              <p:nvSpPr>
                <p:cNvPr id="22588" name="Rectangle 2"/>
                <p:cNvSpPr>
                  <a:spLocks noChangeArrowheads="1"/>
                </p:cNvSpPr>
                <p:nvPr/>
              </p:nvSpPr>
              <p:spPr bwMode="auto">
                <a:xfrm>
                  <a:off x="2238" y="1560"/>
                  <a:ext cx="1266" cy="912"/>
                </a:xfrm>
                <a:prstGeom prst="rect">
                  <a:avLst/>
                </a:prstGeom>
                <a:solidFill>
                  <a:schemeClr val="bg1">
                    <a:lumMod val="95000"/>
                  </a:schemeClr>
                </a:solidFill>
                <a:ln w="19050">
                  <a:solidFill>
                    <a:schemeClr val="tx1"/>
                  </a:solidFill>
                  <a:miter lim="800000"/>
                  <a:headEnd/>
                  <a:tailEnd type="none" w="med" len="lg"/>
                </a:ln>
                <a:effectLst>
                  <a:outerShdw blurRad="44450" dist="27940" dir="5400000" algn="ctr">
                    <a:srgbClr val="000000">
                      <a:alpha val="32000"/>
                    </a:srgbClr>
                  </a:outerShdw>
                </a:effectLst>
                <a:scene3d>
                  <a:camera prst="orthographicFront">
                    <a:rot lat="0" lon="0" rev="0"/>
                  </a:camera>
                  <a:lightRig rig="balanced" dir="t">
                    <a:rot lat="0" lon="0" rev="8700000"/>
                  </a:lightRig>
                </a:scene3d>
                <a:sp3d>
                  <a:bevelT w="190500" h="38100"/>
                </a:sp3d>
              </p:spPr>
              <p:txBody>
                <a:bodyPr wrap="none" anchor="ctr"/>
                <a:lstStyle/>
                <a:p>
                  <a:pPr>
                    <a:defRPr/>
                  </a:pPr>
                  <a:endParaRPr lang="en-GB"/>
                </a:p>
              </p:txBody>
            </p:sp>
            <p:sp>
              <p:nvSpPr>
                <p:cNvPr id="41029" name="Text Box 4"/>
                <p:cNvSpPr txBox="1">
                  <a:spLocks noChangeArrowheads="1"/>
                </p:cNvSpPr>
                <p:nvPr/>
              </p:nvSpPr>
              <p:spPr bwMode="auto">
                <a:xfrm>
                  <a:off x="2271" y="1536"/>
                  <a:ext cx="1200" cy="330"/>
                </a:xfrm>
                <a:prstGeom prst="rect">
                  <a:avLst/>
                </a:prstGeom>
                <a:noFill/>
                <a:ln w="19050">
                  <a:noFill/>
                  <a:miter lim="800000"/>
                  <a:headEnd/>
                  <a:tailEnd type="none" w="med" len="lg"/>
                </a:ln>
              </p:spPr>
              <p:txBody>
                <a:bodyPr>
                  <a:spAutoFit/>
                </a:bodyPr>
                <a:lstStyle/>
                <a:p>
                  <a:pPr algn="ctr" eaLnBrk="0" hangingPunct="0"/>
                  <a:r>
                    <a:rPr lang="en-US" sz="1400" b="0" dirty="0"/>
                    <a:t>Supplier selection strategy</a:t>
                  </a:r>
                </a:p>
              </p:txBody>
            </p:sp>
            <p:sp>
              <p:nvSpPr>
                <p:cNvPr id="41030" name="Text Box 5"/>
                <p:cNvSpPr txBox="1">
                  <a:spLocks noChangeArrowheads="1"/>
                </p:cNvSpPr>
                <p:nvPr/>
              </p:nvSpPr>
              <p:spPr bwMode="auto">
                <a:xfrm>
                  <a:off x="2127" y="2166"/>
                  <a:ext cx="1488" cy="330"/>
                </a:xfrm>
                <a:prstGeom prst="rect">
                  <a:avLst/>
                </a:prstGeom>
                <a:noFill/>
                <a:ln w="19050">
                  <a:noFill/>
                  <a:miter lim="800000"/>
                  <a:headEnd/>
                  <a:tailEnd type="none" w="med" len="lg"/>
                </a:ln>
              </p:spPr>
              <p:txBody>
                <a:bodyPr>
                  <a:spAutoFit/>
                </a:bodyPr>
                <a:lstStyle/>
                <a:p>
                  <a:pPr algn="ctr" eaLnBrk="0" hangingPunct="0"/>
                  <a:r>
                    <a:rPr lang="en-US" sz="1400" b="0"/>
                    <a:t>Supplier </a:t>
                  </a:r>
                </a:p>
                <a:p>
                  <a:pPr algn="ctr" eaLnBrk="0" hangingPunct="0"/>
                  <a:r>
                    <a:rPr lang="en-US" sz="1400" b="0"/>
                    <a:t>development strategy</a:t>
                  </a:r>
                </a:p>
              </p:txBody>
            </p:sp>
            <p:sp>
              <p:nvSpPr>
                <p:cNvPr id="41031" name="Text Box 6"/>
                <p:cNvSpPr txBox="1">
                  <a:spLocks noChangeArrowheads="1"/>
                </p:cNvSpPr>
                <p:nvPr/>
              </p:nvSpPr>
              <p:spPr bwMode="auto">
                <a:xfrm>
                  <a:off x="2328" y="1896"/>
                  <a:ext cx="1104" cy="250"/>
                </a:xfrm>
                <a:prstGeom prst="rect">
                  <a:avLst/>
                </a:prstGeom>
                <a:noFill/>
                <a:ln w="19050">
                  <a:noFill/>
                  <a:miter lim="800000"/>
                  <a:headEnd/>
                  <a:tailEnd type="none" w="med" len="lg"/>
                </a:ln>
              </p:spPr>
              <p:txBody>
                <a:bodyPr>
                  <a:spAutoFit/>
                </a:bodyPr>
                <a:lstStyle/>
                <a:p>
                  <a:pPr algn="ctr" eaLnBrk="0" hangingPunct="0"/>
                  <a:r>
                    <a:rPr lang="en-US" sz="2000" b="0"/>
                    <a:t>Operation B</a:t>
                  </a:r>
                </a:p>
              </p:txBody>
            </p:sp>
          </p:grpSp>
          <p:sp>
            <p:nvSpPr>
              <p:cNvPr id="22582" name="Rectangle 7"/>
              <p:cNvSpPr>
                <a:spLocks noChangeArrowheads="1"/>
              </p:cNvSpPr>
              <p:nvPr/>
            </p:nvSpPr>
            <p:spPr bwMode="auto">
              <a:xfrm>
                <a:off x="60" y="1560"/>
                <a:ext cx="1278" cy="912"/>
              </a:xfrm>
              <a:prstGeom prst="rect">
                <a:avLst/>
              </a:prstGeom>
              <a:solidFill>
                <a:schemeClr val="bg1">
                  <a:lumMod val="95000"/>
                </a:schemeClr>
              </a:solidFill>
              <a:ln w="19050">
                <a:solidFill>
                  <a:schemeClr val="tx1"/>
                </a:solidFill>
                <a:miter lim="800000"/>
                <a:headEnd/>
                <a:tailEnd type="none" w="med" len="lg"/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balanced" dir="t">
                  <a:rot lat="0" lon="0" rev="8700000"/>
                </a:lightRig>
              </a:scene3d>
              <a:sp3d>
                <a:bevelT w="190500" h="38100"/>
              </a:sp3d>
            </p:spPr>
            <p:txBody>
              <a:bodyPr wrap="none" anchor="ctr"/>
              <a:lstStyle/>
              <a:p>
                <a:pPr>
                  <a:defRPr/>
                </a:pPr>
                <a:endParaRPr lang="en-GB"/>
              </a:p>
            </p:txBody>
          </p:sp>
          <p:sp>
            <p:nvSpPr>
              <p:cNvPr id="41019" name="Text Box 8"/>
              <p:cNvSpPr txBox="1">
                <a:spLocks noChangeArrowheads="1"/>
              </p:cNvSpPr>
              <p:nvPr/>
            </p:nvSpPr>
            <p:spPr bwMode="auto">
              <a:xfrm>
                <a:off x="132" y="1896"/>
                <a:ext cx="1104" cy="250"/>
              </a:xfrm>
              <a:prstGeom prst="rect">
                <a:avLst/>
              </a:prstGeom>
              <a:noFill/>
              <a:ln w="19050">
                <a:noFill/>
                <a:miter lim="800000"/>
                <a:headEnd/>
                <a:tailEnd type="none" w="med" len="lg"/>
              </a:ln>
            </p:spPr>
            <p:txBody>
              <a:bodyPr>
                <a:spAutoFit/>
              </a:bodyPr>
              <a:lstStyle/>
              <a:p>
                <a:pPr algn="ctr" eaLnBrk="0" hangingPunct="0"/>
                <a:r>
                  <a:rPr lang="en-US" sz="2000" b="0"/>
                  <a:t>Operation A</a:t>
                </a:r>
              </a:p>
            </p:txBody>
          </p:sp>
          <p:sp>
            <p:nvSpPr>
              <p:cNvPr id="22584" name="Rectangle 9"/>
              <p:cNvSpPr>
                <a:spLocks noChangeArrowheads="1"/>
              </p:cNvSpPr>
              <p:nvPr/>
            </p:nvSpPr>
            <p:spPr bwMode="auto">
              <a:xfrm>
                <a:off x="4416" y="1560"/>
                <a:ext cx="1278" cy="912"/>
              </a:xfrm>
              <a:prstGeom prst="rect">
                <a:avLst/>
              </a:prstGeom>
              <a:solidFill>
                <a:schemeClr val="bg1">
                  <a:lumMod val="95000"/>
                </a:schemeClr>
              </a:solidFill>
              <a:ln w="19050">
                <a:solidFill>
                  <a:schemeClr val="tx1"/>
                </a:solidFill>
                <a:miter lim="800000"/>
                <a:headEnd/>
                <a:tailEnd type="none" w="med" len="lg"/>
              </a:ln>
              <a:effectLst>
                <a:outerShdw blurRad="44450" dist="27940" dir="5400000" algn="ctr">
                  <a:srgbClr val="000000">
                    <a:alpha val="32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balanced" dir="t">
                  <a:rot lat="0" lon="0" rev="8700000"/>
                </a:lightRig>
              </a:scene3d>
              <a:sp3d>
                <a:bevelT w="190500" h="38100"/>
              </a:sp3d>
            </p:spPr>
            <p:txBody>
              <a:bodyPr wrap="none" anchor="ctr"/>
              <a:lstStyle/>
              <a:p>
                <a:pPr>
                  <a:defRPr/>
                </a:pPr>
                <a:endParaRPr lang="en-GB"/>
              </a:p>
            </p:txBody>
          </p:sp>
          <p:sp>
            <p:nvSpPr>
              <p:cNvPr id="41023" name="Text Box 10"/>
              <p:cNvSpPr txBox="1">
                <a:spLocks noChangeArrowheads="1"/>
              </p:cNvSpPr>
              <p:nvPr/>
            </p:nvSpPr>
            <p:spPr bwMode="auto">
              <a:xfrm>
                <a:off x="4512" y="1896"/>
                <a:ext cx="1104" cy="250"/>
              </a:xfrm>
              <a:prstGeom prst="rect">
                <a:avLst/>
              </a:prstGeom>
              <a:noFill/>
              <a:ln w="19050">
                <a:noFill/>
                <a:miter lim="800000"/>
                <a:headEnd/>
                <a:tailEnd type="none" w="med" len="lg"/>
              </a:ln>
            </p:spPr>
            <p:txBody>
              <a:bodyPr>
                <a:spAutoFit/>
              </a:bodyPr>
              <a:lstStyle/>
              <a:p>
                <a:pPr algn="ctr" eaLnBrk="0" hangingPunct="0"/>
                <a:r>
                  <a:rPr lang="en-US" sz="2000" b="0"/>
                  <a:t>Operation C</a:t>
                </a:r>
              </a:p>
            </p:txBody>
          </p:sp>
          <p:sp>
            <p:nvSpPr>
              <p:cNvPr id="41024" name="AutoShape 38"/>
              <p:cNvSpPr>
                <a:spLocks noChangeArrowheads="1"/>
              </p:cNvSpPr>
              <p:nvPr/>
            </p:nvSpPr>
            <p:spPr bwMode="auto">
              <a:xfrm>
                <a:off x="1344" y="1968"/>
                <a:ext cx="893" cy="96"/>
              </a:xfrm>
              <a:prstGeom prst="rightArrow">
                <a:avLst>
                  <a:gd name="adj1" fmla="val 50000"/>
                  <a:gd name="adj2" fmla="val 232552"/>
                </a:avLst>
              </a:prstGeom>
              <a:solidFill>
                <a:srgbClr val="000099"/>
              </a:solidFill>
              <a:ln w="9525">
                <a:solidFill>
                  <a:schemeClr val="tx1"/>
                </a:solidFill>
                <a:miter lim="800000"/>
                <a:headEnd type="none" w="sm" len="lg"/>
                <a:tailEnd type="none" w="sm" len="lg"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1025" name="AutoShape 39"/>
              <p:cNvSpPr>
                <a:spLocks noChangeArrowheads="1"/>
              </p:cNvSpPr>
              <p:nvPr/>
            </p:nvSpPr>
            <p:spPr bwMode="auto">
              <a:xfrm>
                <a:off x="3511" y="1968"/>
                <a:ext cx="893" cy="96"/>
              </a:xfrm>
              <a:prstGeom prst="rightArrow">
                <a:avLst>
                  <a:gd name="adj1" fmla="val 50000"/>
                  <a:gd name="adj2" fmla="val 232552"/>
                </a:avLst>
              </a:prstGeom>
              <a:solidFill>
                <a:srgbClr val="000099"/>
              </a:solidFill>
              <a:ln w="9525">
                <a:solidFill>
                  <a:schemeClr val="tx1"/>
                </a:solidFill>
                <a:miter lim="800000"/>
                <a:headEnd type="none" w="sm" len="lg"/>
                <a:tailEnd type="none" w="sm" len="lg"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41013" name="Line 27"/>
            <p:cNvSpPr>
              <a:spLocks noChangeShapeType="1"/>
            </p:cNvSpPr>
            <p:nvPr/>
          </p:nvSpPr>
          <p:spPr bwMode="auto">
            <a:xfrm>
              <a:off x="2232" y="1836"/>
              <a:ext cx="1267" cy="0"/>
            </a:xfrm>
            <a:prstGeom prst="line">
              <a:avLst/>
            </a:prstGeom>
            <a:noFill/>
            <a:ln w="22225">
              <a:solidFill>
                <a:schemeClr val="tx1"/>
              </a:solidFill>
              <a:round/>
              <a:headEnd type="none" w="sm" len="lg"/>
              <a:tailEnd type="none" w="sm" len="lg"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014" name="Line 28"/>
            <p:cNvSpPr>
              <a:spLocks noChangeShapeType="1"/>
            </p:cNvSpPr>
            <p:nvPr/>
          </p:nvSpPr>
          <p:spPr bwMode="auto">
            <a:xfrm>
              <a:off x="2244" y="2196"/>
              <a:ext cx="1267" cy="0"/>
            </a:xfrm>
            <a:prstGeom prst="line">
              <a:avLst/>
            </a:prstGeom>
            <a:noFill/>
            <a:ln w="22225">
              <a:solidFill>
                <a:schemeClr val="tx1"/>
              </a:solidFill>
              <a:round/>
              <a:headEnd type="none" w="sm" len="lg"/>
              <a:tailEnd type="none" w="sm" len="lg"/>
            </a:ln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8" name="Group 80"/>
          <p:cNvGrpSpPr>
            <a:grpSpLocks/>
          </p:cNvGrpSpPr>
          <p:nvPr/>
        </p:nvGrpSpPr>
        <p:grpSpPr bwMode="auto">
          <a:xfrm>
            <a:off x="5185229" y="4093472"/>
            <a:ext cx="3300942" cy="1447800"/>
            <a:chOff x="3016" y="2400"/>
            <a:chExt cx="1920" cy="912"/>
          </a:xfrm>
        </p:grpSpPr>
        <p:sp>
          <p:nvSpPr>
            <p:cNvPr id="41008" name="Oval 30"/>
            <p:cNvSpPr>
              <a:spLocks noChangeArrowheads="1"/>
            </p:cNvSpPr>
            <p:nvPr/>
          </p:nvSpPr>
          <p:spPr bwMode="ltGray">
            <a:xfrm>
              <a:off x="3024" y="2400"/>
              <a:ext cx="839" cy="912"/>
            </a:xfrm>
            <a:prstGeom prst="ellipse">
              <a:avLst/>
            </a:prstGeom>
            <a:solidFill>
              <a:srgbClr val="CCFF99"/>
            </a:solidFill>
            <a:ln w="9525">
              <a:solidFill>
                <a:schemeClr val="tx1"/>
              </a:solidFill>
              <a:round/>
              <a:headEnd/>
              <a:tailEnd type="none" w="med" len="lg"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009" name="Text Box 31"/>
            <p:cNvSpPr txBox="1">
              <a:spLocks noChangeArrowheads="1"/>
            </p:cNvSpPr>
            <p:nvPr/>
          </p:nvSpPr>
          <p:spPr bwMode="auto">
            <a:xfrm>
              <a:off x="3016" y="2587"/>
              <a:ext cx="855" cy="520"/>
            </a:xfrm>
            <a:prstGeom prst="rect">
              <a:avLst/>
            </a:prstGeom>
            <a:noFill/>
            <a:ln w="19050">
              <a:noFill/>
              <a:miter lim="800000"/>
              <a:headEnd/>
              <a:tailEnd type="none" w="med" len="lg"/>
            </a:ln>
          </p:spPr>
          <p:txBody>
            <a:bodyPr>
              <a:spAutoFit/>
            </a:bodyPr>
            <a:lstStyle/>
            <a:p>
              <a:pPr algn="ctr" eaLnBrk="0" hangingPunct="0"/>
              <a:r>
                <a:rPr lang="en-GB" b="0" dirty="0"/>
                <a:t>How </a:t>
              </a:r>
              <a:r>
                <a:rPr lang="en-US" b="0" dirty="0"/>
                <a:t>B</a:t>
              </a:r>
            </a:p>
            <a:p>
              <a:pPr algn="ctr" eaLnBrk="0" hangingPunct="0"/>
              <a:r>
                <a:rPr lang="en-GB" b="0" dirty="0"/>
                <a:t>thinks it is</a:t>
              </a:r>
              <a:r>
                <a:rPr lang="en-US" b="0" dirty="0"/>
                <a:t> </a:t>
              </a:r>
            </a:p>
            <a:p>
              <a:pPr algn="ctr" eaLnBrk="0" hangingPunct="0"/>
              <a:r>
                <a:rPr lang="en-US" b="0" dirty="0"/>
                <a:t> perform</a:t>
              </a:r>
              <a:r>
                <a:rPr lang="en-GB" b="0" dirty="0" err="1" smtClean="0"/>
                <a:t>ing</a:t>
              </a:r>
              <a:endParaRPr lang="en-GB" b="0" dirty="0"/>
            </a:p>
          </p:txBody>
        </p:sp>
        <p:sp>
          <p:nvSpPr>
            <p:cNvPr id="41010" name="Oval 33"/>
            <p:cNvSpPr>
              <a:spLocks noChangeArrowheads="1"/>
            </p:cNvSpPr>
            <p:nvPr/>
          </p:nvSpPr>
          <p:spPr bwMode="ltGray">
            <a:xfrm>
              <a:off x="4040" y="2400"/>
              <a:ext cx="840" cy="912"/>
            </a:xfrm>
            <a:prstGeom prst="ellipse">
              <a:avLst/>
            </a:prstGeom>
            <a:solidFill>
              <a:srgbClr val="CCFF99"/>
            </a:solidFill>
            <a:ln w="9525">
              <a:solidFill>
                <a:schemeClr val="tx1"/>
              </a:solidFill>
              <a:round/>
              <a:headEnd/>
              <a:tailEnd type="none" w="med" len="lg"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011" name="Text Box 34"/>
            <p:cNvSpPr txBox="1">
              <a:spLocks noChangeArrowheads="1"/>
            </p:cNvSpPr>
            <p:nvPr/>
          </p:nvSpPr>
          <p:spPr bwMode="auto">
            <a:xfrm>
              <a:off x="4057" y="2584"/>
              <a:ext cx="879" cy="520"/>
            </a:xfrm>
            <a:prstGeom prst="rect">
              <a:avLst/>
            </a:prstGeom>
            <a:noFill/>
            <a:ln w="19050">
              <a:noFill/>
              <a:miter lim="800000"/>
              <a:headEnd/>
              <a:tailEnd type="none" w="med" len="lg"/>
            </a:ln>
          </p:spPr>
          <p:txBody>
            <a:bodyPr>
              <a:spAutoFit/>
            </a:bodyPr>
            <a:lstStyle/>
            <a:p>
              <a:pPr algn="ctr" eaLnBrk="0" hangingPunct="0"/>
              <a:r>
                <a:rPr lang="en-GB" b="0" dirty="0"/>
                <a:t>How </a:t>
              </a:r>
              <a:r>
                <a:rPr lang="en-US" b="0" dirty="0"/>
                <a:t>C </a:t>
              </a:r>
            </a:p>
            <a:p>
              <a:pPr algn="ctr" eaLnBrk="0" hangingPunct="0"/>
              <a:r>
                <a:rPr lang="en-GB" b="0" dirty="0"/>
                <a:t>thinks B is</a:t>
              </a:r>
              <a:endParaRPr lang="en-US" b="0" dirty="0"/>
            </a:p>
            <a:p>
              <a:pPr algn="ctr" eaLnBrk="0" hangingPunct="0"/>
              <a:r>
                <a:rPr lang="en-US" b="0" dirty="0"/>
                <a:t> perform</a:t>
              </a:r>
              <a:r>
                <a:rPr lang="en-GB" b="0" dirty="0" err="1"/>
                <a:t>ing</a:t>
              </a:r>
              <a:endParaRPr lang="en-US" b="0" dirty="0"/>
            </a:p>
          </p:txBody>
        </p:sp>
      </p:grpSp>
      <p:grpSp>
        <p:nvGrpSpPr>
          <p:cNvPr id="9" name="Group 81"/>
          <p:cNvGrpSpPr>
            <a:grpSpLocks/>
          </p:cNvGrpSpPr>
          <p:nvPr/>
        </p:nvGrpSpPr>
        <p:grpSpPr bwMode="auto">
          <a:xfrm>
            <a:off x="6354312" y="5320620"/>
            <a:ext cx="990283" cy="315913"/>
            <a:chOff x="3696" y="3173"/>
            <a:chExt cx="576" cy="199"/>
          </a:xfrm>
        </p:grpSpPr>
        <p:cxnSp>
          <p:nvCxnSpPr>
            <p:cNvPr id="41006" name="AutoShape 36"/>
            <p:cNvCxnSpPr>
              <a:cxnSpLocks noChangeShapeType="1"/>
              <a:stCxn id="41008" idx="5"/>
              <a:endCxn id="41010" idx="3"/>
            </p:cNvCxnSpPr>
            <p:nvPr/>
          </p:nvCxnSpPr>
          <p:spPr bwMode="auto">
            <a:xfrm>
              <a:off x="3740" y="3173"/>
              <a:ext cx="423" cy="0"/>
            </a:xfrm>
            <a:prstGeom prst="straightConnector1">
              <a:avLst/>
            </a:prstGeom>
            <a:noFill/>
            <a:ln w="38100">
              <a:solidFill>
                <a:srgbClr val="FF0000"/>
              </a:solidFill>
              <a:round/>
              <a:headEnd type="triangle" w="sm" len="lg"/>
              <a:tailEnd type="triangle" w="sm" len="lg"/>
            </a:ln>
          </p:spPr>
        </p:cxnSp>
        <p:sp>
          <p:nvSpPr>
            <p:cNvPr id="41007" name="Text Box 37"/>
            <p:cNvSpPr txBox="1">
              <a:spLocks noChangeArrowheads="1"/>
            </p:cNvSpPr>
            <p:nvPr/>
          </p:nvSpPr>
          <p:spPr bwMode="auto">
            <a:xfrm>
              <a:off x="3696" y="3180"/>
              <a:ext cx="576" cy="192"/>
            </a:xfrm>
            <a:prstGeom prst="rect">
              <a:avLst/>
            </a:prstGeom>
            <a:noFill/>
            <a:ln w="22225">
              <a:noFill/>
              <a:miter lim="800000"/>
              <a:headEnd type="none" w="sm" len="lg"/>
              <a:tailEnd type="none" w="sm" len="lg"/>
            </a:ln>
          </p:spPr>
          <p:txBody>
            <a:bodyPr>
              <a:spAutoFit/>
            </a:bodyPr>
            <a:lstStyle/>
            <a:p>
              <a:pPr algn="ctr" eaLnBrk="0" hangingPunct="0"/>
              <a:r>
                <a:rPr lang="en-US" sz="1400" b="0" i="1">
                  <a:solidFill>
                    <a:srgbClr val="FF0000"/>
                  </a:solidFill>
                </a:rPr>
                <a:t>Gap?</a:t>
              </a:r>
            </a:p>
          </p:txBody>
        </p:sp>
      </p:grpSp>
      <p:grpSp>
        <p:nvGrpSpPr>
          <p:cNvPr id="10" name="Group 17"/>
          <p:cNvGrpSpPr>
            <a:grpSpLocks/>
          </p:cNvGrpSpPr>
          <p:nvPr/>
        </p:nvGrpSpPr>
        <p:grpSpPr bwMode="auto">
          <a:xfrm>
            <a:off x="1237853" y="588272"/>
            <a:ext cx="7179548" cy="914400"/>
            <a:chOff x="720" y="480"/>
            <a:chExt cx="4176" cy="576"/>
          </a:xfrm>
        </p:grpSpPr>
        <p:sp>
          <p:nvSpPr>
            <p:cNvPr id="22570" name="AutoShape 18"/>
            <p:cNvSpPr>
              <a:spLocks noChangeArrowheads="1"/>
            </p:cNvSpPr>
            <p:nvPr/>
          </p:nvSpPr>
          <p:spPr bwMode="ltGray">
            <a:xfrm>
              <a:off x="720" y="480"/>
              <a:ext cx="4176" cy="576"/>
            </a:xfrm>
            <a:prstGeom prst="leftArrow">
              <a:avLst>
                <a:gd name="adj1" fmla="val 41667"/>
                <a:gd name="adj2" fmla="val 61189"/>
              </a:avLst>
            </a:prstGeom>
            <a:solidFill>
              <a:schemeClr val="bg1">
                <a:lumMod val="95000"/>
              </a:schemeClr>
            </a:solidFill>
            <a:ln w="19050">
              <a:solidFill>
                <a:schemeClr val="tx1"/>
              </a:solidFill>
              <a:miter lim="800000"/>
              <a:headEnd/>
              <a:tailEnd type="none" w="med" len="lg"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41005" name="Text Box 19"/>
            <p:cNvSpPr txBox="1">
              <a:spLocks noChangeArrowheads="1"/>
            </p:cNvSpPr>
            <p:nvPr/>
          </p:nvSpPr>
          <p:spPr bwMode="auto">
            <a:xfrm>
              <a:off x="1704" y="648"/>
              <a:ext cx="2352" cy="250"/>
            </a:xfrm>
            <a:prstGeom prst="rect">
              <a:avLst/>
            </a:prstGeom>
            <a:noFill/>
            <a:ln w="19050">
              <a:noFill/>
              <a:miter lim="800000"/>
              <a:headEnd/>
              <a:tailEnd type="none" w="med" len="lg"/>
            </a:ln>
          </p:spPr>
          <p:txBody>
            <a:bodyPr>
              <a:spAutoFit/>
            </a:bodyPr>
            <a:lstStyle/>
            <a:p>
              <a:pPr algn="ctr" eaLnBrk="0" hangingPunct="0"/>
              <a:r>
                <a:rPr lang="en-US" sz="2000" b="0"/>
                <a:t>Market requirements</a:t>
              </a:r>
            </a:p>
          </p:txBody>
        </p:sp>
      </p:grpSp>
      <p:grpSp>
        <p:nvGrpSpPr>
          <p:cNvPr id="11" name="Group 84"/>
          <p:cNvGrpSpPr>
            <a:grpSpLocks/>
          </p:cNvGrpSpPr>
          <p:nvPr/>
        </p:nvGrpSpPr>
        <p:grpSpPr bwMode="auto">
          <a:xfrm>
            <a:off x="2475706" y="2672664"/>
            <a:ext cx="4882643" cy="1649413"/>
            <a:chOff x="1440" y="1505"/>
            <a:chExt cx="2840" cy="1039"/>
          </a:xfrm>
        </p:grpSpPr>
        <p:sp>
          <p:nvSpPr>
            <p:cNvPr id="40994" name="Text Box 41"/>
            <p:cNvSpPr txBox="1">
              <a:spLocks noChangeArrowheads="1"/>
            </p:cNvSpPr>
            <p:nvPr/>
          </p:nvSpPr>
          <p:spPr bwMode="auto">
            <a:xfrm>
              <a:off x="3609" y="2118"/>
              <a:ext cx="579" cy="192"/>
            </a:xfrm>
            <a:prstGeom prst="rect">
              <a:avLst/>
            </a:prstGeom>
            <a:noFill/>
            <a:ln w="22225">
              <a:noFill/>
              <a:miter lim="800000"/>
              <a:headEnd type="none" w="sm" len="lg"/>
              <a:tailEnd type="none" w="sm" len="lg"/>
            </a:ln>
          </p:spPr>
          <p:txBody>
            <a:bodyPr>
              <a:spAutoFit/>
            </a:bodyPr>
            <a:lstStyle/>
            <a:p>
              <a:pPr algn="ctr" eaLnBrk="0" hangingPunct="0"/>
              <a:r>
                <a:rPr lang="en-US" sz="1400" b="0" i="1">
                  <a:solidFill>
                    <a:srgbClr val="FF0000"/>
                  </a:solidFill>
                </a:rPr>
                <a:t>Gap?</a:t>
              </a:r>
            </a:p>
          </p:txBody>
        </p:sp>
        <p:sp>
          <p:nvSpPr>
            <p:cNvPr id="40995" name="Text Box 42"/>
            <p:cNvSpPr txBox="1">
              <a:spLocks noChangeArrowheads="1"/>
            </p:cNvSpPr>
            <p:nvPr/>
          </p:nvSpPr>
          <p:spPr bwMode="auto">
            <a:xfrm>
              <a:off x="3702" y="1609"/>
              <a:ext cx="578" cy="192"/>
            </a:xfrm>
            <a:prstGeom prst="rect">
              <a:avLst/>
            </a:prstGeom>
            <a:noFill/>
            <a:ln w="22225">
              <a:noFill/>
              <a:miter lim="800000"/>
              <a:headEnd type="none" w="sm" len="lg"/>
              <a:tailEnd type="none" w="sm" len="lg"/>
            </a:ln>
          </p:spPr>
          <p:txBody>
            <a:bodyPr>
              <a:spAutoFit/>
            </a:bodyPr>
            <a:lstStyle/>
            <a:p>
              <a:pPr algn="ctr" eaLnBrk="0" hangingPunct="0"/>
              <a:r>
                <a:rPr lang="en-US" sz="1400" b="0" i="1">
                  <a:solidFill>
                    <a:srgbClr val="FF0000"/>
                  </a:solidFill>
                </a:rPr>
                <a:t>Gap?</a:t>
              </a:r>
            </a:p>
          </p:txBody>
        </p:sp>
        <p:sp>
          <p:nvSpPr>
            <p:cNvPr id="40996" name="Text Box 43"/>
            <p:cNvSpPr txBox="1">
              <a:spLocks noChangeArrowheads="1"/>
            </p:cNvSpPr>
            <p:nvPr/>
          </p:nvSpPr>
          <p:spPr bwMode="auto">
            <a:xfrm>
              <a:off x="1440" y="2118"/>
              <a:ext cx="578" cy="192"/>
            </a:xfrm>
            <a:prstGeom prst="rect">
              <a:avLst/>
            </a:prstGeom>
            <a:noFill/>
            <a:ln w="22225">
              <a:noFill/>
              <a:miter lim="800000"/>
              <a:headEnd type="none" w="sm" len="lg"/>
              <a:tailEnd type="none" w="sm" len="lg"/>
            </a:ln>
          </p:spPr>
          <p:txBody>
            <a:bodyPr>
              <a:spAutoFit/>
            </a:bodyPr>
            <a:lstStyle/>
            <a:p>
              <a:pPr algn="ctr" eaLnBrk="0" hangingPunct="0"/>
              <a:r>
                <a:rPr lang="en-US" sz="1400" b="0" i="1">
                  <a:solidFill>
                    <a:srgbClr val="FF0000"/>
                  </a:solidFill>
                </a:rPr>
                <a:t>Gap?</a:t>
              </a:r>
            </a:p>
          </p:txBody>
        </p:sp>
        <p:cxnSp>
          <p:nvCxnSpPr>
            <p:cNvPr id="40997" name="AutoShape 44"/>
            <p:cNvCxnSpPr>
              <a:cxnSpLocks noChangeShapeType="1"/>
              <a:stCxn id="40975" idx="5"/>
              <a:endCxn id="41008" idx="7"/>
            </p:cNvCxnSpPr>
            <p:nvPr/>
          </p:nvCxnSpPr>
          <p:spPr bwMode="auto">
            <a:xfrm>
              <a:off x="3728" y="1510"/>
              <a:ext cx="12" cy="1023"/>
            </a:xfrm>
            <a:prstGeom prst="straightConnector1">
              <a:avLst/>
            </a:prstGeom>
            <a:noFill/>
            <a:ln w="38100">
              <a:solidFill>
                <a:srgbClr val="FF0000"/>
              </a:solidFill>
              <a:round/>
              <a:headEnd type="triangle" w="sm" len="lg"/>
              <a:tailEnd type="triangle" w="sm" len="lg"/>
            </a:ln>
          </p:spPr>
        </p:cxnSp>
        <p:cxnSp>
          <p:nvCxnSpPr>
            <p:cNvPr id="40998" name="AutoShape 45"/>
            <p:cNvCxnSpPr>
              <a:cxnSpLocks noChangeShapeType="1"/>
              <a:stCxn id="41010" idx="1"/>
              <a:endCxn id="41034" idx="3"/>
            </p:cNvCxnSpPr>
            <p:nvPr/>
          </p:nvCxnSpPr>
          <p:spPr bwMode="auto">
            <a:xfrm flipH="1" flipV="1">
              <a:off x="4144" y="1505"/>
              <a:ext cx="19" cy="1023"/>
            </a:xfrm>
            <a:prstGeom prst="straightConnector1">
              <a:avLst/>
            </a:prstGeom>
            <a:noFill/>
            <a:ln w="38100">
              <a:solidFill>
                <a:srgbClr val="FF0000"/>
              </a:solidFill>
              <a:round/>
              <a:headEnd type="triangle" w="sm" len="lg"/>
              <a:tailEnd type="triangle" w="sm" len="lg"/>
            </a:ln>
          </p:spPr>
        </p:cxnSp>
        <p:cxnSp>
          <p:nvCxnSpPr>
            <p:cNvPr id="40999" name="AutoShape 46"/>
            <p:cNvCxnSpPr>
              <a:cxnSpLocks noChangeShapeType="1"/>
            </p:cNvCxnSpPr>
            <p:nvPr/>
          </p:nvCxnSpPr>
          <p:spPr bwMode="auto">
            <a:xfrm>
              <a:off x="2022" y="1543"/>
              <a:ext cx="0" cy="1001"/>
            </a:xfrm>
            <a:prstGeom prst="straightConnector1">
              <a:avLst/>
            </a:prstGeom>
            <a:noFill/>
            <a:ln w="38100">
              <a:solidFill>
                <a:srgbClr val="FF0000"/>
              </a:solidFill>
              <a:round/>
              <a:headEnd type="triangle" w="sm" len="lg"/>
              <a:tailEnd type="triangle" w="sm" len="lg"/>
            </a:ln>
          </p:spPr>
        </p:cxnSp>
        <p:cxnSp>
          <p:nvCxnSpPr>
            <p:cNvPr id="41000" name="AutoShape 47"/>
            <p:cNvCxnSpPr>
              <a:cxnSpLocks noChangeShapeType="1"/>
            </p:cNvCxnSpPr>
            <p:nvPr/>
          </p:nvCxnSpPr>
          <p:spPr bwMode="auto">
            <a:xfrm flipV="1">
              <a:off x="1556" y="1534"/>
              <a:ext cx="0" cy="1001"/>
            </a:xfrm>
            <a:prstGeom prst="straightConnector1">
              <a:avLst/>
            </a:prstGeom>
            <a:noFill/>
            <a:ln w="38100">
              <a:solidFill>
                <a:srgbClr val="FF0000"/>
              </a:solidFill>
              <a:round/>
              <a:headEnd type="triangle" w="sm" len="lg"/>
              <a:tailEnd type="triangle" w="sm" len="lg"/>
            </a:ln>
          </p:spPr>
        </p:cxnSp>
        <p:sp>
          <p:nvSpPr>
            <p:cNvPr id="41001" name="Text Box 48"/>
            <p:cNvSpPr txBox="1">
              <a:spLocks noChangeArrowheads="1"/>
            </p:cNvSpPr>
            <p:nvPr/>
          </p:nvSpPr>
          <p:spPr bwMode="auto">
            <a:xfrm>
              <a:off x="1561" y="1609"/>
              <a:ext cx="578" cy="192"/>
            </a:xfrm>
            <a:prstGeom prst="rect">
              <a:avLst/>
            </a:prstGeom>
            <a:noFill/>
            <a:ln w="22225">
              <a:noFill/>
              <a:miter lim="800000"/>
              <a:headEnd type="none" w="sm" len="lg"/>
              <a:tailEnd type="none" w="sm" len="lg"/>
            </a:ln>
          </p:spPr>
          <p:txBody>
            <a:bodyPr>
              <a:spAutoFit/>
            </a:bodyPr>
            <a:lstStyle/>
            <a:p>
              <a:pPr algn="ctr" eaLnBrk="0" hangingPunct="0"/>
              <a:r>
                <a:rPr lang="en-US" sz="1400" b="0" i="1">
                  <a:solidFill>
                    <a:srgbClr val="FF0000"/>
                  </a:solidFill>
                </a:rPr>
                <a:t>Gap?</a:t>
              </a:r>
            </a:p>
          </p:txBody>
        </p:sp>
      </p:grpSp>
      <p:grpSp>
        <p:nvGrpSpPr>
          <p:cNvPr id="12" name="Group 77"/>
          <p:cNvGrpSpPr>
            <a:grpSpLocks/>
          </p:cNvGrpSpPr>
          <p:nvPr/>
        </p:nvGrpSpPr>
        <p:grpSpPr bwMode="auto">
          <a:xfrm>
            <a:off x="1478549" y="1426472"/>
            <a:ext cx="3263118" cy="1524000"/>
            <a:chOff x="860" y="720"/>
            <a:chExt cx="1898" cy="960"/>
          </a:xfrm>
        </p:grpSpPr>
        <p:sp>
          <p:nvSpPr>
            <p:cNvPr id="40988" name="Oval 50"/>
            <p:cNvSpPr>
              <a:spLocks noChangeArrowheads="1"/>
            </p:cNvSpPr>
            <p:nvPr/>
          </p:nvSpPr>
          <p:spPr bwMode="ltGray">
            <a:xfrm>
              <a:off x="864" y="765"/>
              <a:ext cx="825" cy="906"/>
            </a:xfrm>
            <a:prstGeom prst="ellipse">
              <a:avLst/>
            </a:prstGeom>
            <a:solidFill>
              <a:srgbClr val="CCFF99"/>
            </a:solidFill>
            <a:ln w="9525">
              <a:solidFill>
                <a:schemeClr val="tx1"/>
              </a:solidFill>
              <a:round/>
              <a:headEnd/>
              <a:tailEnd type="none" w="med" len="lg"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989" name="Oval 51"/>
            <p:cNvSpPr>
              <a:spLocks noChangeArrowheads="1"/>
            </p:cNvSpPr>
            <p:nvPr/>
          </p:nvSpPr>
          <p:spPr bwMode="ltGray">
            <a:xfrm>
              <a:off x="1911" y="773"/>
              <a:ext cx="825" cy="907"/>
            </a:xfrm>
            <a:prstGeom prst="ellipse">
              <a:avLst/>
            </a:prstGeom>
            <a:solidFill>
              <a:srgbClr val="CCFF99"/>
            </a:solidFill>
            <a:ln w="9525">
              <a:solidFill>
                <a:schemeClr val="tx1"/>
              </a:solidFill>
              <a:round/>
              <a:headEnd/>
              <a:tailEnd type="none" w="med" len="lg"/>
            </a:ln>
          </p:spPr>
          <p:txBody>
            <a:bodyPr wrap="none" anchor="ctr"/>
            <a:lstStyle/>
            <a:p>
              <a:endParaRPr lang="en-GB"/>
            </a:p>
          </p:txBody>
        </p:sp>
        <p:cxnSp>
          <p:nvCxnSpPr>
            <p:cNvPr id="40990" name="AutoShape 53"/>
            <p:cNvCxnSpPr>
              <a:cxnSpLocks noChangeShapeType="1"/>
            </p:cNvCxnSpPr>
            <p:nvPr/>
          </p:nvCxnSpPr>
          <p:spPr bwMode="auto">
            <a:xfrm>
              <a:off x="1584" y="889"/>
              <a:ext cx="464" cy="8"/>
            </a:xfrm>
            <a:prstGeom prst="straightConnector1">
              <a:avLst/>
            </a:prstGeom>
            <a:noFill/>
            <a:ln w="38100">
              <a:solidFill>
                <a:srgbClr val="FF0000"/>
              </a:solidFill>
              <a:round/>
              <a:headEnd type="triangle" w="sm" len="lg"/>
              <a:tailEnd type="triangle" w="sm" len="lg"/>
            </a:ln>
          </p:spPr>
        </p:cxnSp>
        <p:sp>
          <p:nvSpPr>
            <p:cNvPr id="40991" name="Text Box 54"/>
            <p:cNvSpPr txBox="1">
              <a:spLocks noChangeArrowheads="1"/>
            </p:cNvSpPr>
            <p:nvPr/>
          </p:nvSpPr>
          <p:spPr bwMode="auto">
            <a:xfrm>
              <a:off x="1560" y="720"/>
              <a:ext cx="576" cy="192"/>
            </a:xfrm>
            <a:prstGeom prst="rect">
              <a:avLst/>
            </a:prstGeom>
            <a:noFill/>
            <a:ln w="22225">
              <a:noFill/>
              <a:miter lim="800000"/>
              <a:headEnd type="none" w="sm" len="lg"/>
              <a:tailEnd type="none" w="sm" len="lg"/>
            </a:ln>
          </p:spPr>
          <p:txBody>
            <a:bodyPr>
              <a:spAutoFit/>
            </a:bodyPr>
            <a:lstStyle/>
            <a:p>
              <a:pPr algn="ctr" eaLnBrk="0" hangingPunct="0"/>
              <a:r>
                <a:rPr lang="en-US" sz="1400" b="0" i="1">
                  <a:solidFill>
                    <a:srgbClr val="FF0000"/>
                  </a:solidFill>
                </a:rPr>
                <a:t>Gap?</a:t>
              </a:r>
            </a:p>
          </p:txBody>
        </p:sp>
        <p:sp>
          <p:nvSpPr>
            <p:cNvPr id="40992" name="Text Box 55"/>
            <p:cNvSpPr txBox="1">
              <a:spLocks noChangeArrowheads="1"/>
            </p:cNvSpPr>
            <p:nvPr/>
          </p:nvSpPr>
          <p:spPr bwMode="auto">
            <a:xfrm>
              <a:off x="860" y="947"/>
              <a:ext cx="852" cy="674"/>
            </a:xfrm>
            <a:prstGeom prst="rect">
              <a:avLst/>
            </a:prstGeom>
            <a:noFill/>
            <a:ln w="19050">
              <a:noFill/>
              <a:miter lim="800000"/>
              <a:headEnd/>
              <a:tailEnd type="none" w="med" len="lg"/>
            </a:ln>
          </p:spPr>
          <p:txBody>
            <a:bodyPr>
              <a:spAutoFit/>
            </a:bodyPr>
            <a:lstStyle/>
            <a:p>
              <a:pPr algn="ctr" eaLnBrk="0" hangingPunct="0"/>
              <a:r>
                <a:rPr lang="en-GB" b="0"/>
                <a:t>What A</a:t>
              </a:r>
            </a:p>
            <a:p>
              <a:pPr algn="ctr" eaLnBrk="0" hangingPunct="0"/>
              <a:r>
                <a:rPr lang="en-GB" b="0"/>
                <a:t>thinks B wants</a:t>
              </a:r>
              <a:r>
                <a:rPr lang="en-US" b="0"/>
                <a:t> </a:t>
              </a:r>
            </a:p>
            <a:p>
              <a:pPr algn="ctr" eaLnBrk="0" hangingPunct="0"/>
              <a:endParaRPr lang="en-US" b="0"/>
            </a:p>
          </p:txBody>
        </p:sp>
        <p:sp>
          <p:nvSpPr>
            <p:cNvPr id="40993" name="Text Box 56"/>
            <p:cNvSpPr txBox="1">
              <a:spLocks noChangeArrowheads="1"/>
            </p:cNvSpPr>
            <p:nvPr/>
          </p:nvSpPr>
          <p:spPr bwMode="auto">
            <a:xfrm>
              <a:off x="1906" y="947"/>
              <a:ext cx="852" cy="368"/>
            </a:xfrm>
            <a:prstGeom prst="rect">
              <a:avLst/>
            </a:prstGeom>
            <a:noFill/>
            <a:ln w="19050">
              <a:noFill/>
              <a:miter lim="800000"/>
              <a:headEnd/>
              <a:tailEnd type="none" w="med" len="lg"/>
            </a:ln>
          </p:spPr>
          <p:txBody>
            <a:bodyPr>
              <a:spAutoFit/>
            </a:bodyPr>
            <a:lstStyle/>
            <a:p>
              <a:pPr algn="ctr" eaLnBrk="0" hangingPunct="0"/>
              <a:r>
                <a:rPr lang="en-GB" b="0" dirty="0"/>
                <a:t>What B</a:t>
              </a:r>
            </a:p>
            <a:p>
              <a:pPr algn="ctr" eaLnBrk="0" hangingPunct="0"/>
              <a:r>
                <a:rPr lang="en-GB" b="0" dirty="0"/>
                <a:t>thinks it wants</a:t>
              </a:r>
              <a:endParaRPr lang="en-US" b="0" dirty="0"/>
            </a:p>
          </p:txBody>
        </p:sp>
      </p:grpSp>
      <p:grpSp>
        <p:nvGrpSpPr>
          <p:cNvPr id="13" name="Group 85"/>
          <p:cNvGrpSpPr>
            <a:grpSpLocks/>
          </p:cNvGrpSpPr>
          <p:nvPr/>
        </p:nvGrpSpPr>
        <p:grpSpPr bwMode="auto">
          <a:xfrm>
            <a:off x="1475110" y="4091885"/>
            <a:ext cx="3311257" cy="1528762"/>
            <a:chOff x="858" y="2399"/>
            <a:chExt cx="1926" cy="963"/>
          </a:xfrm>
        </p:grpSpPr>
        <p:cxnSp>
          <p:nvCxnSpPr>
            <p:cNvPr id="40981" name="AutoShape 60"/>
            <p:cNvCxnSpPr>
              <a:cxnSpLocks noChangeShapeType="1"/>
              <a:stCxn id="40984" idx="5"/>
              <a:endCxn id="40985" idx="3"/>
            </p:cNvCxnSpPr>
            <p:nvPr/>
          </p:nvCxnSpPr>
          <p:spPr bwMode="auto">
            <a:xfrm>
              <a:off x="1579" y="3168"/>
              <a:ext cx="472" cy="9"/>
            </a:xfrm>
            <a:prstGeom prst="straightConnector1">
              <a:avLst/>
            </a:prstGeom>
            <a:noFill/>
            <a:ln w="38100">
              <a:solidFill>
                <a:srgbClr val="FF0000"/>
              </a:solidFill>
              <a:round/>
              <a:headEnd type="triangle" w="sm" len="lg"/>
              <a:tailEnd type="triangle" w="sm" len="lg"/>
            </a:ln>
          </p:spPr>
        </p:cxnSp>
        <p:sp>
          <p:nvSpPr>
            <p:cNvPr id="40982" name="Text Box 61"/>
            <p:cNvSpPr txBox="1">
              <a:spLocks noChangeArrowheads="1"/>
            </p:cNvSpPr>
            <p:nvPr/>
          </p:nvSpPr>
          <p:spPr bwMode="auto">
            <a:xfrm>
              <a:off x="1535" y="3170"/>
              <a:ext cx="585" cy="192"/>
            </a:xfrm>
            <a:prstGeom prst="rect">
              <a:avLst/>
            </a:prstGeom>
            <a:noFill/>
            <a:ln w="22225">
              <a:noFill/>
              <a:miter lim="800000"/>
              <a:headEnd type="none" w="sm" len="lg"/>
              <a:tailEnd type="none" w="sm" len="lg"/>
            </a:ln>
          </p:spPr>
          <p:txBody>
            <a:bodyPr>
              <a:spAutoFit/>
            </a:bodyPr>
            <a:lstStyle/>
            <a:p>
              <a:pPr algn="ctr" eaLnBrk="0" hangingPunct="0"/>
              <a:r>
                <a:rPr lang="en-US" sz="1400" b="0" i="1">
                  <a:solidFill>
                    <a:srgbClr val="FF0000"/>
                  </a:solidFill>
                </a:rPr>
                <a:t>Gap?</a:t>
              </a:r>
            </a:p>
          </p:txBody>
        </p:sp>
        <p:grpSp>
          <p:nvGrpSpPr>
            <p:cNvPr id="40983" name="Group 82"/>
            <p:cNvGrpSpPr>
              <a:grpSpLocks/>
            </p:cNvGrpSpPr>
            <p:nvPr/>
          </p:nvGrpSpPr>
          <p:grpSpPr bwMode="auto">
            <a:xfrm>
              <a:off x="858" y="2399"/>
              <a:ext cx="1926" cy="910"/>
              <a:chOff x="858" y="2399"/>
              <a:chExt cx="1926" cy="910"/>
            </a:xfrm>
          </p:grpSpPr>
          <p:sp>
            <p:nvSpPr>
              <p:cNvPr id="40984" name="Oval 58"/>
              <p:cNvSpPr>
                <a:spLocks noChangeArrowheads="1"/>
              </p:cNvSpPr>
              <p:nvPr/>
            </p:nvSpPr>
            <p:spPr bwMode="ltGray">
              <a:xfrm>
                <a:off x="864" y="2399"/>
                <a:ext cx="838" cy="901"/>
              </a:xfrm>
              <a:prstGeom prst="ellipse">
                <a:avLst/>
              </a:prstGeom>
              <a:solidFill>
                <a:srgbClr val="CCFF99"/>
              </a:solidFill>
              <a:ln w="9525">
                <a:solidFill>
                  <a:schemeClr val="tx1"/>
                </a:solidFill>
                <a:round/>
                <a:headEnd/>
                <a:tailEnd type="none" w="med" len="lg"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0985" name="Oval 59"/>
              <p:cNvSpPr>
                <a:spLocks noChangeArrowheads="1"/>
              </p:cNvSpPr>
              <p:nvPr/>
            </p:nvSpPr>
            <p:spPr bwMode="ltGray">
              <a:xfrm>
                <a:off x="1928" y="2408"/>
                <a:ext cx="838" cy="901"/>
              </a:xfrm>
              <a:prstGeom prst="ellipse">
                <a:avLst/>
              </a:prstGeom>
              <a:solidFill>
                <a:srgbClr val="CCFF99"/>
              </a:solidFill>
              <a:ln w="9525">
                <a:solidFill>
                  <a:schemeClr val="tx1"/>
                </a:solidFill>
                <a:round/>
                <a:headEnd/>
                <a:tailEnd type="none" w="med" len="lg"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40986" name="Text Box 62"/>
              <p:cNvSpPr txBox="1">
                <a:spLocks noChangeArrowheads="1"/>
              </p:cNvSpPr>
              <p:nvPr/>
            </p:nvSpPr>
            <p:spPr bwMode="auto">
              <a:xfrm>
                <a:off x="858" y="2583"/>
                <a:ext cx="853" cy="520"/>
              </a:xfrm>
              <a:prstGeom prst="rect">
                <a:avLst/>
              </a:prstGeom>
              <a:noFill/>
              <a:ln w="19050">
                <a:noFill/>
                <a:miter lim="800000"/>
                <a:headEnd/>
                <a:tailEnd type="none" w="med" len="lg"/>
              </a:ln>
            </p:spPr>
            <p:txBody>
              <a:bodyPr>
                <a:spAutoFit/>
              </a:bodyPr>
              <a:lstStyle/>
              <a:p>
                <a:pPr algn="ctr" eaLnBrk="0" hangingPunct="0"/>
                <a:r>
                  <a:rPr lang="en-GB" b="0" dirty="0"/>
                  <a:t>How A</a:t>
                </a:r>
                <a:endParaRPr lang="en-US" b="0" dirty="0"/>
              </a:p>
              <a:p>
                <a:pPr algn="ctr" eaLnBrk="0" hangingPunct="0"/>
                <a:r>
                  <a:rPr lang="en-GB" b="0" dirty="0"/>
                  <a:t>thinks it is</a:t>
                </a:r>
                <a:r>
                  <a:rPr lang="en-US" b="0" dirty="0"/>
                  <a:t> </a:t>
                </a:r>
              </a:p>
              <a:p>
                <a:pPr algn="ctr" eaLnBrk="0" hangingPunct="0"/>
                <a:r>
                  <a:rPr lang="en-US" b="0" dirty="0"/>
                  <a:t> perform</a:t>
                </a:r>
                <a:r>
                  <a:rPr lang="en-GB" b="0" dirty="0" err="1" smtClean="0"/>
                  <a:t>ing</a:t>
                </a:r>
                <a:endParaRPr lang="en-GB" b="0" dirty="0"/>
              </a:p>
            </p:txBody>
          </p:sp>
          <p:sp>
            <p:nvSpPr>
              <p:cNvPr id="40987" name="Text Box 63"/>
              <p:cNvSpPr txBox="1">
                <a:spLocks noChangeArrowheads="1"/>
              </p:cNvSpPr>
              <p:nvPr/>
            </p:nvSpPr>
            <p:spPr bwMode="auto">
              <a:xfrm>
                <a:off x="1906" y="2584"/>
                <a:ext cx="878" cy="520"/>
              </a:xfrm>
              <a:prstGeom prst="rect">
                <a:avLst/>
              </a:prstGeom>
              <a:noFill/>
              <a:ln w="19050">
                <a:noFill/>
                <a:miter lim="800000"/>
                <a:headEnd/>
                <a:tailEnd type="none" w="med" len="lg"/>
              </a:ln>
            </p:spPr>
            <p:txBody>
              <a:bodyPr>
                <a:spAutoFit/>
              </a:bodyPr>
              <a:lstStyle/>
              <a:p>
                <a:pPr algn="ctr" eaLnBrk="0" hangingPunct="0"/>
                <a:r>
                  <a:rPr lang="en-GB" b="0" dirty="0"/>
                  <a:t>How B</a:t>
                </a:r>
                <a:r>
                  <a:rPr lang="en-US" b="0" dirty="0"/>
                  <a:t> </a:t>
                </a:r>
              </a:p>
              <a:p>
                <a:pPr algn="ctr" eaLnBrk="0" hangingPunct="0"/>
                <a:r>
                  <a:rPr lang="en-GB" b="0" dirty="0"/>
                  <a:t>thinks A is</a:t>
                </a:r>
                <a:endParaRPr lang="en-US" b="0" dirty="0"/>
              </a:p>
              <a:p>
                <a:pPr algn="ctr" eaLnBrk="0" hangingPunct="0"/>
                <a:r>
                  <a:rPr lang="en-US" b="0" dirty="0"/>
                  <a:t> perform</a:t>
                </a:r>
                <a:r>
                  <a:rPr lang="en-GB" b="0" dirty="0" err="1"/>
                  <a:t>ing</a:t>
                </a:r>
                <a:endParaRPr lang="en-US" b="0" dirty="0"/>
              </a:p>
            </p:txBody>
          </p:sp>
        </p:grpSp>
      </p:grpSp>
      <p:grpSp>
        <p:nvGrpSpPr>
          <p:cNvPr id="15" name="Group 78"/>
          <p:cNvGrpSpPr>
            <a:grpSpLocks/>
          </p:cNvGrpSpPr>
          <p:nvPr/>
        </p:nvGrpSpPr>
        <p:grpSpPr bwMode="auto">
          <a:xfrm>
            <a:off x="4507848" y="1559822"/>
            <a:ext cx="990283" cy="304800"/>
            <a:chOff x="2622" y="804"/>
            <a:chExt cx="576" cy="192"/>
          </a:xfrm>
        </p:grpSpPr>
        <p:cxnSp>
          <p:nvCxnSpPr>
            <p:cNvPr id="40979" name="AutoShape 65"/>
            <p:cNvCxnSpPr>
              <a:cxnSpLocks noChangeShapeType="1"/>
            </p:cNvCxnSpPr>
            <p:nvPr/>
          </p:nvCxnSpPr>
          <p:spPr bwMode="auto">
            <a:xfrm>
              <a:off x="2666" y="986"/>
              <a:ext cx="416" cy="0"/>
            </a:xfrm>
            <a:prstGeom prst="straightConnector1">
              <a:avLst/>
            </a:prstGeom>
            <a:noFill/>
            <a:ln w="38100">
              <a:solidFill>
                <a:srgbClr val="FF0000"/>
              </a:solidFill>
              <a:round/>
              <a:headEnd type="triangle" w="sm" len="lg"/>
              <a:tailEnd type="triangle" w="sm" len="lg"/>
            </a:ln>
          </p:spPr>
        </p:cxnSp>
        <p:sp>
          <p:nvSpPr>
            <p:cNvPr id="40980" name="Text Box 66"/>
            <p:cNvSpPr txBox="1">
              <a:spLocks noChangeArrowheads="1"/>
            </p:cNvSpPr>
            <p:nvPr/>
          </p:nvSpPr>
          <p:spPr bwMode="auto">
            <a:xfrm>
              <a:off x="2622" y="804"/>
              <a:ext cx="576" cy="192"/>
            </a:xfrm>
            <a:prstGeom prst="rect">
              <a:avLst/>
            </a:prstGeom>
            <a:noFill/>
            <a:ln w="22225">
              <a:noFill/>
              <a:miter lim="800000"/>
              <a:headEnd type="none" w="sm" len="lg"/>
              <a:tailEnd type="none" w="sm" len="lg"/>
            </a:ln>
          </p:spPr>
          <p:txBody>
            <a:bodyPr>
              <a:spAutoFit/>
            </a:bodyPr>
            <a:lstStyle/>
            <a:p>
              <a:pPr algn="ctr" eaLnBrk="0" hangingPunct="0"/>
              <a:r>
                <a:rPr lang="en-GB" sz="1400" b="0" i="1">
                  <a:solidFill>
                    <a:srgbClr val="FF0000"/>
                  </a:solidFill>
                </a:rPr>
                <a:t>Linked</a:t>
              </a:r>
              <a:r>
                <a:rPr lang="en-US" sz="1400" b="0" i="1">
                  <a:solidFill>
                    <a:srgbClr val="FF0000"/>
                  </a:solidFill>
                </a:rPr>
                <a:t>?</a:t>
              </a:r>
            </a:p>
          </p:txBody>
        </p:sp>
      </p:grpSp>
      <p:grpSp>
        <p:nvGrpSpPr>
          <p:cNvPr id="16" name="Group 83"/>
          <p:cNvGrpSpPr>
            <a:grpSpLocks/>
          </p:cNvGrpSpPr>
          <p:nvPr/>
        </p:nvGrpSpPr>
        <p:grpSpPr bwMode="auto">
          <a:xfrm>
            <a:off x="4487217" y="5084072"/>
            <a:ext cx="990283" cy="304800"/>
            <a:chOff x="2610" y="3024"/>
            <a:chExt cx="576" cy="192"/>
          </a:xfrm>
        </p:grpSpPr>
        <p:cxnSp>
          <p:nvCxnSpPr>
            <p:cNvPr id="40977" name="AutoShape 68"/>
            <p:cNvCxnSpPr>
              <a:cxnSpLocks noChangeShapeType="1"/>
            </p:cNvCxnSpPr>
            <p:nvPr/>
          </p:nvCxnSpPr>
          <p:spPr bwMode="auto">
            <a:xfrm>
              <a:off x="2654" y="3206"/>
              <a:ext cx="416" cy="0"/>
            </a:xfrm>
            <a:prstGeom prst="straightConnector1">
              <a:avLst/>
            </a:prstGeom>
            <a:noFill/>
            <a:ln w="38100">
              <a:solidFill>
                <a:srgbClr val="FF0000"/>
              </a:solidFill>
              <a:round/>
              <a:headEnd type="triangle" w="sm" len="lg"/>
              <a:tailEnd type="triangle" w="sm" len="lg"/>
            </a:ln>
          </p:spPr>
        </p:cxnSp>
        <p:sp>
          <p:nvSpPr>
            <p:cNvPr id="40978" name="Text Box 69"/>
            <p:cNvSpPr txBox="1">
              <a:spLocks noChangeArrowheads="1"/>
            </p:cNvSpPr>
            <p:nvPr/>
          </p:nvSpPr>
          <p:spPr bwMode="auto">
            <a:xfrm>
              <a:off x="2610" y="3024"/>
              <a:ext cx="576" cy="192"/>
            </a:xfrm>
            <a:prstGeom prst="rect">
              <a:avLst/>
            </a:prstGeom>
            <a:noFill/>
            <a:ln w="22225">
              <a:noFill/>
              <a:miter lim="800000"/>
              <a:headEnd type="none" w="sm" len="lg"/>
              <a:tailEnd type="none" w="sm" len="lg"/>
            </a:ln>
          </p:spPr>
          <p:txBody>
            <a:bodyPr>
              <a:spAutoFit/>
            </a:bodyPr>
            <a:lstStyle/>
            <a:p>
              <a:pPr algn="ctr" eaLnBrk="0" hangingPunct="0"/>
              <a:r>
                <a:rPr lang="en-GB" sz="1400" b="0" i="1" smtClean="0">
                  <a:solidFill>
                    <a:srgbClr val="FF0000"/>
                  </a:solidFill>
                </a:rPr>
                <a:t>Linked?</a:t>
              </a:r>
              <a:endParaRPr lang="en-GB" sz="1400" b="0" i="1">
                <a:solidFill>
                  <a:srgbClr val="FF0000"/>
                </a:solidFill>
              </a:endParaRPr>
            </a:p>
          </p:txBody>
        </p:sp>
      </p:grpSp>
      <p:grpSp>
        <p:nvGrpSpPr>
          <p:cNvPr id="17" name="Group 75"/>
          <p:cNvGrpSpPr>
            <a:grpSpLocks/>
          </p:cNvGrpSpPr>
          <p:nvPr/>
        </p:nvGrpSpPr>
        <p:grpSpPr bwMode="auto">
          <a:xfrm>
            <a:off x="5192106" y="1445522"/>
            <a:ext cx="1464793" cy="1447800"/>
            <a:chOff x="3020" y="732"/>
            <a:chExt cx="852" cy="912"/>
          </a:xfrm>
        </p:grpSpPr>
        <p:sp>
          <p:nvSpPr>
            <p:cNvPr id="40975" name="Oval 15"/>
            <p:cNvSpPr>
              <a:spLocks noChangeArrowheads="1"/>
            </p:cNvSpPr>
            <p:nvPr/>
          </p:nvSpPr>
          <p:spPr bwMode="ltGray">
            <a:xfrm>
              <a:off x="3024" y="732"/>
              <a:ext cx="825" cy="912"/>
            </a:xfrm>
            <a:prstGeom prst="ellipse">
              <a:avLst/>
            </a:prstGeom>
            <a:solidFill>
              <a:srgbClr val="CCFF99"/>
            </a:solidFill>
            <a:ln w="9525">
              <a:solidFill>
                <a:schemeClr val="tx1"/>
              </a:solidFill>
              <a:round/>
              <a:headEnd/>
              <a:tailEnd type="none" w="med" len="lg"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976" name="Text Box 16"/>
            <p:cNvSpPr txBox="1">
              <a:spLocks noChangeArrowheads="1"/>
            </p:cNvSpPr>
            <p:nvPr/>
          </p:nvSpPr>
          <p:spPr bwMode="auto">
            <a:xfrm>
              <a:off x="3020" y="924"/>
              <a:ext cx="852" cy="674"/>
            </a:xfrm>
            <a:prstGeom prst="rect">
              <a:avLst/>
            </a:prstGeom>
            <a:noFill/>
            <a:ln w="19050">
              <a:noFill/>
              <a:miter lim="800000"/>
              <a:headEnd/>
              <a:tailEnd type="none" w="med" len="lg"/>
            </a:ln>
          </p:spPr>
          <p:txBody>
            <a:bodyPr>
              <a:spAutoFit/>
            </a:bodyPr>
            <a:lstStyle/>
            <a:p>
              <a:pPr algn="ctr" eaLnBrk="0" hangingPunct="0"/>
              <a:r>
                <a:rPr lang="en-GB" b="0"/>
                <a:t>What </a:t>
              </a:r>
              <a:r>
                <a:rPr lang="en-US" b="0"/>
                <a:t>B</a:t>
              </a:r>
              <a:endParaRPr lang="en-GB" b="0"/>
            </a:p>
            <a:p>
              <a:pPr algn="ctr" eaLnBrk="0" hangingPunct="0"/>
              <a:r>
                <a:rPr lang="en-GB" b="0"/>
                <a:t>thinks C wants</a:t>
              </a:r>
              <a:r>
                <a:rPr lang="en-US" b="0"/>
                <a:t> </a:t>
              </a:r>
            </a:p>
            <a:p>
              <a:pPr algn="ctr" eaLnBrk="0" hangingPunct="0"/>
              <a:endParaRPr lang="en-US" b="0"/>
            </a:p>
          </p:txBody>
        </p:sp>
      </p:grpSp>
      <p:sp>
        <p:nvSpPr>
          <p:cNvPr id="40974" name="TextBox 5"/>
          <p:cNvSpPr txBox="1">
            <a:spLocks noChangeArrowheads="1"/>
          </p:cNvSpPr>
          <p:nvPr/>
        </p:nvSpPr>
        <p:spPr bwMode="auto">
          <a:xfrm>
            <a:off x="0" y="-834"/>
            <a:ext cx="9902825" cy="4924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US" sz="2600" dirty="0"/>
              <a:t>Potential perception mismatches in supply chains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58" name="Text Box 57"/>
          <p:cNvSpPr txBox="1">
            <a:spLocks noChangeArrowheads="1"/>
          </p:cNvSpPr>
          <p:nvPr/>
        </p:nvSpPr>
        <p:spPr bwMode="auto">
          <a:xfrm>
            <a:off x="0" y="26640"/>
            <a:ext cx="9902825" cy="954088"/>
          </a:xfrm>
          <a:prstGeom prst="rect">
            <a:avLst/>
          </a:prstGeom>
          <a:noFill/>
          <a:ln w="12700">
            <a:noFill/>
            <a:miter lim="800000"/>
            <a:headEnd/>
            <a:tailEnd type="none" w="sm" len="sm"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2800" dirty="0"/>
              <a:t>Match supply chain characteristics </a:t>
            </a:r>
            <a:r>
              <a:rPr lang="en-US" sz="2800" dirty="0" smtClean="0"/>
              <a:t/>
            </a:r>
            <a:br>
              <a:rPr lang="en-US" sz="2800" dirty="0" smtClean="0"/>
            </a:br>
            <a:r>
              <a:rPr lang="en-US" sz="2800" dirty="0" smtClean="0"/>
              <a:t>to </a:t>
            </a:r>
            <a:r>
              <a:rPr lang="en-US" sz="2800" dirty="0"/>
              <a:t>the nature of </a:t>
            </a:r>
            <a:r>
              <a:rPr lang="en-US" sz="2800" dirty="0" smtClean="0"/>
              <a:t>demand</a:t>
            </a:r>
            <a:endParaRPr lang="en-US" sz="2800" dirty="0"/>
          </a:p>
        </p:txBody>
      </p:sp>
      <p:sp>
        <p:nvSpPr>
          <p:cNvPr id="44059" name="Text Box 58"/>
          <p:cNvSpPr txBox="1">
            <a:spLocks noChangeArrowheads="1"/>
          </p:cNvSpPr>
          <p:nvPr/>
        </p:nvSpPr>
        <p:spPr bwMode="auto">
          <a:xfrm>
            <a:off x="7907974" y="5327587"/>
            <a:ext cx="1383712" cy="338554"/>
          </a:xfrm>
          <a:prstGeom prst="rect">
            <a:avLst/>
          </a:prstGeom>
          <a:noFill/>
          <a:ln w="15875">
            <a:noFill/>
            <a:miter lim="800000"/>
            <a:headEnd/>
            <a:tailEnd type="none" w="sm" len="sm"/>
          </a:ln>
        </p:spPr>
        <p:txBody>
          <a:bodyPr wrap="none" anchor="ctr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b="0" dirty="0"/>
              <a:t>(After Fisher)</a:t>
            </a:r>
          </a:p>
        </p:txBody>
      </p:sp>
      <p:sp>
        <p:nvSpPr>
          <p:cNvPr id="27650" name="Rectangle 2"/>
          <p:cNvSpPr>
            <a:spLocks noChangeArrowheads="1"/>
          </p:cNvSpPr>
          <p:nvPr/>
        </p:nvSpPr>
        <p:spPr bwMode="auto">
          <a:xfrm>
            <a:off x="3475867" y="1413452"/>
            <a:ext cx="4309222" cy="944689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solidFill>
              <a:schemeClr val="tx1"/>
            </a:solidFill>
            <a:miter lim="800000"/>
            <a:headEnd/>
            <a:tailEnd type="none" w="sm" len="sm"/>
          </a:ln>
        </p:spPr>
        <p:txBody>
          <a:bodyPr wrap="none" anchor="ctr"/>
          <a:lstStyle/>
          <a:p>
            <a:pPr>
              <a:defRPr/>
            </a:pPr>
            <a:endParaRPr lang="en-GB" sz="1200"/>
          </a:p>
        </p:txBody>
      </p:sp>
      <p:sp>
        <p:nvSpPr>
          <p:cNvPr id="27651" name="Rectangle 3"/>
          <p:cNvSpPr>
            <a:spLocks noChangeArrowheads="1"/>
          </p:cNvSpPr>
          <p:nvPr/>
        </p:nvSpPr>
        <p:spPr bwMode="auto">
          <a:xfrm>
            <a:off x="1977139" y="2358138"/>
            <a:ext cx="1515183" cy="33147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solidFill>
              <a:schemeClr val="tx1"/>
            </a:solidFill>
            <a:miter lim="800000"/>
            <a:headEnd/>
            <a:tailEnd type="none" w="sm" len="sm"/>
          </a:ln>
        </p:spPr>
        <p:txBody>
          <a:bodyPr wrap="none" anchor="ctr"/>
          <a:lstStyle/>
          <a:p>
            <a:pPr>
              <a:defRPr/>
            </a:pPr>
            <a:endParaRPr lang="en-GB" sz="1200"/>
          </a:p>
        </p:txBody>
      </p:sp>
      <p:sp>
        <p:nvSpPr>
          <p:cNvPr id="44035" name="Rectangle 4"/>
          <p:cNvSpPr>
            <a:spLocks noChangeArrowheads="1"/>
          </p:cNvSpPr>
          <p:nvPr/>
        </p:nvSpPr>
        <p:spPr bwMode="auto">
          <a:xfrm>
            <a:off x="3465398" y="1000493"/>
            <a:ext cx="4307728" cy="412956"/>
          </a:xfrm>
          <a:prstGeom prst="rect">
            <a:avLst/>
          </a:prstGeom>
          <a:solidFill>
            <a:srgbClr val="CCFF99"/>
          </a:solidFill>
          <a:ln w="12700">
            <a:solidFill>
              <a:schemeClr val="tx1"/>
            </a:solidFill>
            <a:miter lim="800000"/>
            <a:headEnd/>
            <a:tailEnd type="none" w="sm" len="sm"/>
          </a:ln>
        </p:spPr>
        <p:txBody>
          <a:bodyPr wrap="none" anchor="ctr"/>
          <a:lstStyle/>
          <a:p>
            <a:endParaRPr lang="en-GB" sz="1200"/>
          </a:p>
        </p:txBody>
      </p:sp>
      <p:sp>
        <p:nvSpPr>
          <p:cNvPr id="44036" name="Text Box 5"/>
          <p:cNvSpPr txBox="1">
            <a:spLocks noChangeArrowheads="1"/>
          </p:cNvSpPr>
          <p:nvPr/>
        </p:nvSpPr>
        <p:spPr bwMode="auto">
          <a:xfrm>
            <a:off x="4470532" y="952156"/>
            <a:ext cx="2297453" cy="276999"/>
          </a:xfrm>
          <a:prstGeom prst="rect">
            <a:avLst/>
          </a:prstGeom>
          <a:noFill/>
          <a:ln w="12700">
            <a:noFill/>
            <a:miter lim="800000"/>
            <a:headEnd/>
            <a:tailEnd type="none" w="sm" len="sm"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1200" b="0" dirty="0"/>
              <a:t>Nature of </a:t>
            </a:r>
            <a:r>
              <a:rPr lang="en-US" sz="1200" b="0" dirty="0" smtClean="0"/>
              <a:t>demand</a:t>
            </a:r>
            <a:endParaRPr lang="en-US" sz="1200" b="0" dirty="0"/>
          </a:p>
        </p:txBody>
      </p:sp>
      <p:grpSp>
        <p:nvGrpSpPr>
          <p:cNvPr id="44037" name="Group 7"/>
          <p:cNvGrpSpPr>
            <a:grpSpLocks/>
          </p:cNvGrpSpPr>
          <p:nvPr/>
        </p:nvGrpSpPr>
        <p:grpSpPr bwMode="auto">
          <a:xfrm>
            <a:off x="4838484" y="1497698"/>
            <a:ext cx="1555569" cy="66294"/>
            <a:chOff x="2748" y="1098"/>
            <a:chExt cx="1040" cy="48"/>
          </a:xfrm>
        </p:grpSpPr>
        <p:sp>
          <p:nvSpPr>
            <p:cNvPr id="44094" name="Line 8"/>
            <p:cNvSpPr>
              <a:spLocks noChangeShapeType="1"/>
            </p:cNvSpPr>
            <p:nvPr/>
          </p:nvSpPr>
          <p:spPr bwMode="auto">
            <a:xfrm>
              <a:off x="2752" y="1120"/>
              <a:ext cx="1036" cy="0"/>
            </a:xfrm>
            <a:prstGeom prst="line">
              <a:avLst/>
            </a:prstGeom>
            <a:noFill/>
            <a:ln w="15875">
              <a:solidFill>
                <a:schemeClr val="tx1"/>
              </a:solidFill>
              <a:round/>
              <a:headEnd/>
              <a:tailEnd type="none" w="sm" len="sm"/>
            </a:ln>
          </p:spPr>
          <p:txBody>
            <a:bodyPr wrap="none" anchor="ctr"/>
            <a:lstStyle/>
            <a:p>
              <a:endParaRPr lang="en-GB" sz="1200"/>
            </a:p>
          </p:txBody>
        </p:sp>
        <p:sp>
          <p:nvSpPr>
            <p:cNvPr id="44095" name="Line 9"/>
            <p:cNvSpPr>
              <a:spLocks noChangeShapeType="1"/>
            </p:cNvSpPr>
            <p:nvPr/>
          </p:nvSpPr>
          <p:spPr bwMode="auto">
            <a:xfrm>
              <a:off x="2748" y="1098"/>
              <a:ext cx="0" cy="48"/>
            </a:xfrm>
            <a:prstGeom prst="line">
              <a:avLst/>
            </a:prstGeom>
            <a:noFill/>
            <a:ln w="15875">
              <a:solidFill>
                <a:schemeClr val="tx1"/>
              </a:solidFill>
              <a:round/>
              <a:headEnd/>
              <a:tailEnd type="none" w="sm" len="sm"/>
            </a:ln>
          </p:spPr>
          <p:txBody>
            <a:bodyPr wrap="none" anchor="ctr"/>
            <a:lstStyle/>
            <a:p>
              <a:endParaRPr lang="en-GB" sz="1200"/>
            </a:p>
          </p:txBody>
        </p:sp>
        <p:sp>
          <p:nvSpPr>
            <p:cNvPr id="44096" name="Line 10"/>
            <p:cNvSpPr>
              <a:spLocks noChangeShapeType="1"/>
            </p:cNvSpPr>
            <p:nvPr/>
          </p:nvSpPr>
          <p:spPr bwMode="auto">
            <a:xfrm>
              <a:off x="3786" y="1098"/>
              <a:ext cx="0" cy="48"/>
            </a:xfrm>
            <a:prstGeom prst="line">
              <a:avLst/>
            </a:prstGeom>
            <a:noFill/>
            <a:ln w="15875">
              <a:solidFill>
                <a:schemeClr val="tx1"/>
              </a:solidFill>
              <a:round/>
              <a:headEnd/>
              <a:tailEnd type="none" w="sm" len="sm"/>
            </a:ln>
          </p:spPr>
          <p:txBody>
            <a:bodyPr wrap="none" anchor="ctr"/>
            <a:lstStyle/>
            <a:p>
              <a:endParaRPr lang="en-GB" sz="1200"/>
            </a:p>
          </p:txBody>
        </p:sp>
      </p:grpSp>
      <p:grpSp>
        <p:nvGrpSpPr>
          <p:cNvPr id="44038" name="Group 11"/>
          <p:cNvGrpSpPr>
            <a:grpSpLocks/>
          </p:cNvGrpSpPr>
          <p:nvPr/>
        </p:nvGrpSpPr>
        <p:grpSpPr bwMode="auto">
          <a:xfrm>
            <a:off x="4841476" y="1631666"/>
            <a:ext cx="1555569" cy="66294"/>
            <a:chOff x="2748" y="1098"/>
            <a:chExt cx="1040" cy="48"/>
          </a:xfrm>
        </p:grpSpPr>
        <p:sp>
          <p:nvSpPr>
            <p:cNvPr id="44091" name="Line 12"/>
            <p:cNvSpPr>
              <a:spLocks noChangeShapeType="1"/>
            </p:cNvSpPr>
            <p:nvPr/>
          </p:nvSpPr>
          <p:spPr bwMode="auto">
            <a:xfrm>
              <a:off x="2752" y="1120"/>
              <a:ext cx="1036" cy="0"/>
            </a:xfrm>
            <a:prstGeom prst="line">
              <a:avLst/>
            </a:prstGeom>
            <a:noFill/>
            <a:ln w="15875">
              <a:solidFill>
                <a:schemeClr val="tx1"/>
              </a:solidFill>
              <a:round/>
              <a:headEnd/>
              <a:tailEnd type="none" w="sm" len="sm"/>
            </a:ln>
          </p:spPr>
          <p:txBody>
            <a:bodyPr wrap="none" anchor="ctr"/>
            <a:lstStyle/>
            <a:p>
              <a:endParaRPr lang="en-GB" sz="1200"/>
            </a:p>
          </p:txBody>
        </p:sp>
        <p:sp>
          <p:nvSpPr>
            <p:cNvPr id="44092" name="Line 13"/>
            <p:cNvSpPr>
              <a:spLocks noChangeShapeType="1"/>
            </p:cNvSpPr>
            <p:nvPr/>
          </p:nvSpPr>
          <p:spPr bwMode="auto">
            <a:xfrm>
              <a:off x="2748" y="1098"/>
              <a:ext cx="0" cy="48"/>
            </a:xfrm>
            <a:prstGeom prst="line">
              <a:avLst/>
            </a:prstGeom>
            <a:noFill/>
            <a:ln w="15875">
              <a:solidFill>
                <a:schemeClr val="tx1"/>
              </a:solidFill>
              <a:round/>
              <a:headEnd/>
              <a:tailEnd type="none" w="sm" len="sm"/>
            </a:ln>
          </p:spPr>
          <p:txBody>
            <a:bodyPr wrap="none" anchor="ctr"/>
            <a:lstStyle/>
            <a:p>
              <a:endParaRPr lang="en-GB" sz="1200"/>
            </a:p>
          </p:txBody>
        </p:sp>
        <p:sp>
          <p:nvSpPr>
            <p:cNvPr id="44093" name="Line 14"/>
            <p:cNvSpPr>
              <a:spLocks noChangeShapeType="1"/>
            </p:cNvSpPr>
            <p:nvPr/>
          </p:nvSpPr>
          <p:spPr bwMode="auto">
            <a:xfrm>
              <a:off x="3786" y="1098"/>
              <a:ext cx="0" cy="48"/>
            </a:xfrm>
            <a:prstGeom prst="line">
              <a:avLst/>
            </a:prstGeom>
            <a:noFill/>
            <a:ln w="15875">
              <a:solidFill>
                <a:schemeClr val="tx1"/>
              </a:solidFill>
              <a:round/>
              <a:headEnd/>
              <a:tailEnd type="none" w="sm" len="sm"/>
            </a:ln>
          </p:spPr>
          <p:txBody>
            <a:bodyPr wrap="none" anchor="ctr"/>
            <a:lstStyle/>
            <a:p>
              <a:endParaRPr lang="en-GB" sz="1200"/>
            </a:p>
          </p:txBody>
        </p:sp>
      </p:grpSp>
      <p:grpSp>
        <p:nvGrpSpPr>
          <p:cNvPr id="44039" name="Group 15"/>
          <p:cNvGrpSpPr>
            <a:grpSpLocks/>
          </p:cNvGrpSpPr>
          <p:nvPr/>
        </p:nvGrpSpPr>
        <p:grpSpPr bwMode="auto">
          <a:xfrm>
            <a:off x="4835494" y="1775303"/>
            <a:ext cx="1555569" cy="66294"/>
            <a:chOff x="2748" y="1098"/>
            <a:chExt cx="1040" cy="48"/>
          </a:xfrm>
        </p:grpSpPr>
        <p:sp>
          <p:nvSpPr>
            <p:cNvPr id="44088" name="Line 16"/>
            <p:cNvSpPr>
              <a:spLocks noChangeShapeType="1"/>
            </p:cNvSpPr>
            <p:nvPr/>
          </p:nvSpPr>
          <p:spPr bwMode="auto">
            <a:xfrm>
              <a:off x="2752" y="1120"/>
              <a:ext cx="1036" cy="0"/>
            </a:xfrm>
            <a:prstGeom prst="line">
              <a:avLst/>
            </a:prstGeom>
            <a:noFill/>
            <a:ln w="15875">
              <a:solidFill>
                <a:schemeClr val="tx1"/>
              </a:solidFill>
              <a:round/>
              <a:headEnd/>
              <a:tailEnd type="none" w="sm" len="sm"/>
            </a:ln>
          </p:spPr>
          <p:txBody>
            <a:bodyPr wrap="none" anchor="ctr"/>
            <a:lstStyle/>
            <a:p>
              <a:endParaRPr lang="en-GB" sz="1200"/>
            </a:p>
          </p:txBody>
        </p:sp>
        <p:sp>
          <p:nvSpPr>
            <p:cNvPr id="44089" name="Line 17"/>
            <p:cNvSpPr>
              <a:spLocks noChangeShapeType="1"/>
            </p:cNvSpPr>
            <p:nvPr/>
          </p:nvSpPr>
          <p:spPr bwMode="auto">
            <a:xfrm>
              <a:off x="2748" y="1098"/>
              <a:ext cx="0" cy="48"/>
            </a:xfrm>
            <a:prstGeom prst="line">
              <a:avLst/>
            </a:prstGeom>
            <a:noFill/>
            <a:ln w="15875">
              <a:solidFill>
                <a:schemeClr val="tx1"/>
              </a:solidFill>
              <a:round/>
              <a:headEnd/>
              <a:tailEnd type="none" w="sm" len="sm"/>
            </a:ln>
          </p:spPr>
          <p:txBody>
            <a:bodyPr wrap="none" anchor="ctr"/>
            <a:lstStyle/>
            <a:p>
              <a:endParaRPr lang="en-GB" sz="1200"/>
            </a:p>
          </p:txBody>
        </p:sp>
        <p:sp>
          <p:nvSpPr>
            <p:cNvPr id="44090" name="Line 18"/>
            <p:cNvSpPr>
              <a:spLocks noChangeShapeType="1"/>
            </p:cNvSpPr>
            <p:nvPr/>
          </p:nvSpPr>
          <p:spPr bwMode="auto">
            <a:xfrm>
              <a:off x="3786" y="1098"/>
              <a:ext cx="0" cy="48"/>
            </a:xfrm>
            <a:prstGeom prst="line">
              <a:avLst/>
            </a:prstGeom>
            <a:noFill/>
            <a:ln w="15875">
              <a:solidFill>
                <a:schemeClr val="tx1"/>
              </a:solidFill>
              <a:round/>
              <a:headEnd/>
              <a:tailEnd type="none" w="sm" len="sm"/>
            </a:ln>
          </p:spPr>
          <p:txBody>
            <a:bodyPr wrap="none" anchor="ctr"/>
            <a:lstStyle/>
            <a:p>
              <a:endParaRPr lang="en-GB" sz="1200"/>
            </a:p>
          </p:txBody>
        </p:sp>
      </p:grpSp>
      <p:grpSp>
        <p:nvGrpSpPr>
          <p:cNvPr id="44040" name="Group 19"/>
          <p:cNvGrpSpPr>
            <a:grpSpLocks/>
          </p:cNvGrpSpPr>
          <p:nvPr/>
        </p:nvGrpSpPr>
        <p:grpSpPr bwMode="auto">
          <a:xfrm>
            <a:off x="4832503" y="1916178"/>
            <a:ext cx="1555569" cy="66294"/>
            <a:chOff x="2748" y="1098"/>
            <a:chExt cx="1040" cy="48"/>
          </a:xfrm>
        </p:grpSpPr>
        <p:sp>
          <p:nvSpPr>
            <p:cNvPr id="44085" name="Line 20"/>
            <p:cNvSpPr>
              <a:spLocks noChangeShapeType="1"/>
            </p:cNvSpPr>
            <p:nvPr/>
          </p:nvSpPr>
          <p:spPr bwMode="auto">
            <a:xfrm>
              <a:off x="2752" y="1120"/>
              <a:ext cx="1036" cy="0"/>
            </a:xfrm>
            <a:prstGeom prst="line">
              <a:avLst/>
            </a:prstGeom>
            <a:noFill/>
            <a:ln w="15875">
              <a:solidFill>
                <a:schemeClr val="tx1"/>
              </a:solidFill>
              <a:round/>
              <a:headEnd/>
              <a:tailEnd type="none" w="sm" len="sm"/>
            </a:ln>
          </p:spPr>
          <p:txBody>
            <a:bodyPr wrap="none" anchor="ctr"/>
            <a:lstStyle/>
            <a:p>
              <a:endParaRPr lang="en-GB" sz="1200"/>
            </a:p>
          </p:txBody>
        </p:sp>
        <p:sp>
          <p:nvSpPr>
            <p:cNvPr id="44086" name="Line 21"/>
            <p:cNvSpPr>
              <a:spLocks noChangeShapeType="1"/>
            </p:cNvSpPr>
            <p:nvPr/>
          </p:nvSpPr>
          <p:spPr bwMode="auto">
            <a:xfrm>
              <a:off x="2748" y="1098"/>
              <a:ext cx="0" cy="48"/>
            </a:xfrm>
            <a:prstGeom prst="line">
              <a:avLst/>
            </a:prstGeom>
            <a:noFill/>
            <a:ln w="15875">
              <a:solidFill>
                <a:schemeClr val="tx1"/>
              </a:solidFill>
              <a:round/>
              <a:headEnd/>
              <a:tailEnd type="none" w="sm" len="sm"/>
            </a:ln>
          </p:spPr>
          <p:txBody>
            <a:bodyPr wrap="none" anchor="ctr"/>
            <a:lstStyle/>
            <a:p>
              <a:endParaRPr lang="en-GB" sz="1200"/>
            </a:p>
          </p:txBody>
        </p:sp>
        <p:sp>
          <p:nvSpPr>
            <p:cNvPr id="44087" name="Line 22"/>
            <p:cNvSpPr>
              <a:spLocks noChangeShapeType="1"/>
            </p:cNvSpPr>
            <p:nvPr/>
          </p:nvSpPr>
          <p:spPr bwMode="auto">
            <a:xfrm>
              <a:off x="3786" y="1098"/>
              <a:ext cx="0" cy="48"/>
            </a:xfrm>
            <a:prstGeom prst="line">
              <a:avLst/>
            </a:prstGeom>
            <a:noFill/>
            <a:ln w="15875">
              <a:solidFill>
                <a:schemeClr val="tx1"/>
              </a:solidFill>
              <a:round/>
              <a:headEnd/>
              <a:tailEnd type="none" w="sm" len="sm"/>
            </a:ln>
          </p:spPr>
          <p:txBody>
            <a:bodyPr wrap="none" anchor="ctr"/>
            <a:lstStyle/>
            <a:p>
              <a:endParaRPr lang="en-GB" sz="1200"/>
            </a:p>
          </p:txBody>
        </p:sp>
      </p:grpSp>
      <p:grpSp>
        <p:nvGrpSpPr>
          <p:cNvPr id="44041" name="Group 23"/>
          <p:cNvGrpSpPr>
            <a:grpSpLocks/>
          </p:cNvGrpSpPr>
          <p:nvPr/>
        </p:nvGrpSpPr>
        <p:grpSpPr bwMode="auto">
          <a:xfrm>
            <a:off x="4829510" y="2062577"/>
            <a:ext cx="1555569" cy="66294"/>
            <a:chOff x="2748" y="1098"/>
            <a:chExt cx="1040" cy="48"/>
          </a:xfrm>
        </p:grpSpPr>
        <p:sp>
          <p:nvSpPr>
            <p:cNvPr id="44082" name="Line 24"/>
            <p:cNvSpPr>
              <a:spLocks noChangeShapeType="1"/>
            </p:cNvSpPr>
            <p:nvPr/>
          </p:nvSpPr>
          <p:spPr bwMode="auto">
            <a:xfrm>
              <a:off x="2752" y="1120"/>
              <a:ext cx="1036" cy="0"/>
            </a:xfrm>
            <a:prstGeom prst="line">
              <a:avLst/>
            </a:prstGeom>
            <a:noFill/>
            <a:ln w="15875">
              <a:solidFill>
                <a:schemeClr val="tx1"/>
              </a:solidFill>
              <a:round/>
              <a:headEnd/>
              <a:tailEnd type="none" w="sm" len="sm"/>
            </a:ln>
          </p:spPr>
          <p:txBody>
            <a:bodyPr wrap="none" anchor="ctr"/>
            <a:lstStyle/>
            <a:p>
              <a:endParaRPr lang="en-GB" sz="1200"/>
            </a:p>
          </p:txBody>
        </p:sp>
        <p:sp>
          <p:nvSpPr>
            <p:cNvPr id="44083" name="Line 25"/>
            <p:cNvSpPr>
              <a:spLocks noChangeShapeType="1"/>
            </p:cNvSpPr>
            <p:nvPr/>
          </p:nvSpPr>
          <p:spPr bwMode="auto">
            <a:xfrm>
              <a:off x="2748" y="1098"/>
              <a:ext cx="0" cy="48"/>
            </a:xfrm>
            <a:prstGeom prst="line">
              <a:avLst/>
            </a:prstGeom>
            <a:noFill/>
            <a:ln w="15875">
              <a:solidFill>
                <a:schemeClr val="tx1"/>
              </a:solidFill>
              <a:round/>
              <a:headEnd/>
              <a:tailEnd type="none" w="sm" len="sm"/>
            </a:ln>
          </p:spPr>
          <p:txBody>
            <a:bodyPr wrap="none" anchor="ctr"/>
            <a:lstStyle/>
            <a:p>
              <a:endParaRPr lang="en-GB" sz="1200"/>
            </a:p>
          </p:txBody>
        </p:sp>
        <p:sp>
          <p:nvSpPr>
            <p:cNvPr id="44084" name="Line 26"/>
            <p:cNvSpPr>
              <a:spLocks noChangeShapeType="1"/>
            </p:cNvSpPr>
            <p:nvPr/>
          </p:nvSpPr>
          <p:spPr bwMode="auto">
            <a:xfrm>
              <a:off x="3786" y="1098"/>
              <a:ext cx="0" cy="48"/>
            </a:xfrm>
            <a:prstGeom prst="line">
              <a:avLst/>
            </a:prstGeom>
            <a:noFill/>
            <a:ln w="15875">
              <a:solidFill>
                <a:schemeClr val="tx1"/>
              </a:solidFill>
              <a:round/>
              <a:headEnd/>
              <a:tailEnd type="none" w="sm" len="sm"/>
            </a:ln>
          </p:spPr>
          <p:txBody>
            <a:bodyPr wrap="none" anchor="ctr"/>
            <a:lstStyle/>
            <a:p>
              <a:endParaRPr lang="en-GB" sz="1200"/>
            </a:p>
          </p:txBody>
        </p:sp>
      </p:grpSp>
      <p:grpSp>
        <p:nvGrpSpPr>
          <p:cNvPr id="44042" name="Group 27"/>
          <p:cNvGrpSpPr>
            <a:grpSpLocks/>
          </p:cNvGrpSpPr>
          <p:nvPr/>
        </p:nvGrpSpPr>
        <p:grpSpPr bwMode="auto">
          <a:xfrm>
            <a:off x="4838484" y="2217263"/>
            <a:ext cx="1555569" cy="66294"/>
            <a:chOff x="2748" y="1098"/>
            <a:chExt cx="1040" cy="48"/>
          </a:xfrm>
        </p:grpSpPr>
        <p:sp>
          <p:nvSpPr>
            <p:cNvPr id="44079" name="Line 28"/>
            <p:cNvSpPr>
              <a:spLocks noChangeShapeType="1"/>
            </p:cNvSpPr>
            <p:nvPr/>
          </p:nvSpPr>
          <p:spPr bwMode="auto">
            <a:xfrm>
              <a:off x="2752" y="1120"/>
              <a:ext cx="1036" cy="0"/>
            </a:xfrm>
            <a:prstGeom prst="line">
              <a:avLst/>
            </a:prstGeom>
            <a:noFill/>
            <a:ln w="15875">
              <a:solidFill>
                <a:schemeClr val="tx1"/>
              </a:solidFill>
              <a:round/>
              <a:headEnd/>
              <a:tailEnd type="none" w="sm" len="sm"/>
            </a:ln>
          </p:spPr>
          <p:txBody>
            <a:bodyPr wrap="none" anchor="ctr"/>
            <a:lstStyle/>
            <a:p>
              <a:endParaRPr lang="en-GB" sz="1200"/>
            </a:p>
          </p:txBody>
        </p:sp>
        <p:sp>
          <p:nvSpPr>
            <p:cNvPr id="44080" name="Line 29"/>
            <p:cNvSpPr>
              <a:spLocks noChangeShapeType="1"/>
            </p:cNvSpPr>
            <p:nvPr/>
          </p:nvSpPr>
          <p:spPr bwMode="auto">
            <a:xfrm>
              <a:off x="2748" y="1098"/>
              <a:ext cx="0" cy="48"/>
            </a:xfrm>
            <a:prstGeom prst="line">
              <a:avLst/>
            </a:prstGeom>
            <a:noFill/>
            <a:ln w="15875">
              <a:solidFill>
                <a:schemeClr val="tx1"/>
              </a:solidFill>
              <a:round/>
              <a:headEnd/>
              <a:tailEnd type="none" w="sm" len="sm"/>
            </a:ln>
          </p:spPr>
          <p:txBody>
            <a:bodyPr wrap="none" anchor="ctr"/>
            <a:lstStyle/>
            <a:p>
              <a:endParaRPr lang="en-GB" sz="1200"/>
            </a:p>
          </p:txBody>
        </p:sp>
        <p:sp>
          <p:nvSpPr>
            <p:cNvPr id="44081" name="Line 30"/>
            <p:cNvSpPr>
              <a:spLocks noChangeShapeType="1"/>
            </p:cNvSpPr>
            <p:nvPr/>
          </p:nvSpPr>
          <p:spPr bwMode="auto">
            <a:xfrm>
              <a:off x="3786" y="1098"/>
              <a:ext cx="0" cy="48"/>
            </a:xfrm>
            <a:prstGeom prst="line">
              <a:avLst/>
            </a:prstGeom>
            <a:noFill/>
            <a:ln w="15875">
              <a:solidFill>
                <a:schemeClr val="tx1"/>
              </a:solidFill>
              <a:round/>
              <a:headEnd/>
              <a:tailEnd type="none" w="sm" len="sm"/>
            </a:ln>
          </p:spPr>
          <p:txBody>
            <a:bodyPr wrap="none" anchor="ctr"/>
            <a:lstStyle/>
            <a:p>
              <a:endParaRPr lang="en-GB" sz="1200"/>
            </a:p>
          </p:txBody>
        </p:sp>
      </p:grpSp>
      <p:sp>
        <p:nvSpPr>
          <p:cNvPr id="44043" name="Rectangle 31"/>
          <p:cNvSpPr>
            <a:spLocks noChangeArrowheads="1"/>
          </p:cNvSpPr>
          <p:nvPr/>
        </p:nvSpPr>
        <p:spPr bwMode="auto">
          <a:xfrm>
            <a:off x="1796152" y="2358138"/>
            <a:ext cx="628210" cy="3314700"/>
          </a:xfrm>
          <a:prstGeom prst="rect">
            <a:avLst/>
          </a:prstGeom>
          <a:solidFill>
            <a:srgbClr val="CCFF99"/>
          </a:solidFill>
          <a:ln w="12700">
            <a:solidFill>
              <a:schemeClr val="tx1"/>
            </a:solidFill>
            <a:miter lim="800000"/>
            <a:headEnd/>
            <a:tailEnd type="none" w="sm" len="sm"/>
          </a:ln>
        </p:spPr>
        <p:txBody>
          <a:bodyPr wrap="none" anchor="ctr"/>
          <a:lstStyle/>
          <a:p>
            <a:endParaRPr lang="en-GB" sz="1200"/>
          </a:p>
        </p:txBody>
      </p:sp>
      <p:sp>
        <p:nvSpPr>
          <p:cNvPr id="27661" name="Rectangle 33"/>
          <p:cNvSpPr>
            <a:spLocks noChangeArrowheads="1"/>
          </p:cNvSpPr>
          <p:nvPr/>
        </p:nvSpPr>
        <p:spPr bwMode="auto">
          <a:xfrm>
            <a:off x="3477364" y="2356760"/>
            <a:ext cx="4307728" cy="3316081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 type="none" w="sm" len="sm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anchor="ctr"/>
          <a:lstStyle/>
          <a:p>
            <a:pPr>
              <a:defRPr/>
            </a:pPr>
            <a:endParaRPr lang="en-GB" sz="1200"/>
          </a:p>
        </p:txBody>
      </p:sp>
      <p:sp>
        <p:nvSpPr>
          <p:cNvPr id="44047" name="Text Box 34"/>
          <p:cNvSpPr txBox="1">
            <a:spLocks noChangeArrowheads="1"/>
          </p:cNvSpPr>
          <p:nvPr/>
        </p:nvSpPr>
        <p:spPr bwMode="auto">
          <a:xfrm rot="16156318">
            <a:off x="942321" y="3384489"/>
            <a:ext cx="3879291" cy="938719"/>
          </a:xfrm>
          <a:prstGeom prst="rect">
            <a:avLst/>
          </a:prstGeom>
          <a:noFill/>
          <a:ln w="12700">
            <a:noFill/>
            <a:miter lim="800000"/>
            <a:headEnd/>
            <a:tailEnd type="none" w="sm" len="sm"/>
          </a:ln>
        </p:spPr>
        <p:txBody>
          <a:bodyPr wrap="square">
            <a:spAutoFit/>
          </a:bodyPr>
          <a:lstStyle/>
          <a:p>
            <a:pPr eaLnBrk="0" hangingPunct="0">
              <a:lnSpc>
                <a:spcPct val="125000"/>
              </a:lnSpc>
              <a:tabLst>
                <a:tab pos="1312863" algn="r"/>
                <a:tab pos="2120900" algn="l"/>
              </a:tabLst>
            </a:pPr>
            <a:r>
              <a:rPr lang="en-US" sz="1100" b="0" dirty="0"/>
              <a:t>	Fast response 	Low cost</a:t>
            </a:r>
          </a:p>
          <a:p>
            <a:pPr eaLnBrk="0" hangingPunct="0">
              <a:lnSpc>
                <a:spcPct val="125000"/>
              </a:lnSpc>
              <a:tabLst>
                <a:tab pos="1312863" algn="r"/>
                <a:tab pos="2120900" algn="l"/>
              </a:tabLst>
            </a:pPr>
            <a:r>
              <a:rPr lang="en-US" sz="1100" b="0" dirty="0"/>
              <a:t>	Low T/P time	High </a:t>
            </a:r>
            <a:r>
              <a:rPr lang="en-US" sz="1100" b="0" dirty="0" err="1"/>
              <a:t>utilisation</a:t>
            </a:r>
            <a:endParaRPr lang="en-US" sz="1100" b="0" dirty="0"/>
          </a:p>
          <a:p>
            <a:pPr eaLnBrk="0" hangingPunct="0">
              <a:lnSpc>
                <a:spcPct val="125000"/>
              </a:lnSpc>
              <a:tabLst>
                <a:tab pos="1312863" algn="r"/>
                <a:tab pos="2120900" algn="l"/>
              </a:tabLst>
            </a:pPr>
            <a:r>
              <a:rPr lang="en-US" sz="1100" b="0" dirty="0"/>
              <a:t>	Deployed inventory	Min. inventory</a:t>
            </a:r>
          </a:p>
          <a:p>
            <a:pPr eaLnBrk="0" hangingPunct="0">
              <a:lnSpc>
                <a:spcPct val="125000"/>
              </a:lnSpc>
              <a:tabLst>
                <a:tab pos="1312863" algn="r"/>
                <a:tab pos="2120900" algn="l"/>
              </a:tabLst>
            </a:pPr>
            <a:r>
              <a:rPr lang="en-US" sz="1100" b="0" dirty="0"/>
              <a:t>	Flexible suppliers	Low cost suppliers</a:t>
            </a:r>
          </a:p>
        </p:txBody>
      </p:sp>
      <p:grpSp>
        <p:nvGrpSpPr>
          <p:cNvPr id="44048" name="Group 35"/>
          <p:cNvGrpSpPr>
            <a:grpSpLocks/>
          </p:cNvGrpSpPr>
          <p:nvPr/>
        </p:nvGrpSpPr>
        <p:grpSpPr bwMode="auto">
          <a:xfrm rot="16205054">
            <a:off x="2322222" y="3924206"/>
            <a:ext cx="530352" cy="71795"/>
            <a:chOff x="2748" y="1098"/>
            <a:chExt cx="1040" cy="48"/>
          </a:xfrm>
        </p:grpSpPr>
        <p:sp>
          <p:nvSpPr>
            <p:cNvPr id="44076" name="Line 36"/>
            <p:cNvSpPr>
              <a:spLocks noChangeShapeType="1"/>
            </p:cNvSpPr>
            <p:nvPr/>
          </p:nvSpPr>
          <p:spPr bwMode="auto">
            <a:xfrm>
              <a:off x="2752" y="1120"/>
              <a:ext cx="1036" cy="0"/>
            </a:xfrm>
            <a:prstGeom prst="line">
              <a:avLst/>
            </a:prstGeom>
            <a:noFill/>
            <a:ln w="15875">
              <a:solidFill>
                <a:schemeClr val="tx1"/>
              </a:solidFill>
              <a:round/>
              <a:headEnd/>
              <a:tailEnd type="none" w="sm" len="sm"/>
            </a:ln>
          </p:spPr>
          <p:txBody>
            <a:bodyPr wrap="none" anchor="ctr"/>
            <a:lstStyle/>
            <a:p>
              <a:endParaRPr lang="en-GB" sz="1200"/>
            </a:p>
          </p:txBody>
        </p:sp>
        <p:sp>
          <p:nvSpPr>
            <p:cNvPr id="44077" name="Line 37"/>
            <p:cNvSpPr>
              <a:spLocks noChangeShapeType="1"/>
            </p:cNvSpPr>
            <p:nvPr/>
          </p:nvSpPr>
          <p:spPr bwMode="auto">
            <a:xfrm>
              <a:off x="2748" y="1098"/>
              <a:ext cx="0" cy="48"/>
            </a:xfrm>
            <a:prstGeom prst="line">
              <a:avLst/>
            </a:prstGeom>
            <a:noFill/>
            <a:ln w="15875">
              <a:solidFill>
                <a:schemeClr val="tx1"/>
              </a:solidFill>
              <a:round/>
              <a:headEnd/>
              <a:tailEnd type="none" w="sm" len="sm"/>
            </a:ln>
          </p:spPr>
          <p:txBody>
            <a:bodyPr wrap="none" anchor="ctr"/>
            <a:lstStyle/>
            <a:p>
              <a:endParaRPr lang="en-GB" sz="1200"/>
            </a:p>
          </p:txBody>
        </p:sp>
        <p:sp>
          <p:nvSpPr>
            <p:cNvPr id="44078" name="Line 38"/>
            <p:cNvSpPr>
              <a:spLocks noChangeShapeType="1"/>
            </p:cNvSpPr>
            <p:nvPr/>
          </p:nvSpPr>
          <p:spPr bwMode="auto">
            <a:xfrm>
              <a:off x="3786" y="1098"/>
              <a:ext cx="0" cy="48"/>
            </a:xfrm>
            <a:prstGeom prst="line">
              <a:avLst/>
            </a:prstGeom>
            <a:noFill/>
            <a:ln w="15875">
              <a:solidFill>
                <a:schemeClr val="tx1"/>
              </a:solidFill>
              <a:round/>
              <a:headEnd/>
              <a:tailEnd type="none" w="sm" len="sm"/>
            </a:ln>
          </p:spPr>
          <p:txBody>
            <a:bodyPr wrap="none" anchor="ctr"/>
            <a:lstStyle/>
            <a:p>
              <a:endParaRPr lang="en-GB" sz="1200"/>
            </a:p>
          </p:txBody>
        </p:sp>
      </p:grpSp>
      <p:grpSp>
        <p:nvGrpSpPr>
          <p:cNvPr id="44049" name="Group 39"/>
          <p:cNvGrpSpPr>
            <a:grpSpLocks/>
          </p:cNvGrpSpPr>
          <p:nvPr/>
        </p:nvGrpSpPr>
        <p:grpSpPr bwMode="auto">
          <a:xfrm rot="16205054">
            <a:off x="2531626" y="3924206"/>
            <a:ext cx="530352" cy="71795"/>
            <a:chOff x="2748" y="1098"/>
            <a:chExt cx="1040" cy="48"/>
          </a:xfrm>
        </p:grpSpPr>
        <p:sp>
          <p:nvSpPr>
            <p:cNvPr id="44073" name="Line 40"/>
            <p:cNvSpPr>
              <a:spLocks noChangeShapeType="1"/>
            </p:cNvSpPr>
            <p:nvPr/>
          </p:nvSpPr>
          <p:spPr bwMode="auto">
            <a:xfrm>
              <a:off x="2752" y="1120"/>
              <a:ext cx="1036" cy="0"/>
            </a:xfrm>
            <a:prstGeom prst="line">
              <a:avLst/>
            </a:prstGeom>
            <a:noFill/>
            <a:ln w="15875">
              <a:solidFill>
                <a:schemeClr val="tx1"/>
              </a:solidFill>
              <a:round/>
              <a:headEnd/>
              <a:tailEnd type="none" w="sm" len="sm"/>
            </a:ln>
          </p:spPr>
          <p:txBody>
            <a:bodyPr wrap="none" anchor="ctr"/>
            <a:lstStyle/>
            <a:p>
              <a:endParaRPr lang="en-GB" sz="1200"/>
            </a:p>
          </p:txBody>
        </p:sp>
        <p:sp>
          <p:nvSpPr>
            <p:cNvPr id="44074" name="Line 41"/>
            <p:cNvSpPr>
              <a:spLocks noChangeShapeType="1"/>
            </p:cNvSpPr>
            <p:nvPr/>
          </p:nvSpPr>
          <p:spPr bwMode="auto">
            <a:xfrm>
              <a:off x="2748" y="1098"/>
              <a:ext cx="0" cy="48"/>
            </a:xfrm>
            <a:prstGeom prst="line">
              <a:avLst/>
            </a:prstGeom>
            <a:noFill/>
            <a:ln w="15875">
              <a:solidFill>
                <a:schemeClr val="tx1"/>
              </a:solidFill>
              <a:round/>
              <a:headEnd/>
              <a:tailEnd type="none" w="sm" len="sm"/>
            </a:ln>
          </p:spPr>
          <p:txBody>
            <a:bodyPr wrap="none" anchor="ctr"/>
            <a:lstStyle/>
            <a:p>
              <a:endParaRPr lang="en-GB" sz="1200"/>
            </a:p>
          </p:txBody>
        </p:sp>
        <p:sp>
          <p:nvSpPr>
            <p:cNvPr id="44075" name="Line 42"/>
            <p:cNvSpPr>
              <a:spLocks noChangeShapeType="1"/>
            </p:cNvSpPr>
            <p:nvPr/>
          </p:nvSpPr>
          <p:spPr bwMode="auto">
            <a:xfrm>
              <a:off x="3786" y="1098"/>
              <a:ext cx="0" cy="48"/>
            </a:xfrm>
            <a:prstGeom prst="line">
              <a:avLst/>
            </a:prstGeom>
            <a:noFill/>
            <a:ln w="15875">
              <a:solidFill>
                <a:schemeClr val="tx1"/>
              </a:solidFill>
              <a:round/>
              <a:headEnd/>
              <a:tailEnd type="none" w="sm" len="sm"/>
            </a:ln>
          </p:spPr>
          <p:txBody>
            <a:bodyPr wrap="none" anchor="ctr"/>
            <a:lstStyle/>
            <a:p>
              <a:endParaRPr lang="en-GB" sz="1200"/>
            </a:p>
          </p:txBody>
        </p:sp>
      </p:grpSp>
      <p:grpSp>
        <p:nvGrpSpPr>
          <p:cNvPr id="44050" name="Group 43"/>
          <p:cNvGrpSpPr>
            <a:grpSpLocks/>
          </p:cNvGrpSpPr>
          <p:nvPr/>
        </p:nvGrpSpPr>
        <p:grpSpPr bwMode="auto">
          <a:xfrm rot="16205054">
            <a:off x="2741030" y="3924206"/>
            <a:ext cx="530352" cy="71795"/>
            <a:chOff x="2748" y="1098"/>
            <a:chExt cx="1040" cy="48"/>
          </a:xfrm>
        </p:grpSpPr>
        <p:sp>
          <p:nvSpPr>
            <p:cNvPr id="44070" name="Line 44"/>
            <p:cNvSpPr>
              <a:spLocks noChangeShapeType="1"/>
            </p:cNvSpPr>
            <p:nvPr/>
          </p:nvSpPr>
          <p:spPr bwMode="auto">
            <a:xfrm>
              <a:off x="2752" y="1120"/>
              <a:ext cx="1036" cy="0"/>
            </a:xfrm>
            <a:prstGeom prst="line">
              <a:avLst/>
            </a:prstGeom>
            <a:noFill/>
            <a:ln w="15875">
              <a:solidFill>
                <a:schemeClr val="tx1"/>
              </a:solidFill>
              <a:round/>
              <a:headEnd/>
              <a:tailEnd type="none" w="sm" len="sm"/>
            </a:ln>
          </p:spPr>
          <p:txBody>
            <a:bodyPr wrap="none" anchor="ctr"/>
            <a:lstStyle/>
            <a:p>
              <a:endParaRPr lang="en-GB" sz="1200"/>
            </a:p>
          </p:txBody>
        </p:sp>
        <p:sp>
          <p:nvSpPr>
            <p:cNvPr id="44071" name="Line 45"/>
            <p:cNvSpPr>
              <a:spLocks noChangeShapeType="1"/>
            </p:cNvSpPr>
            <p:nvPr/>
          </p:nvSpPr>
          <p:spPr bwMode="auto">
            <a:xfrm>
              <a:off x="2748" y="1098"/>
              <a:ext cx="0" cy="48"/>
            </a:xfrm>
            <a:prstGeom prst="line">
              <a:avLst/>
            </a:prstGeom>
            <a:noFill/>
            <a:ln w="15875">
              <a:solidFill>
                <a:schemeClr val="tx1"/>
              </a:solidFill>
              <a:round/>
              <a:headEnd/>
              <a:tailEnd type="none" w="sm" len="sm"/>
            </a:ln>
          </p:spPr>
          <p:txBody>
            <a:bodyPr wrap="none" anchor="ctr"/>
            <a:lstStyle/>
            <a:p>
              <a:endParaRPr lang="en-GB" sz="1200"/>
            </a:p>
          </p:txBody>
        </p:sp>
        <p:sp>
          <p:nvSpPr>
            <p:cNvPr id="44072" name="Line 46"/>
            <p:cNvSpPr>
              <a:spLocks noChangeShapeType="1"/>
            </p:cNvSpPr>
            <p:nvPr/>
          </p:nvSpPr>
          <p:spPr bwMode="auto">
            <a:xfrm>
              <a:off x="3786" y="1098"/>
              <a:ext cx="0" cy="48"/>
            </a:xfrm>
            <a:prstGeom prst="line">
              <a:avLst/>
            </a:prstGeom>
            <a:noFill/>
            <a:ln w="15875">
              <a:solidFill>
                <a:schemeClr val="tx1"/>
              </a:solidFill>
              <a:round/>
              <a:headEnd/>
              <a:tailEnd type="none" w="sm" len="sm"/>
            </a:ln>
          </p:spPr>
          <p:txBody>
            <a:bodyPr wrap="none" anchor="ctr"/>
            <a:lstStyle/>
            <a:p>
              <a:endParaRPr lang="en-GB" sz="1200"/>
            </a:p>
          </p:txBody>
        </p:sp>
      </p:grpSp>
      <p:grpSp>
        <p:nvGrpSpPr>
          <p:cNvPr id="44051" name="Group 47"/>
          <p:cNvGrpSpPr>
            <a:grpSpLocks/>
          </p:cNvGrpSpPr>
          <p:nvPr/>
        </p:nvGrpSpPr>
        <p:grpSpPr bwMode="auto">
          <a:xfrm rot="16205054">
            <a:off x="2950433" y="3924206"/>
            <a:ext cx="530352" cy="71795"/>
            <a:chOff x="2748" y="1098"/>
            <a:chExt cx="1040" cy="48"/>
          </a:xfrm>
        </p:grpSpPr>
        <p:sp>
          <p:nvSpPr>
            <p:cNvPr id="44067" name="Line 48"/>
            <p:cNvSpPr>
              <a:spLocks noChangeShapeType="1"/>
            </p:cNvSpPr>
            <p:nvPr/>
          </p:nvSpPr>
          <p:spPr bwMode="auto">
            <a:xfrm>
              <a:off x="2752" y="1120"/>
              <a:ext cx="1036" cy="0"/>
            </a:xfrm>
            <a:prstGeom prst="line">
              <a:avLst/>
            </a:prstGeom>
            <a:noFill/>
            <a:ln w="15875">
              <a:solidFill>
                <a:schemeClr val="tx1"/>
              </a:solidFill>
              <a:round/>
              <a:headEnd/>
              <a:tailEnd type="none" w="sm" len="sm"/>
            </a:ln>
          </p:spPr>
          <p:txBody>
            <a:bodyPr wrap="none" anchor="ctr"/>
            <a:lstStyle/>
            <a:p>
              <a:endParaRPr lang="en-GB" sz="1200"/>
            </a:p>
          </p:txBody>
        </p:sp>
        <p:sp>
          <p:nvSpPr>
            <p:cNvPr id="44068" name="Line 49"/>
            <p:cNvSpPr>
              <a:spLocks noChangeShapeType="1"/>
            </p:cNvSpPr>
            <p:nvPr/>
          </p:nvSpPr>
          <p:spPr bwMode="auto">
            <a:xfrm>
              <a:off x="2748" y="1098"/>
              <a:ext cx="0" cy="48"/>
            </a:xfrm>
            <a:prstGeom prst="line">
              <a:avLst/>
            </a:prstGeom>
            <a:noFill/>
            <a:ln w="15875">
              <a:solidFill>
                <a:schemeClr val="tx1"/>
              </a:solidFill>
              <a:round/>
              <a:headEnd/>
              <a:tailEnd type="none" w="sm" len="sm"/>
            </a:ln>
          </p:spPr>
          <p:txBody>
            <a:bodyPr wrap="none" anchor="ctr"/>
            <a:lstStyle/>
            <a:p>
              <a:endParaRPr lang="en-GB" sz="1200"/>
            </a:p>
          </p:txBody>
        </p:sp>
        <p:sp>
          <p:nvSpPr>
            <p:cNvPr id="44069" name="Line 50"/>
            <p:cNvSpPr>
              <a:spLocks noChangeShapeType="1"/>
            </p:cNvSpPr>
            <p:nvPr/>
          </p:nvSpPr>
          <p:spPr bwMode="auto">
            <a:xfrm>
              <a:off x="3786" y="1098"/>
              <a:ext cx="0" cy="48"/>
            </a:xfrm>
            <a:prstGeom prst="line">
              <a:avLst/>
            </a:prstGeom>
            <a:noFill/>
            <a:ln w="15875">
              <a:solidFill>
                <a:schemeClr val="tx1"/>
              </a:solidFill>
              <a:round/>
              <a:headEnd/>
              <a:tailEnd type="none" w="sm" len="sm"/>
            </a:ln>
          </p:spPr>
          <p:txBody>
            <a:bodyPr wrap="none" anchor="ctr"/>
            <a:lstStyle/>
            <a:p>
              <a:endParaRPr lang="en-GB" sz="1200"/>
            </a:p>
          </p:txBody>
        </p:sp>
      </p:grpSp>
      <p:sp>
        <p:nvSpPr>
          <p:cNvPr id="44052" name="Line 51"/>
          <p:cNvSpPr>
            <a:spLocks noChangeShapeType="1"/>
          </p:cNvSpPr>
          <p:nvPr/>
        </p:nvSpPr>
        <p:spPr bwMode="auto">
          <a:xfrm>
            <a:off x="5631226" y="2358138"/>
            <a:ext cx="0" cy="33147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none" w="sm" len="sm"/>
          </a:ln>
        </p:spPr>
        <p:txBody>
          <a:bodyPr wrap="none" anchor="ctr"/>
          <a:lstStyle/>
          <a:p>
            <a:endParaRPr lang="en-GB" sz="1200"/>
          </a:p>
        </p:txBody>
      </p:sp>
      <p:sp>
        <p:nvSpPr>
          <p:cNvPr id="44053" name="Line 52"/>
          <p:cNvSpPr>
            <a:spLocks noChangeShapeType="1"/>
          </p:cNvSpPr>
          <p:nvPr/>
        </p:nvSpPr>
        <p:spPr bwMode="auto">
          <a:xfrm>
            <a:off x="3477364" y="4015488"/>
            <a:ext cx="4307728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none" w="sm" len="sm"/>
          </a:ln>
        </p:spPr>
        <p:txBody>
          <a:bodyPr wrap="none" anchor="ctr"/>
          <a:lstStyle/>
          <a:p>
            <a:endParaRPr lang="en-GB" sz="1200"/>
          </a:p>
        </p:txBody>
      </p:sp>
      <p:sp>
        <p:nvSpPr>
          <p:cNvPr id="44054" name="Text Box 53"/>
          <p:cNvSpPr txBox="1">
            <a:spLocks noChangeArrowheads="1"/>
          </p:cNvSpPr>
          <p:nvPr/>
        </p:nvSpPr>
        <p:spPr bwMode="auto">
          <a:xfrm>
            <a:off x="3997879" y="3037652"/>
            <a:ext cx="1076932" cy="261610"/>
          </a:xfrm>
          <a:prstGeom prst="rect">
            <a:avLst/>
          </a:prstGeom>
          <a:noFill/>
          <a:ln w="12700">
            <a:noFill/>
            <a:miter lim="800000"/>
            <a:headEnd/>
            <a:tailEnd type="none" w="sm" len="sm"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1100" b="0"/>
              <a:t>Match</a:t>
            </a:r>
          </a:p>
        </p:txBody>
      </p:sp>
      <p:sp>
        <p:nvSpPr>
          <p:cNvPr id="44055" name="Text Box 54"/>
          <p:cNvSpPr txBox="1">
            <a:spLocks noChangeArrowheads="1"/>
          </p:cNvSpPr>
          <p:nvPr/>
        </p:nvSpPr>
        <p:spPr bwMode="auto">
          <a:xfrm>
            <a:off x="5990203" y="3037652"/>
            <a:ext cx="1076932" cy="261610"/>
          </a:xfrm>
          <a:prstGeom prst="rect">
            <a:avLst/>
          </a:prstGeom>
          <a:noFill/>
          <a:ln w="12700">
            <a:noFill/>
            <a:miter lim="800000"/>
            <a:headEnd/>
            <a:tailEnd type="none" w="sm" len="sm"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1100" b="0"/>
              <a:t>Mismatch</a:t>
            </a:r>
          </a:p>
        </p:txBody>
      </p:sp>
      <p:sp>
        <p:nvSpPr>
          <p:cNvPr id="44056" name="Text Box 55"/>
          <p:cNvSpPr txBox="1">
            <a:spLocks noChangeArrowheads="1"/>
          </p:cNvSpPr>
          <p:nvPr/>
        </p:nvSpPr>
        <p:spPr bwMode="auto">
          <a:xfrm>
            <a:off x="3979931" y="4638376"/>
            <a:ext cx="1076932" cy="261610"/>
          </a:xfrm>
          <a:prstGeom prst="rect">
            <a:avLst/>
          </a:prstGeom>
          <a:noFill/>
          <a:ln w="12700">
            <a:noFill/>
            <a:miter lim="800000"/>
            <a:headEnd/>
            <a:tailEnd type="none" w="sm" len="sm"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1100" b="0"/>
              <a:t>Mismatch</a:t>
            </a:r>
          </a:p>
        </p:txBody>
      </p:sp>
      <p:sp>
        <p:nvSpPr>
          <p:cNvPr id="44057" name="Text Box 56"/>
          <p:cNvSpPr txBox="1">
            <a:spLocks noChangeArrowheads="1"/>
          </p:cNvSpPr>
          <p:nvPr/>
        </p:nvSpPr>
        <p:spPr bwMode="auto">
          <a:xfrm>
            <a:off x="6061999" y="4645281"/>
            <a:ext cx="1076932" cy="261610"/>
          </a:xfrm>
          <a:prstGeom prst="rect">
            <a:avLst/>
          </a:prstGeom>
          <a:noFill/>
          <a:ln w="12700">
            <a:noFill/>
            <a:miter lim="800000"/>
            <a:headEnd/>
            <a:tailEnd type="none" w="sm" len="sm"/>
          </a:ln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1100" b="0"/>
              <a:t>Match</a:t>
            </a:r>
          </a:p>
        </p:txBody>
      </p:sp>
      <p:sp>
        <p:nvSpPr>
          <p:cNvPr id="44060" name="Text Box 59"/>
          <p:cNvSpPr txBox="1">
            <a:spLocks noChangeArrowheads="1"/>
          </p:cNvSpPr>
          <p:nvPr/>
        </p:nvSpPr>
        <p:spPr bwMode="auto">
          <a:xfrm rot="16200000">
            <a:off x="942379" y="3887348"/>
            <a:ext cx="2004013" cy="276999"/>
          </a:xfrm>
          <a:prstGeom prst="rect">
            <a:avLst/>
          </a:prstGeom>
          <a:noFill/>
          <a:ln w="38100">
            <a:noFill/>
            <a:miter lim="800000"/>
            <a:headEnd/>
            <a:tailEnd type="none" w="sm" len="med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200" b="0"/>
              <a:t>Supply chain objectives</a:t>
            </a:r>
            <a:endParaRPr lang="en-US" sz="1200" b="0"/>
          </a:p>
        </p:txBody>
      </p:sp>
      <p:sp>
        <p:nvSpPr>
          <p:cNvPr id="44061" name="Text Box 60"/>
          <p:cNvSpPr txBox="1">
            <a:spLocks noChangeArrowheads="1"/>
          </p:cNvSpPr>
          <p:nvPr/>
        </p:nvSpPr>
        <p:spPr bwMode="auto">
          <a:xfrm rot="16200000">
            <a:off x="1593930" y="4733978"/>
            <a:ext cx="1376982" cy="276999"/>
          </a:xfrm>
          <a:prstGeom prst="rect">
            <a:avLst/>
          </a:prstGeom>
          <a:noFill/>
          <a:ln w="38100">
            <a:noFill/>
            <a:miter lim="800000"/>
            <a:headEnd/>
            <a:tailEnd type="none" w="sm" len="med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200" b="0"/>
              <a:t>RESPONSIVE</a:t>
            </a:r>
            <a:endParaRPr lang="en-US" sz="1200" b="0"/>
          </a:p>
        </p:txBody>
      </p:sp>
      <p:sp>
        <p:nvSpPr>
          <p:cNvPr id="44062" name="Text Box 61"/>
          <p:cNvSpPr txBox="1">
            <a:spLocks noChangeArrowheads="1"/>
          </p:cNvSpPr>
          <p:nvPr/>
        </p:nvSpPr>
        <p:spPr bwMode="auto">
          <a:xfrm rot="16200000">
            <a:off x="1590939" y="3029670"/>
            <a:ext cx="1376982" cy="276999"/>
          </a:xfrm>
          <a:prstGeom prst="rect">
            <a:avLst/>
          </a:prstGeom>
          <a:noFill/>
          <a:ln w="38100">
            <a:noFill/>
            <a:miter lim="800000"/>
            <a:headEnd/>
            <a:tailEnd type="none" w="sm" len="med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1200" b="0" dirty="0"/>
              <a:t>EFFICIENT</a:t>
            </a:r>
            <a:endParaRPr lang="en-US" sz="1200" b="0" dirty="0"/>
          </a:p>
        </p:txBody>
      </p:sp>
      <p:sp>
        <p:nvSpPr>
          <p:cNvPr id="44063" name="Text Box 62"/>
          <p:cNvSpPr txBox="1">
            <a:spLocks noChangeArrowheads="1"/>
          </p:cNvSpPr>
          <p:nvPr/>
        </p:nvSpPr>
        <p:spPr bwMode="auto">
          <a:xfrm>
            <a:off x="3571596" y="1398257"/>
            <a:ext cx="1289326" cy="904863"/>
          </a:xfrm>
          <a:prstGeom prst="rect">
            <a:avLst/>
          </a:prstGeom>
          <a:noFill/>
          <a:ln w="38100">
            <a:noFill/>
            <a:miter lim="800000"/>
            <a:headEnd/>
            <a:tailEnd type="none" w="sm" len="med"/>
          </a:ln>
        </p:spPr>
        <p:txBody>
          <a:bodyPr>
            <a:spAutoFit/>
          </a:bodyPr>
          <a:lstStyle/>
          <a:p>
            <a:pPr algn="r">
              <a:lnSpc>
                <a:spcPct val="80000"/>
              </a:lnSpc>
            </a:pPr>
            <a:r>
              <a:rPr lang="en-GB" sz="1100" b="0" dirty="0"/>
              <a:t>Predictable</a:t>
            </a:r>
          </a:p>
          <a:p>
            <a:pPr algn="r">
              <a:lnSpc>
                <a:spcPct val="80000"/>
              </a:lnSpc>
            </a:pPr>
            <a:r>
              <a:rPr lang="en-GB" sz="1100" b="0" dirty="0"/>
              <a:t>Few changes</a:t>
            </a:r>
          </a:p>
          <a:p>
            <a:pPr algn="r">
              <a:lnSpc>
                <a:spcPct val="80000"/>
              </a:lnSpc>
            </a:pPr>
            <a:r>
              <a:rPr lang="en-GB" sz="1100" b="0" dirty="0"/>
              <a:t>Low variety</a:t>
            </a:r>
          </a:p>
          <a:p>
            <a:pPr algn="r">
              <a:lnSpc>
                <a:spcPct val="80000"/>
              </a:lnSpc>
            </a:pPr>
            <a:r>
              <a:rPr lang="en-GB" sz="1100" b="0" dirty="0"/>
              <a:t>Price stable</a:t>
            </a:r>
          </a:p>
          <a:p>
            <a:pPr algn="r">
              <a:lnSpc>
                <a:spcPct val="80000"/>
              </a:lnSpc>
            </a:pPr>
            <a:r>
              <a:rPr lang="en-GB" sz="1100" b="0" dirty="0"/>
              <a:t>Long </a:t>
            </a:r>
            <a:r>
              <a:rPr lang="en-GB" sz="1100" b="0" dirty="0" smtClean="0"/>
              <a:t>lead-time</a:t>
            </a:r>
            <a:endParaRPr lang="en-GB" sz="1100" b="0" dirty="0"/>
          </a:p>
          <a:p>
            <a:pPr algn="r">
              <a:lnSpc>
                <a:spcPct val="80000"/>
              </a:lnSpc>
            </a:pPr>
            <a:r>
              <a:rPr lang="en-GB" sz="1100" b="0" dirty="0"/>
              <a:t>Low margin</a:t>
            </a:r>
            <a:endParaRPr lang="en-US" sz="1100" b="0" dirty="0"/>
          </a:p>
        </p:txBody>
      </p:sp>
      <p:sp>
        <p:nvSpPr>
          <p:cNvPr id="44064" name="Text Box 63"/>
          <p:cNvSpPr txBox="1">
            <a:spLocks noChangeArrowheads="1"/>
          </p:cNvSpPr>
          <p:nvPr/>
        </p:nvSpPr>
        <p:spPr bwMode="auto">
          <a:xfrm>
            <a:off x="6389568" y="1402400"/>
            <a:ext cx="1717108" cy="904863"/>
          </a:xfrm>
          <a:prstGeom prst="rect">
            <a:avLst/>
          </a:prstGeom>
          <a:noFill/>
          <a:ln w="38100">
            <a:noFill/>
            <a:miter lim="800000"/>
            <a:headEnd/>
            <a:tailEnd type="none" w="sm" len="med"/>
          </a:ln>
        </p:spPr>
        <p:txBody>
          <a:bodyPr>
            <a:spAutoFit/>
          </a:bodyPr>
          <a:lstStyle/>
          <a:p>
            <a:pPr>
              <a:lnSpc>
                <a:spcPct val="80000"/>
              </a:lnSpc>
            </a:pPr>
            <a:r>
              <a:rPr lang="en-GB" sz="1100" b="0" dirty="0"/>
              <a:t>Unpredictable</a:t>
            </a:r>
          </a:p>
          <a:p>
            <a:pPr>
              <a:lnSpc>
                <a:spcPct val="80000"/>
              </a:lnSpc>
            </a:pPr>
            <a:r>
              <a:rPr lang="en-GB" sz="1100" b="0" dirty="0"/>
              <a:t>Many changes</a:t>
            </a:r>
          </a:p>
          <a:p>
            <a:pPr>
              <a:lnSpc>
                <a:spcPct val="80000"/>
              </a:lnSpc>
            </a:pPr>
            <a:r>
              <a:rPr lang="en-GB" sz="1100" b="0" dirty="0"/>
              <a:t>High variety</a:t>
            </a:r>
          </a:p>
          <a:p>
            <a:pPr>
              <a:lnSpc>
                <a:spcPct val="80000"/>
              </a:lnSpc>
            </a:pPr>
            <a:r>
              <a:rPr lang="en-GB" sz="1100" b="0" dirty="0"/>
              <a:t>Price </a:t>
            </a:r>
            <a:r>
              <a:rPr lang="en-GB" sz="1100" b="0" dirty="0" smtClean="0"/>
              <a:t>mark-downs</a:t>
            </a:r>
            <a:endParaRPr lang="en-GB" sz="1100" b="0" dirty="0"/>
          </a:p>
          <a:p>
            <a:pPr>
              <a:lnSpc>
                <a:spcPct val="80000"/>
              </a:lnSpc>
            </a:pPr>
            <a:r>
              <a:rPr lang="en-GB" sz="1100" b="0" dirty="0"/>
              <a:t>Short </a:t>
            </a:r>
            <a:r>
              <a:rPr lang="en-GB" sz="1100" b="0" dirty="0" smtClean="0"/>
              <a:t>lead-time</a:t>
            </a:r>
            <a:endParaRPr lang="en-GB" sz="1100" b="0" dirty="0"/>
          </a:p>
          <a:p>
            <a:pPr>
              <a:lnSpc>
                <a:spcPct val="80000"/>
              </a:lnSpc>
            </a:pPr>
            <a:r>
              <a:rPr lang="en-GB" sz="1100" b="0" dirty="0"/>
              <a:t>High margin</a:t>
            </a:r>
          </a:p>
        </p:txBody>
      </p:sp>
      <p:sp>
        <p:nvSpPr>
          <p:cNvPr id="44065" name="Text Box 64"/>
          <p:cNvSpPr txBox="1">
            <a:spLocks noChangeArrowheads="1"/>
          </p:cNvSpPr>
          <p:nvPr/>
        </p:nvSpPr>
        <p:spPr bwMode="auto">
          <a:xfrm>
            <a:off x="3436978" y="1162084"/>
            <a:ext cx="2239120" cy="261610"/>
          </a:xfrm>
          <a:prstGeom prst="rect">
            <a:avLst/>
          </a:prstGeom>
          <a:noFill/>
          <a:ln w="12700">
            <a:noFill/>
            <a:miter lim="800000"/>
            <a:headEnd/>
            <a:tailEnd type="none" w="sm" len="sm"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US" sz="1100" b="0" dirty="0"/>
              <a:t>FUNCTIONAL PRODUCTS</a:t>
            </a:r>
          </a:p>
        </p:txBody>
      </p:sp>
      <p:sp>
        <p:nvSpPr>
          <p:cNvPr id="44066" name="Text Box 65"/>
          <p:cNvSpPr txBox="1">
            <a:spLocks noChangeArrowheads="1"/>
          </p:cNvSpPr>
          <p:nvPr/>
        </p:nvSpPr>
        <p:spPr bwMode="auto">
          <a:xfrm>
            <a:off x="5595328" y="1162084"/>
            <a:ext cx="2239121" cy="261610"/>
          </a:xfrm>
          <a:prstGeom prst="rect">
            <a:avLst/>
          </a:prstGeom>
          <a:noFill/>
          <a:ln w="12700">
            <a:noFill/>
            <a:miter lim="800000"/>
            <a:headEnd/>
            <a:tailEnd type="none" w="sm" len="sm"/>
          </a:ln>
        </p:spPr>
        <p:txBody>
          <a:bodyPr>
            <a:spAutoFit/>
          </a:bodyPr>
          <a:lstStyle/>
          <a:p>
            <a:pPr algn="r" eaLnBrk="0" hangingPunct="0">
              <a:spcBef>
                <a:spcPct val="50000"/>
              </a:spcBef>
            </a:pPr>
            <a:r>
              <a:rPr lang="en-GB" sz="1100" b="0" dirty="0" smtClean="0"/>
              <a:t>INNOVATIVE </a:t>
            </a:r>
            <a:r>
              <a:rPr lang="en-GB" sz="1100" b="0" dirty="0"/>
              <a:t>PRODUCTS</a:t>
            </a:r>
            <a:endParaRPr lang="en-US" sz="1100" b="0" dirty="0"/>
          </a:p>
        </p:txBody>
      </p:sp>
      <p:sp>
        <p:nvSpPr>
          <p:cNvPr id="66" name="Text Box 4"/>
          <p:cNvSpPr txBox="1">
            <a:spLocks noChangeArrowheads="1"/>
          </p:cNvSpPr>
          <p:nvPr/>
        </p:nvSpPr>
        <p:spPr bwMode="auto">
          <a:xfrm>
            <a:off x="548093" y="6021288"/>
            <a:ext cx="8926108" cy="215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fontAlgn="auto">
              <a:spcBef>
                <a:spcPct val="50000"/>
              </a:spcBef>
              <a:spcAft>
                <a:spcPts val="0"/>
              </a:spcAft>
              <a:defRPr/>
            </a:pPr>
            <a:r>
              <a:rPr lang="en-IN" altLang="en-US" sz="800" b="0" i="1" kern="0" dirty="0" smtClean="0">
                <a:solidFill>
                  <a:sysClr val="windowText" lastClr="000000"/>
                </a:solidFill>
              </a:rPr>
              <a:t>Source</a:t>
            </a:r>
            <a:r>
              <a:rPr lang="en-IN" altLang="en-US" sz="800" b="0" kern="0" dirty="0" smtClean="0">
                <a:solidFill>
                  <a:sysClr val="windowText" lastClr="000000"/>
                </a:solidFill>
              </a:rPr>
              <a:t>: Adapted from Fisher, M.C. (1997) ‘What is the right supply chain for your product?’, </a:t>
            </a:r>
            <a:r>
              <a:rPr lang="en-IN" altLang="en-US" sz="800" b="0" i="1" kern="0" dirty="0" smtClean="0">
                <a:solidFill>
                  <a:sysClr val="windowText" lastClr="000000"/>
                </a:solidFill>
              </a:rPr>
              <a:t>Harvard Business Review</a:t>
            </a:r>
            <a:r>
              <a:rPr lang="en-IN" altLang="en-US" sz="800" b="0" kern="0" dirty="0" smtClean="0">
                <a:solidFill>
                  <a:sysClr val="windowText" lastClr="000000"/>
                </a:solidFill>
              </a:rPr>
              <a:t>, March–April, pp. 105–116.</a:t>
            </a:r>
            <a:endParaRPr kumimoji="0" lang="en-GB" altLang="en-US" sz="800" b="0" i="0" u="none" strike="noStrike" kern="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MPROD_NEXTUNIQUEID" val="10013"/>
  <p:tag name="MMPROD_UIDATA" val="&lt;database version=&quot;6.0&quot;&gt;&lt;object type=&quot;1&quot; unique_id=&quot;10001&quot;&gt;&lt;object type=&quot;8&quot; unique_id=&quot;15706&quot;&gt;&lt;/object&gt;&lt;object type=&quot;2&quot; unique_id=&quot;15707&quot;&gt;&lt;object type=&quot;3&quot; unique_id=&quot;15708&quot;&gt;&lt;property id=&quot;20148&quot; value=&quot;5&quot;/&gt;&lt;property id=&quot;20300&quot; value=&quot;Slide 1&quot;/&gt;&lt;property id=&quot;20307&quot; value=&quot;331&quot;/&gt;&lt;/object&gt;&lt;object type=&quot;3&quot; unique_id=&quot;15709&quot;&gt;&lt;property id=&quot;20148&quot; value=&quot;5&quot;/&gt;&lt;property id=&quot;20300&quot; value=&quot;Slide 2&quot;/&gt;&lt;property id=&quot;20307&quot; value=&quot;332&quot;/&gt;&lt;/object&gt;&lt;object type=&quot;3&quot; unique_id=&quot;15712&quot;&gt;&lt;property id=&quot;20148&quot; value=&quot;5&quot;/&gt;&lt;property id=&quot;20300&quot; value=&quot;Slide 3&quot;/&gt;&lt;property id=&quot;20307&quot; value=&quot;339&quot;/&gt;&lt;/object&gt;&lt;object type=&quot;3&quot; unique_id=&quot;15713&quot;&gt;&lt;property id=&quot;20148&quot; value=&quot;5&quot;/&gt;&lt;property id=&quot;20300&quot; value=&quot;Slide 4&quot;/&gt;&lt;property id=&quot;20307&quot; value=&quot;340&quot;/&gt;&lt;/object&gt;&lt;object type=&quot;3&quot; unique_id=&quot;15714&quot;&gt;&lt;property id=&quot;20148&quot; value=&quot;5&quot;/&gt;&lt;property id=&quot;20300&quot; value=&quot;Slide 5&quot;/&gt;&lt;property id=&quot;20307&quot; value=&quot;333&quot;/&gt;&lt;/object&gt;&lt;object type=&quot;3&quot; unique_id=&quot;15715&quot;&gt;&lt;property id=&quot;20148&quot; value=&quot;5&quot;/&gt;&lt;property id=&quot;20300&quot; value=&quot;Slide 6&quot;/&gt;&lt;property id=&quot;20307&quot; value=&quot;341&quot;/&gt;&lt;/object&gt;&lt;object type=&quot;3&quot; unique_id=&quot;15716&quot;&gt;&lt;property id=&quot;20148&quot; value=&quot;5&quot;/&gt;&lt;property id=&quot;20300&quot; value=&quot;Slide 7&quot;/&gt;&lt;property id=&quot;20307&quot; value=&quot;334&quot;/&gt;&lt;/object&gt;&lt;object type=&quot;3&quot; unique_id=&quot;15718&quot;&gt;&lt;property id=&quot;20148&quot; value=&quot;5&quot;/&gt;&lt;property id=&quot;20300&quot; value=&quot;Slide 8&quot;/&gt;&lt;property id=&quot;20307&quot; value=&quot;335&quot;/&gt;&lt;/object&gt;&lt;object type=&quot;3&quot; unique_id=&quot;15719&quot;&gt;&lt;property id=&quot;20148&quot; value=&quot;5&quot;/&gt;&lt;property id=&quot;20300&quot; value=&quot;Slide 9&quot;/&gt;&lt;property id=&quot;20307&quot; value=&quot;336&quot;/&gt;&lt;/object&gt;&lt;object type=&quot;3&quot; unique_id=&quot;15721&quot;&gt;&lt;property id=&quot;20148&quot; value=&quot;5&quot;/&gt;&lt;property id=&quot;20300&quot; value=&quot;Slide 10&quot;/&gt;&lt;property id=&quot;20307&quot; value=&quot;288&quot;/&gt;&lt;/object&gt;&lt;object type=&quot;3&quot; unique_id=&quot;15722&quot;&gt;&lt;property id=&quot;20148&quot; value=&quot;5&quot;/&gt;&lt;property id=&quot;20300&quot; value=&quot;Slide 11&quot;/&gt;&lt;property id=&quot;20307&quot; value=&quot;313&quot;/&gt;&lt;/object&gt;&lt;object type=&quot;3&quot; unique_id=&quot;15723&quot;&gt;&lt;property id=&quot;20148&quot; value=&quot;5&quot;/&gt;&lt;property id=&quot;20300&quot; value=&quot;Slide 12&quot;/&gt;&lt;property id=&quot;20307&quot; value=&quot;343&quot;/&gt;&lt;/object&gt;&lt;object type=&quot;3&quot; unique_id=&quot;15724&quot;&gt;&lt;property id=&quot;20148&quot; value=&quot;5&quot;/&gt;&lt;property id=&quot;20300&quot; value=&quot;Slide 13&quot;/&gt;&lt;property id=&quot;20307&quot; value=&quot;323&quot;/&gt;&lt;/object&gt;&lt;object type=&quot;3&quot; unique_id=&quot;15728&quot;&gt;&lt;property id=&quot;20148&quot; value=&quot;5&quot;/&gt;&lt;property id=&quot;20300&quot; value=&quot;Slide 14&quot;/&gt;&lt;property id=&quot;20307&quot; value=&quot;278&quot;/&gt;&lt;/object&gt;&lt;object type=&quot;3&quot; unique_id=&quot;15731&quot;&gt;&lt;property id=&quot;20148&quot; value=&quot;5&quot;/&gt;&lt;property id=&quot;20300&quot; value=&quot;Slide 15&quot;/&gt;&lt;property id=&quot;20307&quot; value=&quot;326&quot;/&gt;&lt;/object&gt;&lt;object type=&quot;3&quot; unique_id=&quot;15733&quot;&gt;&lt;property id=&quot;20148&quot; value=&quot;5&quot;/&gt;&lt;property id=&quot;20300&quot; value=&quot;Slide 16&quot;/&gt;&lt;property id=&quot;20307&quot; value=&quot;327&quot;/&gt;&lt;/object&gt;&lt;object type=&quot;3&quot; unique_id=&quot;15734&quot;&gt;&lt;property id=&quot;20148&quot; value=&quot;5&quot;/&gt;&lt;property id=&quot;20300&quot; value=&quot;Slide 19&quot;/&gt;&lt;property id=&quot;20307&quot; value=&quot;302&quot;/&gt;&lt;/object&gt;&lt;object type=&quot;3&quot; unique_id=&quot;15735&quot;&gt;&lt;property id=&quot;20148&quot; value=&quot;5&quot;/&gt;&lt;property id=&quot;20300&quot; value=&quot;Slide 17&quot;/&gt;&lt;property id=&quot;20307&quot; value=&quot;321&quot;/&gt;&lt;/object&gt;&lt;object type=&quot;3&quot; unique_id=&quot;15736&quot;&gt;&lt;property id=&quot;20148&quot; value=&quot;5&quot;/&gt;&lt;property id=&quot;20300&quot; value=&quot;Slide 18&quot;/&gt;&lt;property id=&quot;20307&quot; value=&quot;328&quot;/&gt;&lt;/object&gt;&lt;object type=&quot;3&quot; unique_id=&quot;15737&quot;&gt;&lt;property id=&quot;20148&quot; value=&quot;5&quot;/&gt;&lt;property id=&quot;20300&quot; value=&quot;Slide 20&quot;/&gt;&lt;property id=&quot;20307&quot; value=&quot;322&quot;/&gt;&lt;/object&gt;&lt;/object&gt;&lt;/object&gt;&lt;/database&gt;"/>
</p:tagLst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CCCCFF"/>
        </a:solidFill>
        <a:ln w="38100" cap="flat" cmpd="sng" algn="ctr">
          <a:solidFill>
            <a:srgbClr val="800080"/>
          </a:solidFill>
          <a:prstDash val="solid"/>
          <a:round/>
          <a:headEnd type="none" w="med" len="med"/>
          <a:tailEnd type="stealth" w="sm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6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CCCCFF"/>
        </a:solidFill>
        <a:ln w="38100" cap="flat" cmpd="sng" algn="ctr">
          <a:solidFill>
            <a:srgbClr val="800080"/>
          </a:solidFill>
          <a:prstDash val="solid"/>
          <a:round/>
          <a:headEnd type="none" w="med" len="med"/>
          <a:tailEnd type="stealth" w="sm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6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2417</TotalTime>
  <Words>942</Words>
  <Application>Microsoft Office PowerPoint</Application>
  <PresentationFormat>Custom</PresentationFormat>
  <Paragraphs>366</Paragraphs>
  <Slides>21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2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</vt:vector>
  </TitlesOfParts>
  <Company>wu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slack</dc:creator>
  <cp:lastModifiedBy>lw-dlf</cp:lastModifiedBy>
  <cp:revision>249</cp:revision>
  <dcterms:created xsi:type="dcterms:W3CDTF">2001-06-09T15:14:13Z</dcterms:created>
  <dcterms:modified xsi:type="dcterms:W3CDTF">2017-07-28T04:25:25Z</dcterms:modified>
</cp:coreProperties>
</file>