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7" r:id="rId2"/>
    <p:sldId id="263" r:id="rId3"/>
    <p:sldId id="268" r:id="rId4"/>
    <p:sldId id="265" r:id="rId5"/>
    <p:sldId id="266" r:id="rId6"/>
    <p:sldId id="267" r:id="rId7"/>
    <p:sldId id="269" r:id="rId8"/>
    <p:sldId id="270" r:id="rId9"/>
    <p:sldId id="271" r:id="rId10"/>
    <p:sldId id="272" r:id="rId11"/>
    <p:sldId id="273" r:id="rId12"/>
    <p:sldId id="274" r:id="rId13"/>
    <p:sldId id="279" r:id="rId14"/>
    <p:sldId id="280" r:id="rId15"/>
    <p:sldId id="275" r:id="rId16"/>
    <p:sldId id="276" r:id="rId17"/>
    <p:sldId id="277" r:id="rId18"/>
    <p:sldId id="281" r:id="rId19"/>
    <p:sldId id="282"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0468655-C72F-42AC-ACCD-3FA56C4DC07D}">
          <p14:sldIdLst>
            <p14:sldId id="257"/>
            <p14:sldId id="263"/>
            <p14:sldId id="268"/>
          </p14:sldIdLst>
        </p14:section>
        <p14:section name="Untitled Section" id="{06FDF209-D97D-4B00-A5E4-E200E3FDDB60}">
          <p14:sldIdLst>
            <p14:sldId id="265"/>
            <p14:sldId id="266"/>
            <p14:sldId id="267"/>
            <p14:sldId id="269"/>
            <p14:sldId id="270"/>
            <p14:sldId id="271"/>
            <p14:sldId id="272"/>
            <p14:sldId id="273"/>
            <p14:sldId id="274"/>
            <p14:sldId id="279"/>
            <p14:sldId id="280"/>
            <p14:sldId id="275"/>
            <p14:sldId id="276"/>
            <p14:sldId id="277"/>
            <p14:sldId id="281"/>
            <p14:sldId id="2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5" autoAdjust="0"/>
    <p:restoredTop sz="94660"/>
  </p:normalViewPr>
  <p:slideViewPr>
    <p:cSldViewPr>
      <p:cViewPr varScale="1">
        <p:scale>
          <a:sx n="64" d="100"/>
          <a:sy n="64" d="100"/>
        </p:scale>
        <p:origin x="13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endParaRPr lang="en-US" altLang="en-US"/>
          </a:p>
        </p:txBody>
      </p:sp>
      <p:sp>
        <p:nvSpPr>
          <p:cNvPr id="5" name="Footer Placeholder 4"/>
          <p:cNvSpPr>
            <a:spLocks noGrp="1"/>
          </p:cNvSpPr>
          <p:nvPr>
            <p:ph type="ftr" sz="quarter" idx="11"/>
          </p:nvPr>
        </p:nvSpPr>
        <p:spPr>
          <a:xfrm>
            <a:off x="1921934" y="5054602"/>
            <a:ext cx="4064860" cy="279400"/>
          </a:xfrm>
        </p:spPr>
        <p:txBody>
          <a:bodyPr/>
          <a:lstStyle/>
          <a:p>
            <a:endParaRPr lang="en-US" altLang="en-US"/>
          </a:p>
        </p:txBody>
      </p:sp>
      <p:sp>
        <p:nvSpPr>
          <p:cNvPr id="6" name="Slide Number Placeholder 5"/>
          <p:cNvSpPr>
            <a:spLocks noGrp="1"/>
          </p:cNvSpPr>
          <p:nvPr>
            <p:ph type="sldNum" sz="quarter" idx="12"/>
          </p:nvPr>
        </p:nvSpPr>
        <p:spPr>
          <a:xfrm>
            <a:off x="6817317" y="5054602"/>
            <a:ext cx="413483" cy="279400"/>
          </a:xfrm>
        </p:spPr>
        <p:txBody>
          <a:bodyPr/>
          <a:lstStyle/>
          <a:p>
            <a:fld id="{C8B9DA4F-5764-4AC2-AA4D-06B94FF4AB84}" type="slidenum">
              <a:rPr lang="en-US" altLang="en-US" smtClean="0"/>
              <a:pPr/>
              <a:t>‹#›</a:t>
            </a:fld>
            <a:endParaRPr lang="en-US" altLang="en-US"/>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0352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3E230196-2F84-40D3-AE00-01E0CA17507F}" type="slidenum">
              <a:rPr lang="en-US" altLang="en-US" smtClean="0"/>
              <a:pPr/>
              <a:t>‹#›</a:t>
            </a:fld>
            <a:endParaRPr lang="en-US" altLang="en-US"/>
          </a:p>
        </p:txBody>
      </p:sp>
    </p:spTree>
    <p:extLst>
      <p:ext uri="{BB962C8B-B14F-4D97-AF65-F5344CB8AC3E}">
        <p14:creationId xmlns:p14="http://schemas.microsoft.com/office/powerpoint/2010/main" val="3863750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055BDE22-7494-4A62-A3A6-3AD1A02A1F30}" type="slidenum">
              <a:rPr lang="en-US" altLang="en-US" smtClean="0"/>
              <a:pPr/>
              <a:t>‹#›</a:t>
            </a:fld>
            <a:endParaRPr lang="en-US" altLang="en-US"/>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0977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C8C795DA-9A52-4BB1-B65D-F1CA449FC81E}" type="slidenum">
              <a:rPr lang="en-US" altLang="en-US" smtClean="0"/>
              <a:pPr/>
              <a:t>‹#›</a:t>
            </a:fld>
            <a:endParaRPr lang="en-US" altLang="en-US"/>
          </a:p>
        </p:txBody>
      </p:sp>
    </p:spTree>
    <p:extLst>
      <p:ext uri="{BB962C8B-B14F-4D97-AF65-F5344CB8AC3E}">
        <p14:creationId xmlns:p14="http://schemas.microsoft.com/office/powerpoint/2010/main" val="1472067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8281E970-9C0F-40E6-B8D9-D58E05E381C6}" type="slidenum">
              <a:rPr lang="en-US" altLang="en-US" smtClean="0"/>
              <a:pPr/>
              <a:t>‹#›</a:t>
            </a:fld>
            <a:endParaRPr lang="en-US" altLang="en-US"/>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0903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90091406-E9A3-4AA0-8C01-345A87723460}" type="slidenum">
              <a:rPr lang="en-US" altLang="en-US" smtClean="0"/>
              <a:pPr/>
              <a:t>‹#›</a:t>
            </a:fld>
            <a:endParaRPr lang="en-US" altLang="en-US"/>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9163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4" name="Slide Number Placeholder 3"/>
          <p:cNvSpPr>
            <a:spLocks noGrp="1"/>
          </p:cNvSpPr>
          <p:nvPr>
            <p:ph type="sldNum" sz="quarter" idx="12"/>
          </p:nvPr>
        </p:nvSpPr>
        <p:spPr/>
        <p:txBody>
          <a:bodyPr/>
          <a:lstStyle/>
          <a:p>
            <a:fld id="{38628785-45E7-4377-938E-62DE1CFE22D9}" type="slidenum">
              <a:rPr lang="en-US" altLang="en-US" smtClean="0"/>
              <a:pPr/>
              <a:t>‹#›</a:t>
            </a:fld>
            <a:endParaRPr lang="en-US" altLang="en-US"/>
          </a:p>
        </p:txBody>
      </p:sp>
    </p:spTree>
    <p:extLst>
      <p:ext uri="{BB962C8B-B14F-4D97-AF65-F5344CB8AC3E}">
        <p14:creationId xmlns:p14="http://schemas.microsoft.com/office/powerpoint/2010/main" val="786785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9B9BA59B-2B25-4B6F-9CC6-A6D0470CC6D8}" type="slidenum">
              <a:rPr lang="en-US" altLang="en-US" smtClean="0"/>
              <a:pPr/>
              <a:t>‹#›</a:t>
            </a:fld>
            <a:endParaRPr lang="en-US" altLang="en-US"/>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74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EFD1F8BA-7EFE-40C0-8FF7-7CC3804C4085}" type="slidenum">
              <a:rPr lang="en-US" altLang="en-US" smtClean="0"/>
              <a:pPr/>
              <a:t>‹#›</a:t>
            </a:fld>
            <a:endParaRPr lang="en-US" altLang="en-US"/>
          </a:p>
        </p:txBody>
      </p:sp>
    </p:spTree>
    <p:extLst>
      <p:ext uri="{BB962C8B-B14F-4D97-AF65-F5344CB8AC3E}">
        <p14:creationId xmlns:p14="http://schemas.microsoft.com/office/powerpoint/2010/main" val="2174635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3670496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4D4647A-607E-4AD2-BDBF-5D3D0CE59BFE}" type="slidenum">
              <a:rPr lang="en-US" altLang="en-US" smtClean="0"/>
              <a:pPr/>
              <a:t>‹#›</a:t>
            </a:fld>
            <a:endParaRPr lang="en-US" altLang="en-US"/>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1767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4D4647A-607E-4AD2-BDBF-5D3D0CE59BFE}" type="slidenum">
              <a:rPr lang="en-US" altLang="en-US" smtClean="0"/>
              <a:pPr/>
              <a:t>‹#›</a:t>
            </a:fld>
            <a:endParaRPr lang="en-US" alt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4281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1086787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4D4647A-607E-4AD2-BDBF-5D3D0CE59BFE}" type="slidenum">
              <a:rPr lang="en-US" altLang="en-US" smtClean="0"/>
              <a:pPr/>
              <a:t>‹#›</a:t>
            </a:fld>
            <a:endParaRPr lang="en-US" alt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1897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64D4647A-607E-4AD2-BDBF-5D3D0CE59BFE}" type="slidenum">
              <a:rPr lang="en-US" altLang="en-US" smtClean="0"/>
              <a:pPr/>
              <a:t>‹#›</a:t>
            </a:fld>
            <a:endParaRPr lang="en-US" altLang="en-US"/>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494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2736AB22-400D-447B-B32D-AAF9CF602287}" type="slidenum">
              <a:rPr lang="en-US" altLang="en-US" smtClean="0"/>
              <a:pPr/>
              <a:t>‹#›</a:t>
            </a:fld>
            <a:endParaRPr lang="en-US" altLang="en-US"/>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9200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8AC75CF4-1E93-4360-9143-87818250A507}" type="slidenum">
              <a:rPr lang="en-US" altLang="en-US" smtClean="0"/>
              <a:pPr/>
              <a:t>‹#›</a:t>
            </a:fld>
            <a:endParaRPr lang="en-US" altLang="en-US"/>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6025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endParaRPr lang="en-US" alt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lt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4D4647A-607E-4AD2-BDBF-5D3D0CE59BFE}" type="slidenum">
              <a:rPr lang="en-US" altLang="en-US" smtClean="0"/>
              <a:pPr/>
              <a:t>‹#›</a:t>
            </a:fld>
            <a:endParaRPr lang="en-US" altLang="en-US"/>
          </a:p>
        </p:txBody>
      </p:sp>
    </p:spTree>
    <p:extLst>
      <p:ext uri="{BB962C8B-B14F-4D97-AF65-F5344CB8AC3E}">
        <p14:creationId xmlns:p14="http://schemas.microsoft.com/office/powerpoint/2010/main" val="1647561009"/>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5.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pPr>
              <a:lnSpc>
                <a:spcPct val="90000"/>
              </a:lnSpc>
              <a:spcAft>
                <a:spcPts val="1000"/>
              </a:spcAft>
            </a:pPr>
            <a:r>
              <a:rPr lang="en-US" sz="3100" b="1" dirty="0">
                <a:effectLst/>
              </a:rPr>
              <a:t>ICP Chemical Analysis Methodology Improvement Power Point Presentation</a:t>
            </a:r>
            <a:endParaRPr lang="en-GB" sz="3100" dirty="0">
              <a:effectLst/>
            </a:endParaRPr>
          </a:p>
        </p:txBody>
      </p:sp>
      <p:sp>
        <p:nvSpPr>
          <p:cNvPr id="3" name="Subtitle 2"/>
          <p:cNvSpPr>
            <a:spLocks noGrp="1"/>
          </p:cNvSpPr>
          <p:nvPr>
            <p:ph sz="half" idx="1"/>
          </p:nvPr>
        </p:nvSpPr>
        <p:spPr>
          <a:xfrm>
            <a:off x="1179576" y="2487168"/>
            <a:ext cx="6796024" cy="3447288"/>
          </a:xfrm>
        </p:spPr>
        <p:txBody>
          <a:bodyPr wrap="square" anchor="t">
            <a:normAutofit/>
          </a:bodyPr>
          <a:lstStyle/>
          <a:p>
            <a:pPr marL="0" indent="0" algn="ctr">
              <a:lnSpc>
                <a:spcPct val="90000"/>
              </a:lnSpc>
              <a:spcAft>
                <a:spcPts val="1000"/>
              </a:spcAft>
              <a:buNone/>
            </a:pPr>
            <a:r>
              <a:rPr lang="en-US" sz="2000" b="1" dirty="0">
                <a:effectLst/>
                <a:highlight>
                  <a:srgbClr val="00FFFF"/>
                </a:highlight>
              </a:rPr>
              <a:t>This Presentation </a:t>
            </a:r>
            <a:r>
              <a:rPr lang="en-US" sz="2000" b="1" dirty="0">
                <a:highlight>
                  <a:srgbClr val="00FFFF"/>
                </a:highlight>
              </a:rPr>
              <a:t>S</a:t>
            </a:r>
            <a:r>
              <a:rPr lang="en-US" sz="2000" b="1" dirty="0">
                <a:effectLst/>
                <a:highlight>
                  <a:srgbClr val="00FFFF"/>
                </a:highlight>
              </a:rPr>
              <a:t>upports the Following Assignment:</a:t>
            </a:r>
          </a:p>
          <a:p>
            <a:pPr marL="0" indent="0" algn="ctr">
              <a:lnSpc>
                <a:spcPct val="90000"/>
              </a:lnSpc>
              <a:spcAft>
                <a:spcPts val="1000"/>
              </a:spcAft>
              <a:buNone/>
            </a:pPr>
            <a:r>
              <a:rPr lang="en-US" sz="2000" b="1" dirty="0">
                <a:effectLst/>
              </a:rPr>
              <a:t>Solution and Reflective Evaluation Report of Incorrect Reported ICP Values When Analyzing a Newly Required Complex Ni Alloy Such as, Inconel 625 </a:t>
            </a:r>
            <a:endParaRPr lang="en-GB" sz="2000" b="1" dirty="0">
              <a:effectLst/>
            </a:endParaRPr>
          </a:p>
          <a:p>
            <a:pPr marL="0" indent="0">
              <a:lnSpc>
                <a:spcPct val="90000"/>
              </a:lnSpc>
              <a:spcAft>
                <a:spcPts val="1000"/>
              </a:spcAft>
              <a:buNone/>
            </a:pPr>
            <a:endParaRPr lang="en-GB" sz="2000" dirty="0">
              <a:effectLst/>
            </a:endParaRPr>
          </a:p>
          <a:p>
            <a:pPr marL="0" indent="0" algn="ctr">
              <a:lnSpc>
                <a:spcPct val="90000"/>
              </a:lnSpc>
              <a:spcAft>
                <a:spcPts val="1000"/>
              </a:spcAft>
              <a:buNone/>
            </a:pPr>
            <a:r>
              <a:rPr lang="en-US" dirty="0">
                <a:effectLst/>
              </a:rPr>
              <a:t>Group Project Assignment - Module ACMA5009</a:t>
            </a:r>
            <a:endParaRPr lang="en-GB" dirty="0">
              <a:effectLst/>
            </a:endParaRPr>
          </a:p>
          <a:p>
            <a:pPr marL="0" indent="0" algn="ctr">
              <a:lnSpc>
                <a:spcPct val="90000"/>
              </a:lnSpc>
              <a:buNone/>
            </a:pPr>
            <a:r>
              <a:rPr lang="en-US" dirty="0"/>
              <a:t>Student – Paul Corry</a:t>
            </a:r>
          </a:p>
          <a:p>
            <a:pPr marL="0" indent="0" algn="ctr">
              <a:lnSpc>
                <a:spcPct val="90000"/>
              </a:lnSpc>
              <a:buNone/>
            </a:pPr>
            <a:r>
              <a:rPr lang="en-US" dirty="0"/>
              <a:t>Lecturer – Richard Sutton</a:t>
            </a:r>
          </a:p>
        </p:txBody>
      </p:sp>
      <p:pic>
        <p:nvPicPr>
          <p:cNvPr id="9" name="Audio 8">
            <a:hlinkClick r:id="" action="ppaction://media"/>
            <a:extLst>
              <a:ext uri="{FF2B5EF4-FFF2-40B4-BE49-F238E27FC236}">
                <a16:creationId xmlns:a16="http://schemas.microsoft.com/office/drawing/2014/main" id="{290A2B7E-F774-790C-1E6A-58B0B517DA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168276954"/>
      </p:ext>
    </p:extLst>
  </p:cSld>
  <p:clrMapOvr>
    <a:masterClrMapping/>
  </p:clrMapOvr>
  <mc:AlternateContent xmlns:mc="http://schemas.openxmlformats.org/markup-compatibility/2006" xmlns:p14="http://schemas.microsoft.com/office/powerpoint/2010/main">
    <mc:Choice Requires="p14">
      <p:transition spd="med" p14:dur="700" advTm="27948">
        <p:fade/>
      </p:transition>
    </mc:Choice>
    <mc:Fallback xmlns="">
      <p:transition spd="med" advTm="279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476673"/>
            <a:ext cx="6798734" cy="1278975"/>
          </a:xfrm>
        </p:spPr>
        <p:txBody>
          <a:bodyPr/>
          <a:lstStyle/>
          <a:p>
            <a:r>
              <a:rPr lang="en-US" dirty="0"/>
              <a:t>ICP Spectrometer</a:t>
            </a:r>
          </a:p>
        </p:txBody>
      </p:sp>
      <p:pic>
        <p:nvPicPr>
          <p:cNvPr id="7" name="Content Placeholder 6" descr="A picture containing indoor&#10;&#10;Description automatically generated">
            <a:extLst>
              <a:ext uri="{FF2B5EF4-FFF2-40B4-BE49-F238E27FC236}">
                <a16:creationId xmlns:a16="http://schemas.microsoft.com/office/drawing/2014/main" id="{F0C80B6E-9BDC-659A-9205-AB54BC4F5383}"/>
              </a:ext>
            </a:extLst>
          </p:cNvPr>
          <p:cNvPicPr>
            <a:picLocks noGrp="1" noChangeAspect="1"/>
          </p:cNvPicPr>
          <p:nvPr>
            <p:ph sz="half" idx="2"/>
          </p:nvPr>
        </p:nvPicPr>
        <p:blipFill>
          <a:blip r:embed="rId4"/>
          <a:stretch>
            <a:fillRect/>
          </a:stretch>
        </p:blipFill>
        <p:spPr>
          <a:xfrm>
            <a:off x="827585" y="1755648"/>
            <a:ext cx="7630616" cy="4004803"/>
          </a:xfrm>
          <a:prstGeom prst="rect">
            <a:avLst/>
          </a:prstGeom>
        </p:spPr>
      </p:pic>
      <p:pic>
        <p:nvPicPr>
          <p:cNvPr id="3" name="Audio 2">
            <a:hlinkClick r:id="" action="ppaction://media"/>
            <a:extLst>
              <a:ext uri="{FF2B5EF4-FFF2-40B4-BE49-F238E27FC236}">
                <a16:creationId xmlns:a16="http://schemas.microsoft.com/office/drawing/2014/main" id="{1DEF1DFD-C719-1F67-A299-8023F267C0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312140216"/>
      </p:ext>
    </p:extLst>
  </p:cSld>
  <p:clrMapOvr>
    <a:masterClrMapping/>
  </p:clrMapOvr>
  <mc:AlternateContent xmlns:mc="http://schemas.openxmlformats.org/markup-compatibility/2006">
    <mc:Choice xmlns:p14="http://schemas.microsoft.com/office/powerpoint/2010/main" Requires="p14">
      <p:transition spd="med" p14:dur="700" advTm="17900">
        <p:fade/>
      </p:transition>
    </mc:Choice>
    <mc:Fallback>
      <p:transition spd="med" advTm="179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764705"/>
            <a:ext cx="6798735" cy="5400600"/>
          </a:xfrm>
        </p:spPr>
        <p:txBody>
          <a:bodyPr>
            <a:normAutofit/>
          </a:bodyPr>
          <a:lstStyle/>
          <a:p>
            <a:r>
              <a:rPr lang="en-US" dirty="0"/>
              <a:t>What is ICP</a:t>
            </a:r>
            <a:br>
              <a:rPr lang="en-US" dirty="0"/>
            </a:br>
            <a:br>
              <a:rPr lang="en-US" dirty="0"/>
            </a:br>
            <a:r>
              <a:rPr lang="en-US" dirty="0" err="1"/>
              <a:t>ICP</a:t>
            </a:r>
            <a:r>
              <a:rPr lang="en-US" dirty="0"/>
              <a:t> is a type of mass spectrometer which, is used for chemical analysis</a:t>
            </a:r>
            <a:br>
              <a:rPr lang="en-US" dirty="0"/>
            </a:br>
            <a:br>
              <a:rPr lang="en-US" dirty="0"/>
            </a:br>
            <a:endParaRPr lang="en-GB" dirty="0"/>
          </a:p>
        </p:txBody>
      </p:sp>
      <p:pic>
        <p:nvPicPr>
          <p:cNvPr id="7" name="Audio 6">
            <a:hlinkClick r:id="" action="ppaction://media"/>
            <a:extLst>
              <a:ext uri="{FF2B5EF4-FFF2-40B4-BE49-F238E27FC236}">
                <a16:creationId xmlns:a16="http://schemas.microsoft.com/office/drawing/2014/main" id="{6652061B-363C-1F6B-DF12-DCD2CF0FBA1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621679712"/>
      </p:ext>
    </p:extLst>
  </p:cSld>
  <p:clrMapOvr>
    <a:masterClrMapping/>
  </p:clrMapOvr>
  <mc:AlternateContent xmlns:mc="http://schemas.openxmlformats.org/markup-compatibility/2006">
    <mc:Choice xmlns:p14="http://schemas.microsoft.com/office/powerpoint/2010/main" Requires="p14">
      <p:transition spd="slow" p14:dur="2000" advTm="55388"/>
    </mc:Choice>
    <mc:Fallback>
      <p:transition spd="slow" advTm="55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1340767"/>
            <a:ext cx="6798735" cy="4824537"/>
          </a:xfrm>
        </p:spPr>
        <p:txBody>
          <a:bodyPr>
            <a:normAutofit fontScale="90000"/>
          </a:bodyPr>
          <a:lstStyle/>
          <a:p>
            <a:r>
              <a:rPr lang="en-US" dirty="0"/>
              <a:t>About LSN Diffusion</a:t>
            </a:r>
            <a:br>
              <a:rPr lang="en-US" dirty="0"/>
            </a:br>
            <a:br>
              <a:rPr lang="en-US" dirty="0"/>
            </a:br>
            <a:br>
              <a:rPr lang="en-US" dirty="0"/>
            </a:br>
            <a:r>
              <a:rPr lang="en-GB" dirty="0"/>
              <a:t>LSN Diffusion Ltd is a specialist manufacturer of Nickel, Cobalt and Iron based alloy thermal spray powders which are sold worldwide to many industries</a:t>
            </a:r>
            <a:br>
              <a:rPr lang="en-GB" dirty="0"/>
            </a:br>
            <a:endParaRPr lang="en-GB" dirty="0"/>
          </a:p>
        </p:txBody>
      </p:sp>
      <p:pic>
        <p:nvPicPr>
          <p:cNvPr id="5" name="Audio 4">
            <a:hlinkClick r:id="" action="ppaction://media"/>
            <a:extLst>
              <a:ext uri="{FF2B5EF4-FFF2-40B4-BE49-F238E27FC236}">
                <a16:creationId xmlns:a16="http://schemas.microsoft.com/office/drawing/2014/main" id="{EE69CB05-960E-5A5E-3607-6BAEAE2F9B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880745723"/>
      </p:ext>
    </p:extLst>
  </p:cSld>
  <p:clrMapOvr>
    <a:masterClrMapping/>
  </p:clrMapOvr>
  <mc:AlternateContent xmlns:mc="http://schemas.openxmlformats.org/markup-compatibility/2006">
    <mc:Choice xmlns:p14="http://schemas.microsoft.com/office/powerpoint/2010/main" Requires="p14">
      <p:transition spd="slow" p14:dur="2000" advTm="15722"/>
    </mc:Choice>
    <mc:Fallback>
      <p:transition spd="slow" advTm="15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764705"/>
            <a:ext cx="6798735" cy="5400600"/>
          </a:xfrm>
        </p:spPr>
        <p:txBody>
          <a:bodyPr>
            <a:normAutofit/>
          </a:bodyPr>
          <a:lstStyle/>
          <a:p>
            <a:r>
              <a:rPr lang="en-US" dirty="0"/>
              <a:t>What is the Material Used For?</a:t>
            </a:r>
            <a:br>
              <a:rPr lang="en-US" dirty="0"/>
            </a:br>
            <a:br>
              <a:rPr lang="en-US" dirty="0"/>
            </a:br>
            <a:r>
              <a:rPr lang="en-US" dirty="0"/>
              <a:t>Powder is primarily used for general hard-surfacing, high temperature brazing, laser additive manufacture and hipping</a:t>
            </a:r>
            <a:endParaRPr lang="en-GB" dirty="0"/>
          </a:p>
        </p:txBody>
      </p:sp>
      <p:pic>
        <p:nvPicPr>
          <p:cNvPr id="4" name="Audio 3">
            <a:hlinkClick r:id="" action="ppaction://media"/>
            <a:extLst>
              <a:ext uri="{FF2B5EF4-FFF2-40B4-BE49-F238E27FC236}">
                <a16:creationId xmlns:a16="http://schemas.microsoft.com/office/drawing/2014/main" id="{BD61472C-7541-D5A3-7BED-107804EC10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4193743094"/>
      </p:ext>
    </p:extLst>
  </p:cSld>
  <p:clrMapOvr>
    <a:masterClrMapping/>
  </p:clrMapOvr>
  <mc:AlternateContent xmlns:mc="http://schemas.openxmlformats.org/markup-compatibility/2006">
    <mc:Choice xmlns:p14="http://schemas.microsoft.com/office/powerpoint/2010/main" Requires="p14">
      <p:transition spd="slow" p14:dur="2000" advTm="22658"/>
    </mc:Choice>
    <mc:Fallback>
      <p:transition spd="slow" advTm="22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2060849"/>
            <a:ext cx="6798735" cy="432048"/>
          </a:xfrm>
        </p:spPr>
        <p:txBody>
          <a:bodyPr>
            <a:normAutofit fontScale="90000"/>
          </a:bodyPr>
          <a:lstStyle/>
          <a:p>
            <a:r>
              <a:rPr lang="en-GB" dirty="0"/>
              <a:t>What Industries is it Used in</a:t>
            </a:r>
            <a:r>
              <a:rPr lang="en-US" dirty="0"/>
              <a:t>?</a:t>
            </a:r>
            <a:br>
              <a:rPr lang="en-US" dirty="0"/>
            </a:br>
            <a:br>
              <a:rPr lang="en-US" dirty="0"/>
            </a:br>
            <a:br>
              <a:rPr lang="en-US" dirty="0"/>
            </a:br>
            <a:endParaRPr lang="en-GB" dirty="0"/>
          </a:p>
        </p:txBody>
      </p:sp>
      <p:sp>
        <p:nvSpPr>
          <p:cNvPr id="4" name="TextBox 3">
            <a:extLst>
              <a:ext uri="{FF2B5EF4-FFF2-40B4-BE49-F238E27FC236}">
                <a16:creationId xmlns:a16="http://schemas.microsoft.com/office/drawing/2014/main" id="{E59E85CF-0465-34B3-ED1E-0874077C0AA9}"/>
              </a:ext>
            </a:extLst>
          </p:cNvPr>
          <p:cNvSpPr txBox="1"/>
          <p:nvPr/>
        </p:nvSpPr>
        <p:spPr>
          <a:xfrm>
            <a:off x="2286000" y="2413338"/>
            <a:ext cx="4806280" cy="2677656"/>
          </a:xfrm>
          <a:prstGeom prst="rect">
            <a:avLst/>
          </a:prstGeom>
          <a:noFill/>
        </p:spPr>
        <p:txBody>
          <a:bodyPr wrap="square">
            <a:spAutoFit/>
          </a:bodyPr>
          <a:lstStyle/>
          <a:p>
            <a:pPr marL="285750" indent="-285750">
              <a:buFont typeface="Arial" panose="020B0604020202020204" pitchFamily="34" charset="0"/>
              <a:buChar char="•"/>
            </a:pPr>
            <a:r>
              <a:rPr lang="en-GB" sz="2400" dirty="0"/>
              <a:t>Automotive</a:t>
            </a:r>
          </a:p>
          <a:p>
            <a:pPr marL="285750" indent="-285750">
              <a:buFont typeface="Arial" panose="020B0604020202020204" pitchFamily="34" charset="0"/>
              <a:buChar char="•"/>
            </a:pPr>
            <a:r>
              <a:rPr lang="en-GB" sz="2400" dirty="0"/>
              <a:t>Gas &amp; Oil Exploration</a:t>
            </a:r>
          </a:p>
          <a:p>
            <a:pPr marL="285750" indent="-285750">
              <a:buFont typeface="Arial" panose="020B0604020202020204" pitchFamily="34" charset="0"/>
              <a:buChar char="•"/>
            </a:pPr>
            <a:r>
              <a:rPr lang="en-GB" sz="2400" dirty="0"/>
              <a:t>Glass</a:t>
            </a:r>
          </a:p>
          <a:p>
            <a:pPr marL="285750" indent="-285750">
              <a:buFont typeface="Arial" panose="020B0604020202020204" pitchFamily="34" charset="0"/>
              <a:buChar char="•"/>
            </a:pPr>
            <a:r>
              <a:rPr lang="en-GB" sz="2400" dirty="0"/>
              <a:t>Aerospace</a:t>
            </a:r>
          </a:p>
          <a:p>
            <a:pPr marL="285750" indent="-285750">
              <a:buFont typeface="Arial" panose="020B0604020202020204" pitchFamily="34" charset="0"/>
              <a:buChar char="•"/>
            </a:pPr>
            <a:r>
              <a:rPr lang="en-GB" sz="2400" dirty="0"/>
              <a:t>Pharmaceutical /Food Industry</a:t>
            </a:r>
          </a:p>
          <a:p>
            <a:pPr marL="285750" indent="-285750">
              <a:buFont typeface="Arial" panose="020B0604020202020204" pitchFamily="34" charset="0"/>
              <a:buChar char="•"/>
            </a:pPr>
            <a:r>
              <a:rPr lang="en-GB" sz="2400" dirty="0"/>
              <a:t>Dental</a:t>
            </a:r>
          </a:p>
          <a:p>
            <a:pPr marL="285750" indent="-285750">
              <a:buFont typeface="Arial" panose="020B0604020202020204" pitchFamily="34" charset="0"/>
              <a:buChar char="•"/>
            </a:pPr>
            <a:r>
              <a:rPr lang="en-GB" sz="2400" dirty="0"/>
              <a:t>Other</a:t>
            </a:r>
          </a:p>
        </p:txBody>
      </p:sp>
      <p:pic>
        <p:nvPicPr>
          <p:cNvPr id="5" name="Audio 4">
            <a:hlinkClick r:id="" action="ppaction://media"/>
            <a:extLst>
              <a:ext uri="{FF2B5EF4-FFF2-40B4-BE49-F238E27FC236}">
                <a16:creationId xmlns:a16="http://schemas.microsoft.com/office/drawing/2014/main" id="{90319F71-CF9D-9C03-7C8F-B89C78AC13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576658643"/>
      </p:ext>
    </p:extLst>
  </p:cSld>
  <p:clrMapOvr>
    <a:masterClrMapping/>
  </p:clrMapOvr>
  <mc:AlternateContent xmlns:mc="http://schemas.openxmlformats.org/markup-compatibility/2006">
    <mc:Choice xmlns:p14="http://schemas.microsoft.com/office/powerpoint/2010/main" Requires="p14">
      <p:transition spd="slow" p14:dur="2000" advTm="55334"/>
    </mc:Choice>
    <mc:Fallback>
      <p:transition spd="slow" advTm="55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764705"/>
            <a:ext cx="6798735" cy="5400600"/>
          </a:xfrm>
        </p:spPr>
        <p:txBody>
          <a:bodyPr>
            <a:normAutofit/>
          </a:bodyPr>
          <a:lstStyle/>
          <a:p>
            <a:r>
              <a:rPr lang="en-US" dirty="0"/>
              <a:t>ICP </a:t>
            </a:r>
            <a:r>
              <a:rPr lang="en-US" dirty="0" err="1"/>
              <a:t>Anomily</a:t>
            </a:r>
            <a:br>
              <a:rPr lang="en-US" dirty="0"/>
            </a:br>
            <a:br>
              <a:rPr lang="en-US" dirty="0"/>
            </a:br>
            <a:r>
              <a:rPr lang="en-US" dirty="0"/>
              <a:t>Incorrect Phosphorus Values Reported When Analyzing Inconel 625 </a:t>
            </a:r>
            <a:r>
              <a:rPr lang="en-US" dirty="0" err="1"/>
              <a:t>Tpye</a:t>
            </a:r>
            <a:r>
              <a:rPr lang="en-US" dirty="0"/>
              <a:t> Material</a:t>
            </a:r>
            <a:br>
              <a:rPr lang="en-US" dirty="0"/>
            </a:br>
            <a:br>
              <a:rPr lang="en-US" dirty="0"/>
            </a:br>
            <a:endParaRPr lang="en-GB" dirty="0"/>
          </a:p>
        </p:txBody>
      </p:sp>
      <p:pic>
        <p:nvPicPr>
          <p:cNvPr id="3" name="Audio 2">
            <a:hlinkClick r:id="" action="ppaction://media"/>
            <a:extLst>
              <a:ext uri="{FF2B5EF4-FFF2-40B4-BE49-F238E27FC236}">
                <a16:creationId xmlns:a16="http://schemas.microsoft.com/office/drawing/2014/main" id="{6A36916B-EC41-8F5E-AA54-53BDD4B373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828445482"/>
      </p:ext>
    </p:extLst>
  </p:cSld>
  <p:clrMapOvr>
    <a:masterClrMapping/>
  </p:clrMapOvr>
  <mc:AlternateContent xmlns:mc="http://schemas.openxmlformats.org/markup-compatibility/2006">
    <mc:Choice xmlns:p14="http://schemas.microsoft.com/office/powerpoint/2010/main" Requires="p14">
      <p:transition spd="slow" p14:dur="2000" advTm="27643"/>
    </mc:Choice>
    <mc:Fallback>
      <p:transition spd="slow" advTm="27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2132856"/>
            <a:ext cx="6798735" cy="4032448"/>
          </a:xfrm>
        </p:spPr>
        <p:txBody>
          <a:bodyPr>
            <a:normAutofit fontScale="90000"/>
          </a:bodyPr>
          <a:lstStyle/>
          <a:p>
            <a:r>
              <a:rPr lang="en-US" dirty="0"/>
              <a:t>Initial Phosphorus Values Reported</a:t>
            </a:r>
            <a:br>
              <a:rPr lang="en-US" dirty="0"/>
            </a:br>
            <a:br>
              <a:rPr lang="en-US" dirty="0"/>
            </a:br>
            <a:br>
              <a:rPr lang="en-US" dirty="0"/>
            </a:br>
            <a:r>
              <a:rPr lang="en-US" dirty="0"/>
              <a:t>Our internal laboratory rejected several batches of “costly” material as it was suspected that the material was contaminated with Phosphorus which, is detrimental to the alloy's performance</a:t>
            </a:r>
            <a:br>
              <a:rPr lang="en-US" dirty="0"/>
            </a:br>
            <a:br>
              <a:rPr lang="en-US" dirty="0"/>
            </a:br>
            <a:endParaRPr lang="en-GB" dirty="0"/>
          </a:p>
        </p:txBody>
      </p:sp>
      <p:pic>
        <p:nvPicPr>
          <p:cNvPr id="8" name="Audio 7">
            <a:hlinkClick r:id="" action="ppaction://media"/>
            <a:extLst>
              <a:ext uri="{FF2B5EF4-FFF2-40B4-BE49-F238E27FC236}">
                <a16:creationId xmlns:a16="http://schemas.microsoft.com/office/drawing/2014/main" id="{0CD86BFB-7A5D-84F5-223B-ED7E30C816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549720335"/>
      </p:ext>
    </p:extLst>
  </p:cSld>
  <p:clrMapOvr>
    <a:masterClrMapping/>
  </p:clrMapOvr>
  <mc:AlternateContent xmlns:mc="http://schemas.openxmlformats.org/markup-compatibility/2006">
    <mc:Choice xmlns:p14="http://schemas.microsoft.com/office/powerpoint/2010/main" Requires="p14">
      <p:transition spd="slow" p14:dur="2000" advTm="35113"/>
    </mc:Choice>
    <mc:Fallback>
      <p:transition spd="slow" advTm="35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1340767"/>
            <a:ext cx="6798735" cy="4824537"/>
          </a:xfrm>
        </p:spPr>
        <p:txBody>
          <a:bodyPr>
            <a:normAutofit fontScale="90000"/>
          </a:bodyPr>
          <a:lstStyle/>
          <a:p>
            <a:r>
              <a:rPr lang="en-US" dirty="0"/>
              <a:t>External Laboratory Testing </a:t>
            </a:r>
            <a:br>
              <a:rPr lang="en-US" dirty="0"/>
            </a:br>
            <a:br>
              <a:rPr lang="en-US" dirty="0"/>
            </a:br>
            <a:r>
              <a:rPr lang="en-US" dirty="0"/>
              <a:t>These particular samples were sent out to an independent and accredited external laboratory for verification of suspected contamination </a:t>
            </a:r>
            <a:br>
              <a:rPr lang="en-US" dirty="0"/>
            </a:br>
            <a:br>
              <a:rPr lang="en-US" dirty="0"/>
            </a:br>
            <a:endParaRPr lang="en-GB" dirty="0"/>
          </a:p>
        </p:txBody>
      </p:sp>
      <p:pic>
        <p:nvPicPr>
          <p:cNvPr id="5" name="Audio 4">
            <a:hlinkClick r:id="" action="ppaction://media"/>
            <a:extLst>
              <a:ext uri="{FF2B5EF4-FFF2-40B4-BE49-F238E27FC236}">
                <a16:creationId xmlns:a16="http://schemas.microsoft.com/office/drawing/2014/main" id="{7F147CF3-6C60-99BF-5880-108DF1D49E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628667051"/>
      </p:ext>
    </p:extLst>
  </p:cSld>
  <p:clrMapOvr>
    <a:masterClrMapping/>
  </p:clrMapOvr>
  <mc:AlternateContent xmlns:mc="http://schemas.openxmlformats.org/markup-compatibility/2006">
    <mc:Choice xmlns:p14="http://schemas.microsoft.com/office/powerpoint/2010/main" Requires="p14">
      <p:transition spd="slow" p14:dur="2000" advTm="20590"/>
    </mc:Choice>
    <mc:Fallback>
      <p:transition spd="slow" advTm="20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2276871"/>
            <a:ext cx="6798735" cy="3888433"/>
          </a:xfrm>
        </p:spPr>
        <p:txBody>
          <a:bodyPr>
            <a:normAutofit fontScale="90000"/>
          </a:bodyPr>
          <a:lstStyle/>
          <a:p>
            <a:r>
              <a:rPr lang="en-US" dirty="0"/>
              <a:t>External Third-Party Results </a:t>
            </a:r>
            <a:br>
              <a:rPr lang="en-US" dirty="0"/>
            </a:br>
            <a:br>
              <a:rPr lang="en-US" dirty="0"/>
            </a:br>
            <a:r>
              <a:rPr lang="en-US" dirty="0"/>
              <a:t>Element Technology’s reported values showed no or little Phosphorus contamination pick-up which, kick-started an investigation into why LSN values were ~10 times higher   </a:t>
            </a:r>
            <a:br>
              <a:rPr lang="en-US" dirty="0"/>
            </a:br>
            <a:br>
              <a:rPr lang="en-US" dirty="0"/>
            </a:br>
            <a:endParaRPr lang="en-GB" dirty="0"/>
          </a:p>
        </p:txBody>
      </p:sp>
      <p:pic>
        <p:nvPicPr>
          <p:cNvPr id="4" name="Audio 3">
            <a:hlinkClick r:id="" action="ppaction://media"/>
            <a:extLst>
              <a:ext uri="{FF2B5EF4-FFF2-40B4-BE49-F238E27FC236}">
                <a16:creationId xmlns:a16="http://schemas.microsoft.com/office/drawing/2014/main" id="{BF4FF36C-6AED-ADF3-D6A7-7A5EEA907F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439738353"/>
      </p:ext>
    </p:extLst>
  </p:cSld>
  <p:clrMapOvr>
    <a:masterClrMapping/>
  </p:clrMapOvr>
  <mc:AlternateContent xmlns:mc="http://schemas.openxmlformats.org/markup-compatibility/2006">
    <mc:Choice xmlns:p14="http://schemas.microsoft.com/office/powerpoint/2010/main" Requires="p14">
      <p:transition spd="slow" p14:dur="2000" advTm="36233"/>
    </mc:Choice>
    <mc:Fallback>
      <p:transition spd="slow" advTm="3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1484785"/>
            <a:ext cx="6798735" cy="4680520"/>
          </a:xfrm>
        </p:spPr>
        <p:txBody>
          <a:bodyPr>
            <a:normAutofit fontScale="90000"/>
          </a:bodyPr>
          <a:lstStyle/>
          <a:p>
            <a:r>
              <a:rPr lang="en-US" dirty="0"/>
              <a:t>ICP Phosphorus Value Anomaly</a:t>
            </a:r>
            <a:br>
              <a:rPr lang="en-US" dirty="0"/>
            </a:br>
            <a:br>
              <a:rPr lang="en-US" dirty="0"/>
            </a:br>
            <a:r>
              <a:rPr lang="en-US" dirty="0"/>
              <a:t>An ICP single element </a:t>
            </a:r>
            <a:br>
              <a:rPr lang="en-US" dirty="0"/>
            </a:br>
            <a:r>
              <a:rPr lang="en-US" dirty="0"/>
              <a:t>   check (process of element elimination) was conducted on various Phosphorus intensity lines</a:t>
            </a:r>
            <a:br>
              <a:rPr lang="en-US" dirty="0"/>
            </a:br>
            <a:br>
              <a:rPr lang="en-US" dirty="0"/>
            </a:br>
            <a:endParaRPr lang="en-GB" dirty="0"/>
          </a:p>
        </p:txBody>
      </p:sp>
      <p:pic>
        <p:nvPicPr>
          <p:cNvPr id="7" name="Audio 6">
            <a:hlinkClick r:id="" action="ppaction://media"/>
            <a:extLst>
              <a:ext uri="{FF2B5EF4-FFF2-40B4-BE49-F238E27FC236}">
                <a16:creationId xmlns:a16="http://schemas.microsoft.com/office/drawing/2014/main" id="{218A2BB8-D6CF-E84E-AE31-FF8EC80BE3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433958435"/>
      </p:ext>
    </p:extLst>
  </p:cSld>
  <p:clrMapOvr>
    <a:masterClrMapping/>
  </p:clrMapOvr>
  <mc:AlternateContent xmlns:mc="http://schemas.openxmlformats.org/markup-compatibility/2006">
    <mc:Choice xmlns:p14="http://schemas.microsoft.com/office/powerpoint/2010/main" Requires="p14">
      <p:transition spd="slow" p14:dur="2000" advTm="32212"/>
    </mc:Choice>
    <mc:Fallback>
      <p:transition spd="slow" advTm="32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2132855"/>
            <a:ext cx="6798735" cy="4032449"/>
          </a:xfrm>
        </p:spPr>
        <p:txBody>
          <a:bodyPr>
            <a:normAutofit fontScale="90000"/>
          </a:bodyPr>
          <a:lstStyle/>
          <a:p>
            <a:r>
              <a:rPr lang="en-US" dirty="0"/>
              <a:t>Evaluation of Internal Investigation</a:t>
            </a:r>
            <a:br>
              <a:rPr lang="en-US" dirty="0"/>
            </a:br>
            <a:br>
              <a:rPr lang="en-US" dirty="0"/>
            </a:br>
            <a:r>
              <a:rPr lang="en-US" dirty="0"/>
              <a:t>It was discovered that the “default” intensity line initially selected to measure Phosphorus indicated that it was subject to interference from other chemical elements present within the alloy </a:t>
            </a:r>
            <a:br>
              <a:rPr lang="en-US" dirty="0"/>
            </a:br>
            <a:br>
              <a:rPr lang="en-US" dirty="0"/>
            </a:br>
            <a:endParaRPr lang="en-GB" dirty="0"/>
          </a:p>
        </p:txBody>
      </p:sp>
      <p:pic>
        <p:nvPicPr>
          <p:cNvPr id="5" name="Audio 4">
            <a:hlinkClick r:id="" action="ppaction://media"/>
            <a:extLst>
              <a:ext uri="{FF2B5EF4-FFF2-40B4-BE49-F238E27FC236}">
                <a16:creationId xmlns:a16="http://schemas.microsoft.com/office/drawing/2014/main" id="{FCFFD734-CE03-37DE-C226-F4166C4E1D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102457699"/>
      </p:ext>
    </p:extLst>
  </p:cSld>
  <p:clrMapOvr>
    <a:masterClrMapping/>
  </p:clrMapOvr>
  <mc:AlternateContent xmlns:mc="http://schemas.openxmlformats.org/markup-compatibility/2006">
    <mc:Choice xmlns:p14="http://schemas.microsoft.com/office/powerpoint/2010/main" Requires="p14">
      <p:transition spd="slow" p14:dur="2000" advTm="26996"/>
    </mc:Choice>
    <mc:Fallback>
      <p:transition spd="slow" advTm="26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2632" y="836712"/>
            <a:ext cx="6798735" cy="4032449"/>
          </a:xfrm>
        </p:spPr>
        <p:txBody>
          <a:bodyPr>
            <a:normAutofit/>
          </a:bodyPr>
          <a:lstStyle/>
          <a:p>
            <a:r>
              <a:rPr lang="en-US" dirty="0"/>
              <a:t>Visual Example of Element Interference</a:t>
            </a:r>
            <a:br>
              <a:rPr lang="en-US" dirty="0"/>
            </a:br>
            <a:br>
              <a:rPr lang="en-US" dirty="0"/>
            </a:br>
            <a:br>
              <a:rPr lang="en-US" dirty="0"/>
            </a:br>
            <a:br>
              <a:rPr lang="en-US" dirty="0"/>
            </a:br>
            <a:endParaRPr lang="en-GB" dirty="0"/>
          </a:p>
        </p:txBody>
      </p:sp>
      <p:pic>
        <p:nvPicPr>
          <p:cNvPr id="3" name="Picture 2" descr="Chart, line chart&#10;&#10;Description automatically generated">
            <a:extLst>
              <a:ext uri="{FF2B5EF4-FFF2-40B4-BE49-F238E27FC236}">
                <a16:creationId xmlns:a16="http://schemas.microsoft.com/office/drawing/2014/main" id="{ECCE3C12-9C1F-0753-4503-5AA98222A43A}"/>
              </a:ext>
            </a:extLst>
          </p:cNvPr>
          <p:cNvPicPr>
            <a:picLocks noChangeAspect="1"/>
          </p:cNvPicPr>
          <p:nvPr/>
        </p:nvPicPr>
        <p:blipFill>
          <a:blip r:embed="rId4"/>
          <a:stretch>
            <a:fillRect/>
          </a:stretch>
        </p:blipFill>
        <p:spPr>
          <a:xfrm>
            <a:off x="1259632" y="2564904"/>
            <a:ext cx="6711735" cy="2880320"/>
          </a:xfrm>
          <a:prstGeom prst="rect">
            <a:avLst/>
          </a:prstGeom>
        </p:spPr>
      </p:pic>
      <p:pic>
        <p:nvPicPr>
          <p:cNvPr id="11" name="Audio 10">
            <a:hlinkClick r:id="" action="ppaction://media"/>
            <a:extLst>
              <a:ext uri="{FF2B5EF4-FFF2-40B4-BE49-F238E27FC236}">
                <a16:creationId xmlns:a16="http://schemas.microsoft.com/office/drawing/2014/main" id="{7E8AD613-7781-FDE1-DC38-02DCAD1C8F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528237627"/>
      </p:ext>
    </p:extLst>
  </p:cSld>
  <p:clrMapOvr>
    <a:masterClrMapping/>
  </p:clrMapOvr>
  <mc:AlternateContent xmlns:mc="http://schemas.openxmlformats.org/markup-compatibility/2006">
    <mc:Choice xmlns:p14="http://schemas.microsoft.com/office/powerpoint/2010/main" Requires="p14">
      <p:transition spd="slow" p14:dur="2000" advTm="14395"/>
    </mc:Choice>
    <mc:Fallback>
      <p:transition spd="slow" advTm="14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2632" y="404664"/>
            <a:ext cx="6798735" cy="4464497"/>
          </a:xfrm>
        </p:spPr>
        <p:txBody>
          <a:bodyPr>
            <a:normAutofit/>
          </a:bodyPr>
          <a:lstStyle/>
          <a:p>
            <a:r>
              <a:rPr lang="en-US" dirty="0"/>
              <a:t>Values of Phosphorus Interference in the Investigation</a:t>
            </a:r>
            <a:br>
              <a:rPr lang="en-US" dirty="0"/>
            </a:br>
            <a:br>
              <a:rPr lang="en-US" dirty="0"/>
            </a:br>
            <a:br>
              <a:rPr lang="en-US" dirty="0"/>
            </a:br>
            <a:br>
              <a:rPr lang="en-US" dirty="0"/>
            </a:br>
            <a:endParaRPr lang="en-GB" dirty="0"/>
          </a:p>
        </p:txBody>
      </p:sp>
      <p:pic>
        <p:nvPicPr>
          <p:cNvPr id="4" name="Picture 3" descr="Table&#10;&#10;Description automatically generated with medium confidence">
            <a:extLst>
              <a:ext uri="{FF2B5EF4-FFF2-40B4-BE49-F238E27FC236}">
                <a16:creationId xmlns:a16="http://schemas.microsoft.com/office/drawing/2014/main" id="{9C67A968-B676-CE1F-BFE0-6866B7B8AD57}"/>
              </a:ext>
            </a:extLst>
          </p:cNvPr>
          <p:cNvPicPr>
            <a:picLocks noChangeAspect="1"/>
          </p:cNvPicPr>
          <p:nvPr/>
        </p:nvPicPr>
        <p:blipFill>
          <a:blip r:embed="rId4"/>
          <a:stretch>
            <a:fillRect/>
          </a:stretch>
        </p:blipFill>
        <p:spPr>
          <a:xfrm>
            <a:off x="1331640" y="2420888"/>
            <a:ext cx="6552728" cy="3528392"/>
          </a:xfrm>
          <a:prstGeom prst="rect">
            <a:avLst/>
          </a:prstGeom>
        </p:spPr>
      </p:pic>
      <p:pic>
        <p:nvPicPr>
          <p:cNvPr id="3" name="Audio 2">
            <a:hlinkClick r:id="" action="ppaction://media"/>
            <a:extLst>
              <a:ext uri="{FF2B5EF4-FFF2-40B4-BE49-F238E27FC236}">
                <a16:creationId xmlns:a16="http://schemas.microsoft.com/office/drawing/2014/main" id="{6F48B7F1-5A53-1DBA-8AC4-ED9527F6C6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380812121"/>
      </p:ext>
    </p:extLst>
  </p:cSld>
  <p:clrMapOvr>
    <a:masterClrMapping/>
  </p:clrMapOvr>
  <mc:AlternateContent xmlns:mc="http://schemas.openxmlformats.org/markup-compatibility/2006">
    <mc:Choice xmlns:p14="http://schemas.microsoft.com/office/powerpoint/2010/main" Requires="p14">
      <p:transition spd="slow" p14:dur="2000" advTm="25419"/>
    </mc:Choice>
    <mc:Fallback>
      <p:transition spd="slow" advTm="25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1556793"/>
            <a:ext cx="6798735" cy="4608512"/>
          </a:xfrm>
        </p:spPr>
        <p:txBody>
          <a:bodyPr>
            <a:normAutofit fontScale="90000"/>
          </a:bodyPr>
          <a:lstStyle/>
          <a:p>
            <a:r>
              <a:rPr lang="en-US" dirty="0"/>
              <a:t>Rectification of ICP Program Methodology </a:t>
            </a:r>
            <a:br>
              <a:rPr lang="en-US" dirty="0"/>
            </a:br>
            <a:br>
              <a:rPr lang="en-US" dirty="0"/>
            </a:br>
            <a:r>
              <a:rPr lang="en-US" dirty="0"/>
              <a:t>From the single element check study, a different intensity line was proposed and selected which, had minimal interference for analyzing Inconel 625</a:t>
            </a:r>
            <a:br>
              <a:rPr lang="en-US" dirty="0"/>
            </a:br>
            <a:br>
              <a:rPr lang="en-US" dirty="0"/>
            </a:br>
            <a:endParaRPr lang="en-GB" dirty="0"/>
          </a:p>
        </p:txBody>
      </p:sp>
      <p:pic>
        <p:nvPicPr>
          <p:cNvPr id="3" name="Audio 2">
            <a:hlinkClick r:id="" action="ppaction://media"/>
            <a:extLst>
              <a:ext uri="{FF2B5EF4-FFF2-40B4-BE49-F238E27FC236}">
                <a16:creationId xmlns:a16="http://schemas.microsoft.com/office/drawing/2014/main" id="{60999E5D-76CF-671A-D13C-C3EDFC9FAB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071278033"/>
      </p:ext>
    </p:extLst>
  </p:cSld>
  <p:clrMapOvr>
    <a:masterClrMapping/>
  </p:clrMapOvr>
  <mc:AlternateContent xmlns:mc="http://schemas.openxmlformats.org/markup-compatibility/2006">
    <mc:Choice xmlns:p14="http://schemas.microsoft.com/office/powerpoint/2010/main" Requires="p14">
      <p:transition spd="slow" p14:dur="2000" advTm="28581"/>
    </mc:Choice>
    <mc:Fallback>
      <p:transition spd="slow" advTm="28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2132855"/>
            <a:ext cx="6798735" cy="4032449"/>
          </a:xfrm>
        </p:spPr>
        <p:txBody>
          <a:bodyPr>
            <a:normAutofit fontScale="90000"/>
          </a:bodyPr>
          <a:lstStyle/>
          <a:p>
            <a:r>
              <a:rPr lang="en-US" dirty="0"/>
              <a:t>ICP Re-check on Initial Samples</a:t>
            </a:r>
            <a:br>
              <a:rPr lang="en-US" dirty="0"/>
            </a:br>
            <a:br>
              <a:rPr lang="en-US" dirty="0"/>
            </a:br>
            <a:r>
              <a:rPr lang="en-US" dirty="0"/>
              <a:t>The samples which were initially suspected of containing high Phosphorus were re-tested on the amended ICP program.  Values reported now match that of the third-party external laboratory  </a:t>
            </a:r>
            <a:br>
              <a:rPr lang="en-US" dirty="0"/>
            </a:br>
            <a:br>
              <a:rPr lang="en-US" dirty="0"/>
            </a:br>
            <a:endParaRPr lang="en-GB" dirty="0"/>
          </a:p>
        </p:txBody>
      </p:sp>
      <p:pic>
        <p:nvPicPr>
          <p:cNvPr id="3" name="Audio 2">
            <a:hlinkClick r:id="" action="ppaction://media"/>
            <a:extLst>
              <a:ext uri="{FF2B5EF4-FFF2-40B4-BE49-F238E27FC236}">
                <a16:creationId xmlns:a16="http://schemas.microsoft.com/office/drawing/2014/main" id="{B84DC71B-496C-69BE-7A9C-FAD7CE1F70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129160221"/>
      </p:ext>
    </p:extLst>
  </p:cSld>
  <p:clrMapOvr>
    <a:masterClrMapping/>
  </p:clrMapOvr>
  <mc:AlternateContent xmlns:mc="http://schemas.openxmlformats.org/markup-compatibility/2006">
    <mc:Choice xmlns:p14="http://schemas.microsoft.com/office/powerpoint/2010/main" Requires="p14">
      <p:transition spd="slow" p14:dur="2000" advTm="24275"/>
    </mc:Choice>
    <mc:Fallback>
      <p:transition spd="slow" advTm="24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2132855"/>
            <a:ext cx="6798735" cy="4032449"/>
          </a:xfrm>
        </p:spPr>
        <p:txBody>
          <a:bodyPr>
            <a:normAutofit fontScale="90000"/>
          </a:bodyPr>
          <a:lstStyle/>
          <a:p>
            <a:r>
              <a:rPr lang="en-US" dirty="0"/>
              <a:t>Investigation Reflection - For Improving Methodology Further</a:t>
            </a:r>
            <a:br>
              <a:rPr lang="en-US" dirty="0"/>
            </a:br>
            <a:br>
              <a:rPr lang="en-US" dirty="0"/>
            </a:br>
            <a:r>
              <a:rPr lang="en-US" dirty="0"/>
              <a:t>Our new ICP (</a:t>
            </a:r>
            <a:r>
              <a:rPr lang="en-US" dirty="0" err="1"/>
              <a:t>Avio</a:t>
            </a:r>
            <a:r>
              <a:rPr lang="en-US" dirty="0"/>
              <a:t> 500) has a facility in the software so in future, any “suspected” element interference can be eradicated without the need of lengthy and costly process of elimination studies as in this case  </a:t>
            </a:r>
            <a:br>
              <a:rPr lang="en-US" dirty="0"/>
            </a:br>
            <a:br>
              <a:rPr lang="en-US" dirty="0"/>
            </a:br>
            <a:endParaRPr lang="en-GB" dirty="0"/>
          </a:p>
        </p:txBody>
      </p:sp>
      <p:pic>
        <p:nvPicPr>
          <p:cNvPr id="6" name="Audio 5">
            <a:hlinkClick r:id="" action="ppaction://media"/>
            <a:extLst>
              <a:ext uri="{FF2B5EF4-FFF2-40B4-BE49-F238E27FC236}">
                <a16:creationId xmlns:a16="http://schemas.microsoft.com/office/drawing/2014/main" id="{105554B8-35C7-F0D2-2A53-E48DB47CED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467894953"/>
      </p:ext>
    </p:extLst>
  </p:cSld>
  <p:clrMapOvr>
    <a:masterClrMapping/>
  </p:clrMapOvr>
  <mc:AlternateContent xmlns:mc="http://schemas.openxmlformats.org/markup-compatibility/2006">
    <mc:Choice xmlns:p14="http://schemas.microsoft.com/office/powerpoint/2010/main" Requires="p14">
      <p:transition spd="slow" p14:dur="2000" advTm="35072"/>
    </mc:Choice>
    <mc:Fallback>
      <p:transition spd="slow" advTm="3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188641"/>
            <a:ext cx="6798735" cy="3096343"/>
          </a:xfrm>
        </p:spPr>
        <p:txBody>
          <a:bodyPr>
            <a:normAutofit/>
          </a:bodyPr>
          <a:lstStyle/>
          <a:p>
            <a:r>
              <a:rPr lang="en-US" dirty="0"/>
              <a:t>Types of Program Which, Can be Used to Eradicate Interference</a:t>
            </a:r>
            <a:r>
              <a:rPr lang="en-GB" sz="1800" b="1" dirty="0">
                <a:effectLst/>
                <a:latin typeface="Times New Roman" panose="02020603050405020304" pitchFamily="18" charset="0"/>
                <a:ea typeface="Times New Roman" panose="02020603050405020304" pitchFamily="18" charset="0"/>
              </a:rPr>
              <a:t> </a:t>
            </a:r>
            <a:br>
              <a:rPr lang="en-US" dirty="0"/>
            </a:br>
            <a:endParaRPr lang="en-GB" dirty="0"/>
          </a:p>
        </p:txBody>
      </p:sp>
      <p:sp>
        <p:nvSpPr>
          <p:cNvPr id="6" name="TextBox 5">
            <a:extLst>
              <a:ext uri="{FF2B5EF4-FFF2-40B4-BE49-F238E27FC236}">
                <a16:creationId xmlns:a16="http://schemas.microsoft.com/office/drawing/2014/main" id="{2884EE03-20AF-5586-9F6E-5B076D01ADEA}"/>
              </a:ext>
            </a:extLst>
          </p:cNvPr>
          <p:cNvSpPr txBox="1"/>
          <p:nvPr/>
        </p:nvSpPr>
        <p:spPr>
          <a:xfrm>
            <a:off x="2168860" y="2996952"/>
            <a:ext cx="4806280" cy="3416320"/>
          </a:xfrm>
          <a:prstGeom prst="rect">
            <a:avLst/>
          </a:prstGeom>
          <a:noFill/>
        </p:spPr>
        <p:txBody>
          <a:bodyPr wrap="square">
            <a:spAutoFit/>
          </a:bodyPr>
          <a:lstStyle/>
          <a:p>
            <a:pPr marL="285750" indent="-285750">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IEC (inter-element correction)</a:t>
            </a:r>
          </a:p>
          <a:p>
            <a:pPr marL="285750" indent="-285750">
              <a:buFont typeface="Arial" panose="020B0604020202020204" pitchFamily="34" charset="0"/>
              <a:buChar char="•"/>
            </a:pPr>
            <a:r>
              <a:rPr lang="en-GB" sz="2400" dirty="0">
                <a:effectLst/>
                <a:latin typeface="Times New Roman" panose="02020603050405020304" pitchFamily="18" charset="0"/>
                <a:ea typeface="Times New Roman" panose="02020603050405020304" pitchFamily="18" charset="0"/>
              </a:rPr>
              <a:t>MSF (multicomponent spectral fitting)</a:t>
            </a:r>
          </a:p>
          <a:p>
            <a:endParaRPr lang="en-GB" sz="2400" b="1" dirty="0">
              <a:effectLst/>
              <a:latin typeface="Times New Roman" panose="02020603050405020304" pitchFamily="18" charset="0"/>
              <a:ea typeface="Times New Roman" panose="02020603050405020304" pitchFamily="18" charset="0"/>
            </a:endParaRPr>
          </a:p>
          <a:p>
            <a:pPr algn="ctr"/>
            <a:r>
              <a:rPr lang="en-GB" sz="2400" dirty="0">
                <a:effectLst/>
                <a:latin typeface="Times New Roman" panose="02020603050405020304" pitchFamily="18" charset="0"/>
                <a:ea typeface="Times New Roman" panose="02020603050405020304" pitchFamily="18" charset="0"/>
              </a:rPr>
              <a:t>Both methods as </a:t>
            </a:r>
            <a:r>
              <a:rPr lang="en-GB" sz="2400" dirty="0">
                <a:latin typeface="Times New Roman" panose="02020603050405020304" pitchFamily="18" charset="0"/>
                <a:ea typeface="Times New Roman" panose="02020603050405020304" pitchFamily="18" charset="0"/>
              </a:rPr>
              <a:t>above, </a:t>
            </a:r>
            <a:r>
              <a:rPr lang="en-GB" sz="2400" dirty="0">
                <a:effectLst/>
                <a:latin typeface="Times New Roman" panose="02020603050405020304" pitchFamily="18" charset="0"/>
                <a:ea typeface="Times New Roman" panose="02020603050405020304" pitchFamily="18" charset="0"/>
              </a:rPr>
              <a:t>can be used to reduce/eliminate element interference in future material analysis.  However, must be explored fully</a:t>
            </a:r>
          </a:p>
        </p:txBody>
      </p:sp>
      <p:pic>
        <p:nvPicPr>
          <p:cNvPr id="3" name="Audio 2">
            <a:hlinkClick r:id="" action="ppaction://media"/>
            <a:extLst>
              <a:ext uri="{FF2B5EF4-FFF2-40B4-BE49-F238E27FC236}">
                <a16:creationId xmlns:a16="http://schemas.microsoft.com/office/drawing/2014/main" id="{A37C5FAF-EDC2-158F-E005-DD954A1DD8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790916565"/>
      </p:ext>
    </p:extLst>
  </p:cSld>
  <p:clrMapOvr>
    <a:masterClrMapping/>
  </p:clrMapOvr>
  <mc:AlternateContent xmlns:mc="http://schemas.openxmlformats.org/markup-compatibility/2006">
    <mc:Choice xmlns:p14="http://schemas.microsoft.com/office/powerpoint/2010/main" Requires="p14">
      <p:transition spd="slow" p14:dur="2000" advTm="36588"/>
    </mc:Choice>
    <mc:Fallback>
      <p:transition spd="slow" advTm="36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627C-6B29-87A1-6625-693DFFDA82CC}"/>
              </a:ext>
            </a:extLst>
          </p:cNvPr>
          <p:cNvSpPr>
            <a:spLocks noGrp="1"/>
          </p:cNvSpPr>
          <p:nvPr>
            <p:ph type="title"/>
          </p:nvPr>
        </p:nvSpPr>
        <p:spPr>
          <a:xfrm>
            <a:off x="1176865" y="188641"/>
            <a:ext cx="6798735" cy="3096343"/>
          </a:xfrm>
        </p:spPr>
        <p:txBody>
          <a:bodyPr>
            <a:normAutofit/>
          </a:bodyPr>
          <a:lstStyle/>
          <a:p>
            <a:r>
              <a:rPr lang="en-US" dirty="0"/>
              <a:t>Thanks for Watching             (and listening)</a:t>
            </a:r>
            <a:br>
              <a:rPr lang="en-US" dirty="0"/>
            </a:br>
            <a:endParaRPr lang="en-GB" dirty="0"/>
          </a:p>
        </p:txBody>
      </p:sp>
      <p:pic>
        <p:nvPicPr>
          <p:cNvPr id="4" name="Audio 3">
            <a:hlinkClick r:id="" action="ppaction://media"/>
            <a:extLst>
              <a:ext uri="{FF2B5EF4-FFF2-40B4-BE49-F238E27FC236}">
                <a16:creationId xmlns:a16="http://schemas.microsoft.com/office/drawing/2014/main" id="{BB0D4955-A5B7-D1EC-058D-F9F7253974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031875074"/>
      </p:ext>
    </p:extLst>
  </p:cSld>
  <p:clrMapOvr>
    <a:masterClrMapping/>
  </p:clrMapOvr>
  <mc:AlternateContent xmlns:mc="http://schemas.openxmlformats.org/markup-compatibility/2006">
    <mc:Choice xmlns:p14="http://schemas.microsoft.com/office/powerpoint/2010/main" Requires="p14">
      <p:transition spd="slow" p14:dur="2000" advTm="14516"/>
    </mc:Choice>
    <mc:Fallback>
      <p:transition spd="slow" advTm="14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2096</TotalTime>
  <Words>532</Words>
  <Application>Microsoft Office PowerPoint</Application>
  <PresentationFormat>On-screen Show (4:3)</PresentationFormat>
  <Paragraphs>36</Paragraphs>
  <Slides>19</Slides>
  <Notes>0</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Garamond</vt:lpstr>
      <vt:lpstr>Times New Roman</vt:lpstr>
      <vt:lpstr>Organic</vt:lpstr>
      <vt:lpstr>ICP Chemical Analysis Methodology Improvement Power Point Presentation</vt:lpstr>
      <vt:lpstr>ICP Spectrometer</vt:lpstr>
      <vt:lpstr>What is ICP  ICP is a type of mass spectrometer which, is used for chemical analysis  </vt:lpstr>
      <vt:lpstr>About LSN Diffusion   LSN Diffusion Ltd is a specialist manufacturer of Nickel, Cobalt and Iron based alloy thermal spray powders which are sold worldwide to many industries </vt:lpstr>
      <vt:lpstr>What is the Material Used For?  Powder is primarily used for general hard-surfacing, high temperature brazing, laser additive manufacture and hipping</vt:lpstr>
      <vt:lpstr>What Industries is it Used in?   </vt:lpstr>
      <vt:lpstr>ICP Anomily  Incorrect Phosphorus Values Reported When Analyzing Inconel 625 Tpye Material  </vt:lpstr>
      <vt:lpstr>Initial Phosphorus Values Reported   Our internal laboratory rejected several batches of “costly” material as it was suspected that the material was contaminated with Phosphorus which, is detrimental to the alloy's performance  </vt:lpstr>
      <vt:lpstr>External Laboratory Testing   These particular samples were sent out to an independent and accredited external laboratory for verification of suspected contamination   </vt:lpstr>
      <vt:lpstr>External Third-Party Results   Element Technology’s reported values showed no or little Phosphorus contamination pick-up which, kick-started an investigation into why LSN values were ~10 times higher     </vt:lpstr>
      <vt:lpstr>ICP Phosphorus Value Anomaly  An ICP single element     check (process of element elimination) was conducted on various Phosphorus intensity lines  </vt:lpstr>
      <vt:lpstr>Evaluation of Internal Investigation  It was discovered that the “default” intensity line initially selected to measure Phosphorus indicated that it was subject to interference from other chemical elements present within the alloy   </vt:lpstr>
      <vt:lpstr>Visual Example of Element Interference    </vt:lpstr>
      <vt:lpstr>Values of Phosphorus Interference in the Investigation    </vt:lpstr>
      <vt:lpstr>Rectification of ICP Program Methodology   From the single element check study, a different intensity line was proposed and selected which, had minimal interference for analyzing Inconel 625  </vt:lpstr>
      <vt:lpstr>ICP Re-check on Initial Samples  The samples which were initially suspected of containing high Phosphorus were re-tested on the amended ICP program.  Values reported now match that of the third-party external laboratory    </vt:lpstr>
      <vt:lpstr>Investigation Reflection - For Improving Methodology Further  Our new ICP (Avio 500) has a facility in the software so in future, any “suspected” element interference can be eradicated without the need of lengthy and costly process of elimination studies as in this case    </vt:lpstr>
      <vt:lpstr>Types of Program Which, Can be Used to Eradicate Interference  </vt:lpstr>
      <vt:lpstr>Thanks for Watching             (and listening)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ICP Chemical Analysis Methodology Improvement Power Point Presentation</dc:title>
  <dc:subject/>
  <dc:creator>Paul Corry</dc:creator>
  <cp:keywords/>
  <dc:description/>
  <cp:lastModifiedBy>Paul Corry</cp:lastModifiedBy>
  <cp:revision>8</cp:revision>
  <dcterms:created xsi:type="dcterms:W3CDTF">2022-05-15T09:04:55Z</dcterms:created>
  <dcterms:modified xsi:type="dcterms:W3CDTF">2022-05-27T10:55:33Z</dcterms:modified>
</cp:coreProperties>
</file>