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8"/>
  </p:notesMasterIdLst>
  <p:sldIdLst>
    <p:sldId id="256" r:id="rId3"/>
    <p:sldId id="293" r:id="rId4"/>
    <p:sldId id="259" r:id="rId5"/>
    <p:sldId id="270" r:id="rId6"/>
    <p:sldId id="289" r:id="rId7"/>
    <p:sldId id="260" r:id="rId8"/>
    <p:sldId id="261" r:id="rId9"/>
    <p:sldId id="262" r:id="rId10"/>
    <p:sldId id="263" r:id="rId11"/>
    <p:sldId id="294" r:id="rId12"/>
    <p:sldId id="264" r:id="rId13"/>
    <p:sldId id="266" r:id="rId14"/>
    <p:sldId id="290" r:id="rId15"/>
    <p:sldId id="267" r:id="rId16"/>
    <p:sldId id="268" r:id="rId17"/>
    <p:sldId id="291" r:id="rId18"/>
    <p:sldId id="287" r:id="rId19"/>
    <p:sldId id="269" r:id="rId20"/>
    <p:sldId id="271" r:id="rId21"/>
    <p:sldId id="274" r:id="rId22"/>
    <p:sldId id="275" r:id="rId23"/>
    <p:sldId id="276" r:id="rId24"/>
    <p:sldId id="277" r:id="rId25"/>
    <p:sldId id="272" r:id="rId26"/>
    <p:sldId id="278" r:id="rId27"/>
    <p:sldId id="279" r:id="rId28"/>
    <p:sldId id="280" r:id="rId29"/>
    <p:sldId id="283" r:id="rId30"/>
    <p:sldId id="282" r:id="rId31"/>
    <p:sldId id="284" r:id="rId32"/>
    <p:sldId id="281" r:id="rId33"/>
    <p:sldId id="285" r:id="rId34"/>
    <p:sldId id="286" r:id="rId35"/>
    <p:sldId id="288" r:id="rId36"/>
    <p:sldId id="292"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76" d="100"/>
          <a:sy n="76" d="100"/>
        </p:scale>
        <p:origin x="132" y="6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B33623-33F6-4B58-981D-048AE1247957}" type="datetimeFigureOut">
              <a:rPr lang="en-GB" smtClean="0"/>
              <a:t>24/10/2019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C60044-00FC-4EFB-923F-10169ED11F4B}" type="slidenum">
              <a:rPr lang="en-GB" smtClean="0"/>
              <a:t>‹#›</a:t>
            </a:fld>
            <a:endParaRPr lang="en-GB"/>
          </a:p>
        </p:txBody>
      </p:sp>
    </p:spTree>
    <p:extLst>
      <p:ext uri="{BB962C8B-B14F-4D97-AF65-F5344CB8AC3E}">
        <p14:creationId xmlns:p14="http://schemas.microsoft.com/office/powerpoint/2010/main" val="1998827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1748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2451585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87145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7</a:t>
            </a:fld>
            <a:endParaRPr lang="en-US" dirty="0">
              <a:solidFill>
                <a:prstClr val="black"/>
              </a:solidFill>
            </a:endParaRPr>
          </a:p>
        </p:txBody>
      </p:sp>
    </p:spTree>
    <p:extLst>
      <p:ext uri="{BB962C8B-B14F-4D97-AF65-F5344CB8AC3E}">
        <p14:creationId xmlns:p14="http://schemas.microsoft.com/office/powerpoint/2010/main" val="6822252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3514245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9906783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444297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3183745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28500738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2904853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115531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17865576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02603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17</a:t>
            </a:fld>
            <a:endParaRPr lang="en-US" dirty="0"/>
          </a:p>
        </p:txBody>
      </p:sp>
    </p:spTree>
    <p:extLst>
      <p:ext uri="{BB962C8B-B14F-4D97-AF65-F5344CB8AC3E}">
        <p14:creationId xmlns:p14="http://schemas.microsoft.com/office/powerpoint/2010/main" val="4061657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19</a:t>
            </a:fld>
            <a:endParaRPr lang="en-US" dirty="0"/>
          </a:p>
        </p:txBody>
      </p:sp>
    </p:spTree>
    <p:extLst>
      <p:ext uri="{BB962C8B-B14F-4D97-AF65-F5344CB8AC3E}">
        <p14:creationId xmlns:p14="http://schemas.microsoft.com/office/powerpoint/2010/main" val="25607262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11925945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21</a:t>
            </a:fld>
            <a:endParaRPr lang="en-US"/>
          </a:p>
        </p:txBody>
      </p:sp>
    </p:spTree>
    <p:extLst>
      <p:ext uri="{BB962C8B-B14F-4D97-AF65-F5344CB8AC3E}">
        <p14:creationId xmlns:p14="http://schemas.microsoft.com/office/powerpoint/2010/main" val="19367989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22</a:t>
            </a:fld>
            <a:endParaRPr lang="en-US"/>
          </a:p>
        </p:txBody>
      </p:sp>
    </p:spTree>
    <p:extLst>
      <p:ext uri="{BB962C8B-B14F-4D97-AF65-F5344CB8AC3E}">
        <p14:creationId xmlns:p14="http://schemas.microsoft.com/office/powerpoint/2010/main" val="13898493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23</a:t>
            </a:fld>
            <a:endParaRPr lang="en-US"/>
          </a:p>
        </p:txBody>
      </p:sp>
    </p:spTree>
    <p:extLst>
      <p:ext uri="{BB962C8B-B14F-4D97-AF65-F5344CB8AC3E}">
        <p14:creationId xmlns:p14="http://schemas.microsoft.com/office/powerpoint/2010/main" val="726145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7372953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27</a:t>
            </a:fld>
            <a:endParaRPr lang="en-US"/>
          </a:p>
        </p:txBody>
      </p:sp>
    </p:spTree>
    <p:extLst>
      <p:ext uri="{BB962C8B-B14F-4D97-AF65-F5344CB8AC3E}">
        <p14:creationId xmlns:p14="http://schemas.microsoft.com/office/powerpoint/2010/main" val="33717454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28</a:t>
            </a:fld>
            <a:endParaRPr lang="en-US"/>
          </a:p>
        </p:txBody>
      </p:sp>
    </p:spTree>
    <p:extLst>
      <p:ext uri="{BB962C8B-B14F-4D97-AF65-F5344CB8AC3E}">
        <p14:creationId xmlns:p14="http://schemas.microsoft.com/office/powerpoint/2010/main" val="21320085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29</a:t>
            </a:fld>
            <a:endParaRPr lang="en-US"/>
          </a:p>
        </p:txBody>
      </p:sp>
    </p:spTree>
    <p:extLst>
      <p:ext uri="{BB962C8B-B14F-4D97-AF65-F5344CB8AC3E}">
        <p14:creationId xmlns:p14="http://schemas.microsoft.com/office/powerpoint/2010/main" val="39357308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30</a:t>
            </a:fld>
            <a:endParaRPr lang="en-US"/>
          </a:p>
        </p:txBody>
      </p:sp>
    </p:spTree>
    <p:extLst>
      <p:ext uri="{BB962C8B-B14F-4D97-AF65-F5344CB8AC3E}">
        <p14:creationId xmlns:p14="http://schemas.microsoft.com/office/powerpoint/2010/main" val="2180610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31</a:t>
            </a:fld>
            <a:endParaRPr lang="en-US"/>
          </a:p>
        </p:txBody>
      </p:sp>
    </p:spTree>
    <p:extLst>
      <p:ext uri="{BB962C8B-B14F-4D97-AF65-F5344CB8AC3E}">
        <p14:creationId xmlns:p14="http://schemas.microsoft.com/office/powerpoint/2010/main" val="4729064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25247767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33</a:t>
            </a:fld>
            <a:endParaRPr lang="en-US" dirty="0"/>
          </a:p>
        </p:txBody>
      </p:sp>
    </p:spTree>
    <p:extLst>
      <p:ext uri="{BB962C8B-B14F-4D97-AF65-F5344CB8AC3E}">
        <p14:creationId xmlns:p14="http://schemas.microsoft.com/office/powerpoint/2010/main" val="25828944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262209C-33C9-4B70-B2CD-F5D88FA77FF5}" type="slidenum">
              <a:rPr lang="en-US" smtClean="0"/>
              <a:t>34</a:t>
            </a:fld>
            <a:endParaRPr lang="en-US"/>
          </a:p>
        </p:txBody>
      </p:sp>
    </p:spTree>
    <p:extLst>
      <p:ext uri="{BB962C8B-B14F-4D97-AF65-F5344CB8AC3E}">
        <p14:creationId xmlns:p14="http://schemas.microsoft.com/office/powerpoint/2010/main" val="3597845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EFD3DF-91E8-4639-9AD6-24EDB5D12F0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391078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EFD3DF-91E8-4639-9AD6-24EDB5D12F0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3666886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6EFD3DF-91E8-4639-9AD6-24EDB5D12F0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1472300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6EFD3DF-91E8-4639-9AD6-24EDB5D12F0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219245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EFD3DF-91E8-4639-9AD6-24EDB5D12F05}" type="datetimeFigureOut">
              <a:rPr lang="en-GB" smtClean="0"/>
              <a:t>24/10/2019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848251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6EFD3DF-91E8-4639-9AD6-24EDB5D12F05}" type="datetimeFigureOut">
              <a:rPr lang="en-GB" smtClean="0"/>
              <a:t>24/10/2019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3796783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FD3DF-91E8-4639-9AD6-24EDB5D12F05}" type="datetimeFigureOut">
              <a:rPr lang="en-GB" smtClean="0"/>
              <a:t>24/10/2019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1951438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6EFD3DF-91E8-4639-9AD6-24EDB5D12F0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496055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56EFD3DF-91E8-4639-9AD6-24EDB5D12F05}" type="datetimeFigureOut">
              <a:rPr lang="en-GB" smtClean="0"/>
              <a:t>24/10/2019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34965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EFD3DF-91E8-4639-9AD6-24EDB5D12F0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3013241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EFD3DF-91E8-4639-9AD6-24EDB5D12F05}" type="datetimeFigureOut">
              <a:rPr lang="en-GB" smtClean="0"/>
              <a:t>24/10/2019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C57273-E1C3-441F-AEB4-415A5C69FA81}" type="slidenum">
              <a:rPr lang="en-GB" smtClean="0"/>
              <a:t>‹#›</a:t>
            </a:fld>
            <a:endParaRPr lang="en-GB"/>
          </a:p>
        </p:txBody>
      </p:sp>
    </p:spTree>
    <p:extLst>
      <p:ext uri="{BB962C8B-B14F-4D97-AF65-F5344CB8AC3E}">
        <p14:creationId xmlns:p14="http://schemas.microsoft.com/office/powerpoint/2010/main" val="1825802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24/10/2019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490745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9090612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24/10/2019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3308737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233732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917875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1724720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9876130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55954136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24/10/2019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3192153829"/>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3857894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37084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EFD3DF-91E8-4639-9AD6-24EDB5D12F05}" type="datetimeFigureOut">
              <a:rPr lang="en-GB" smtClean="0"/>
              <a:t>24/10/2019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C57273-E1C3-441F-AEB4-415A5C69FA81}" type="slidenum">
              <a:rPr lang="en-GB" smtClean="0"/>
              <a:t>‹#›</a:t>
            </a:fld>
            <a:endParaRPr lang="en-GB"/>
          </a:p>
        </p:txBody>
      </p:sp>
    </p:spTree>
    <p:extLst>
      <p:ext uri="{BB962C8B-B14F-4D97-AF65-F5344CB8AC3E}">
        <p14:creationId xmlns:p14="http://schemas.microsoft.com/office/powerpoint/2010/main" val="24508018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24/10/2019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670054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9.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13.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37.png"/></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15.xml"/><Relationship Id="rId4" Type="http://schemas.openxmlformats.org/officeDocument/2006/relationships/image" Target="../media/image38.png"/></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3600" b="1" dirty="0">
                <a:solidFill>
                  <a:schemeClr val="accent2">
                    <a:lumMod val="60000"/>
                    <a:lumOff val="40000"/>
                  </a:schemeClr>
                </a:solidFill>
              </a:rPr>
              <a:t>HPHI4005</a:t>
            </a:r>
            <a:br>
              <a:rPr lang="en-GB" sz="3600" b="1" dirty="0">
                <a:solidFill>
                  <a:schemeClr val="accent2">
                    <a:lumMod val="60000"/>
                    <a:lumOff val="40000"/>
                  </a:schemeClr>
                </a:solidFill>
              </a:rPr>
            </a:br>
            <a:r>
              <a:rPr lang="en-GB" sz="3600" b="1" dirty="0">
                <a:solidFill>
                  <a:schemeClr val="accent2">
                    <a:lumMod val="60000"/>
                    <a:lumOff val="40000"/>
                  </a:schemeClr>
                </a:solidFill>
              </a:rPr>
              <a:t>Age of Revolution</a:t>
            </a:r>
            <a:r>
              <a:rPr lang="en-GB" sz="3600" b="1" dirty="0" smtClean="0">
                <a:solidFill>
                  <a:schemeClr val="accent2">
                    <a:lumMod val="60000"/>
                    <a:lumOff val="40000"/>
                  </a:schemeClr>
                </a:solidFill>
              </a:rPr>
              <a:t>:</a:t>
            </a:r>
            <a:br>
              <a:rPr lang="en-GB" sz="3600" b="1" dirty="0" smtClean="0">
                <a:solidFill>
                  <a:schemeClr val="accent2">
                    <a:lumMod val="60000"/>
                    <a:lumOff val="40000"/>
                  </a:schemeClr>
                </a:solidFill>
              </a:rPr>
            </a:br>
            <a:r>
              <a:rPr lang="en-US" sz="3600" dirty="0" smtClean="0">
                <a:solidFill>
                  <a:schemeClr val="accent2">
                    <a:lumMod val="60000"/>
                    <a:lumOff val="40000"/>
                  </a:schemeClr>
                </a:solidFill>
              </a:rPr>
              <a:t>lecture 3</a:t>
            </a:r>
            <a:r>
              <a:rPr lang="en-US" sz="4800" dirty="0" smtClean="0">
                <a:solidFill>
                  <a:schemeClr val="accent2">
                    <a:lumMod val="60000"/>
                    <a:lumOff val="40000"/>
                  </a:schemeClr>
                </a:solidFill>
              </a:rPr>
              <a:t/>
            </a:r>
            <a:br>
              <a:rPr lang="en-US" sz="4800" dirty="0" smtClean="0">
                <a:solidFill>
                  <a:schemeClr val="accent2">
                    <a:lumMod val="60000"/>
                    <a:lumOff val="40000"/>
                  </a:schemeClr>
                </a:solidFill>
              </a:rPr>
            </a:br>
            <a:r>
              <a:rPr lang="en-US" sz="4800" dirty="0" smtClean="0"/>
              <a:t>French revolution:</a:t>
            </a:r>
            <a:br>
              <a:rPr lang="en-US" sz="4800" dirty="0" smtClean="0"/>
            </a:br>
            <a:r>
              <a:rPr lang="en-GB" sz="6000" dirty="0" smtClean="0">
                <a:solidFill>
                  <a:srgbClr val="FFFF00"/>
                </a:solidFill>
              </a:rPr>
              <a:t>an age of reason</a:t>
            </a:r>
            <a:endParaRPr lang="en-GB" sz="6000" dirty="0">
              <a:solidFill>
                <a:srgbClr val="FFFF00"/>
              </a:solidFill>
            </a:endParaRPr>
          </a:p>
        </p:txBody>
      </p:sp>
    </p:spTree>
    <p:extLst>
      <p:ext uri="{BB962C8B-B14F-4D97-AF65-F5344CB8AC3E}">
        <p14:creationId xmlns:p14="http://schemas.microsoft.com/office/powerpoint/2010/main" val="19985847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4749462"/>
          </a:xfrm>
        </p:spPr>
        <p:txBody>
          <a:bodyPr>
            <a:normAutofit fontScale="92500" lnSpcReduction="20000"/>
          </a:bodyPr>
          <a:lstStyle/>
          <a:p>
            <a:r>
              <a:rPr lang="en-GB" dirty="0" smtClean="0"/>
              <a:t>What do you note about the following aspects of the assigned gobbet:</a:t>
            </a:r>
          </a:p>
          <a:p>
            <a:endParaRPr lang="en-GB" dirty="0"/>
          </a:p>
          <a:p>
            <a:pPr>
              <a:buFontTx/>
              <a:buChar char="-"/>
            </a:pPr>
            <a:r>
              <a:rPr lang="en-GB" dirty="0" smtClean="0"/>
              <a:t>Structure (Introduction? Conclusion?)</a:t>
            </a:r>
          </a:p>
          <a:p>
            <a:pPr>
              <a:buFontTx/>
              <a:buChar char="-"/>
            </a:pPr>
            <a:r>
              <a:rPr lang="en-GB" dirty="0" smtClean="0"/>
              <a:t>Writing style</a:t>
            </a:r>
          </a:p>
          <a:p>
            <a:pPr>
              <a:buFontTx/>
              <a:buChar char="-"/>
            </a:pPr>
            <a:r>
              <a:rPr lang="en-GB" dirty="0" smtClean="0"/>
              <a:t>Grammar</a:t>
            </a:r>
          </a:p>
          <a:p>
            <a:pPr>
              <a:buFontTx/>
              <a:buChar char="-"/>
            </a:pPr>
            <a:r>
              <a:rPr lang="en-GB" dirty="0" smtClean="0"/>
              <a:t>Use of quotations</a:t>
            </a:r>
          </a:p>
          <a:p>
            <a:pPr>
              <a:buFontTx/>
              <a:buChar char="-"/>
            </a:pPr>
            <a:r>
              <a:rPr lang="en-GB" dirty="0" smtClean="0"/>
              <a:t>Referencing</a:t>
            </a:r>
          </a:p>
          <a:p>
            <a:pPr>
              <a:buFontTx/>
              <a:buChar char="-"/>
            </a:pPr>
            <a:r>
              <a:rPr lang="en-GB" dirty="0" smtClean="0"/>
              <a:t>Author’s argument/opinion</a:t>
            </a:r>
          </a:p>
          <a:p>
            <a:endParaRPr lang="en-GB" dirty="0"/>
          </a:p>
          <a:p>
            <a:r>
              <a:rPr lang="en-GB" dirty="0" smtClean="0"/>
              <a:t>Using this gobbet alone, are you able to formulate a workable understanding of what the key characteristics of the source analysed are?</a:t>
            </a:r>
          </a:p>
          <a:p>
            <a:endParaRPr lang="en-GB" dirty="0"/>
          </a:p>
          <a:p>
            <a:r>
              <a:rPr lang="en-GB" dirty="0" smtClean="0"/>
              <a:t>Are there any standout strengths/weaknesses or areas for improvement?</a:t>
            </a:r>
            <a:endParaRPr lang="en-GB" dirty="0"/>
          </a:p>
          <a:p>
            <a:endParaRPr lang="en-GB" dirty="0" smtClean="0"/>
          </a:p>
          <a:p>
            <a:r>
              <a:rPr lang="en-GB" dirty="0" smtClean="0"/>
              <a:t>What grade would you give the gobbet? </a:t>
            </a:r>
          </a:p>
          <a:p>
            <a:endParaRPr lang="en-GB" dirty="0" smtClean="0"/>
          </a:p>
          <a:p>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GOBBET</a:t>
            </a:r>
            <a:endParaRPr lang="en-GB" dirty="0"/>
          </a:p>
        </p:txBody>
      </p:sp>
    </p:spTree>
    <p:extLst>
      <p:ext uri="{BB962C8B-B14F-4D97-AF65-F5344CB8AC3E}">
        <p14:creationId xmlns:p14="http://schemas.microsoft.com/office/powerpoint/2010/main" val="1756398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sp>
        <p:nvSpPr>
          <p:cNvPr id="5" name="Content Placeholder 1"/>
          <p:cNvSpPr txBox="1">
            <a:spLocks/>
          </p:cNvSpPr>
          <p:nvPr/>
        </p:nvSpPr>
        <p:spPr>
          <a:xfrm>
            <a:off x="434304" y="1878426"/>
            <a:ext cx="7164231"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rgbClr val="FF0000"/>
                </a:solidFill>
              </a:rPr>
              <a:t>By 1789, members of the Third Estate were increasingly conscious of their status as a discrete social group, with special interests and demands</a:t>
            </a:r>
          </a:p>
          <a:p>
            <a:pPr>
              <a:buClr>
                <a:srgbClr val="C66951"/>
              </a:buClr>
            </a:pPr>
            <a:r>
              <a:rPr lang="en-GB" sz="2600" dirty="0" smtClean="0">
                <a:solidFill>
                  <a:srgbClr val="FF0000"/>
                </a:solidFill>
              </a:rPr>
              <a:t>Increasingly vocal in their demands – use of print media</a:t>
            </a:r>
          </a:p>
          <a:p>
            <a:pPr marL="45720" indent="0">
              <a:buClr>
                <a:srgbClr val="C66951"/>
              </a:buClr>
              <a:buNone/>
            </a:pPr>
            <a:endParaRPr lang="en-GB" sz="2600" dirty="0">
              <a:solidFill>
                <a:srgbClr val="FF0000"/>
              </a:solidFill>
            </a:endParaRPr>
          </a:p>
        </p:txBody>
      </p:sp>
      <p:sp>
        <p:nvSpPr>
          <p:cNvPr id="9" name="Rectangle 8"/>
          <p:cNvSpPr/>
          <p:nvPr/>
        </p:nvSpPr>
        <p:spPr>
          <a:xfrm>
            <a:off x="4568512" y="4206614"/>
            <a:ext cx="2740696" cy="1754326"/>
          </a:xfrm>
          <a:prstGeom prst="rect">
            <a:avLst/>
          </a:prstGeom>
        </p:spPr>
        <p:txBody>
          <a:bodyPr wrap="square">
            <a:spAutoFit/>
          </a:bodyPr>
          <a:lstStyle/>
          <a:p>
            <a:r>
              <a:rPr lang="en-US" dirty="0"/>
              <a:t> </a:t>
            </a:r>
            <a:r>
              <a:rPr lang="en-US" dirty="0" smtClean="0"/>
              <a:t>"You </a:t>
            </a:r>
            <a:r>
              <a:rPr lang="en-US" dirty="0"/>
              <a:t>should hope that this game will be over soon</a:t>
            </a:r>
            <a:r>
              <a:rPr lang="en-US" dirty="0" smtClean="0"/>
              <a:t>." Caricature showing Third </a:t>
            </a:r>
            <a:r>
              <a:rPr lang="en-US" dirty="0"/>
              <a:t>Estate carrying the Clergy and the Nobility on its back</a:t>
            </a:r>
          </a:p>
        </p:txBody>
      </p:sp>
      <p:pic>
        <p:nvPicPr>
          <p:cNvPr id="2" name="Picture 1"/>
          <p:cNvPicPr>
            <a:picLocks noChangeAspect="1"/>
          </p:cNvPicPr>
          <p:nvPr/>
        </p:nvPicPr>
        <p:blipFill rotWithShape="1">
          <a:blip r:embed="rId3"/>
          <a:srcRect l="60778" t="75003" r="5442" b="10440"/>
          <a:stretch/>
        </p:blipFill>
        <p:spPr>
          <a:xfrm>
            <a:off x="1912959" y="6268537"/>
            <a:ext cx="1808141" cy="335463"/>
          </a:xfrm>
          <a:prstGeom prst="rect">
            <a:avLst/>
          </a:prstGeom>
        </p:spPr>
      </p:pic>
      <p:pic>
        <p:nvPicPr>
          <p:cNvPr id="7" name="Picture 6"/>
          <p:cNvPicPr>
            <a:picLocks noChangeAspect="1"/>
          </p:cNvPicPr>
          <p:nvPr/>
        </p:nvPicPr>
        <p:blipFill>
          <a:blip r:embed="rId4"/>
          <a:stretch>
            <a:fillRect/>
          </a:stretch>
        </p:blipFill>
        <p:spPr>
          <a:xfrm>
            <a:off x="7693517" y="1526915"/>
            <a:ext cx="4305300" cy="5331085"/>
          </a:xfrm>
          <a:prstGeom prst="rect">
            <a:avLst/>
          </a:prstGeom>
        </p:spPr>
      </p:pic>
      <p:pic>
        <p:nvPicPr>
          <p:cNvPr id="12" name="Picture 11"/>
          <p:cNvPicPr>
            <a:picLocks noChangeAspect="1"/>
          </p:cNvPicPr>
          <p:nvPr/>
        </p:nvPicPr>
        <p:blipFill rotWithShape="1">
          <a:blip r:embed="rId3"/>
          <a:srcRect l="3362" t="11626" r="36612" b="10118"/>
          <a:stretch/>
        </p:blipFill>
        <p:spPr>
          <a:xfrm>
            <a:off x="508000" y="4465137"/>
            <a:ext cx="3213100" cy="1803400"/>
          </a:xfrm>
          <a:prstGeom prst="rect">
            <a:avLst/>
          </a:prstGeom>
        </p:spPr>
      </p:pic>
    </p:spTree>
    <p:extLst>
      <p:ext uri="{BB962C8B-B14F-4D97-AF65-F5344CB8AC3E}">
        <p14:creationId xmlns:p14="http://schemas.microsoft.com/office/powerpoint/2010/main" val="41124614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437236" y="4590526"/>
            <a:ext cx="2575775" cy="1718595"/>
          </a:xfrm>
        </p:spPr>
        <p:txBody>
          <a:bodyPr/>
          <a:lstStyle/>
          <a:p>
            <a:r>
              <a:rPr lang="en-US" sz="2800" dirty="0" smtClean="0"/>
              <a:t>‘What is the third Estate?’</a:t>
            </a:r>
            <a:br>
              <a:rPr lang="en-US" sz="2800" dirty="0" smtClean="0"/>
            </a:br>
            <a:r>
              <a:rPr lang="en-US" sz="2800" dirty="0"/>
              <a:t/>
            </a:r>
            <a:br>
              <a:rPr lang="en-US" sz="2800" dirty="0"/>
            </a:br>
            <a:r>
              <a:rPr lang="en-US" sz="2800" dirty="0"/>
              <a:t>Pamphlet by </a:t>
            </a:r>
            <a:r>
              <a:rPr lang="en-US" sz="2800" dirty="0" err="1"/>
              <a:t>Abbé</a:t>
            </a:r>
            <a:r>
              <a:rPr lang="en-US" sz="2800" dirty="0"/>
              <a:t> Emmanuel Joseph Sieyès, January 1789</a:t>
            </a:r>
            <a:br>
              <a:rPr lang="en-US" sz="2800" dirty="0"/>
            </a:br>
            <a:endParaRPr lang="en-US" sz="2800" dirty="0"/>
          </a:p>
        </p:txBody>
      </p:sp>
      <p:pic>
        <p:nvPicPr>
          <p:cNvPr id="8" name="Content Placeholder 7"/>
          <p:cNvPicPr>
            <a:picLocks noGrp="1" noChangeAspect="1"/>
          </p:cNvPicPr>
          <p:nvPr>
            <p:ph idx="1"/>
          </p:nvPr>
        </p:nvPicPr>
        <p:blipFill>
          <a:blip r:embed="rId3"/>
          <a:stretch>
            <a:fillRect/>
          </a:stretch>
        </p:blipFill>
        <p:spPr>
          <a:xfrm>
            <a:off x="420284" y="299602"/>
            <a:ext cx="3372840" cy="5643998"/>
          </a:xfrm>
          <a:prstGeom prst="rect">
            <a:avLst/>
          </a:prstGeom>
        </p:spPr>
      </p:pic>
      <p:pic>
        <p:nvPicPr>
          <p:cNvPr id="9" name="Picture 8"/>
          <p:cNvPicPr>
            <a:picLocks noChangeAspect="1"/>
          </p:cNvPicPr>
          <p:nvPr/>
        </p:nvPicPr>
        <p:blipFill>
          <a:blip r:embed="rId4"/>
          <a:stretch>
            <a:fillRect/>
          </a:stretch>
        </p:blipFill>
        <p:spPr>
          <a:xfrm>
            <a:off x="3989191" y="299602"/>
            <a:ext cx="4403118" cy="5643998"/>
          </a:xfrm>
          <a:prstGeom prst="rect">
            <a:avLst/>
          </a:prstGeom>
        </p:spPr>
      </p:pic>
    </p:spTree>
    <p:extLst>
      <p:ext uri="{BB962C8B-B14F-4D97-AF65-F5344CB8AC3E}">
        <p14:creationId xmlns:p14="http://schemas.microsoft.com/office/powerpoint/2010/main" val="29315439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sz="2800" b="1" dirty="0"/>
              <a:t>What key points does Sieyès express in this pamphlet? How does he define the different estates of </a:t>
            </a:r>
            <a:r>
              <a:rPr lang="en-GB" sz="2800" b="1" i="1" dirty="0" err="1"/>
              <a:t>ancien</a:t>
            </a:r>
            <a:r>
              <a:rPr lang="en-GB" sz="2800" b="1" i="1" dirty="0"/>
              <a:t> regime </a:t>
            </a:r>
            <a:r>
              <a:rPr lang="en-GB" sz="2800" b="1" dirty="0"/>
              <a:t>France? What does he say about the Third Estate in particular? Who are the constituents of the Third Estate?</a:t>
            </a:r>
            <a:endParaRPr lang="en-GB" sz="2800" dirty="0"/>
          </a:p>
          <a:p>
            <a:pPr lvl="0"/>
            <a:r>
              <a:rPr lang="en-GB" sz="2800" b="1" dirty="0"/>
              <a:t>Does Sieyès use any emotive or eye-catching language in order to try to get his points across to the reader?</a:t>
            </a:r>
            <a:endParaRPr lang="en-GB" sz="2800" dirty="0"/>
          </a:p>
          <a:p>
            <a:pPr lvl="0"/>
            <a:r>
              <a:rPr lang="en-GB" sz="2800" b="1" dirty="0"/>
              <a:t>How might you have responded to this pamphlet if you were a member of a) the third estate, b) the first or second estate, c) the monarchy?</a:t>
            </a:r>
            <a:endParaRPr lang="en-GB" sz="2800" dirty="0"/>
          </a:p>
          <a:p>
            <a:pPr marL="45720" indent="0">
              <a:buNone/>
            </a:pPr>
            <a:endParaRPr lang="en-US" dirty="0"/>
          </a:p>
        </p:txBody>
      </p:sp>
      <p:sp>
        <p:nvSpPr>
          <p:cNvPr id="3" name="Title 2"/>
          <p:cNvSpPr>
            <a:spLocks noGrp="1"/>
          </p:cNvSpPr>
          <p:nvPr>
            <p:ph type="title"/>
          </p:nvPr>
        </p:nvSpPr>
        <p:spPr/>
        <p:txBody>
          <a:bodyPr/>
          <a:lstStyle/>
          <a:p>
            <a:r>
              <a:rPr lang="en-GB" dirty="0" err="1"/>
              <a:t>Abbé</a:t>
            </a:r>
            <a:r>
              <a:rPr lang="en-GB" dirty="0"/>
              <a:t> Emmanuel Joseph Sieyès, </a:t>
            </a:r>
            <a:r>
              <a:rPr lang="en-US" dirty="0"/>
              <a:t>‘What is the Third Estate?’ (January 1789)</a:t>
            </a:r>
          </a:p>
        </p:txBody>
      </p:sp>
    </p:spTree>
    <p:extLst>
      <p:ext uri="{BB962C8B-B14F-4D97-AF65-F5344CB8AC3E}">
        <p14:creationId xmlns:p14="http://schemas.microsoft.com/office/powerpoint/2010/main" val="23330005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t="5033"/>
          <a:stretch/>
        </p:blipFill>
        <p:spPr>
          <a:xfrm>
            <a:off x="209320" y="0"/>
            <a:ext cx="11359615" cy="6873628"/>
          </a:xfrm>
          <a:prstGeom prst="rect">
            <a:avLst/>
          </a:prstGeom>
        </p:spPr>
      </p:pic>
      <p:sp>
        <p:nvSpPr>
          <p:cNvPr id="5" name="Title 2"/>
          <p:cNvSpPr txBox="1">
            <a:spLocks/>
          </p:cNvSpPr>
          <p:nvPr/>
        </p:nvSpPr>
        <p:spPr>
          <a:xfrm>
            <a:off x="0" y="102459"/>
            <a:ext cx="12085504" cy="1054394"/>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b="1" dirty="0" smtClean="0">
                <a:solidFill>
                  <a:srgbClr val="FF0000"/>
                </a:solidFill>
                <a:effectLst>
                  <a:outerShdw blurRad="38100" dist="38100" dir="2700000" algn="tl">
                    <a:srgbClr val="000000">
                      <a:alpha val="43137"/>
                    </a:srgbClr>
                  </a:outerShdw>
                </a:effectLst>
              </a:rPr>
              <a:t>France 1789: A global empire</a:t>
            </a:r>
            <a:endParaRPr lang="en-US" b="1" i="1" dirty="0">
              <a:solidFill>
                <a:srgbClr val="FF0000"/>
              </a:solidFill>
              <a:effectLst>
                <a:outerShdw blurRad="38100" dist="38100" dir="2700000" algn="tl">
                  <a:srgbClr val="000000">
                    <a:alpha val="43137"/>
                  </a:srgbClr>
                </a:outerShdw>
              </a:effectLst>
            </a:endParaRPr>
          </a:p>
        </p:txBody>
      </p:sp>
      <p:sp>
        <p:nvSpPr>
          <p:cNvPr id="7" name="Title 2"/>
          <p:cNvSpPr txBox="1">
            <a:spLocks/>
          </p:cNvSpPr>
          <p:nvPr/>
        </p:nvSpPr>
        <p:spPr>
          <a:xfrm>
            <a:off x="3973688" y="5803606"/>
            <a:ext cx="5305778" cy="1054394"/>
          </a:xfrm>
          <a:prstGeom prst="rect">
            <a:avLst/>
          </a:prstGeom>
        </p:spPr>
        <p:txBody>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sz="2400" dirty="0" smtClean="0">
                <a:solidFill>
                  <a:srgbClr val="0070C0"/>
                </a:solidFill>
              </a:rPr>
              <a:t>MAP SHOWING FRENCH MERCANTILE EMPIRE, C. 1750</a:t>
            </a:r>
            <a:endParaRPr lang="en-US" sz="2400" i="1" dirty="0">
              <a:solidFill>
                <a:srgbClr val="0070C0"/>
              </a:solidFill>
            </a:endParaRPr>
          </a:p>
        </p:txBody>
      </p:sp>
    </p:spTree>
    <p:extLst>
      <p:ext uri="{BB962C8B-B14F-4D97-AF65-F5344CB8AC3E}">
        <p14:creationId xmlns:p14="http://schemas.microsoft.com/office/powerpoint/2010/main" val="31372535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1789: A global empire</a:t>
            </a:r>
            <a:endParaRPr lang="en-US" i="1" dirty="0"/>
          </a:p>
        </p:txBody>
      </p:sp>
      <p:sp>
        <p:nvSpPr>
          <p:cNvPr id="6" name="Content Placeholder 1"/>
          <p:cNvSpPr txBox="1">
            <a:spLocks/>
          </p:cNvSpPr>
          <p:nvPr/>
        </p:nvSpPr>
        <p:spPr>
          <a:xfrm>
            <a:off x="357031" y="1698523"/>
            <a:ext cx="3467995" cy="4907942"/>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By 1789, France had an expansive overseas empire</a:t>
            </a:r>
          </a:p>
          <a:p>
            <a:pPr>
              <a:buClr>
                <a:srgbClr val="C66951"/>
              </a:buClr>
            </a:pPr>
            <a:r>
              <a:rPr lang="en-GB" sz="2600" dirty="0" smtClean="0">
                <a:solidFill>
                  <a:schemeClr val="accent6">
                    <a:lumMod val="75000"/>
                  </a:schemeClr>
                </a:solidFill>
              </a:rPr>
              <a:t>This came with its own problems</a:t>
            </a:r>
          </a:p>
          <a:p>
            <a:pPr algn="r">
              <a:buClr>
                <a:srgbClr val="C66951"/>
              </a:buClr>
              <a:buFontTx/>
              <a:buChar char="-"/>
            </a:pPr>
            <a:r>
              <a:rPr lang="en-GB" sz="2600" dirty="0" smtClean="0">
                <a:solidFill>
                  <a:schemeClr val="accent6">
                    <a:lumMod val="75000"/>
                  </a:schemeClr>
                </a:solidFill>
              </a:rPr>
              <a:t>Financial costs </a:t>
            </a:r>
          </a:p>
          <a:p>
            <a:pPr algn="r">
              <a:buClr>
                <a:srgbClr val="C66951"/>
              </a:buClr>
              <a:buFontTx/>
              <a:buChar char="-"/>
            </a:pPr>
            <a:r>
              <a:rPr lang="en-GB" sz="2600" dirty="0" smtClean="0">
                <a:solidFill>
                  <a:schemeClr val="accent6">
                    <a:lumMod val="75000"/>
                  </a:schemeClr>
                </a:solidFill>
              </a:rPr>
              <a:t>Possible dissidence and revolt (as would be case in San Domingo)</a:t>
            </a:r>
          </a:p>
          <a:p>
            <a:pPr algn="r">
              <a:buClr>
                <a:srgbClr val="C66951"/>
              </a:buClr>
              <a:buFontTx/>
              <a:buChar char="-"/>
            </a:pPr>
            <a:r>
              <a:rPr lang="en-GB" sz="2600" dirty="0" smtClean="0">
                <a:solidFill>
                  <a:schemeClr val="accent6">
                    <a:lumMod val="75000"/>
                  </a:schemeClr>
                </a:solidFill>
              </a:rPr>
              <a:t>Difficulty of competing with other European colonial powers</a:t>
            </a: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4" name="Picture 3"/>
          <p:cNvPicPr>
            <a:picLocks noChangeAspect="1"/>
          </p:cNvPicPr>
          <p:nvPr/>
        </p:nvPicPr>
        <p:blipFill>
          <a:blip r:embed="rId3"/>
          <a:stretch>
            <a:fillRect/>
          </a:stretch>
        </p:blipFill>
        <p:spPr>
          <a:xfrm>
            <a:off x="4068350" y="1634628"/>
            <a:ext cx="7901101" cy="5035732"/>
          </a:xfrm>
          <a:prstGeom prst="rect">
            <a:avLst/>
          </a:prstGeom>
        </p:spPr>
      </p:pic>
    </p:spTree>
    <p:extLst>
      <p:ext uri="{BB962C8B-B14F-4D97-AF65-F5344CB8AC3E}">
        <p14:creationId xmlns:p14="http://schemas.microsoft.com/office/powerpoint/2010/main" val="36202316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1789: a global empire</a:t>
            </a:r>
            <a:endParaRPr lang="en-US" i="1" dirty="0"/>
          </a:p>
        </p:txBody>
      </p:sp>
      <p:sp>
        <p:nvSpPr>
          <p:cNvPr id="6" name="Content Placeholder 1"/>
          <p:cNvSpPr txBox="1">
            <a:spLocks/>
          </p:cNvSpPr>
          <p:nvPr/>
        </p:nvSpPr>
        <p:spPr>
          <a:xfrm>
            <a:off x="357031" y="1698523"/>
            <a:ext cx="5167469" cy="4907942"/>
          </a:xfrm>
          <a:prstGeom prst="rect">
            <a:avLst/>
          </a:prstGeom>
        </p:spPr>
        <p:txBody>
          <a:bodyPr vert="horz" lIns="91440" tIns="45720" rIns="91440" bIns="45720" rtlCol="0">
            <a:normAutofit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Global empire a medium for extending European dynastic rivalries – esp. with England/Britain</a:t>
            </a:r>
          </a:p>
          <a:p>
            <a:pPr marL="45720" indent="0" algn="r">
              <a:buClr>
                <a:srgbClr val="C66951"/>
              </a:buClr>
              <a:buNone/>
            </a:pPr>
            <a:r>
              <a:rPr lang="en-US" sz="2600" dirty="0" smtClean="0">
                <a:solidFill>
                  <a:srgbClr val="00B050"/>
                </a:solidFill>
              </a:rPr>
              <a:t>Anglo-French </a:t>
            </a:r>
            <a:r>
              <a:rPr lang="en-US" sz="2600" dirty="0">
                <a:solidFill>
                  <a:srgbClr val="00B050"/>
                </a:solidFill>
              </a:rPr>
              <a:t>War (1702–13) – part of the War of the Spanish Succession</a:t>
            </a:r>
          </a:p>
          <a:p>
            <a:pPr marL="45720" indent="0" algn="r">
              <a:buClr>
                <a:srgbClr val="C66951"/>
              </a:buClr>
              <a:buNone/>
            </a:pPr>
            <a:r>
              <a:rPr lang="en-US" sz="2600" dirty="0">
                <a:solidFill>
                  <a:srgbClr val="00B050"/>
                </a:solidFill>
              </a:rPr>
              <a:t>Anglo-French War (1744–48) – part of the War of the Austrian Succession</a:t>
            </a:r>
          </a:p>
          <a:p>
            <a:pPr marL="45720" indent="0" algn="r">
              <a:buClr>
                <a:srgbClr val="C66951"/>
              </a:buClr>
              <a:buNone/>
            </a:pPr>
            <a:r>
              <a:rPr lang="en-US" sz="2600" dirty="0" smtClean="0">
                <a:solidFill>
                  <a:srgbClr val="00B050"/>
                </a:solidFill>
              </a:rPr>
              <a:t>Anglo-French </a:t>
            </a:r>
            <a:r>
              <a:rPr lang="en-US" sz="2600" dirty="0">
                <a:solidFill>
                  <a:srgbClr val="00B050"/>
                </a:solidFill>
              </a:rPr>
              <a:t>War (1756–63) – part of the Seven Years' War</a:t>
            </a: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7" name="Picture 6"/>
          <p:cNvPicPr>
            <a:picLocks noChangeAspect="1"/>
          </p:cNvPicPr>
          <p:nvPr/>
        </p:nvPicPr>
        <p:blipFill rotWithShape="1">
          <a:blip r:embed="rId3"/>
          <a:srcRect l="4349" t="5581" r="5212" b="17363"/>
          <a:stretch/>
        </p:blipFill>
        <p:spPr>
          <a:xfrm>
            <a:off x="5692462" y="1698523"/>
            <a:ext cx="6216260" cy="3771900"/>
          </a:xfrm>
          <a:prstGeom prst="rect">
            <a:avLst/>
          </a:prstGeom>
        </p:spPr>
      </p:pic>
      <p:sp>
        <p:nvSpPr>
          <p:cNvPr id="8" name="Rectangle 7"/>
          <p:cNvSpPr/>
          <p:nvPr/>
        </p:nvSpPr>
        <p:spPr>
          <a:xfrm>
            <a:off x="5812722" y="5470423"/>
            <a:ext cx="6096000" cy="369332"/>
          </a:xfrm>
          <a:prstGeom prst="rect">
            <a:avLst/>
          </a:prstGeom>
        </p:spPr>
        <p:txBody>
          <a:bodyPr>
            <a:spAutoFit/>
          </a:bodyPr>
          <a:lstStyle/>
          <a:p>
            <a:pPr algn="r"/>
            <a:r>
              <a:rPr lang="en-US" dirty="0" smtClean="0"/>
              <a:t>Geography of Seven Years War</a:t>
            </a:r>
            <a:endParaRPr lang="en-US" dirty="0"/>
          </a:p>
        </p:txBody>
      </p:sp>
    </p:spTree>
    <p:extLst>
      <p:ext uri="{BB962C8B-B14F-4D97-AF65-F5344CB8AC3E}">
        <p14:creationId xmlns:p14="http://schemas.microsoft.com/office/powerpoint/2010/main" val="3966453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France 1789: imperial setbacks</a:t>
            </a:r>
            <a:endParaRPr lang="en-US" i="1" dirty="0"/>
          </a:p>
        </p:txBody>
      </p:sp>
      <p:sp>
        <p:nvSpPr>
          <p:cNvPr id="6" name="Content Placeholder 1"/>
          <p:cNvSpPr txBox="1">
            <a:spLocks/>
          </p:cNvSpPr>
          <p:nvPr/>
        </p:nvSpPr>
        <p:spPr>
          <a:xfrm>
            <a:off x="346014" y="1698523"/>
            <a:ext cx="6572579"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Competition between France and Britain in North America</a:t>
            </a:r>
          </a:p>
          <a:p>
            <a:pPr>
              <a:buClr>
                <a:srgbClr val="C66951"/>
              </a:buClr>
            </a:pPr>
            <a:endParaRPr lang="en-GB" sz="2600" dirty="0">
              <a:solidFill>
                <a:schemeClr val="accent6">
                  <a:lumMod val="75000"/>
                </a:schemeClr>
              </a:solidFill>
            </a:endParaRPr>
          </a:p>
          <a:p>
            <a:pPr>
              <a:buClr>
                <a:srgbClr val="C66951"/>
              </a:buClr>
            </a:pPr>
            <a:r>
              <a:rPr lang="en-GB" sz="2600" dirty="0" smtClean="0">
                <a:solidFill>
                  <a:schemeClr val="accent6">
                    <a:lumMod val="75000"/>
                  </a:schemeClr>
                </a:solidFill>
              </a:rPr>
              <a:t>Britain allies with Native American tribes in French and Indian War </a:t>
            </a:r>
            <a:r>
              <a:rPr lang="en-GB" sz="2600" dirty="0">
                <a:solidFill>
                  <a:schemeClr val="accent6">
                    <a:lumMod val="75000"/>
                  </a:schemeClr>
                </a:solidFill>
              </a:rPr>
              <a:t> (</a:t>
            </a:r>
            <a:r>
              <a:rPr lang="en-GB" sz="2600" dirty="0" smtClean="0">
                <a:solidFill>
                  <a:schemeClr val="accent6">
                    <a:lumMod val="75000"/>
                  </a:schemeClr>
                </a:solidFill>
              </a:rPr>
              <a:t>1756–1763), North American theatre </a:t>
            </a:r>
            <a:r>
              <a:rPr lang="en-GB" sz="2600" dirty="0">
                <a:solidFill>
                  <a:schemeClr val="accent6">
                    <a:lumMod val="75000"/>
                  </a:schemeClr>
                </a:solidFill>
              </a:rPr>
              <a:t>of Seven </a:t>
            </a:r>
            <a:r>
              <a:rPr lang="en-GB" sz="2600" dirty="0" smtClean="0">
                <a:solidFill>
                  <a:schemeClr val="accent6">
                    <a:lumMod val="75000"/>
                  </a:schemeClr>
                </a:solidFill>
              </a:rPr>
              <a:t>Years’ War</a:t>
            </a:r>
            <a:endParaRPr lang="en-GB" sz="2600" dirty="0">
              <a:solidFill>
                <a:schemeClr val="accent6">
                  <a:lumMod val="75000"/>
                </a:schemeClr>
              </a:solidFill>
            </a:endParaRPr>
          </a:p>
          <a:p>
            <a:pPr>
              <a:buClr>
                <a:srgbClr val="C66951"/>
              </a:buClr>
            </a:pPr>
            <a:endParaRPr lang="en-GB" sz="2600" dirty="0">
              <a:solidFill>
                <a:schemeClr val="accent6">
                  <a:lumMod val="75000"/>
                </a:schemeClr>
              </a:solidFill>
            </a:endParaRPr>
          </a:p>
          <a:p>
            <a:pPr>
              <a:buClr>
                <a:srgbClr val="C66951"/>
              </a:buClr>
            </a:pPr>
            <a:r>
              <a:rPr lang="en-GB" sz="2600" dirty="0" smtClean="0">
                <a:solidFill>
                  <a:schemeClr val="accent6">
                    <a:lumMod val="75000"/>
                  </a:schemeClr>
                </a:solidFill>
              </a:rPr>
              <a:t>Canada ceded to Britain in resolution to Seven Years’ War</a:t>
            </a:r>
          </a:p>
          <a:p>
            <a:pPr>
              <a:buClr>
                <a:srgbClr val="C66951"/>
              </a:buClr>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sp>
        <p:nvSpPr>
          <p:cNvPr id="8" name="Rectangle 7"/>
          <p:cNvSpPr/>
          <p:nvPr/>
        </p:nvSpPr>
        <p:spPr>
          <a:xfrm>
            <a:off x="5812722" y="5470423"/>
            <a:ext cx="6096000" cy="369332"/>
          </a:xfrm>
          <a:prstGeom prst="rect">
            <a:avLst/>
          </a:prstGeom>
        </p:spPr>
        <p:txBody>
          <a:bodyPr>
            <a:spAutoFit/>
          </a:bodyPr>
          <a:lstStyle/>
          <a:p>
            <a:pPr algn="r"/>
            <a:r>
              <a:rPr lang="en-US" dirty="0" smtClean="0"/>
              <a:t>Geography of French and Indian War</a:t>
            </a:r>
            <a:endParaRPr lang="en-US" dirty="0"/>
          </a:p>
        </p:txBody>
      </p:sp>
      <p:pic>
        <p:nvPicPr>
          <p:cNvPr id="2" name="Picture 1"/>
          <p:cNvPicPr>
            <a:picLocks noChangeAspect="1"/>
          </p:cNvPicPr>
          <p:nvPr/>
        </p:nvPicPr>
        <p:blipFill>
          <a:blip r:embed="rId3"/>
          <a:stretch>
            <a:fillRect/>
          </a:stretch>
        </p:blipFill>
        <p:spPr>
          <a:xfrm>
            <a:off x="7062588" y="1698523"/>
            <a:ext cx="4846134" cy="3467100"/>
          </a:xfrm>
          <a:prstGeom prst="rect">
            <a:avLst/>
          </a:prstGeom>
        </p:spPr>
      </p:pic>
    </p:spTree>
    <p:extLst>
      <p:ext uri="{BB962C8B-B14F-4D97-AF65-F5344CB8AC3E}">
        <p14:creationId xmlns:p14="http://schemas.microsoft.com/office/powerpoint/2010/main" val="7049456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515092" y="0"/>
            <a:ext cx="9167484" cy="1342584"/>
          </a:xfrm>
          <a:prstGeom prst="rect">
            <a:avLst/>
          </a:prstGeom>
        </p:spPr>
        <p:txBody>
          <a:bodyPr wrap="square" lIns="540000" tIns="360000" rIns="540000" bIns="360000">
            <a:spAutoFit/>
          </a:bodyPr>
          <a:lstStyle/>
          <a:p>
            <a:r>
              <a:rPr lang="en-GB" sz="2000" b="1" u="sng" dirty="0" smtClean="0">
                <a:solidFill>
                  <a:prstClr val="black"/>
                </a:solidFill>
              </a:rPr>
              <a:t>Seven </a:t>
            </a:r>
            <a:r>
              <a:rPr lang="en-GB" sz="2000" b="1" u="sng" dirty="0">
                <a:solidFill>
                  <a:prstClr val="black"/>
                </a:solidFill>
              </a:rPr>
              <a:t>Years’ War (1756–1763)</a:t>
            </a:r>
          </a:p>
          <a:p>
            <a:endParaRPr lang="en-GB" sz="2000" b="1" u="sng" dirty="0">
              <a:solidFill>
                <a:prstClr val="black"/>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7728" y="740007"/>
            <a:ext cx="7034848" cy="5012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745833" y="5879292"/>
            <a:ext cx="5940528" cy="923330"/>
          </a:xfrm>
          <a:prstGeom prst="rect">
            <a:avLst/>
          </a:prstGeom>
        </p:spPr>
        <p:txBody>
          <a:bodyPr wrap="square">
            <a:spAutoFit/>
          </a:bodyPr>
          <a:lstStyle/>
          <a:p>
            <a:r>
              <a:rPr lang="en-GB" dirty="0"/>
              <a:t>Map of the British and French settlements in North America in 1750, before the French and Indian War (1754 to </a:t>
            </a:r>
            <a:r>
              <a:rPr lang="en-GB" dirty="0"/>
              <a:t>1763)</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320618132"/>
              </p:ext>
            </p:extLst>
          </p:nvPr>
        </p:nvGraphicFramePr>
        <p:xfrm>
          <a:off x="498194" y="1147050"/>
          <a:ext cx="2709388" cy="4464496"/>
        </p:xfrm>
        <a:graphic>
          <a:graphicData uri="http://schemas.openxmlformats.org/drawingml/2006/table">
            <a:tbl>
              <a:tblPr/>
              <a:tblGrid>
                <a:gridCol w="596066">
                  <a:extLst>
                    <a:ext uri="{9D8B030D-6E8A-4147-A177-3AD203B41FA5}">
                      <a16:colId xmlns:a16="http://schemas.microsoft.com/office/drawing/2014/main" val="20000"/>
                    </a:ext>
                  </a:extLst>
                </a:gridCol>
                <a:gridCol w="2113322">
                  <a:extLst>
                    <a:ext uri="{9D8B030D-6E8A-4147-A177-3AD203B41FA5}">
                      <a16:colId xmlns:a16="http://schemas.microsoft.com/office/drawing/2014/main" val="20001"/>
                    </a:ext>
                  </a:extLst>
                </a:gridCol>
              </a:tblGrid>
              <a:tr h="4464496">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r>
                        <a:rPr lang="en-GB" sz="1600" dirty="0"/>
                        <a:t/>
                      </a:r>
                      <a:br>
                        <a:rPr lang="en-GB" sz="1600" dirty="0"/>
                      </a:br>
                      <a:r>
                        <a:rPr lang="en-GB" sz="1600" dirty="0"/>
                        <a:t>Ending the Seven Year’s </a:t>
                      </a:r>
                      <a:r>
                        <a:rPr lang="en-GB" sz="1600" dirty="0" smtClean="0"/>
                        <a:t>War.</a:t>
                      </a:r>
                      <a:r>
                        <a:rPr lang="en-GB" sz="1600" dirty="0"/>
                        <a:t> </a:t>
                      </a:r>
                      <a:r>
                        <a:rPr lang="en-GB" sz="1600" b="1" dirty="0" smtClean="0">
                          <a:solidFill>
                            <a:srgbClr val="FF0000"/>
                          </a:solidFill>
                        </a:rPr>
                        <a:t>France </a:t>
                      </a:r>
                      <a:r>
                        <a:rPr lang="en-GB" sz="1600" b="1" dirty="0">
                          <a:solidFill>
                            <a:srgbClr val="FF0000"/>
                          </a:solidFill>
                        </a:rPr>
                        <a:t>ceded all mainland North American territories, except New Orleans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40944905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Road to revolution: American war of independence</a:t>
            </a:r>
            <a:endParaRPr lang="en-US" i="1" dirty="0"/>
          </a:p>
        </p:txBody>
      </p:sp>
      <p:sp>
        <p:nvSpPr>
          <p:cNvPr id="6" name="Content Placeholder 1"/>
          <p:cNvSpPr txBox="1">
            <a:spLocks/>
          </p:cNvSpPr>
          <p:nvPr/>
        </p:nvSpPr>
        <p:spPr>
          <a:xfrm>
            <a:off x="357031" y="1698523"/>
            <a:ext cx="5167469"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France allied itself with the revolutionaries during the American War of Independence (1775–1783)</a:t>
            </a:r>
          </a:p>
          <a:p>
            <a:pPr>
              <a:buClr>
                <a:srgbClr val="C66951"/>
              </a:buClr>
            </a:pPr>
            <a:r>
              <a:rPr lang="en-US" sz="2600" dirty="0" smtClean="0">
                <a:solidFill>
                  <a:schemeClr val="accent6">
                    <a:lumMod val="75000"/>
                  </a:schemeClr>
                </a:solidFill>
              </a:rPr>
              <a:t>War between British </a:t>
            </a:r>
            <a:r>
              <a:rPr lang="en-US" sz="2600" dirty="0">
                <a:solidFill>
                  <a:schemeClr val="accent6">
                    <a:lumMod val="75000"/>
                  </a:schemeClr>
                </a:solidFill>
              </a:rPr>
              <a:t>East India Company and </a:t>
            </a:r>
            <a:r>
              <a:rPr lang="en-US" sz="2600" dirty="0" smtClean="0">
                <a:solidFill>
                  <a:schemeClr val="accent6">
                    <a:lumMod val="75000"/>
                  </a:schemeClr>
                </a:solidFill>
              </a:rPr>
              <a:t>French-allied </a:t>
            </a:r>
            <a:r>
              <a:rPr lang="en-US" sz="2600" dirty="0">
                <a:solidFill>
                  <a:schemeClr val="accent6">
                    <a:lumMod val="75000"/>
                  </a:schemeClr>
                </a:solidFill>
              </a:rPr>
              <a:t>Kingdom of Mysore in </a:t>
            </a:r>
            <a:r>
              <a:rPr lang="en-US" sz="2600" dirty="0" smtClean="0">
                <a:solidFill>
                  <a:schemeClr val="accent6">
                    <a:lumMod val="75000"/>
                  </a:schemeClr>
                </a:solidFill>
              </a:rPr>
              <a:t>India (</a:t>
            </a:r>
            <a:r>
              <a:rPr lang="en-US" sz="2600" dirty="0">
                <a:solidFill>
                  <a:schemeClr val="accent6">
                    <a:lumMod val="75000"/>
                  </a:schemeClr>
                </a:solidFill>
              </a:rPr>
              <a:t>1780–1784) </a:t>
            </a:r>
            <a:r>
              <a:rPr lang="en-US" sz="2600" dirty="0" smtClean="0">
                <a:solidFill>
                  <a:schemeClr val="accent6">
                    <a:lumMod val="75000"/>
                  </a:schemeClr>
                </a:solidFill>
              </a:rPr>
              <a:t> </a:t>
            </a:r>
            <a:endParaRPr lang="en-GB" sz="2600" dirty="0" smtClean="0">
              <a:solidFill>
                <a:schemeClr val="accent6">
                  <a:lumMod val="75000"/>
                </a:schemeClr>
              </a:solidFill>
            </a:endParaRPr>
          </a:p>
          <a:p>
            <a:pPr marL="45720" indent="0">
              <a:buClr>
                <a:srgbClr val="C66951"/>
              </a:buClr>
              <a:buNone/>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4" name="Picture 3"/>
          <p:cNvPicPr>
            <a:picLocks noChangeAspect="1"/>
          </p:cNvPicPr>
          <p:nvPr/>
        </p:nvPicPr>
        <p:blipFill>
          <a:blip r:embed="rId3"/>
          <a:stretch>
            <a:fillRect/>
          </a:stretch>
        </p:blipFill>
        <p:spPr>
          <a:xfrm>
            <a:off x="5791200" y="1698523"/>
            <a:ext cx="6172200" cy="4767898"/>
          </a:xfrm>
          <a:prstGeom prst="rect">
            <a:avLst/>
          </a:prstGeom>
        </p:spPr>
      </p:pic>
      <p:sp>
        <p:nvSpPr>
          <p:cNvPr id="5" name="Rectangle 4"/>
          <p:cNvSpPr/>
          <p:nvPr/>
        </p:nvSpPr>
        <p:spPr>
          <a:xfrm>
            <a:off x="5791200" y="1698523"/>
            <a:ext cx="6096000" cy="646331"/>
          </a:xfrm>
          <a:prstGeom prst="rect">
            <a:avLst/>
          </a:prstGeom>
        </p:spPr>
        <p:txBody>
          <a:bodyPr>
            <a:spAutoFit/>
          </a:bodyPr>
          <a:lstStyle/>
          <a:p>
            <a:r>
              <a:rPr lang="en-US" dirty="0"/>
              <a:t>The British (center) surrender to French (left) and American (right) troops, at the Battle of Yorktown in 1781.</a:t>
            </a:r>
          </a:p>
        </p:txBody>
      </p:sp>
    </p:spTree>
    <p:extLst>
      <p:ext uri="{BB962C8B-B14F-4D97-AF65-F5344CB8AC3E}">
        <p14:creationId xmlns:p14="http://schemas.microsoft.com/office/powerpoint/2010/main" val="29866567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Road to revolution: American declaration of independence</a:t>
            </a:r>
            <a:endParaRPr lang="en-US" i="1" dirty="0"/>
          </a:p>
        </p:txBody>
      </p:sp>
      <p:sp>
        <p:nvSpPr>
          <p:cNvPr id="6" name="Content Placeholder 1"/>
          <p:cNvSpPr txBox="1">
            <a:spLocks/>
          </p:cNvSpPr>
          <p:nvPr/>
        </p:nvSpPr>
        <p:spPr>
          <a:xfrm>
            <a:off x="357031" y="1698523"/>
            <a:ext cx="7317397" cy="4907942"/>
          </a:xfrm>
          <a:prstGeom prst="rect">
            <a:avLst/>
          </a:prstGeom>
        </p:spPr>
        <p:txBody>
          <a:bodyPr vert="horz" lIns="91440" tIns="45720" rIns="91440" bIns="45720" rtlCol="0">
            <a:normAutofit fontScale="92500"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lvl="0"/>
            <a:r>
              <a:rPr lang="en-GB" sz="2400" b="1" dirty="0"/>
              <a:t>According to the opening paragraph, what is the goal of the writers? Why are they writing the declaration?</a:t>
            </a:r>
            <a:endParaRPr lang="en-GB" sz="2400" dirty="0"/>
          </a:p>
          <a:p>
            <a:pPr lvl="0"/>
            <a:r>
              <a:rPr lang="en-GB" sz="2400" b="1" dirty="0"/>
              <a:t>What rights do the writers claim that they have as individuals and citizens in the declaration?</a:t>
            </a:r>
            <a:endParaRPr lang="en-GB" sz="2400" dirty="0"/>
          </a:p>
          <a:p>
            <a:pPr lvl="0"/>
            <a:r>
              <a:rPr lang="en-GB" sz="2400" b="1" dirty="0"/>
              <a:t>What rights and powers does the declaration claim for the thirteen independent united states?</a:t>
            </a:r>
            <a:endParaRPr lang="en-GB" sz="2400" dirty="0"/>
          </a:p>
          <a:p>
            <a:pPr lvl="0"/>
            <a:r>
              <a:rPr lang="en-GB" sz="2400" b="1" dirty="0"/>
              <a:t>How does the declaration define the purpose and function of government</a:t>
            </a:r>
            <a:r>
              <a:rPr lang="en-GB" sz="2400" b="1" dirty="0" smtClean="0"/>
              <a:t>?</a:t>
            </a:r>
          </a:p>
          <a:p>
            <a:r>
              <a:rPr lang="en-GB" sz="2400" b="1" dirty="0" smtClean="0"/>
              <a:t>How does the declaration work as a piece of political rhetoric? Are there any noteworthy passages? How might you have responded to it </a:t>
            </a:r>
            <a:r>
              <a:rPr lang="en-GB" sz="2400" b="1" dirty="0"/>
              <a:t>if you were a member of a) the third estate, b) the first or second estate, c) the monarchy?</a:t>
            </a:r>
            <a:endParaRPr lang="en-GB" sz="2400" dirty="0"/>
          </a:p>
          <a:p>
            <a:pPr lvl="0"/>
            <a:endParaRPr lang="en-GB" dirty="0"/>
          </a:p>
          <a:p>
            <a:pPr marL="45720" indent="0">
              <a:buClr>
                <a:srgbClr val="C66951"/>
              </a:buClr>
              <a:buNone/>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2" name="Picture 1"/>
          <p:cNvPicPr>
            <a:picLocks noChangeAspect="1"/>
          </p:cNvPicPr>
          <p:nvPr/>
        </p:nvPicPr>
        <p:blipFill>
          <a:blip r:embed="rId3"/>
          <a:stretch>
            <a:fillRect/>
          </a:stretch>
        </p:blipFill>
        <p:spPr>
          <a:xfrm>
            <a:off x="7674428" y="1529092"/>
            <a:ext cx="4365169" cy="5180000"/>
          </a:xfrm>
          <a:prstGeom prst="rect">
            <a:avLst/>
          </a:prstGeom>
        </p:spPr>
      </p:pic>
    </p:spTree>
    <p:extLst>
      <p:ext uri="{BB962C8B-B14F-4D97-AF65-F5344CB8AC3E}">
        <p14:creationId xmlns:p14="http://schemas.microsoft.com/office/powerpoint/2010/main" val="16986842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Road to revolution: American war of independence</a:t>
            </a:r>
            <a:endParaRPr lang="en-US" i="1" dirty="0"/>
          </a:p>
        </p:txBody>
      </p:sp>
      <p:sp>
        <p:nvSpPr>
          <p:cNvPr id="6" name="Content Placeholder 1"/>
          <p:cNvSpPr txBox="1">
            <a:spLocks/>
          </p:cNvSpPr>
          <p:nvPr/>
        </p:nvSpPr>
        <p:spPr>
          <a:xfrm>
            <a:off x="357031" y="1698523"/>
            <a:ext cx="5167469"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France allied itself with the revolutionaries during the American War of Independence (1775–1783)</a:t>
            </a:r>
          </a:p>
          <a:p>
            <a:pPr>
              <a:buClr>
                <a:srgbClr val="C66951"/>
              </a:buClr>
            </a:pPr>
            <a:r>
              <a:rPr lang="en-GB" sz="2600" dirty="0" smtClean="0">
                <a:solidFill>
                  <a:schemeClr val="accent6">
                    <a:lumMod val="75000"/>
                  </a:schemeClr>
                </a:solidFill>
              </a:rPr>
              <a:t>Strategically successful, but created huge debt</a:t>
            </a:r>
          </a:p>
          <a:p>
            <a:pPr>
              <a:buClr>
                <a:srgbClr val="C66951"/>
              </a:buClr>
            </a:pPr>
            <a:r>
              <a:rPr lang="en-GB" sz="2600" dirty="0" smtClean="0">
                <a:solidFill>
                  <a:schemeClr val="accent6">
                    <a:lumMod val="75000"/>
                  </a:schemeClr>
                </a:solidFill>
              </a:rPr>
              <a:t>Calls for economic reform ignored</a:t>
            </a:r>
          </a:p>
          <a:p>
            <a:pPr>
              <a:buClr>
                <a:srgbClr val="C66951"/>
              </a:buClr>
            </a:pPr>
            <a:r>
              <a:rPr lang="en-GB" sz="2600" dirty="0" smtClean="0">
                <a:solidFill>
                  <a:schemeClr val="accent6">
                    <a:lumMod val="75000"/>
                  </a:schemeClr>
                </a:solidFill>
              </a:rPr>
              <a:t>Taxes levied to service debt bore overwhelmingly by Third Estate</a:t>
            </a:r>
          </a:p>
          <a:p>
            <a:pPr>
              <a:buClr>
                <a:srgbClr val="C66951"/>
              </a:buClr>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4" name="Picture 3"/>
          <p:cNvPicPr>
            <a:picLocks noChangeAspect="1"/>
          </p:cNvPicPr>
          <p:nvPr/>
        </p:nvPicPr>
        <p:blipFill>
          <a:blip r:embed="rId3"/>
          <a:stretch>
            <a:fillRect/>
          </a:stretch>
        </p:blipFill>
        <p:spPr>
          <a:xfrm>
            <a:off x="5791200" y="1698523"/>
            <a:ext cx="6172200" cy="4767898"/>
          </a:xfrm>
          <a:prstGeom prst="rect">
            <a:avLst/>
          </a:prstGeom>
        </p:spPr>
      </p:pic>
      <p:sp>
        <p:nvSpPr>
          <p:cNvPr id="5" name="Rectangle 4"/>
          <p:cNvSpPr/>
          <p:nvPr/>
        </p:nvSpPr>
        <p:spPr>
          <a:xfrm>
            <a:off x="5791200" y="1698523"/>
            <a:ext cx="6096000" cy="646331"/>
          </a:xfrm>
          <a:prstGeom prst="rect">
            <a:avLst/>
          </a:prstGeom>
        </p:spPr>
        <p:txBody>
          <a:bodyPr>
            <a:spAutoFit/>
          </a:bodyPr>
          <a:lstStyle/>
          <a:p>
            <a:r>
              <a:rPr lang="en-US" dirty="0"/>
              <a:t>The British (center) surrender to French (left) and American (right) troops, at the Battle of Yorktown in 1781.</a:t>
            </a:r>
          </a:p>
        </p:txBody>
      </p:sp>
    </p:spTree>
    <p:extLst>
      <p:ext uri="{BB962C8B-B14F-4D97-AF65-F5344CB8AC3E}">
        <p14:creationId xmlns:p14="http://schemas.microsoft.com/office/powerpoint/2010/main" val="21589630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Road to revolution: Revolutionary ideology</a:t>
            </a:r>
            <a:endParaRPr lang="en-US" i="1" dirty="0"/>
          </a:p>
        </p:txBody>
      </p:sp>
      <p:sp>
        <p:nvSpPr>
          <p:cNvPr id="6" name="Content Placeholder 1"/>
          <p:cNvSpPr txBox="1">
            <a:spLocks/>
          </p:cNvSpPr>
          <p:nvPr/>
        </p:nvSpPr>
        <p:spPr>
          <a:xfrm>
            <a:off x="357031" y="1698523"/>
            <a:ext cx="5529419" cy="4907942"/>
          </a:xfrm>
          <a:prstGeom prst="rect">
            <a:avLst/>
          </a:prstGeom>
        </p:spPr>
        <p:txBody>
          <a:bodyPr vert="horz" lIns="91440" tIns="45720" rIns="91440" bIns="45720" rtlCol="0">
            <a:normAutofit fontScale="92500" lnSpcReduction="1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600" dirty="0" smtClean="0">
                <a:solidFill>
                  <a:schemeClr val="accent6">
                    <a:lumMod val="75000"/>
                  </a:schemeClr>
                </a:solidFill>
              </a:rPr>
              <a:t>France allied itself with the revolutionaries during the American War of Independence – who had declared independence from monarchical “tyranny” on the understanding that “all men are created equal” and possessed of “certain inalienable rights”</a:t>
            </a:r>
          </a:p>
          <a:p>
            <a:pPr>
              <a:buClr>
                <a:srgbClr val="C66951"/>
              </a:buClr>
            </a:pPr>
            <a:r>
              <a:rPr lang="en-GB" sz="2600" dirty="0" smtClean="0">
                <a:solidFill>
                  <a:schemeClr val="accent6">
                    <a:lumMod val="75000"/>
                  </a:schemeClr>
                </a:solidFill>
              </a:rPr>
              <a:t>American revolutionaries became high-profile public figures in France: Benjamin Franklin (1776–1785) and Thomas Jefferson (1785–1789) each served as US Minister to France</a:t>
            </a:r>
          </a:p>
          <a:p>
            <a:pPr>
              <a:buClr>
                <a:srgbClr val="C66951"/>
              </a:buClr>
            </a:pPr>
            <a:endParaRPr lang="en-GB" sz="2600" dirty="0" smtClean="0">
              <a:solidFill>
                <a:schemeClr val="accent6">
                  <a:lumMod val="75000"/>
                </a:schemeClr>
              </a:solidFill>
            </a:endParaRPr>
          </a:p>
          <a:p>
            <a:pPr>
              <a:buClr>
                <a:srgbClr val="C66951"/>
              </a:buClr>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2" name="Picture 1"/>
          <p:cNvPicPr>
            <a:picLocks noChangeAspect="1"/>
          </p:cNvPicPr>
          <p:nvPr/>
        </p:nvPicPr>
        <p:blipFill>
          <a:blip r:embed="rId3"/>
          <a:stretch>
            <a:fillRect/>
          </a:stretch>
        </p:blipFill>
        <p:spPr>
          <a:xfrm>
            <a:off x="5886450" y="1698523"/>
            <a:ext cx="6096000" cy="4457700"/>
          </a:xfrm>
          <a:prstGeom prst="rect">
            <a:avLst/>
          </a:prstGeom>
        </p:spPr>
      </p:pic>
      <p:sp>
        <p:nvSpPr>
          <p:cNvPr id="7" name="Rectangle 6"/>
          <p:cNvSpPr/>
          <p:nvPr/>
        </p:nvSpPr>
        <p:spPr>
          <a:xfrm>
            <a:off x="6953060" y="6121196"/>
            <a:ext cx="5029390" cy="646331"/>
          </a:xfrm>
          <a:prstGeom prst="rect">
            <a:avLst/>
          </a:prstGeom>
        </p:spPr>
        <p:txBody>
          <a:bodyPr wrap="none">
            <a:spAutoFit/>
          </a:bodyPr>
          <a:lstStyle/>
          <a:p>
            <a:pPr algn="r"/>
            <a:r>
              <a:rPr lang="en-US" dirty="0"/>
              <a:t>Franklin's Reception at the Court of France, </a:t>
            </a:r>
            <a:r>
              <a:rPr lang="en-US" dirty="0" smtClean="0"/>
              <a:t>1778</a:t>
            </a:r>
          </a:p>
          <a:p>
            <a:pPr algn="r"/>
            <a:r>
              <a:rPr lang="en-US" dirty="0"/>
              <a:t>Anton </a:t>
            </a:r>
            <a:r>
              <a:rPr lang="en-US" dirty="0" smtClean="0"/>
              <a:t>Hohenstein, 19</a:t>
            </a:r>
            <a:r>
              <a:rPr lang="en-US" baseline="30000" dirty="0" smtClean="0"/>
              <a:t>th</a:t>
            </a:r>
            <a:r>
              <a:rPr lang="en-US" dirty="0" smtClean="0"/>
              <a:t> century</a:t>
            </a:r>
            <a:endParaRPr lang="en-US" dirty="0"/>
          </a:p>
        </p:txBody>
      </p:sp>
    </p:spTree>
    <p:extLst>
      <p:ext uri="{BB962C8B-B14F-4D97-AF65-F5344CB8AC3E}">
        <p14:creationId xmlns:p14="http://schemas.microsoft.com/office/powerpoint/2010/main" val="233023471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Road to revolution: revolutionary ideology</a:t>
            </a:r>
            <a:endParaRPr lang="en-US" i="1" dirty="0"/>
          </a:p>
        </p:txBody>
      </p:sp>
      <p:sp>
        <p:nvSpPr>
          <p:cNvPr id="6" name="Content Placeholder 1"/>
          <p:cNvSpPr txBox="1">
            <a:spLocks/>
          </p:cNvSpPr>
          <p:nvPr/>
        </p:nvSpPr>
        <p:spPr>
          <a:xfrm>
            <a:off x="357031" y="1698523"/>
            <a:ext cx="4519769"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400" dirty="0" smtClean="0">
                <a:solidFill>
                  <a:schemeClr val="accent6">
                    <a:lumMod val="75000"/>
                  </a:schemeClr>
                </a:solidFill>
              </a:rPr>
              <a:t>Many French soldiers were treated as revolutionary heroes in the new United States – inc. General </a:t>
            </a:r>
            <a:r>
              <a:rPr lang="fr-FR" sz="2400" dirty="0">
                <a:solidFill>
                  <a:schemeClr val="accent6">
                    <a:lumMod val="75000"/>
                  </a:schemeClr>
                </a:solidFill>
              </a:rPr>
              <a:t>Gilbert du Motier, Marquis de Lafayette</a:t>
            </a:r>
            <a:r>
              <a:rPr lang="en-US" sz="2400" dirty="0" smtClean="0">
                <a:solidFill>
                  <a:schemeClr val="accent6">
                    <a:lumMod val="75000"/>
                  </a:schemeClr>
                </a:solidFill>
              </a:rPr>
              <a:t> (pictured)</a:t>
            </a:r>
            <a:endParaRPr lang="en-GB" sz="2400" dirty="0" smtClean="0">
              <a:solidFill>
                <a:schemeClr val="accent6">
                  <a:lumMod val="75000"/>
                </a:schemeClr>
              </a:solidFill>
            </a:endParaRPr>
          </a:p>
          <a:p>
            <a:pPr>
              <a:buClr>
                <a:srgbClr val="C66951"/>
              </a:buClr>
            </a:pPr>
            <a:r>
              <a:rPr lang="en-GB" sz="2400" dirty="0" smtClean="0">
                <a:solidFill>
                  <a:schemeClr val="accent6">
                    <a:lumMod val="75000"/>
                  </a:schemeClr>
                </a:solidFill>
              </a:rPr>
              <a:t>Shared social and intellectual circles: Jefferson and Lafayette were personal friends</a:t>
            </a:r>
          </a:p>
          <a:p>
            <a:pPr>
              <a:buClr>
                <a:srgbClr val="C66951"/>
              </a:buClr>
            </a:pPr>
            <a:endParaRPr lang="en-GB" sz="2600" dirty="0" smtClean="0">
              <a:solidFill>
                <a:schemeClr val="accent6">
                  <a:lumMod val="75000"/>
                </a:schemeClr>
              </a:solidFill>
            </a:endParaRPr>
          </a:p>
          <a:p>
            <a:pPr>
              <a:buClr>
                <a:srgbClr val="C66951"/>
              </a:buClr>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pic>
        <p:nvPicPr>
          <p:cNvPr id="5" name="Picture 4"/>
          <p:cNvPicPr>
            <a:picLocks noChangeAspect="1"/>
          </p:cNvPicPr>
          <p:nvPr/>
        </p:nvPicPr>
        <p:blipFill>
          <a:blip r:embed="rId3"/>
          <a:stretch>
            <a:fillRect/>
          </a:stretch>
        </p:blipFill>
        <p:spPr>
          <a:xfrm>
            <a:off x="4876799" y="1474020"/>
            <a:ext cx="3819459" cy="5383980"/>
          </a:xfrm>
          <a:prstGeom prst="rect">
            <a:avLst/>
          </a:prstGeom>
        </p:spPr>
      </p:pic>
      <p:pic>
        <p:nvPicPr>
          <p:cNvPr id="8" name="Picture 7"/>
          <p:cNvPicPr>
            <a:picLocks noChangeAspect="1"/>
          </p:cNvPicPr>
          <p:nvPr/>
        </p:nvPicPr>
        <p:blipFill>
          <a:blip r:embed="rId4"/>
          <a:stretch>
            <a:fillRect/>
          </a:stretch>
        </p:blipFill>
        <p:spPr>
          <a:xfrm>
            <a:off x="7792051" y="1474020"/>
            <a:ext cx="4228499" cy="3099545"/>
          </a:xfrm>
          <a:prstGeom prst="rect">
            <a:avLst/>
          </a:prstGeom>
        </p:spPr>
      </p:pic>
      <p:pic>
        <p:nvPicPr>
          <p:cNvPr id="2" name="Picture 1"/>
          <p:cNvPicPr>
            <a:picLocks noChangeAspect="1"/>
          </p:cNvPicPr>
          <p:nvPr/>
        </p:nvPicPr>
        <p:blipFill>
          <a:blip r:embed="rId5"/>
          <a:stretch>
            <a:fillRect/>
          </a:stretch>
        </p:blipFill>
        <p:spPr>
          <a:xfrm>
            <a:off x="8017566" y="4573565"/>
            <a:ext cx="2066723" cy="1030313"/>
          </a:xfrm>
          <a:prstGeom prst="rect">
            <a:avLst/>
          </a:prstGeom>
        </p:spPr>
      </p:pic>
      <p:pic>
        <p:nvPicPr>
          <p:cNvPr id="4" name="Picture 3"/>
          <p:cNvPicPr>
            <a:picLocks noChangeAspect="1"/>
          </p:cNvPicPr>
          <p:nvPr/>
        </p:nvPicPr>
        <p:blipFill>
          <a:blip r:embed="rId6"/>
          <a:stretch>
            <a:fillRect/>
          </a:stretch>
        </p:blipFill>
        <p:spPr>
          <a:xfrm>
            <a:off x="10084289" y="5088721"/>
            <a:ext cx="1865538" cy="1688738"/>
          </a:xfrm>
          <a:prstGeom prst="rect">
            <a:avLst/>
          </a:prstGeom>
        </p:spPr>
      </p:pic>
    </p:spTree>
    <p:extLst>
      <p:ext uri="{BB962C8B-B14F-4D97-AF65-F5344CB8AC3E}">
        <p14:creationId xmlns:p14="http://schemas.microsoft.com/office/powerpoint/2010/main" val="5257223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1821" y="1663701"/>
            <a:ext cx="4713666" cy="4907942"/>
          </a:xfrm>
        </p:spPr>
        <p:txBody>
          <a:bodyPr>
            <a:normAutofit fontScale="85000" lnSpcReduction="20000"/>
          </a:bodyPr>
          <a:lstStyle/>
          <a:p>
            <a:pPr marL="45720" indent="0" algn="r">
              <a:buNone/>
            </a:pPr>
            <a:r>
              <a:rPr lang="en-GB" sz="2800" dirty="0" smtClean="0">
                <a:solidFill>
                  <a:srgbClr val="00B0F0"/>
                </a:solidFill>
              </a:rPr>
              <a:t>First estate: Clergy</a:t>
            </a:r>
          </a:p>
          <a:p>
            <a:pPr marL="45720" indent="0" algn="r">
              <a:buNone/>
            </a:pPr>
            <a:r>
              <a:rPr lang="en-GB" sz="2800" dirty="0" smtClean="0">
                <a:solidFill>
                  <a:srgbClr val="00B0F0"/>
                </a:solidFill>
              </a:rPr>
              <a:t>Exempt from most forms of taxation</a:t>
            </a:r>
          </a:p>
          <a:p>
            <a:pPr marL="45720" indent="0" algn="r">
              <a:buNone/>
            </a:pPr>
            <a:endParaRPr lang="en-GB" sz="2800" dirty="0" smtClean="0">
              <a:solidFill>
                <a:srgbClr val="7030A0"/>
              </a:solidFill>
            </a:endParaRPr>
          </a:p>
          <a:p>
            <a:pPr marL="45720" indent="0" algn="r">
              <a:buNone/>
            </a:pPr>
            <a:r>
              <a:rPr lang="en-GB" sz="2800" dirty="0" smtClean="0">
                <a:solidFill>
                  <a:srgbClr val="7030A0"/>
                </a:solidFill>
              </a:rPr>
              <a:t>Second estate: nobility – inc.</a:t>
            </a:r>
            <a:r>
              <a:rPr lang="en-GB" sz="2800" dirty="0">
                <a:solidFill>
                  <a:srgbClr val="7030A0"/>
                </a:solidFill>
              </a:rPr>
              <a:t> </a:t>
            </a:r>
            <a:r>
              <a:rPr lang="en-GB" sz="2800" dirty="0" smtClean="0">
                <a:solidFill>
                  <a:srgbClr val="7030A0"/>
                </a:solidFill>
              </a:rPr>
              <a:t>landed aristocracy</a:t>
            </a:r>
          </a:p>
          <a:p>
            <a:pPr marL="45720" indent="0" algn="r">
              <a:buNone/>
            </a:pPr>
            <a:r>
              <a:rPr lang="en-US" sz="2800" dirty="0" smtClean="0">
                <a:solidFill>
                  <a:srgbClr val="7030A0"/>
                </a:solidFill>
              </a:rPr>
              <a:t>Exempt </a:t>
            </a:r>
            <a:r>
              <a:rPr lang="en-US" sz="2800" dirty="0">
                <a:solidFill>
                  <a:srgbClr val="7030A0"/>
                </a:solidFill>
              </a:rPr>
              <a:t>from most forms of taxation</a:t>
            </a:r>
          </a:p>
          <a:p>
            <a:pPr marL="45720" indent="0" algn="r">
              <a:buNone/>
            </a:pPr>
            <a:endParaRPr lang="en-GB" sz="2800" dirty="0" smtClean="0">
              <a:solidFill>
                <a:srgbClr val="7030A0"/>
              </a:solidFill>
            </a:endParaRPr>
          </a:p>
          <a:p>
            <a:pPr marL="45720" indent="0" algn="r">
              <a:buNone/>
            </a:pPr>
            <a:endParaRPr lang="en-GB" sz="2800" dirty="0">
              <a:solidFill>
                <a:srgbClr val="7030A0"/>
              </a:solidFill>
            </a:endParaRPr>
          </a:p>
          <a:p>
            <a:pPr marL="45720" indent="0" algn="r">
              <a:buNone/>
            </a:pPr>
            <a:r>
              <a:rPr lang="en-US" sz="2800" dirty="0" smtClean="0">
                <a:solidFill>
                  <a:srgbClr val="FF0000"/>
                </a:solidFill>
              </a:rPr>
              <a:t>Third estate: everybody else</a:t>
            </a:r>
          </a:p>
          <a:p>
            <a:pPr marL="45720" indent="0" algn="r">
              <a:buNone/>
            </a:pPr>
            <a:r>
              <a:rPr lang="en-US" sz="2800" dirty="0" smtClean="0">
                <a:solidFill>
                  <a:srgbClr val="FF0000"/>
                </a:solidFill>
              </a:rPr>
              <a:t>Overwhelming burden of taxation </a:t>
            </a:r>
            <a:endParaRPr lang="en-US" sz="2800" dirty="0">
              <a:solidFill>
                <a:srgbClr val="FF0000"/>
              </a:solidFill>
            </a:endParaRPr>
          </a:p>
        </p:txBody>
      </p:sp>
      <p:sp>
        <p:nvSpPr>
          <p:cNvPr id="3" name="Title 2"/>
          <p:cNvSpPr>
            <a:spLocks noGrp="1"/>
          </p:cNvSpPr>
          <p:nvPr>
            <p:ph type="title"/>
          </p:nvPr>
        </p:nvSpPr>
        <p:spPr/>
        <p:txBody>
          <a:bodyPr/>
          <a:lstStyle/>
          <a:p>
            <a:r>
              <a:rPr lang="en-GB" dirty="0" smtClean="0"/>
              <a:t>France </a:t>
            </a:r>
            <a:r>
              <a:rPr lang="en-GB" dirty="0"/>
              <a:t>pre-1789</a:t>
            </a:r>
            <a:r>
              <a:rPr lang="en-GB" dirty="0" smtClean="0"/>
              <a:t>: The Three estates </a:t>
            </a:r>
            <a:endParaRPr lang="en-US" i="1" dirty="0"/>
          </a:p>
        </p:txBody>
      </p:sp>
      <p:pic>
        <p:nvPicPr>
          <p:cNvPr id="4" name="Picture 3"/>
          <p:cNvPicPr>
            <a:picLocks noChangeAspect="1"/>
          </p:cNvPicPr>
          <p:nvPr/>
        </p:nvPicPr>
        <p:blipFill>
          <a:blip r:embed="rId3"/>
          <a:stretch>
            <a:fillRect/>
          </a:stretch>
        </p:blipFill>
        <p:spPr>
          <a:xfrm>
            <a:off x="5074276" y="1509896"/>
            <a:ext cx="6885166" cy="5176817"/>
          </a:xfrm>
          <a:prstGeom prst="rect">
            <a:avLst/>
          </a:prstGeom>
        </p:spPr>
      </p:pic>
    </p:spTree>
    <p:extLst>
      <p:ext uri="{BB962C8B-B14F-4D97-AF65-F5344CB8AC3E}">
        <p14:creationId xmlns:p14="http://schemas.microsoft.com/office/powerpoint/2010/main" val="19807076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381067" y="3714728"/>
            <a:ext cx="2525183" cy="1645920"/>
          </a:xfrm>
        </p:spPr>
        <p:txBody>
          <a:bodyPr>
            <a:normAutofit fontScale="92500" lnSpcReduction="10000"/>
          </a:bodyPr>
          <a:lstStyle/>
          <a:p>
            <a:r>
              <a:rPr lang="en-GB" dirty="0" smtClean="0"/>
              <a:t>‘</a:t>
            </a:r>
            <a:r>
              <a:rPr lang="en-GB" sz="2400" dirty="0" smtClean="0"/>
              <a:t>On the Question: What is Enlightenment?’ (1784)</a:t>
            </a:r>
            <a:endParaRPr lang="en-US" sz="2400" dirty="0"/>
          </a:p>
        </p:txBody>
      </p:sp>
      <p:sp>
        <p:nvSpPr>
          <p:cNvPr id="4" name="Title 2"/>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dirty="0" smtClean="0"/>
              <a:t>‘What is Enlightenment?’</a:t>
            </a:r>
            <a:endParaRPr lang="en-US" i="1" dirty="0"/>
          </a:p>
        </p:txBody>
      </p:sp>
      <p:pic>
        <p:nvPicPr>
          <p:cNvPr id="5" name="Picture 4"/>
          <p:cNvPicPr>
            <a:picLocks noChangeAspect="1"/>
          </p:cNvPicPr>
          <p:nvPr/>
        </p:nvPicPr>
        <p:blipFill>
          <a:blip r:embed="rId3"/>
          <a:stretch>
            <a:fillRect/>
          </a:stretch>
        </p:blipFill>
        <p:spPr>
          <a:xfrm>
            <a:off x="5410910" y="1410241"/>
            <a:ext cx="3529890" cy="4608975"/>
          </a:xfrm>
          <a:prstGeom prst="rect">
            <a:avLst/>
          </a:prstGeom>
        </p:spPr>
      </p:pic>
      <p:sp>
        <p:nvSpPr>
          <p:cNvPr id="6" name="Rectangle 5"/>
          <p:cNvSpPr/>
          <p:nvPr/>
        </p:nvSpPr>
        <p:spPr>
          <a:xfrm>
            <a:off x="9550400" y="502300"/>
            <a:ext cx="2355850" cy="2677656"/>
          </a:xfrm>
          <a:prstGeom prst="rect">
            <a:avLst/>
          </a:prstGeom>
        </p:spPr>
        <p:txBody>
          <a:bodyPr wrap="square">
            <a:spAutoFit/>
          </a:bodyPr>
          <a:lstStyle/>
          <a:p>
            <a:r>
              <a:rPr lang="de-DE" sz="2800" dirty="0">
                <a:solidFill>
                  <a:schemeClr val="bg1"/>
                </a:solidFill>
              </a:rPr>
              <a:t>IMMANUEL KANT (1724-1804</a:t>
            </a:r>
            <a:r>
              <a:rPr lang="de-DE" sz="2800" dirty="0" smtClean="0">
                <a:solidFill>
                  <a:schemeClr val="bg1"/>
                </a:solidFill>
              </a:rPr>
              <a:t>) Prussian (German) philosopher</a:t>
            </a:r>
            <a:endParaRPr lang="de-DE" sz="2800" dirty="0">
              <a:solidFill>
                <a:schemeClr val="bg1"/>
              </a:solidFill>
            </a:endParaRPr>
          </a:p>
        </p:txBody>
      </p:sp>
      <p:sp>
        <p:nvSpPr>
          <p:cNvPr id="7" name="Rectangle 6"/>
          <p:cNvSpPr/>
          <p:nvPr/>
        </p:nvSpPr>
        <p:spPr>
          <a:xfrm>
            <a:off x="675999" y="1841128"/>
            <a:ext cx="3616601" cy="4524315"/>
          </a:xfrm>
          <a:prstGeom prst="rect">
            <a:avLst/>
          </a:prstGeom>
        </p:spPr>
        <p:txBody>
          <a:bodyPr wrap="square">
            <a:spAutoFit/>
          </a:bodyPr>
          <a:lstStyle/>
          <a:p>
            <a:pPr lvl="0"/>
            <a:r>
              <a:rPr lang="en-GB" sz="2400" dirty="0"/>
              <a:t>What is Kant’s argument? What does he say enlightenment ‘is’ and ‘is not’? How does he distinguish between ‘an age of enlighten</a:t>
            </a:r>
            <a:r>
              <a:rPr lang="en-GB" sz="2400" i="1" u="sng" dirty="0"/>
              <a:t>ment</a:t>
            </a:r>
            <a:r>
              <a:rPr lang="en-GB" sz="2400" dirty="0"/>
              <a:t>’ and ‘an enlighten</a:t>
            </a:r>
            <a:r>
              <a:rPr lang="en-GB" sz="2400" i="1" u="sng" dirty="0"/>
              <a:t>ed</a:t>
            </a:r>
            <a:r>
              <a:rPr lang="en-GB" sz="2400" dirty="0"/>
              <a:t> age’? What metaphors or rhetorical devices does Kant use to explain his ideas about enlightenment?</a:t>
            </a:r>
          </a:p>
        </p:txBody>
      </p:sp>
    </p:spTree>
    <p:extLst>
      <p:ext uri="{BB962C8B-B14F-4D97-AF65-F5344CB8AC3E}">
        <p14:creationId xmlns:p14="http://schemas.microsoft.com/office/powerpoint/2010/main" val="362232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Road to revolution: revolutionary ideology - Enlightenment</a:t>
            </a:r>
            <a:endParaRPr lang="en-GB" dirty="0"/>
          </a:p>
        </p:txBody>
      </p:sp>
      <p:sp>
        <p:nvSpPr>
          <p:cNvPr id="3" name="Content Placeholder 2"/>
          <p:cNvSpPr>
            <a:spLocks noGrp="1"/>
          </p:cNvSpPr>
          <p:nvPr>
            <p:ph idx="1"/>
          </p:nvPr>
        </p:nvSpPr>
        <p:spPr>
          <a:xfrm>
            <a:off x="507999" y="1719071"/>
            <a:ext cx="8030073" cy="4407408"/>
          </a:xfrm>
        </p:spPr>
        <p:txBody>
          <a:bodyPr>
            <a:normAutofit fontScale="77500" lnSpcReduction="20000"/>
          </a:bodyPr>
          <a:lstStyle/>
          <a:p>
            <a:pPr marL="45720" indent="0">
              <a:buNone/>
            </a:pPr>
            <a:r>
              <a:rPr lang="en-GB" sz="3600" b="1" dirty="0" smtClean="0"/>
              <a:t>A LIGHT METAPHOR: </a:t>
            </a:r>
            <a:r>
              <a:rPr lang="en-GB" sz="3600" dirty="0" smtClean="0"/>
              <a:t>(all terms contemporary)</a:t>
            </a:r>
          </a:p>
          <a:p>
            <a:r>
              <a:rPr lang="en-GB" sz="3600" dirty="0" smtClean="0"/>
              <a:t>1. France – ‘Le Siècle des Lumieres’ (The Century of Lights)</a:t>
            </a:r>
          </a:p>
          <a:p>
            <a:r>
              <a:rPr lang="en-GB" sz="3600" dirty="0" smtClean="0"/>
              <a:t>2. Germany – ‘Aufklarung’ – derived from the weather and the clearance of cloudy skies</a:t>
            </a:r>
          </a:p>
          <a:p>
            <a:r>
              <a:rPr lang="en-GB" sz="3600" dirty="0" smtClean="0"/>
              <a:t>3. Italy – ‘Illuminismo’ – similar to Germany </a:t>
            </a:r>
          </a:p>
          <a:p>
            <a:r>
              <a:rPr lang="en-GB" sz="3600" dirty="0" smtClean="0"/>
              <a:t>4. Russia – ‘Prosveschenie’ – similar to Germany</a:t>
            </a:r>
          </a:p>
          <a:p>
            <a:pPr marL="45720" indent="0">
              <a:buNone/>
            </a:pPr>
            <a:endParaRPr lang="en-GB" dirty="0" smtClean="0"/>
          </a:p>
          <a:p>
            <a:pPr marL="45720" indent="0">
              <a:buNone/>
            </a:pPr>
            <a:endParaRPr lang="en-GB" dirty="0" smtClean="0"/>
          </a:p>
        </p:txBody>
      </p:sp>
      <p:pic>
        <p:nvPicPr>
          <p:cNvPr id="4" name="Picture 3"/>
          <p:cNvPicPr>
            <a:picLocks noChangeAspect="1"/>
          </p:cNvPicPr>
          <p:nvPr/>
        </p:nvPicPr>
        <p:blipFill>
          <a:blip r:embed="rId2"/>
          <a:stretch>
            <a:fillRect/>
          </a:stretch>
        </p:blipFill>
        <p:spPr>
          <a:xfrm>
            <a:off x="8618627" y="1645582"/>
            <a:ext cx="3331002" cy="4446700"/>
          </a:xfrm>
          <a:prstGeom prst="rect">
            <a:avLst/>
          </a:prstGeom>
        </p:spPr>
      </p:pic>
      <p:sp>
        <p:nvSpPr>
          <p:cNvPr id="5" name="Rectangle 4"/>
          <p:cNvSpPr/>
          <p:nvPr/>
        </p:nvSpPr>
        <p:spPr>
          <a:xfrm>
            <a:off x="4032173" y="6250643"/>
            <a:ext cx="7917456" cy="369332"/>
          </a:xfrm>
          <a:prstGeom prst="rect">
            <a:avLst/>
          </a:prstGeom>
        </p:spPr>
        <p:txBody>
          <a:bodyPr wrap="square">
            <a:spAutoFit/>
          </a:bodyPr>
          <a:lstStyle/>
          <a:p>
            <a:pPr algn="r"/>
            <a:r>
              <a:rPr lang="en-GB" dirty="0" smtClean="0">
                <a:solidFill>
                  <a:prstClr val="black"/>
                </a:solidFill>
                <a:latin typeface="Calibri"/>
              </a:rPr>
              <a:t>‘Benjamin </a:t>
            </a:r>
            <a:r>
              <a:rPr lang="en-GB" dirty="0">
                <a:solidFill>
                  <a:prstClr val="black"/>
                </a:solidFill>
                <a:latin typeface="Calibri"/>
              </a:rPr>
              <a:t>Franklin Drawing Electricity from the </a:t>
            </a:r>
            <a:r>
              <a:rPr lang="en-GB" dirty="0" smtClean="0">
                <a:solidFill>
                  <a:prstClr val="black"/>
                </a:solidFill>
                <a:latin typeface="Calibri"/>
              </a:rPr>
              <a:t>Sky,’ </a:t>
            </a:r>
            <a:r>
              <a:rPr lang="en-GB" dirty="0">
                <a:solidFill>
                  <a:prstClr val="black"/>
                </a:solidFill>
                <a:latin typeface="Calibri"/>
              </a:rPr>
              <a:t>Benjamin </a:t>
            </a:r>
            <a:r>
              <a:rPr lang="en-GB" dirty="0" smtClean="0">
                <a:solidFill>
                  <a:prstClr val="black"/>
                </a:solidFill>
                <a:latin typeface="Calibri"/>
              </a:rPr>
              <a:t>West (c. 1816)</a:t>
            </a:r>
            <a:endParaRPr lang="en-GB" dirty="0">
              <a:solidFill>
                <a:prstClr val="black"/>
              </a:solidFill>
              <a:latin typeface="Calibri"/>
            </a:endParaRPr>
          </a:p>
        </p:txBody>
      </p:sp>
    </p:spTree>
    <p:extLst>
      <p:ext uri="{BB962C8B-B14F-4D97-AF65-F5344CB8AC3E}">
        <p14:creationId xmlns:p14="http://schemas.microsoft.com/office/powerpoint/2010/main" val="37659333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30752" y="1698523"/>
            <a:ext cx="4552261" cy="4907942"/>
          </a:xfrm>
        </p:spPr>
        <p:txBody>
          <a:bodyPr>
            <a:normAutofit/>
          </a:bodyPr>
          <a:lstStyle/>
          <a:p>
            <a:r>
              <a:rPr lang="en-GB" sz="2500" dirty="0" smtClean="0"/>
              <a:t>CATHERINE THE GREAT (1729-96); Empress of Russia:</a:t>
            </a:r>
          </a:p>
          <a:p>
            <a:pPr marL="320040" lvl="1" indent="0" algn="r">
              <a:buNone/>
            </a:pPr>
            <a:r>
              <a:rPr lang="en-GB" sz="2100" dirty="0" smtClean="0"/>
              <a:t>	“ </a:t>
            </a:r>
            <a:r>
              <a:rPr lang="en-GB" sz="2500" dirty="0" smtClean="0"/>
              <a:t>… our century received the contemporary title of the century of philosophy from all sides, and we have already pre-selected its epitaph: enlightenment.”</a:t>
            </a:r>
          </a:p>
          <a:p>
            <a:pPr marL="320040" lvl="1" indent="0" algn="r">
              <a:buNone/>
            </a:pPr>
            <a:r>
              <a:rPr lang="en-GB" sz="2500" dirty="0" smtClean="0"/>
              <a:t>(1786)</a:t>
            </a:r>
          </a:p>
        </p:txBody>
      </p:sp>
      <p:pic>
        <p:nvPicPr>
          <p:cNvPr id="5" name="Content Placeholder 4" descr="210px-Johann-Baptist_Lampi_d__%C3%84__007.jpg"/>
          <p:cNvPicPr>
            <a:picLocks noGrp="1" noChangeAspect="1"/>
          </p:cNvPicPr>
          <p:nvPr>
            <p:ph sz="half" idx="2"/>
          </p:nvPr>
        </p:nvPicPr>
        <p:blipFill>
          <a:blip r:embed="rId3" cstate="print"/>
          <a:stretch>
            <a:fillRect/>
          </a:stretch>
        </p:blipFill>
        <p:spPr>
          <a:xfrm>
            <a:off x="4210050" y="1698523"/>
            <a:ext cx="2920702" cy="3850016"/>
          </a:xfrm>
        </p:spPr>
      </p:pic>
      <p:sp>
        <p:nvSpPr>
          <p:cNvPr id="6" name="Content Placeholder 1"/>
          <p:cNvSpPr txBox="1">
            <a:spLocks/>
          </p:cNvSpPr>
          <p:nvPr/>
        </p:nvSpPr>
        <p:spPr>
          <a:xfrm>
            <a:off x="209551" y="1698523"/>
            <a:ext cx="4000499" cy="4907942"/>
          </a:xfrm>
          <a:prstGeom prst="rect">
            <a:avLst/>
          </a:prstGeom>
        </p:spPr>
        <p:txBody>
          <a:bodyPr vert="horz" lIns="91440" tIns="45720" rIns="91440" bIns="45720" rtlCol="0">
            <a:norm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pPr>
            <a:r>
              <a:rPr lang="en-GB" sz="2500" dirty="0" smtClean="0">
                <a:solidFill>
                  <a:schemeClr val="accent6">
                    <a:lumMod val="75000"/>
                  </a:schemeClr>
                </a:solidFill>
              </a:rPr>
              <a:t>18</a:t>
            </a:r>
            <a:r>
              <a:rPr lang="en-GB" sz="2500" baseline="30000" dirty="0" smtClean="0">
                <a:solidFill>
                  <a:schemeClr val="accent6">
                    <a:lumMod val="75000"/>
                  </a:schemeClr>
                </a:solidFill>
              </a:rPr>
              <a:t>th</a:t>
            </a:r>
            <a:r>
              <a:rPr lang="en-GB" sz="2500" dirty="0" smtClean="0">
                <a:solidFill>
                  <a:schemeClr val="accent6">
                    <a:lumMod val="75000"/>
                  </a:schemeClr>
                </a:solidFill>
              </a:rPr>
              <a:t> century an age of intellectual ferment, in which new philosophical, scientific and political ideas, methods and practices became widely disseminated – with France at the vanguard</a:t>
            </a:r>
          </a:p>
          <a:p>
            <a:pPr>
              <a:buClr>
                <a:srgbClr val="C66951"/>
              </a:buClr>
            </a:pPr>
            <a:endParaRPr lang="en-GB" sz="2600" dirty="0" smtClean="0">
              <a:solidFill>
                <a:schemeClr val="accent6">
                  <a:lumMod val="75000"/>
                </a:schemeClr>
              </a:solidFill>
            </a:endParaRPr>
          </a:p>
          <a:p>
            <a:pPr>
              <a:buClr>
                <a:srgbClr val="C66951"/>
              </a:buClr>
            </a:pPr>
            <a:endParaRPr lang="en-GB" sz="2600" dirty="0">
              <a:solidFill>
                <a:schemeClr val="accent6">
                  <a:lumMod val="75000"/>
                </a:schemeClr>
              </a:solidFill>
            </a:endParaRPr>
          </a:p>
          <a:p>
            <a:pPr marL="45720" indent="0">
              <a:buClr>
                <a:srgbClr val="C66951"/>
              </a:buClr>
              <a:buNone/>
            </a:pPr>
            <a:endParaRPr lang="en-GB" sz="2600" dirty="0" smtClean="0">
              <a:solidFill>
                <a:schemeClr val="accent6">
                  <a:lumMod val="75000"/>
                </a:schemeClr>
              </a:solidFill>
            </a:endParaRPr>
          </a:p>
          <a:p>
            <a:pPr marL="45720" indent="0">
              <a:buClr>
                <a:srgbClr val="C66951"/>
              </a:buClr>
              <a:buNone/>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a:buClr>
                <a:srgbClr val="C66951"/>
              </a:buClr>
              <a:buFontTx/>
              <a:buChar char="-"/>
            </a:pPr>
            <a:endParaRPr lang="en-GB" sz="2600" dirty="0" smtClean="0">
              <a:solidFill>
                <a:srgbClr val="FF0000"/>
              </a:solidFill>
            </a:endParaRPr>
          </a:p>
          <a:p>
            <a:pPr marL="45720" indent="0">
              <a:buClr>
                <a:srgbClr val="C66951"/>
              </a:buClr>
              <a:buNone/>
            </a:pPr>
            <a:endParaRPr lang="en-GB" sz="2600" dirty="0">
              <a:solidFill>
                <a:srgbClr val="FF0000"/>
              </a:solidFill>
            </a:endParaRPr>
          </a:p>
        </p:txBody>
      </p:sp>
      <p:sp>
        <p:nvSpPr>
          <p:cNvPr id="8" name="Title 2"/>
          <p:cNvSpPr>
            <a:spLocks noGrp="1"/>
          </p:cNvSpPr>
          <p:nvPr>
            <p:ph type="title"/>
          </p:nvPr>
        </p:nvSpPr>
        <p:spPr>
          <a:xfrm>
            <a:off x="508000" y="355847"/>
            <a:ext cx="11175013" cy="1054394"/>
          </a:xfrm>
        </p:spPr>
        <p:txBody>
          <a:bodyPr/>
          <a:lstStyle/>
          <a:p>
            <a:r>
              <a:rPr lang="en-GB" dirty="0" smtClean="0"/>
              <a:t>Road to revolution: revolutionary ideology - Enlightenment</a:t>
            </a:r>
            <a:endParaRPr lang="en-US" i="1" dirty="0"/>
          </a:p>
        </p:txBody>
      </p:sp>
    </p:spTree>
    <p:extLst>
      <p:ext uri="{BB962C8B-B14F-4D97-AF65-F5344CB8AC3E}">
        <p14:creationId xmlns:p14="http://schemas.microsoft.com/office/powerpoint/2010/main" val="292271037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revolutionary ideology – the age of reason</a:t>
            </a:r>
            <a:endParaRPr lang="en-US" i="1" dirty="0"/>
          </a:p>
        </p:txBody>
      </p:sp>
      <p:sp>
        <p:nvSpPr>
          <p:cNvPr id="7" name="Title 2"/>
          <p:cNvSpPr txBox="1">
            <a:spLocks/>
          </p:cNvSpPr>
          <p:nvPr/>
        </p:nvSpPr>
        <p:spPr>
          <a:xfrm>
            <a:off x="372532" y="1628774"/>
            <a:ext cx="8398933" cy="2025403"/>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pPr algn="l"/>
            <a:r>
              <a:rPr lang="en-GB" dirty="0" smtClean="0">
                <a:solidFill>
                  <a:schemeClr val="accent6">
                    <a:lumMod val="75000"/>
                  </a:schemeClr>
                </a:solidFill>
              </a:rPr>
              <a:t>Thomas </a:t>
            </a:r>
            <a:r>
              <a:rPr lang="en-GB" dirty="0" err="1" smtClean="0">
                <a:solidFill>
                  <a:schemeClr val="accent6">
                    <a:lumMod val="75000"/>
                  </a:schemeClr>
                </a:solidFill>
              </a:rPr>
              <a:t>paine</a:t>
            </a:r>
            <a:r>
              <a:rPr lang="en-GB" dirty="0" smtClean="0">
                <a:solidFill>
                  <a:schemeClr val="accent6">
                    <a:lumMod val="75000"/>
                  </a:schemeClr>
                </a:solidFill>
              </a:rPr>
              <a:t> – British-born American revolutionary, later supporter of French revolution</a:t>
            </a:r>
            <a:endParaRPr lang="en-US" i="1" dirty="0">
              <a:solidFill>
                <a:schemeClr val="accent6">
                  <a:lumMod val="75000"/>
                </a:schemeClr>
              </a:solidFill>
            </a:endParaRPr>
          </a:p>
        </p:txBody>
      </p:sp>
      <p:pic>
        <p:nvPicPr>
          <p:cNvPr id="2" name="Picture 1"/>
          <p:cNvPicPr>
            <a:picLocks noChangeAspect="1"/>
          </p:cNvPicPr>
          <p:nvPr/>
        </p:nvPicPr>
        <p:blipFill>
          <a:blip r:embed="rId3"/>
          <a:stretch>
            <a:fillRect/>
          </a:stretch>
        </p:blipFill>
        <p:spPr>
          <a:xfrm>
            <a:off x="6565384" y="3714750"/>
            <a:ext cx="2488129" cy="2978401"/>
          </a:xfrm>
          <a:prstGeom prst="rect">
            <a:avLst/>
          </a:prstGeom>
        </p:spPr>
      </p:pic>
      <p:pic>
        <p:nvPicPr>
          <p:cNvPr id="5" name="Picture 4"/>
          <p:cNvPicPr>
            <a:picLocks noChangeAspect="1"/>
          </p:cNvPicPr>
          <p:nvPr/>
        </p:nvPicPr>
        <p:blipFill>
          <a:blip r:embed="rId4"/>
          <a:stretch>
            <a:fillRect/>
          </a:stretch>
        </p:blipFill>
        <p:spPr>
          <a:xfrm>
            <a:off x="9053513" y="1628774"/>
            <a:ext cx="3138487" cy="5064377"/>
          </a:xfrm>
          <a:prstGeom prst="rect">
            <a:avLst/>
          </a:prstGeom>
        </p:spPr>
      </p:pic>
      <p:pic>
        <p:nvPicPr>
          <p:cNvPr id="4" name="Picture 3"/>
          <p:cNvPicPr>
            <a:picLocks noChangeAspect="1"/>
          </p:cNvPicPr>
          <p:nvPr/>
        </p:nvPicPr>
        <p:blipFill>
          <a:blip r:embed="rId5"/>
          <a:stretch>
            <a:fillRect/>
          </a:stretch>
        </p:blipFill>
        <p:spPr>
          <a:xfrm>
            <a:off x="372532" y="3602739"/>
            <a:ext cx="2823661" cy="3090412"/>
          </a:xfrm>
          <a:prstGeom prst="rect">
            <a:avLst/>
          </a:prstGeom>
        </p:spPr>
      </p:pic>
      <p:pic>
        <p:nvPicPr>
          <p:cNvPr id="6" name="Picture 5"/>
          <p:cNvPicPr>
            <a:picLocks noChangeAspect="1"/>
          </p:cNvPicPr>
          <p:nvPr/>
        </p:nvPicPr>
        <p:blipFill>
          <a:blip r:embed="rId6"/>
          <a:stretch>
            <a:fillRect/>
          </a:stretch>
        </p:blipFill>
        <p:spPr>
          <a:xfrm>
            <a:off x="3217611" y="3602739"/>
            <a:ext cx="1844145" cy="3155537"/>
          </a:xfrm>
          <a:prstGeom prst="rect">
            <a:avLst/>
          </a:prstGeom>
        </p:spPr>
      </p:pic>
    </p:spTree>
    <p:extLst>
      <p:ext uri="{BB962C8B-B14F-4D97-AF65-F5344CB8AC3E}">
        <p14:creationId xmlns:p14="http://schemas.microsoft.com/office/powerpoint/2010/main" val="177118252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a:t>
            </a:r>
            <a:r>
              <a:rPr lang="en-GB" dirty="0" smtClean="0"/>
              <a:t>– Scientific revolution</a:t>
            </a:r>
            <a:endParaRPr lang="en-GB" dirty="0"/>
          </a:p>
        </p:txBody>
      </p:sp>
      <p:sp>
        <p:nvSpPr>
          <p:cNvPr id="3" name="Content Placeholder 2"/>
          <p:cNvSpPr>
            <a:spLocks noGrp="1"/>
          </p:cNvSpPr>
          <p:nvPr>
            <p:ph idx="1"/>
          </p:nvPr>
        </p:nvSpPr>
        <p:spPr>
          <a:xfrm>
            <a:off x="241299" y="1642871"/>
            <a:ext cx="7887578" cy="5005579"/>
          </a:xfrm>
        </p:spPr>
        <p:txBody>
          <a:bodyPr>
            <a:normAutofit/>
          </a:bodyPr>
          <a:lstStyle/>
          <a:p>
            <a:r>
              <a:rPr lang="en-GB" sz="2200" dirty="0" smtClean="0"/>
              <a:t>Nicolas Copernicus (1478-1543); Polish founder of modern astronomy; developed theory on heavenly bodies (planets move around the sun</a:t>
            </a:r>
            <a:r>
              <a:rPr lang="en-GB" sz="2200" dirty="0"/>
              <a:t>) HELIOCENTRIC UNIVERSE REPLACES THE GEOCENTRIC WORLD-VIEW</a:t>
            </a:r>
          </a:p>
          <a:p>
            <a:endParaRPr lang="en-GB" sz="2200" dirty="0" smtClean="0"/>
          </a:p>
          <a:p>
            <a:r>
              <a:rPr lang="en-GB" sz="2200" dirty="0" smtClean="0"/>
              <a:t>Rene Descartes (, pictured 1576-1650); French polymath: mathematician, scientist (experiments with ocular perception and working of human brain), philosopher. </a:t>
            </a:r>
            <a:r>
              <a:rPr lang="en-GB" sz="2200" dirty="0"/>
              <a:t>E</a:t>
            </a:r>
            <a:r>
              <a:rPr lang="en-GB" sz="2200" dirty="0" smtClean="0"/>
              <a:t>pistemological approach to truth and knowledge. Move away from scholastic or theological dogma. Cartesian premise: </a:t>
            </a:r>
          </a:p>
          <a:p>
            <a:pPr marL="45720" indent="0" algn="r">
              <a:buNone/>
            </a:pPr>
            <a:r>
              <a:rPr lang="en-GB" sz="3200" b="1" dirty="0" smtClean="0">
                <a:effectLst>
                  <a:outerShdw blurRad="38100" dist="38100" dir="2700000" algn="tl">
                    <a:srgbClr val="000000">
                      <a:alpha val="43137"/>
                    </a:srgbClr>
                  </a:outerShdw>
                </a:effectLst>
              </a:rPr>
              <a:t>‘Cogito Ergo Sum’ </a:t>
            </a:r>
          </a:p>
        </p:txBody>
      </p:sp>
      <p:pic>
        <p:nvPicPr>
          <p:cNvPr id="4" name="Picture 3"/>
          <p:cNvPicPr>
            <a:picLocks noChangeAspect="1"/>
          </p:cNvPicPr>
          <p:nvPr/>
        </p:nvPicPr>
        <p:blipFill>
          <a:blip r:embed="rId3"/>
          <a:stretch>
            <a:fillRect/>
          </a:stretch>
        </p:blipFill>
        <p:spPr>
          <a:xfrm>
            <a:off x="8371766" y="1642871"/>
            <a:ext cx="3593998" cy="4399018"/>
          </a:xfrm>
          <a:prstGeom prst="rect">
            <a:avLst/>
          </a:prstGeom>
        </p:spPr>
      </p:pic>
    </p:spTree>
    <p:extLst>
      <p:ext uri="{BB962C8B-B14F-4D97-AF65-F5344CB8AC3E}">
        <p14:creationId xmlns:p14="http://schemas.microsoft.com/office/powerpoint/2010/main" val="2700684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a:t>
            </a:r>
            <a:r>
              <a:rPr lang="en-GB" dirty="0" smtClean="0"/>
              <a:t>– Scientific revolution</a:t>
            </a:r>
            <a:endParaRPr lang="en-GB" dirty="0"/>
          </a:p>
        </p:txBody>
      </p:sp>
      <p:sp>
        <p:nvSpPr>
          <p:cNvPr id="3" name="Content Placeholder 2"/>
          <p:cNvSpPr>
            <a:spLocks noGrp="1"/>
          </p:cNvSpPr>
          <p:nvPr>
            <p:ph idx="1"/>
          </p:nvPr>
        </p:nvSpPr>
        <p:spPr>
          <a:xfrm>
            <a:off x="241299" y="1642871"/>
            <a:ext cx="7887578" cy="5005579"/>
          </a:xfrm>
        </p:spPr>
        <p:txBody>
          <a:bodyPr>
            <a:normAutofit lnSpcReduction="10000"/>
          </a:bodyPr>
          <a:lstStyle/>
          <a:p>
            <a:r>
              <a:rPr lang="en-GB" sz="2200" dirty="0" smtClean="0"/>
              <a:t>Nicolas Copernicus (1478-1543); Polish founder of modern astronomy; developed theory on heavenly bodies (planets move around the sun</a:t>
            </a:r>
            <a:r>
              <a:rPr lang="en-GB" sz="2200" dirty="0"/>
              <a:t>) HELIOCENTRIC UNIVERSE REPLACES THE GEOCENTRIC WORLD-VIEW</a:t>
            </a:r>
          </a:p>
          <a:p>
            <a:endParaRPr lang="en-GB" sz="2200" dirty="0" smtClean="0"/>
          </a:p>
          <a:p>
            <a:r>
              <a:rPr lang="en-GB" sz="2200" dirty="0" smtClean="0"/>
              <a:t>Rene Descartes (, pictured 1576-1650); French polymath: mathematician, scientist (experiments with ocular perception and working of human brain), philosopher. </a:t>
            </a:r>
            <a:r>
              <a:rPr lang="en-GB" sz="2200" dirty="0"/>
              <a:t>E</a:t>
            </a:r>
            <a:r>
              <a:rPr lang="en-GB" sz="2200" dirty="0" smtClean="0"/>
              <a:t>pistemological approach to truth and knowledge. Move away from scholastic or theological dogma. Cartesian premise: </a:t>
            </a:r>
          </a:p>
          <a:p>
            <a:pPr marL="45720" indent="0" algn="r">
              <a:buNone/>
            </a:pPr>
            <a:r>
              <a:rPr lang="en-GB" sz="3200" b="1" dirty="0" smtClean="0">
                <a:effectLst>
                  <a:outerShdw blurRad="38100" dist="38100" dir="2700000" algn="tl">
                    <a:srgbClr val="000000">
                      <a:alpha val="43137"/>
                    </a:srgbClr>
                  </a:outerShdw>
                </a:effectLst>
              </a:rPr>
              <a:t>‘Cogito Ergo Sum’ </a:t>
            </a:r>
          </a:p>
          <a:p>
            <a:pPr marL="45720" indent="0" algn="r">
              <a:buNone/>
            </a:pPr>
            <a:r>
              <a:rPr lang="en-GB" sz="3200" b="1" dirty="0" smtClean="0">
                <a:effectLst>
                  <a:outerShdw blurRad="38100" dist="38100" dir="2700000" algn="tl">
                    <a:srgbClr val="000000">
                      <a:alpha val="43137"/>
                    </a:srgbClr>
                  </a:outerShdw>
                </a:effectLst>
              </a:rPr>
              <a:t>‘I think, therefore I am’</a:t>
            </a:r>
            <a:endParaRPr lang="en-GB" sz="3200" b="1"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3"/>
          <a:stretch>
            <a:fillRect/>
          </a:stretch>
        </p:blipFill>
        <p:spPr>
          <a:xfrm>
            <a:off x="8371766" y="1642871"/>
            <a:ext cx="3593998" cy="4399018"/>
          </a:xfrm>
          <a:prstGeom prst="rect">
            <a:avLst/>
          </a:prstGeom>
        </p:spPr>
      </p:pic>
    </p:spTree>
    <p:extLst>
      <p:ext uri="{BB962C8B-B14F-4D97-AF65-F5344CB8AC3E}">
        <p14:creationId xmlns:p14="http://schemas.microsoft.com/office/powerpoint/2010/main" val="101954300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609600" y="1719072"/>
            <a:ext cx="6057900" cy="4407408"/>
          </a:xfrm>
        </p:spPr>
        <p:txBody>
          <a:bodyPr>
            <a:normAutofit/>
          </a:bodyPr>
          <a:lstStyle/>
          <a:p>
            <a:r>
              <a:rPr lang="en-GB" dirty="0" smtClean="0"/>
              <a:t>Isaac Newton (1642-1727); used calculus to investigate the forces of nature – theory of gravitation (universal attraction); the universe is governed by universal laws</a:t>
            </a:r>
          </a:p>
          <a:p>
            <a:r>
              <a:rPr lang="en-GB" dirty="0" smtClean="0"/>
              <a:t>Develops scientific method</a:t>
            </a:r>
          </a:p>
          <a:p>
            <a:pPr marL="45720" indent="0">
              <a:buNone/>
            </a:pPr>
            <a:endParaRPr lang="en-GB" dirty="0"/>
          </a:p>
        </p:txBody>
      </p:sp>
      <p:pic>
        <p:nvPicPr>
          <p:cNvPr id="6" name="Content Placeholder 5" descr="newton.jpg"/>
          <p:cNvPicPr>
            <a:picLocks noGrp="1" noChangeAspect="1"/>
          </p:cNvPicPr>
          <p:nvPr>
            <p:ph sz="half" idx="2"/>
          </p:nvPr>
        </p:nvPicPr>
        <p:blipFill>
          <a:blip r:embed="rId3" cstate="print"/>
          <a:stretch>
            <a:fillRect/>
          </a:stretch>
        </p:blipFill>
        <p:spPr>
          <a:xfrm>
            <a:off x="7569696" y="1651789"/>
            <a:ext cx="2880320" cy="4464496"/>
          </a:xfrm>
        </p:spPr>
      </p:pic>
      <p:sp>
        <p:nvSpPr>
          <p:cNvPr id="7" name="Title 1"/>
          <p:cNvSpPr>
            <a:spLocks noGrp="1"/>
          </p:cNvSpPr>
          <p:nvPr>
            <p:ph type="title"/>
          </p:nvPr>
        </p:nvSpPr>
        <p:spPr>
          <a:xfrm>
            <a:off x="508000" y="355847"/>
            <a:ext cx="11175013" cy="1054394"/>
          </a:xfrm>
        </p:spPr>
        <p:txBody>
          <a:bodyPr/>
          <a:lstStyle/>
          <a:p>
            <a:r>
              <a:rPr lang="en-GB" dirty="0"/>
              <a:t>revolutionary ideology – Scientific revolution</a:t>
            </a:r>
            <a:endParaRPr lang="en-GB" i="1" dirty="0"/>
          </a:p>
        </p:txBody>
      </p:sp>
    </p:spTree>
    <p:extLst>
      <p:ext uri="{BB962C8B-B14F-4D97-AF65-F5344CB8AC3E}">
        <p14:creationId xmlns:p14="http://schemas.microsoft.com/office/powerpoint/2010/main" val="397667671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revolutionary ideology - Enlightenment</a:t>
            </a:r>
            <a:endParaRPr lang="en-US" i="1" dirty="0"/>
          </a:p>
        </p:txBody>
      </p:sp>
      <p:sp>
        <p:nvSpPr>
          <p:cNvPr id="7" name="Title 2"/>
          <p:cNvSpPr txBox="1">
            <a:spLocks/>
          </p:cNvSpPr>
          <p:nvPr/>
        </p:nvSpPr>
        <p:spPr>
          <a:xfrm>
            <a:off x="508000" y="1555997"/>
            <a:ext cx="11175013" cy="1054394"/>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a:lstStyle>
          <a:p>
            <a:r>
              <a:rPr lang="en-GB" dirty="0" smtClean="0">
                <a:solidFill>
                  <a:schemeClr val="accent6">
                    <a:lumMod val="75000"/>
                  </a:schemeClr>
                </a:solidFill>
              </a:rPr>
              <a:t>The </a:t>
            </a:r>
            <a:r>
              <a:rPr lang="en-GB" i="1" dirty="0" smtClean="0">
                <a:solidFill>
                  <a:schemeClr val="accent6">
                    <a:lumMod val="75000"/>
                  </a:schemeClr>
                </a:solidFill>
              </a:rPr>
              <a:t>PHilosophes</a:t>
            </a:r>
            <a:endParaRPr lang="en-US" i="1" dirty="0">
              <a:solidFill>
                <a:schemeClr val="accent6">
                  <a:lumMod val="75000"/>
                </a:schemeClr>
              </a:solidFill>
            </a:endParaRPr>
          </a:p>
        </p:txBody>
      </p:sp>
      <p:pic>
        <p:nvPicPr>
          <p:cNvPr id="4" name="Picture 3"/>
          <p:cNvPicPr>
            <a:picLocks noChangeAspect="1"/>
          </p:cNvPicPr>
          <p:nvPr/>
        </p:nvPicPr>
        <p:blipFill>
          <a:blip r:embed="rId3"/>
          <a:stretch>
            <a:fillRect/>
          </a:stretch>
        </p:blipFill>
        <p:spPr>
          <a:xfrm>
            <a:off x="201529" y="1607168"/>
            <a:ext cx="2391864" cy="3330110"/>
          </a:xfrm>
          <a:prstGeom prst="rect">
            <a:avLst/>
          </a:prstGeom>
        </p:spPr>
      </p:pic>
      <p:pic>
        <p:nvPicPr>
          <p:cNvPr id="11" name="Picture 10"/>
          <p:cNvPicPr>
            <a:picLocks noChangeAspect="1"/>
          </p:cNvPicPr>
          <p:nvPr/>
        </p:nvPicPr>
        <p:blipFill rotWithShape="1">
          <a:blip r:embed="rId4"/>
          <a:srcRect l="11284"/>
          <a:stretch/>
        </p:blipFill>
        <p:spPr>
          <a:xfrm>
            <a:off x="2278742" y="3562511"/>
            <a:ext cx="2271661" cy="3099674"/>
          </a:xfrm>
          <a:prstGeom prst="rect">
            <a:avLst/>
          </a:prstGeom>
        </p:spPr>
      </p:pic>
      <p:pic>
        <p:nvPicPr>
          <p:cNvPr id="12" name="Picture 11"/>
          <p:cNvPicPr>
            <a:picLocks noChangeAspect="1"/>
          </p:cNvPicPr>
          <p:nvPr/>
        </p:nvPicPr>
        <p:blipFill>
          <a:blip r:embed="rId5"/>
          <a:stretch>
            <a:fillRect/>
          </a:stretch>
        </p:blipFill>
        <p:spPr>
          <a:xfrm>
            <a:off x="8834461" y="1607168"/>
            <a:ext cx="3114003" cy="3867999"/>
          </a:xfrm>
          <a:prstGeom prst="rect">
            <a:avLst/>
          </a:prstGeom>
        </p:spPr>
      </p:pic>
      <p:sp>
        <p:nvSpPr>
          <p:cNvPr id="13" name="Rectangle 12"/>
          <p:cNvSpPr/>
          <p:nvPr/>
        </p:nvSpPr>
        <p:spPr>
          <a:xfrm>
            <a:off x="269470" y="4937278"/>
            <a:ext cx="1261875" cy="923330"/>
          </a:xfrm>
          <a:prstGeom prst="rect">
            <a:avLst/>
          </a:prstGeom>
        </p:spPr>
        <p:txBody>
          <a:bodyPr wrap="square">
            <a:spAutoFit/>
          </a:bodyPr>
          <a:lstStyle/>
          <a:p>
            <a:r>
              <a:rPr lang="en-US" dirty="0"/>
              <a:t>Jean-Jacques Rousseau</a:t>
            </a:r>
          </a:p>
        </p:txBody>
      </p:sp>
      <p:sp>
        <p:nvSpPr>
          <p:cNvPr id="14" name="Rectangle 13"/>
          <p:cNvSpPr/>
          <p:nvPr/>
        </p:nvSpPr>
        <p:spPr>
          <a:xfrm>
            <a:off x="2704767" y="3193178"/>
            <a:ext cx="1734264" cy="369332"/>
          </a:xfrm>
          <a:prstGeom prst="rect">
            <a:avLst/>
          </a:prstGeom>
        </p:spPr>
        <p:txBody>
          <a:bodyPr wrap="square">
            <a:spAutoFit/>
          </a:bodyPr>
          <a:lstStyle/>
          <a:p>
            <a:pPr algn="ctr"/>
            <a:r>
              <a:rPr lang="en-US" dirty="0" smtClean="0"/>
              <a:t>Voltaire</a:t>
            </a:r>
            <a:endParaRPr lang="en-US" dirty="0"/>
          </a:p>
        </p:txBody>
      </p:sp>
      <p:sp>
        <p:nvSpPr>
          <p:cNvPr id="15" name="Rectangle 14"/>
          <p:cNvSpPr/>
          <p:nvPr/>
        </p:nvSpPr>
        <p:spPr>
          <a:xfrm>
            <a:off x="4550404" y="3171835"/>
            <a:ext cx="2550258" cy="369332"/>
          </a:xfrm>
          <a:prstGeom prst="rect">
            <a:avLst/>
          </a:prstGeom>
        </p:spPr>
        <p:txBody>
          <a:bodyPr wrap="square">
            <a:spAutoFit/>
          </a:bodyPr>
          <a:lstStyle/>
          <a:p>
            <a:pPr algn="ctr"/>
            <a:r>
              <a:rPr lang="en-US" dirty="0" smtClean="0"/>
              <a:t>Montesquieu  </a:t>
            </a:r>
            <a:endParaRPr lang="en-US" dirty="0"/>
          </a:p>
        </p:txBody>
      </p:sp>
      <p:sp>
        <p:nvSpPr>
          <p:cNvPr id="16" name="Rectangle 15"/>
          <p:cNvSpPr/>
          <p:nvPr/>
        </p:nvSpPr>
        <p:spPr>
          <a:xfrm>
            <a:off x="10424585" y="5526338"/>
            <a:ext cx="1523879" cy="369332"/>
          </a:xfrm>
          <a:prstGeom prst="rect">
            <a:avLst/>
          </a:prstGeom>
        </p:spPr>
        <p:txBody>
          <a:bodyPr wrap="none">
            <a:spAutoFit/>
          </a:bodyPr>
          <a:lstStyle/>
          <a:p>
            <a:r>
              <a:rPr lang="en-US" dirty="0" smtClean="0"/>
              <a:t>Denis Diderot</a:t>
            </a:r>
            <a:endParaRPr lang="en-US" dirty="0"/>
          </a:p>
        </p:txBody>
      </p:sp>
      <p:pic>
        <p:nvPicPr>
          <p:cNvPr id="17" name="Picture 16"/>
          <p:cNvPicPr>
            <a:picLocks noChangeAspect="1"/>
          </p:cNvPicPr>
          <p:nvPr/>
        </p:nvPicPr>
        <p:blipFill>
          <a:blip r:embed="rId6"/>
          <a:stretch>
            <a:fillRect/>
          </a:stretch>
        </p:blipFill>
        <p:spPr>
          <a:xfrm>
            <a:off x="4550403" y="3562511"/>
            <a:ext cx="2551579" cy="3122327"/>
          </a:xfrm>
          <a:prstGeom prst="rect">
            <a:avLst/>
          </a:prstGeom>
        </p:spPr>
      </p:pic>
      <p:pic>
        <p:nvPicPr>
          <p:cNvPr id="2" name="Picture 1"/>
          <p:cNvPicPr>
            <a:picLocks noChangeAspect="1"/>
          </p:cNvPicPr>
          <p:nvPr/>
        </p:nvPicPr>
        <p:blipFill>
          <a:blip r:embed="rId7"/>
          <a:stretch>
            <a:fillRect/>
          </a:stretch>
        </p:blipFill>
        <p:spPr>
          <a:xfrm>
            <a:off x="7101982" y="3562510"/>
            <a:ext cx="2335843" cy="3106593"/>
          </a:xfrm>
          <a:prstGeom prst="rect">
            <a:avLst/>
          </a:prstGeom>
        </p:spPr>
      </p:pic>
      <p:sp>
        <p:nvSpPr>
          <p:cNvPr id="18" name="Rectangle 17"/>
          <p:cNvSpPr/>
          <p:nvPr/>
        </p:nvSpPr>
        <p:spPr>
          <a:xfrm>
            <a:off x="7212035" y="3182802"/>
            <a:ext cx="1621105" cy="369332"/>
          </a:xfrm>
          <a:prstGeom prst="rect">
            <a:avLst/>
          </a:prstGeom>
        </p:spPr>
        <p:txBody>
          <a:bodyPr wrap="square">
            <a:spAutoFit/>
          </a:bodyPr>
          <a:lstStyle/>
          <a:p>
            <a:pPr algn="ctr"/>
            <a:r>
              <a:rPr lang="en-US" dirty="0" smtClean="0"/>
              <a:t>Turgot  </a:t>
            </a:r>
            <a:endParaRPr lang="en-US" dirty="0"/>
          </a:p>
        </p:txBody>
      </p:sp>
    </p:spTree>
    <p:extLst>
      <p:ext uri="{BB962C8B-B14F-4D97-AF65-F5344CB8AC3E}">
        <p14:creationId xmlns:p14="http://schemas.microsoft.com/office/powerpoint/2010/main" val="163454304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8466668" cy="4597062"/>
          </a:xfrm>
        </p:spPr>
        <p:txBody>
          <a:bodyPr>
            <a:normAutofit/>
          </a:bodyPr>
          <a:lstStyle/>
          <a:p>
            <a:pPr lvl="0"/>
            <a:r>
              <a:rPr lang="en-GB" sz="2800" b="1" dirty="0"/>
              <a:t>Montesquieu’s </a:t>
            </a:r>
            <a:r>
              <a:rPr lang="en-GB" sz="2800" b="1" i="1" dirty="0"/>
              <a:t>Persian Letters </a:t>
            </a:r>
            <a:r>
              <a:rPr lang="en-GB" sz="2800" b="1" dirty="0"/>
              <a:t>are typically regarded as a satirical critique of </a:t>
            </a:r>
            <a:r>
              <a:rPr lang="en-GB" sz="2800" b="1" i="1" dirty="0"/>
              <a:t>ancient regime</a:t>
            </a:r>
            <a:r>
              <a:rPr lang="en-GB" sz="2800" b="1" dirty="0"/>
              <a:t> France; can you infer this in any way from the below?</a:t>
            </a:r>
            <a:endParaRPr lang="en-GB" sz="2800" dirty="0"/>
          </a:p>
          <a:p>
            <a:pPr lvl="0"/>
            <a:r>
              <a:rPr lang="en-GB" sz="2800" b="1" dirty="0"/>
              <a:t>Why do you think that Montesquieu decided to use the guise of visiting Persians as a means of getting his ideas across to readers?</a:t>
            </a:r>
            <a:endParaRPr lang="en-GB" sz="2800" dirty="0"/>
          </a:p>
          <a:p>
            <a:pPr lvl="0"/>
            <a:r>
              <a:rPr lang="en-GB" sz="2800" b="1" dirty="0"/>
              <a:t>How does Montesquieu’s account of the French monarchy compare and contrast with those written by Saint-Simon (lecture </a:t>
            </a:r>
            <a:r>
              <a:rPr lang="en-GB" sz="2800" b="1" dirty="0" smtClean="0"/>
              <a:t>2)?</a:t>
            </a:r>
            <a:endParaRPr lang="en-GB" sz="2800" dirty="0"/>
          </a:p>
        </p:txBody>
      </p:sp>
      <p:sp>
        <p:nvSpPr>
          <p:cNvPr id="3" name="Title 2"/>
          <p:cNvSpPr>
            <a:spLocks noGrp="1"/>
          </p:cNvSpPr>
          <p:nvPr>
            <p:ph type="title"/>
          </p:nvPr>
        </p:nvSpPr>
        <p:spPr/>
        <p:txBody>
          <a:bodyPr/>
          <a:lstStyle/>
          <a:p>
            <a:r>
              <a:rPr lang="en-GB" b="1" dirty="0" smtClean="0"/>
              <a:t>Montesquieu, </a:t>
            </a:r>
            <a:r>
              <a:rPr lang="en-GB" b="1" i="1" dirty="0" smtClean="0"/>
              <a:t>Persian Letters </a:t>
            </a:r>
            <a:r>
              <a:rPr lang="en-GB" b="1" dirty="0" smtClean="0"/>
              <a:t>(1721)</a:t>
            </a:r>
            <a:endParaRPr lang="en-GB" dirty="0"/>
          </a:p>
        </p:txBody>
      </p:sp>
      <p:pic>
        <p:nvPicPr>
          <p:cNvPr id="4" name="Picture 3"/>
          <p:cNvPicPr>
            <a:picLocks noChangeAspect="1"/>
          </p:cNvPicPr>
          <p:nvPr/>
        </p:nvPicPr>
        <p:blipFill>
          <a:blip r:embed="rId2"/>
          <a:stretch>
            <a:fillRect/>
          </a:stretch>
        </p:blipFill>
        <p:spPr>
          <a:xfrm>
            <a:off x="9427203" y="1581311"/>
            <a:ext cx="2551579" cy="3122327"/>
          </a:xfrm>
          <a:prstGeom prst="rect">
            <a:avLst/>
          </a:prstGeom>
        </p:spPr>
      </p:pic>
      <p:pic>
        <p:nvPicPr>
          <p:cNvPr id="5" name="Picture 4"/>
          <p:cNvPicPr>
            <a:picLocks noChangeAspect="1"/>
          </p:cNvPicPr>
          <p:nvPr/>
        </p:nvPicPr>
        <p:blipFill>
          <a:blip r:embed="rId3"/>
          <a:stretch>
            <a:fillRect/>
          </a:stretch>
        </p:blipFill>
        <p:spPr>
          <a:xfrm>
            <a:off x="10551339" y="4574092"/>
            <a:ext cx="1427443" cy="2283908"/>
          </a:xfrm>
          <a:prstGeom prst="rect">
            <a:avLst/>
          </a:prstGeom>
        </p:spPr>
      </p:pic>
    </p:spTree>
    <p:extLst>
      <p:ext uri="{BB962C8B-B14F-4D97-AF65-F5344CB8AC3E}">
        <p14:creationId xmlns:p14="http://schemas.microsoft.com/office/powerpoint/2010/main" val="170682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Voltaire’s Understanding of Inequality (</a:t>
            </a:r>
            <a:r>
              <a:rPr lang="en-GB" dirty="0" smtClean="0"/>
              <a:t>1765)</a:t>
            </a:r>
            <a:endParaRPr lang="en-GB" dirty="0"/>
          </a:p>
        </p:txBody>
      </p:sp>
      <p:pic>
        <p:nvPicPr>
          <p:cNvPr id="4" name="Picture 3"/>
          <p:cNvPicPr>
            <a:picLocks noChangeAspect="1"/>
          </p:cNvPicPr>
          <p:nvPr/>
        </p:nvPicPr>
        <p:blipFill rotWithShape="1">
          <a:blip r:embed="rId2"/>
          <a:srcRect l="11284"/>
          <a:stretch/>
        </p:blipFill>
        <p:spPr>
          <a:xfrm>
            <a:off x="9601200" y="1613448"/>
            <a:ext cx="2349069" cy="3205297"/>
          </a:xfrm>
          <a:prstGeom prst="rect">
            <a:avLst/>
          </a:prstGeom>
        </p:spPr>
      </p:pic>
      <p:sp>
        <p:nvSpPr>
          <p:cNvPr id="6" name="Content Placeholder 5"/>
          <p:cNvSpPr>
            <a:spLocks noGrp="1"/>
          </p:cNvSpPr>
          <p:nvPr>
            <p:ph idx="1"/>
          </p:nvPr>
        </p:nvSpPr>
        <p:spPr>
          <a:xfrm>
            <a:off x="472489" y="1613448"/>
            <a:ext cx="7570844" cy="4838152"/>
          </a:xfrm>
        </p:spPr>
        <p:txBody>
          <a:bodyPr>
            <a:normAutofit/>
          </a:bodyPr>
          <a:lstStyle/>
          <a:p>
            <a:pPr lvl="0"/>
            <a:r>
              <a:rPr lang="en-GB" sz="3200" b="1" dirty="0"/>
              <a:t>In what ways does Voltaire explain and rationalise inequality? What types of perspective and evidence does he bring to bear on his subject matter?</a:t>
            </a:r>
            <a:endParaRPr lang="en-GB" sz="3200" dirty="0"/>
          </a:p>
        </p:txBody>
      </p:sp>
      <p:pic>
        <p:nvPicPr>
          <p:cNvPr id="7" name="Content Placeholder 4"/>
          <p:cNvPicPr>
            <a:picLocks noChangeAspect="1"/>
          </p:cNvPicPr>
          <p:nvPr/>
        </p:nvPicPr>
        <p:blipFill rotWithShape="1">
          <a:blip r:embed="rId3"/>
          <a:srcRect l="6887" r="2555" b="24508"/>
          <a:stretch/>
        </p:blipFill>
        <p:spPr>
          <a:xfrm>
            <a:off x="10307735" y="4510617"/>
            <a:ext cx="1642534" cy="2225562"/>
          </a:xfrm>
          <a:prstGeom prst="rect">
            <a:avLst/>
          </a:prstGeom>
        </p:spPr>
      </p:pic>
    </p:spTree>
    <p:extLst>
      <p:ext uri="{BB962C8B-B14F-4D97-AF65-F5344CB8AC3E}">
        <p14:creationId xmlns:p14="http://schemas.microsoft.com/office/powerpoint/2010/main" val="38297100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9" y="1642871"/>
            <a:ext cx="7124702" cy="5005579"/>
          </a:xfrm>
        </p:spPr>
        <p:txBody>
          <a:bodyPr>
            <a:normAutofit/>
          </a:bodyPr>
          <a:lstStyle/>
          <a:p>
            <a:r>
              <a:rPr lang="en-US" sz="2800" i="1" dirty="0" err="1"/>
              <a:t>Encyclopédie</a:t>
            </a:r>
            <a:r>
              <a:rPr lang="en-US" sz="2800" i="1" dirty="0"/>
              <a:t>, </a:t>
            </a:r>
            <a:r>
              <a:rPr lang="en-US" sz="2800" i="1" dirty="0" err="1"/>
              <a:t>ou</a:t>
            </a:r>
            <a:r>
              <a:rPr lang="en-US" sz="2800" i="1" dirty="0"/>
              <a:t> </a:t>
            </a:r>
            <a:r>
              <a:rPr lang="en-US" sz="2800" i="1" dirty="0" err="1"/>
              <a:t>dictionnaire</a:t>
            </a:r>
            <a:r>
              <a:rPr lang="en-US" sz="2800" i="1" dirty="0"/>
              <a:t> </a:t>
            </a:r>
            <a:r>
              <a:rPr lang="en-US" sz="2800" i="1" dirty="0" err="1"/>
              <a:t>raisonné</a:t>
            </a:r>
            <a:r>
              <a:rPr lang="en-US" sz="2800" i="1" dirty="0"/>
              <a:t> des sciences, des arts et des métiers </a:t>
            </a:r>
            <a:r>
              <a:rPr lang="en-US" sz="2800" dirty="0" smtClean="0"/>
              <a:t>(</a:t>
            </a:r>
            <a:r>
              <a:rPr lang="en-US" sz="2800" i="1" dirty="0" err="1" smtClean="0"/>
              <a:t>Encyclopaedia</a:t>
            </a:r>
            <a:r>
              <a:rPr lang="en-US" sz="2800" i="1" dirty="0" smtClean="0"/>
              <a:t>, </a:t>
            </a:r>
            <a:r>
              <a:rPr lang="en-US" sz="2800" i="1" dirty="0"/>
              <a:t>or a Systematic Dictionary of the Sciences, Arts, and Crafts</a:t>
            </a:r>
            <a:r>
              <a:rPr lang="en-US" sz="2800" dirty="0" smtClean="0"/>
              <a:t>), published </a:t>
            </a:r>
            <a:r>
              <a:rPr lang="en-US" sz="2800" dirty="0"/>
              <a:t>in France between 1751 and 1772, </a:t>
            </a:r>
            <a:r>
              <a:rPr lang="en-US" sz="2800" dirty="0" smtClean="0"/>
              <a:t>edited </a:t>
            </a:r>
            <a:r>
              <a:rPr lang="en-US" sz="2800" dirty="0"/>
              <a:t>by Denis Diderot and Jean le </a:t>
            </a:r>
            <a:r>
              <a:rPr lang="en-US" sz="2800" dirty="0" err="1"/>
              <a:t>Rond</a:t>
            </a:r>
            <a:r>
              <a:rPr lang="en-US" sz="2800" dirty="0"/>
              <a:t> </a:t>
            </a:r>
            <a:r>
              <a:rPr lang="en-US" sz="2800" dirty="0" err="1" smtClean="0"/>
              <a:t>d'Alembert</a:t>
            </a:r>
            <a:r>
              <a:rPr lang="en-US" sz="2800" dirty="0" smtClean="0"/>
              <a:t> (1717–1783, pictured)</a:t>
            </a:r>
          </a:p>
          <a:p>
            <a:r>
              <a:rPr lang="en-US" sz="2800" dirty="0" smtClean="0"/>
              <a:t>Contributors </a:t>
            </a:r>
            <a:r>
              <a:rPr lang="en-US" sz="2800" dirty="0" err="1" smtClean="0"/>
              <a:t>inc.</a:t>
            </a:r>
            <a:r>
              <a:rPr lang="en-US" sz="2800" dirty="0" smtClean="0"/>
              <a:t> Turgot, Voltaire, Rousseau, Montesquieu </a:t>
            </a:r>
          </a:p>
          <a:p>
            <a:pPr marL="45720" indent="0">
              <a:buNone/>
            </a:pPr>
            <a:endParaRPr lang="en-US" sz="2400" dirty="0" smtClean="0"/>
          </a:p>
          <a:p>
            <a:pPr marL="45720" indent="0">
              <a:buNone/>
            </a:pPr>
            <a:endParaRPr lang="en-GB" sz="24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pic>
        <p:nvPicPr>
          <p:cNvPr id="4" name="Picture 3"/>
          <p:cNvPicPr>
            <a:picLocks noChangeAspect="1"/>
          </p:cNvPicPr>
          <p:nvPr/>
        </p:nvPicPr>
        <p:blipFill>
          <a:blip r:embed="rId4"/>
          <a:stretch>
            <a:fillRect/>
          </a:stretch>
        </p:blipFill>
        <p:spPr>
          <a:xfrm>
            <a:off x="7366001" y="4029075"/>
            <a:ext cx="2095500" cy="2619375"/>
          </a:xfrm>
          <a:prstGeom prst="rect">
            <a:avLst/>
          </a:prstGeom>
        </p:spPr>
      </p:pic>
    </p:spTree>
    <p:extLst>
      <p:ext uri="{BB962C8B-B14F-4D97-AF65-F5344CB8AC3E}">
        <p14:creationId xmlns:p14="http://schemas.microsoft.com/office/powerpoint/2010/main" val="382300587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Autofit/>
          </a:bodyPr>
          <a:lstStyle/>
          <a:p>
            <a:pPr marL="45720" indent="0">
              <a:buNone/>
            </a:pPr>
            <a:r>
              <a:rPr lang="en-GB" sz="3000" b="1" dirty="0"/>
              <a:t>‘Encyclopaedia’ (1755</a:t>
            </a:r>
            <a:r>
              <a:rPr lang="en-GB" sz="3000" b="1" dirty="0" smtClean="0"/>
              <a:t>),  ‘</a:t>
            </a:r>
            <a:r>
              <a:rPr lang="en-GB" sz="3000" b="1" dirty="0"/>
              <a:t>Philosopher’ (1765)</a:t>
            </a:r>
          </a:p>
          <a:p>
            <a:endParaRPr lang="en-GB" sz="1600" b="1" dirty="0" smtClean="0"/>
          </a:p>
          <a:p>
            <a:r>
              <a:rPr lang="en-GB" sz="2800" dirty="0" smtClean="0"/>
              <a:t>How do these extracts define the purpose of the </a:t>
            </a:r>
            <a:r>
              <a:rPr lang="en-GB" sz="2800" i="1" dirty="0" err="1" smtClean="0"/>
              <a:t>Encyclopédie</a:t>
            </a:r>
            <a:r>
              <a:rPr lang="en-GB" sz="2800" dirty="0" smtClean="0"/>
              <a:t>? And how might this relate to broader phenomena associated with the Enlightenment?</a:t>
            </a:r>
          </a:p>
          <a:p>
            <a:pPr lvl="0"/>
            <a:r>
              <a:rPr lang="en-GB" sz="2800" dirty="0" smtClean="0"/>
              <a:t>How </a:t>
            </a:r>
            <a:r>
              <a:rPr lang="en-GB" sz="2800" dirty="0"/>
              <a:t>do </a:t>
            </a:r>
            <a:r>
              <a:rPr lang="en-GB" sz="2800" dirty="0" smtClean="0"/>
              <a:t>these extracts define </a:t>
            </a:r>
            <a:r>
              <a:rPr lang="en-GB" sz="2800" dirty="0"/>
              <a:t>the purpose of a philosopher? And how might this relate to broader phenomena associated with the Enlightenment</a:t>
            </a:r>
            <a:r>
              <a:rPr lang="en-GB" sz="2800" dirty="0" smtClean="0"/>
              <a:t>?</a:t>
            </a:r>
            <a:endParaRPr lang="en-GB" sz="28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17283070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rmAutofit lnSpcReduction="10000"/>
          </a:bodyPr>
          <a:lstStyle/>
          <a:p>
            <a:r>
              <a:rPr lang="en-US" sz="2400" i="1" dirty="0" err="1"/>
              <a:t>Encyclopédie</a:t>
            </a:r>
            <a:r>
              <a:rPr lang="en-US" sz="2400" i="1" dirty="0"/>
              <a:t>, </a:t>
            </a:r>
            <a:r>
              <a:rPr lang="en-US" sz="2400" i="1" dirty="0" err="1"/>
              <a:t>ou</a:t>
            </a:r>
            <a:r>
              <a:rPr lang="en-US" sz="2400" i="1" dirty="0"/>
              <a:t> </a:t>
            </a:r>
            <a:r>
              <a:rPr lang="en-US" sz="2400" i="1" dirty="0" err="1"/>
              <a:t>dictionnaire</a:t>
            </a:r>
            <a:r>
              <a:rPr lang="en-US" sz="2400" i="1" dirty="0"/>
              <a:t> </a:t>
            </a:r>
            <a:r>
              <a:rPr lang="en-US" sz="2400" i="1" dirty="0" err="1"/>
              <a:t>raisonné</a:t>
            </a:r>
            <a:r>
              <a:rPr lang="en-US" sz="2400" i="1" dirty="0"/>
              <a:t> des sciences, des arts et des métiers </a:t>
            </a:r>
            <a:r>
              <a:rPr lang="en-US" sz="2400" dirty="0" smtClean="0"/>
              <a:t>(</a:t>
            </a:r>
            <a:r>
              <a:rPr lang="en-US" sz="2400" i="1" dirty="0" err="1" smtClean="0"/>
              <a:t>Encyclopaedia</a:t>
            </a:r>
            <a:r>
              <a:rPr lang="en-US" sz="2400" i="1" dirty="0" smtClean="0"/>
              <a:t>, </a:t>
            </a:r>
            <a:r>
              <a:rPr lang="en-US" sz="2400" i="1" dirty="0"/>
              <a:t>or a Systematic Dictionary of the Sciences, Arts, and Crafts</a:t>
            </a:r>
            <a:r>
              <a:rPr lang="en-US" sz="2400" dirty="0" smtClean="0"/>
              <a:t>), published </a:t>
            </a:r>
            <a:r>
              <a:rPr lang="en-US" sz="2400" dirty="0"/>
              <a:t>in France between 1751 and 1772, </a:t>
            </a:r>
            <a:r>
              <a:rPr lang="en-US" sz="2400" dirty="0" smtClean="0"/>
              <a:t>edited </a:t>
            </a:r>
            <a:r>
              <a:rPr lang="en-US" sz="2400" dirty="0"/>
              <a:t>by Denis </a:t>
            </a:r>
            <a:r>
              <a:rPr lang="en-US" sz="2400" dirty="0" smtClean="0"/>
              <a:t>Diderot – contributors </a:t>
            </a:r>
            <a:r>
              <a:rPr lang="en-US" sz="2400" dirty="0" err="1" smtClean="0"/>
              <a:t>inc.</a:t>
            </a:r>
            <a:r>
              <a:rPr lang="en-US" sz="2400" dirty="0" smtClean="0"/>
              <a:t> Turgot, Voltaire, Rousseau, Montesquieu </a:t>
            </a:r>
          </a:p>
          <a:p>
            <a:pPr marL="45720" indent="0">
              <a:buNone/>
            </a:pPr>
            <a:endParaRPr lang="en-US" sz="2400" dirty="0" smtClean="0"/>
          </a:p>
          <a:p>
            <a:pPr marL="45720" indent="0">
              <a:buNone/>
            </a:pPr>
            <a:r>
              <a:rPr lang="en-US" sz="2400" dirty="0" smtClean="0"/>
              <a:t>AIMS</a:t>
            </a:r>
            <a:r>
              <a:rPr lang="en-US" sz="2400" dirty="0"/>
              <a:t>: </a:t>
            </a:r>
            <a:endParaRPr lang="en-US" sz="2400" dirty="0" smtClean="0"/>
          </a:p>
          <a:p>
            <a:pPr lvl="1">
              <a:buFont typeface="Arial" panose="020B0604020202020204" pitchFamily="34" charset="0"/>
              <a:buChar char="•"/>
            </a:pPr>
            <a:r>
              <a:rPr lang="en-US" sz="2200" dirty="0" smtClean="0"/>
              <a:t>To </a:t>
            </a:r>
            <a:r>
              <a:rPr lang="en-US" sz="2200" dirty="0"/>
              <a:t>promote a rational scientific reconstruction of  knowledge and society;</a:t>
            </a:r>
          </a:p>
          <a:p>
            <a:pPr lvl="1">
              <a:buFont typeface="Arial" panose="020B0604020202020204" pitchFamily="34" charset="0"/>
              <a:buChar char="•"/>
            </a:pPr>
            <a:r>
              <a:rPr lang="en-US" sz="2200" dirty="0"/>
              <a:t>To purvey and collect original works, views, theories, ideas.</a:t>
            </a:r>
          </a:p>
          <a:p>
            <a:pPr lvl="1">
              <a:buFont typeface="Arial" panose="020B0604020202020204" pitchFamily="34" charset="0"/>
              <a:buChar char="•"/>
            </a:pPr>
            <a:r>
              <a:rPr lang="en-GB" sz="2200" dirty="0"/>
              <a:t>To foster a society of letters;</a:t>
            </a:r>
            <a:endParaRPr lang="en-US" sz="2200" dirty="0"/>
          </a:p>
          <a:p>
            <a:pPr lvl="1">
              <a:buFont typeface="Arial" panose="020B0604020202020204" pitchFamily="34" charset="0"/>
              <a:buChar char="•"/>
            </a:pPr>
            <a:r>
              <a:rPr lang="en-US" sz="2200" dirty="0"/>
              <a:t>To </a:t>
            </a:r>
            <a:r>
              <a:rPr lang="en-US" sz="2200" dirty="0" smtClean="0"/>
              <a:t>“</a:t>
            </a:r>
            <a:r>
              <a:rPr lang="en-US" sz="2200" dirty="0"/>
              <a:t>change the way people think</a:t>
            </a:r>
            <a:r>
              <a:rPr lang="en-US" sz="2200" dirty="0" smtClean="0"/>
              <a:t>” (Diderot)</a:t>
            </a:r>
            <a:endParaRPr lang="en-US" sz="2200" dirty="0"/>
          </a:p>
          <a:p>
            <a:endParaRPr lang="en-GB" sz="2400" dirty="0"/>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124709052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8" y="1642871"/>
            <a:ext cx="8639921" cy="5005579"/>
          </a:xfrm>
        </p:spPr>
        <p:txBody>
          <a:bodyPr>
            <a:noAutofit/>
          </a:bodyPr>
          <a:lstStyle/>
          <a:p>
            <a:pPr marL="45720" indent="0">
              <a:buNone/>
            </a:pPr>
            <a:r>
              <a:rPr lang="en-GB" sz="3000" b="1" dirty="0"/>
              <a:t>‘Political authority’ (1751) </a:t>
            </a:r>
          </a:p>
          <a:p>
            <a:pPr marL="45720" lvl="0" indent="0">
              <a:buNone/>
            </a:pPr>
            <a:endParaRPr lang="en-GB" sz="2400" b="1" dirty="0" smtClean="0"/>
          </a:p>
          <a:p>
            <a:pPr lvl="0"/>
            <a:r>
              <a:rPr lang="en-GB" sz="2400" dirty="0" smtClean="0"/>
              <a:t>What </a:t>
            </a:r>
            <a:r>
              <a:rPr lang="en-GB" sz="2400" dirty="0"/>
              <a:t>does Diderot’s entry on political authority have to say about the acquisition and exercise of power? What are some of the sources of power and authority mentioned by Diderot? What is the relationship between monarchical power (e.g. ‘the prince’) and the state according to Diderot?</a:t>
            </a:r>
          </a:p>
          <a:p>
            <a:pPr lvl="0"/>
            <a:r>
              <a:rPr lang="en-GB" sz="2400" dirty="0"/>
              <a:t>What does Diderot say about reason and virtue?  And how might this relate to broader phenomena associated with the Enlightenment?</a:t>
            </a:r>
          </a:p>
        </p:txBody>
      </p:sp>
      <p:pic>
        <p:nvPicPr>
          <p:cNvPr id="10" name="Picture 9"/>
          <p:cNvPicPr>
            <a:picLocks noChangeAspect="1"/>
          </p:cNvPicPr>
          <p:nvPr/>
        </p:nvPicPr>
        <p:blipFill>
          <a:blip r:embed="rId3"/>
          <a:stretch>
            <a:fillRect/>
          </a:stretch>
        </p:blipFill>
        <p:spPr>
          <a:xfrm>
            <a:off x="8881220" y="1642870"/>
            <a:ext cx="3177430" cy="5191127"/>
          </a:xfrm>
          <a:prstGeom prst="rect">
            <a:avLst/>
          </a:prstGeom>
        </p:spPr>
      </p:pic>
    </p:spTree>
    <p:extLst>
      <p:ext uri="{BB962C8B-B14F-4D97-AF65-F5344CB8AC3E}">
        <p14:creationId xmlns:p14="http://schemas.microsoft.com/office/powerpoint/2010/main" val="292242625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revolutionary ideology – </a:t>
            </a:r>
            <a:r>
              <a:rPr lang="en-GB" i="1" dirty="0" err="1"/>
              <a:t>Encyclopédie</a:t>
            </a:r>
            <a:endParaRPr lang="en-GB" i="1" dirty="0"/>
          </a:p>
        </p:txBody>
      </p:sp>
      <p:sp>
        <p:nvSpPr>
          <p:cNvPr id="3" name="Content Placeholder 2"/>
          <p:cNvSpPr>
            <a:spLocks noGrp="1"/>
          </p:cNvSpPr>
          <p:nvPr>
            <p:ph idx="1"/>
          </p:nvPr>
        </p:nvSpPr>
        <p:spPr>
          <a:xfrm>
            <a:off x="241297" y="1642871"/>
            <a:ext cx="9706933" cy="5005579"/>
          </a:xfrm>
        </p:spPr>
        <p:txBody>
          <a:bodyPr>
            <a:normAutofit fontScale="70000" lnSpcReduction="20000"/>
          </a:bodyPr>
          <a:lstStyle/>
          <a:p>
            <a:pPr marL="45720" indent="0" algn="r">
              <a:buNone/>
            </a:pPr>
            <a:r>
              <a:rPr lang="en-US" sz="3100" b="1" dirty="0" smtClean="0"/>
              <a:t>‘Political Authority’ by Diderot (1751)</a:t>
            </a:r>
          </a:p>
          <a:p>
            <a:pPr marL="45720" indent="0" algn="just">
              <a:buNone/>
            </a:pPr>
            <a:r>
              <a:rPr lang="en-US" sz="3100" b="1" dirty="0" smtClean="0"/>
              <a:t>No </a:t>
            </a:r>
            <a:r>
              <a:rPr lang="en-US" sz="3100" b="1" dirty="0"/>
              <a:t>man has received from nature the right to command others. Liberty is a gift from heaven, and each individual of the same species has the right to enjoy it as soon as he enjoys the use of reaso</a:t>
            </a:r>
            <a:r>
              <a:rPr lang="en-US" sz="3100" dirty="0"/>
              <a:t>n. </a:t>
            </a:r>
            <a:endParaRPr lang="en-US" sz="3100" dirty="0" smtClean="0"/>
          </a:p>
          <a:p>
            <a:pPr marL="45720" indent="0" algn="just">
              <a:buNone/>
            </a:pPr>
            <a:r>
              <a:rPr lang="en-US" sz="3100" dirty="0"/>
              <a:t>	</a:t>
            </a:r>
            <a:r>
              <a:rPr lang="en-US" sz="3100" dirty="0" smtClean="0"/>
              <a:t>… Power </a:t>
            </a:r>
            <a:r>
              <a:rPr lang="en-US" sz="3100" dirty="0"/>
              <a:t>that is acquired by violence is only usurpation and only lasts as long as the force of the individual who commands can prevail over the force of those who obey; in such a way that if the latter become in their turn the strongest party and then shake off the </a:t>
            </a:r>
            <a:r>
              <a:rPr lang="en-US" sz="3100" dirty="0" smtClean="0"/>
              <a:t>yoke.</a:t>
            </a:r>
          </a:p>
          <a:p>
            <a:pPr marL="45720" indent="0" algn="just">
              <a:buNone/>
            </a:pPr>
            <a:r>
              <a:rPr lang="en-US" sz="3100" dirty="0"/>
              <a:t>	</a:t>
            </a:r>
            <a:r>
              <a:rPr lang="en-US" sz="3100" dirty="0" smtClean="0"/>
              <a:t>… Power </a:t>
            </a:r>
            <a:r>
              <a:rPr lang="en-US" sz="3100" dirty="0"/>
              <a:t>that comes from the </a:t>
            </a:r>
            <a:r>
              <a:rPr lang="en-US" sz="3100" b="1" dirty="0"/>
              <a:t>consent of the people</a:t>
            </a:r>
            <a:r>
              <a:rPr lang="en-US" sz="3100" dirty="0"/>
              <a:t> </a:t>
            </a:r>
            <a:r>
              <a:rPr lang="en-US" sz="3100" dirty="0" smtClean="0"/>
              <a:t>necessarily </a:t>
            </a:r>
            <a:r>
              <a:rPr lang="en-US" sz="3100" dirty="0"/>
              <a:t>presupposes certain conditions that make its use </a:t>
            </a:r>
            <a:r>
              <a:rPr lang="en-US" sz="3100" b="1" dirty="0"/>
              <a:t>legitimate</a:t>
            </a:r>
            <a:r>
              <a:rPr lang="en-US" sz="3100" dirty="0"/>
              <a:t>, </a:t>
            </a:r>
            <a:r>
              <a:rPr lang="en-US" sz="3100" b="1" dirty="0"/>
              <a:t>useful</a:t>
            </a:r>
            <a:r>
              <a:rPr lang="en-US" sz="3100" dirty="0"/>
              <a:t> to society, advantageous to the republic, and set and restrict it between limits: for man must not nor cannot give himself entirely and without reserve to another man, because he has a master superior to everything, to whom he alone belongs in his entire </a:t>
            </a:r>
            <a:r>
              <a:rPr lang="en-US" sz="3100" dirty="0" smtClean="0"/>
              <a:t>being.</a:t>
            </a:r>
            <a:endParaRPr lang="en-GB" sz="2400" dirty="0"/>
          </a:p>
        </p:txBody>
      </p:sp>
      <p:pic>
        <p:nvPicPr>
          <p:cNvPr id="10" name="Picture 9"/>
          <p:cNvPicPr>
            <a:picLocks noChangeAspect="1"/>
          </p:cNvPicPr>
          <p:nvPr/>
        </p:nvPicPr>
        <p:blipFill>
          <a:blip r:embed="rId3"/>
          <a:stretch>
            <a:fillRect/>
          </a:stretch>
        </p:blipFill>
        <p:spPr>
          <a:xfrm>
            <a:off x="10148558" y="1642872"/>
            <a:ext cx="1833891" cy="2996120"/>
          </a:xfrm>
          <a:prstGeom prst="rect">
            <a:avLst/>
          </a:prstGeom>
        </p:spPr>
      </p:pic>
      <p:pic>
        <p:nvPicPr>
          <p:cNvPr id="4" name="Picture 3"/>
          <p:cNvPicPr>
            <a:picLocks noChangeAspect="1"/>
          </p:cNvPicPr>
          <p:nvPr/>
        </p:nvPicPr>
        <p:blipFill>
          <a:blip r:embed="rId4"/>
          <a:stretch>
            <a:fillRect/>
          </a:stretch>
        </p:blipFill>
        <p:spPr>
          <a:xfrm>
            <a:off x="10148558" y="4369544"/>
            <a:ext cx="1833891" cy="2278906"/>
          </a:xfrm>
          <a:prstGeom prst="rect">
            <a:avLst/>
          </a:prstGeom>
        </p:spPr>
      </p:pic>
    </p:spTree>
    <p:extLst>
      <p:ext uri="{BB962C8B-B14F-4D97-AF65-F5344CB8AC3E}">
        <p14:creationId xmlns:p14="http://schemas.microsoft.com/office/powerpoint/2010/main" val="187293393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30752" y="1698523"/>
            <a:ext cx="4414925" cy="5021766"/>
          </a:xfrm>
        </p:spPr>
        <p:txBody>
          <a:bodyPr>
            <a:normAutofit fontScale="92500" lnSpcReduction="10000"/>
          </a:bodyPr>
          <a:lstStyle/>
          <a:p>
            <a:r>
              <a:rPr lang="en-GB" sz="2500" dirty="0" smtClean="0"/>
              <a:t>CATHERINE THE GREAT (1729-96); Empress of Russia:</a:t>
            </a:r>
          </a:p>
          <a:p>
            <a:pPr marL="320040" lvl="1" indent="0" algn="r">
              <a:buNone/>
            </a:pPr>
            <a:r>
              <a:rPr lang="en-GB" sz="3000" dirty="0" smtClean="0"/>
              <a:t>	“ … </a:t>
            </a:r>
            <a:r>
              <a:rPr lang="en-US" sz="3000" dirty="0" smtClean="0"/>
              <a:t>the </a:t>
            </a:r>
            <a:r>
              <a:rPr lang="en-US" sz="3000" dirty="0"/>
              <a:t>aim of the </a:t>
            </a:r>
            <a:r>
              <a:rPr lang="en-US" sz="3000" i="1" dirty="0"/>
              <a:t>philosophes</a:t>
            </a:r>
            <a:r>
              <a:rPr lang="en-US" sz="3000" dirty="0"/>
              <a:t> was to overturn all thrones, and that the </a:t>
            </a:r>
            <a:r>
              <a:rPr lang="en-US" sz="3000" i="1" dirty="0" err="1"/>
              <a:t>Encyclopédie</a:t>
            </a:r>
            <a:r>
              <a:rPr lang="en-US" sz="3000" dirty="0"/>
              <a:t> was written with no other end in view than to destroy all kings and all religions</a:t>
            </a:r>
            <a:r>
              <a:rPr lang="en-GB" sz="3000" dirty="0" smtClean="0"/>
              <a:t>.” (1794)</a:t>
            </a:r>
          </a:p>
        </p:txBody>
      </p:sp>
      <p:pic>
        <p:nvPicPr>
          <p:cNvPr id="5" name="Content Placeholder 4" descr="210px-Johann-Baptist_Lampi_d__%C3%84__007.jpg"/>
          <p:cNvPicPr>
            <a:picLocks noGrp="1" noChangeAspect="1"/>
          </p:cNvPicPr>
          <p:nvPr>
            <p:ph sz="half" idx="2"/>
          </p:nvPr>
        </p:nvPicPr>
        <p:blipFill>
          <a:blip r:embed="rId3" cstate="print"/>
          <a:stretch>
            <a:fillRect/>
          </a:stretch>
        </p:blipFill>
        <p:spPr>
          <a:xfrm>
            <a:off x="4210050" y="1698523"/>
            <a:ext cx="2920702" cy="3850016"/>
          </a:xfrm>
        </p:spPr>
      </p:pic>
      <p:sp>
        <p:nvSpPr>
          <p:cNvPr id="8" name="Title 2"/>
          <p:cNvSpPr>
            <a:spLocks noGrp="1"/>
          </p:cNvSpPr>
          <p:nvPr>
            <p:ph type="title"/>
          </p:nvPr>
        </p:nvSpPr>
        <p:spPr>
          <a:xfrm>
            <a:off x="508000" y="355847"/>
            <a:ext cx="11175013" cy="1054394"/>
          </a:xfrm>
        </p:spPr>
        <p:txBody>
          <a:bodyPr/>
          <a:lstStyle/>
          <a:p>
            <a:r>
              <a:rPr lang="en-GB" dirty="0" smtClean="0"/>
              <a:t>Road to revolution: revolutionary ideology - Enlightenment</a:t>
            </a:r>
            <a:endParaRPr lang="en-US" i="1" dirty="0"/>
          </a:p>
        </p:txBody>
      </p:sp>
      <p:pic>
        <p:nvPicPr>
          <p:cNvPr id="2" name="Picture 1"/>
          <p:cNvPicPr>
            <a:picLocks noChangeAspect="1"/>
          </p:cNvPicPr>
          <p:nvPr/>
        </p:nvPicPr>
        <p:blipFill>
          <a:blip r:embed="rId4"/>
          <a:stretch>
            <a:fillRect/>
          </a:stretch>
        </p:blipFill>
        <p:spPr>
          <a:xfrm>
            <a:off x="761388" y="1677087"/>
            <a:ext cx="2367402" cy="3871452"/>
          </a:xfrm>
          <a:prstGeom prst="rect">
            <a:avLst/>
          </a:prstGeom>
        </p:spPr>
      </p:pic>
    </p:spTree>
    <p:extLst>
      <p:ext uri="{BB962C8B-B14F-4D97-AF65-F5344CB8AC3E}">
        <p14:creationId xmlns:p14="http://schemas.microsoft.com/office/powerpoint/2010/main" val="128137835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381067" y="3714728"/>
            <a:ext cx="2525183" cy="1645920"/>
          </a:xfrm>
        </p:spPr>
        <p:txBody>
          <a:bodyPr>
            <a:normAutofit fontScale="92500" lnSpcReduction="10000"/>
          </a:bodyPr>
          <a:lstStyle/>
          <a:p>
            <a:r>
              <a:rPr lang="en-GB" dirty="0" smtClean="0"/>
              <a:t>‘</a:t>
            </a:r>
            <a:r>
              <a:rPr lang="en-GB" sz="2400" dirty="0" smtClean="0"/>
              <a:t>On the Question: What is Enlightenment?’ (1784)</a:t>
            </a:r>
            <a:endParaRPr lang="en-US" sz="2400" dirty="0"/>
          </a:p>
        </p:txBody>
      </p:sp>
      <p:sp>
        <p:nvSpPr>
          <p:cNvPr id="4" name="Title 2"/>
          <p:cNvSpPr txBox="1">
            <a:spLocks/>
          </p:cNvSpPr>
          <p:nvPr/>
        </p:nvSpPr>
        <p:spPr>
          <a:xfrm>
            <a:off x="508000" y="355847"/>
            <a:ext cx="11175013" cy="1054394"/>
          </a:xfrm>
          <a:prstGeom prst="rect">
            <a:avLst/>
          </a:prstGeom>
        </p:spPr>
        <p:txBody>
          <a:bodyPr vert="horz" lIns="91440" tIns="45720" rIns="91440" bIns="45720" rtlCol="0" anchor="ctr">
            <a:noAutofit/>
          </a:bodyPr>
          <a:lstStyle>
            <a:lvl1pPr algn="r" defTabSz="914400" rtl="0" eaLnBrk="1" latinLnBrk="0" hangingPunct="1">
              <a:spcBef>
                <a:spcPct val="0"/>
              </a:spcBef>
              <a:buNone/>
              <a:defRPr sz="4200" kern="1200" cap="all" spc="150" baseline="0">
                <a:ln>
                  <a:noFill/>
                </a:ln>
                <a:solidFill>
                  <a:schemeClr val="bg1"/>
                </a:solidFill>
                <a:effectLst/>
                <a:latin typeface="+mj-lt"/>
                <a:ea typeface="+mj-ea"/>
                <a:cs typeface="+mj-cs"/>
              </a:defRPr>
            </a:lvl1pPr>
          </a:lstStyle>
          <a:p>
            <a:pPr algn="l"/>
            <a:r>
              <a:rPr lang="en-GB" dirty="0" smtClean="0"/>
              <a:t>‘What is Enlightenment?’</a:t>
            </a:r>
            <a:endParaRPr lang="en-US" i="1" dirty="0"/>
          </a:p>
        </p:txBody>
      </p:sp>
      <p:pic>
        <p:nvPicPr>
          <p:cNvPr id="5" name="Picture 4"/>
          <p:cNvPicPr>
            <a:picLocks noChangeAspect="1"/>
          </p:cNvPicPr>
          <p:nvPr/>
        </p:nvPicPr>
        <p:blipFill>
          <a:blip r:embed="rId3"/>
          <a:stretch>
            <a:fillRect/>
          </a:stretch>
        </p:blipFill>
        <p:spPr>
          <a:xfrm>
            <a:off x="5410910" y="1410241"/>
            <a:ext cx="3529890" cy="4608975"/>
          </a:xfrm>
          <a:prstGeom prst="rect">
            <a:avLst/>
          </a:prstGeom>
        </p:spPr>
      </p:pic>
      <p:sp>
        <p:nvSpPr>
          <p:cNvPr id="6" name="Rectangle 5"/>
          <p:cNvSpPr/>
          <p:nvPr/>
        </p:nvSpPr>
        <p:spPr>
          <a:xfrm>
            <a:off x="9550400" y="502300"/>
            <a:ext cx="2355850" cy="2677656"/>
          </a:xfrm>
          <a:prstGeom prst="rect">
            <a:avLst/>
          </a:prstGeom>
        </p:spPr>
        <p:txBody>
          <a:bodyPr wrap="square">
            <a:spAutoFit/>
          </a:bodyPr>
          <a:lstStyle/>
          <a:p>
            <a:r>
              <a:rPr lang="de-DE" sz="2800" dirty="0">
                <a:solidFill>
                  <a:schemeClr val="bg1"/>
                </a:solidFill>
              </a:rPr>
              <a:t>IMMANUEL KANT (1724-1804</a:t>
            </a:r>
            <a:r>
              <a:rPr lang="de-DE" sz="2800" dirty="0" smtClean="0">
                <a:solidFill>
                  <a:schemeClr val="bg1"/>
                </a:solidFill>
              </a:rPr>
              <a:t>) Prussian (German) philosopher</a:t>
            </a:r>
            <a:endParaRPr lang="de-DE" sz="2800" dirty="0">
              <a:solidFill>
                <a:schemeClr val="bg1"/>
              </a:solidFill>
            </a:endParaRPr>
          </a:p>
        </p:txBody>
      </p:sp>
      <p:sp>
        <p:nvSpPr>
          <p:cNvPr id="7" name="Rectangle 6"/>
          <p:cNvSpPr/>
          <p:nvPr/>
        </p:nvSpPr>
        <p:spPr>
          <a:xfrm>
            <a:off x="675999" y="1841128"/>
            <a:ext cx="3616601" cy="4524315"/>
          </a:xfrm>
          <a:prstGeom prst="rect">
            <a:avLst/>
          </a:prstGeom>
        </p:spPr>
        <p:txBody>
          <a:bodyPr wrap="square">
            <a:spAutoFit/>
          </a:bodyPr>
          <a:lstStyle/>
          <a:p>
            <a:pPr lvl="0"/>
            <a:r>
              <a:rPr lang="en-GB" sz="2400" dirty="0"/>
              <a:t>What is Kant’s argument? What does he say enlightenment ‘is’ and ‘is not’? How does he distinguish between ‘an age of enlighten</a:t>
            </a:r>
            <a:r>
              <a:rPr lang="en-GB" sz="2400" i="1" u="sng" dirty="0"/>
              <a:t>ment</a:t>
            </a:r>
            <a:r>
              <a:rPr lang="en-GB" sz="2400" dirty="0"/>
              <a:t>’ and ‘an enlighten</a:t>
            </a:r>
            <a:r>
              <a:rPr lang="en-GB" sz="2400" i="1" u="sng" dirty="0"/>
              <a:t>ed</a:t>
            </a:r>
            <a:r>
              <a:rPr lang="en-GB" sz="2400" dirty="0"/>
              <a:t> age’? What metaphors or rhetorical devices does Kant use to explain his ideas about enlightenment?</a:t>
            </a:r>
          </a:p>
        </p:txBody>
      </p:sp>
    </p:spTree>
    <p:extLst>
      <p:ext uri="{BB962C8B-B14F-4D97-AF65-F5344CB8AC3E}">
        <p14:creationId xmlns:p14="http://schemas.microsoft.com/office/powerpoint/2010/main" val="418484589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849" y="1742538"/>
            <a:ext cx="11563351" cy="4848762"/>
          </a:xfrm>
        </p:spPr>
        <p:txBody>
          <a:bodyPr>
            <a:normAutofit/>
          </a:bodyPr>
          <a:lstStyle/>
          <a:p>
            <a:pPr marL="45720" indent="0">
              <a:buNone/>
            </a:pPr>
            <a:r>
              <a:rPr lang="en-GB" sz="2800" b="1" dirty="0" smtClean="0"/>
              <a:t>Political crisis </a:t>
            </a:r>
            <a:endParaRPr lang="en-GB" sz="2800" dirty="0"/>
          </a:p>
          <a:p>
            <a:pPr marL="45720" indent="0">
              <a:buNone/>
            </a:pPr>
            <a:r>
              <a:rPr lang="en-GB" sz="2800" dirty="0" smtClean="0"/>
              <a:t>Status quo no longer tenable to Third Estate</a:t>
            </a:r>
          </a:p>
          <a:p>
            <a:pPr marL="45720" indent="0">
              <a:buNone/>
            </a:pPr>
            <a:endParaRPr lang="en-GB" sz="2800" b="1" dirty="0" smtClean="0"/>
          </a:p>
          <a:p>
            <a:pPr marL="45720" indent="0">
              <a:buNone/>
            </a:pPr>
            <a:r>
              <a:rPr lang="en-GB" sz="2800" b="1" dirty="0" smtClean="0"/>
              <a:t>Economic crisis</a:t>
            </a:r>
          </a:p>
          <a:p>
            <a:pPr marL="45720" indent="0">
              <a:buNone/>
            </a:pPr>
            <a:r>
              <a:rPr lang="en-GB" sz="2800" dirty="0" smtClean="0"/>
              <a:t>Extreme debt – with cost bore by Third Estate</a:t>
            </a:r>
          </a:p>
          <a:p>
            <a:pPr marL="45720" indent="0">
              <a:buNone/>
            </a:pPr>
            <a:endParaRPr lang="en-GB" sz="2800" b="1" dirty="0" smtClean="0"/>
          </a:p>
          <a:p>
            <a:pPr marL="45720" indent="0">
              <a:buNone/>
            </a:pPr>
            <a:r>
              <a:rPr lang="en-GB" sz="2800" b="1" dirty="0" smtClean="0"/>
              <a:t>Intellectual ferment</a:t>
            </a:r>
          </a:p>
          <a:p>
            <a:pPr marL="45720" indent="0">
              <a:buNone/>
            </a:pPr>
            <a:r>
              <a:rPr lang="en-GB" sz="2800" dirty="0" smtClean="0"/>
              <a:t>Flowering of philosophical, scientific and political/ideology ideas which were at odds with organisation of </a:t>
            </a:r>
            <a:r>
              <a:rPr lang="en-GB" sz="2800" i="1" dirty="0" err="1" smtClean="0"/>
              <a:t>Ancien</a:t>
            </a:r>
            <a:r>
              <a:rPr lang="en-GB" sz="2800" i="1" dirty="0" smtClean="0"/>
              <a:t> Regime </a:t>
            </a:r>
            <a:endParaRPr lang="en-US" sz="2800" dirty="0"/>
          </a:p>
        </p:txBody>
      </p:sp>
      <p:sp>
        <p:nvSpPr>
          <p:cNvPr id="3" name="Title 2"/>
          <p:cNvSpPr>
            <a:spLocks noGrp="1"/>
          </p:cNvSpPr>
          <p:nvPr>
            <p:ph type="title"/>
          </p:nvPr>
        </p:nvSpPr>
        <p:spPr/>
        <p:txBody>
          <a:bodyPr/>
          <a:lstStyle/>
          <a:p>
            <a:r>
              <a:rPr lang="en-GB" dirty="0" smtClean="0"/>
              <a:t>France 1789: A Revolutionary climate</a:t>
            </a:r>
            <a:endParaRPr lang="en-US" dirty="0"/>
          </a:p>
        </p:txBody>
      </p:sp>
    </p:spTree>
    <p:extLst>
      <p:ext uri="{BB962C8B-B14F-4D97-AF65-F5344CB8AC3E}">
        <p14:creationId xmlns:p14="http://schemas.microsoft.com/office/powerpoint/2010/main" val="3796494402"/>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a:t>Jacques-Louis David, </a:t>
            </a:r>
            <a:r>
              <a:rPr lang="en-GB" i="1" dirty="0"/>
              <a:t>Tennis Court Oath</a:t>
            </a:r>
            <a:r>
              <a:rPr lang="en-GB" dirty="0"/>
              <a:t> (1791)</a:t>
            </a:r>
          </a:p>
          <a:p>
            <a:pPr lvl="0"/>
            <a:r>
              <a:rPr lang="en-GB" dirty="0" err="1"/>
              <a:t>Keversau</a:t>
            </a:r>
            <a:r>
              <a:rPr lang="en-GB" dirty="0"/>
              <a:t>, ‘A Conqueror of the Bastille Speaks’ (</a:t>
            </a:r>
            <a:r>
              <a:rPr lang="en-GB" dirty="0" err="1"/>
              <a:t>n.d</a:t>
            </a:r>
            <a:r>
              <a:rPr lang="en-GB" dirty="0"/>
              <a:t>)</a:t>
            </a:r>
          </a:p>
          <a:p>
            <a:pPr lvl="0"/>
            <a:r>
              <a:rPr lang="en-US" dirty="0"/>
              <a:t>National Assembly, Decree Abolishing the Feudal System (11 August 1789) </a:t>
            </a:r>
            <a:endParaRPr lang="en-GB" dirty="0"/>
          </a:p>
          <a:p>
            <a:pPr lvl="0"/>
            <a:r>
              <a:rPr lang="en-GB" dirty="0"/>
              <a:t>National Assembly, Decree on the Abolition of the Nobility (19 June 1790)</a:t>
            </a:r>
          </a:p>
          <a:p>
            <a:pPr lvl="0"/>
            <a:r>
              <a:rPr lang="en-GB" dirty="0"/>
              <a:t>National Assembly, Declaration of the Rights of Man and Citizen (26 August 1789)</a:t>
            </a:r>
          </a:p>
          <a:p>
            <a:pPr lvl="0"/>
            <a:r>
              <a:rPr lang="en-GB" i="1" dirty="0"/>
              <a:t>Description of the Royal Menagerie</a:t>
            </a:r>
            <a:r>
              <a:rPr lang="en-GB" dirty="0"/>
              <a:t> (1789)</a:t>
            </a:r>
          </a:p>
          <a:p>
            <a:endParaRPr lang="en-GB" dirty="0"/>
          </a:p>
        </p:txBody>
      </p:sp>
      <p:sp>
        <p:nvSpPr>
          <p:cNvPr id="3" name="Title 2"/>
          <p:cNvSpPr>
            <a:spLocks noGrp="1"/>
          </p:cNvSpPr>
          <p:nvPr>
            <p:ph type="title"/>
          </p:nvPr>
        </p:nvSpPr>
        <p:spPr/>
        <p:txBody>
          <a:bodyPr/>
          <a:lstStyle/>
          <a:p>
            <a:r>
              <a:rPr lang="en-GB" dirty="0" smtClean="0"/>
              <a:t>Friday: 1789 and all that</a:t>
            </a:r>
            <a:endParaRPr lang="en-GB" dirty="0"/>
          </a:p>
        </p:txBody>
      </p:sp>
    </p:spTree>
    <p:extLst>
      <p:ext uri="{BB962C8B-B14F-4D97-AF65-F5344CB8AC3E}">
        <p14:creationId xmlns:p14="http://schemas.microsoft.com/office/powerpoint/2010/main" val="219339197"/>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2095</Words>
  <Application>Microsoft Office PowerPoint</Application>
  <PresentationFormat>Widescreen</PresentationFormat>
  <Paragraphs>245</Paragraphs>
  <Slides>35</Slides>
  <Notes>28</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35</vt:i4>
      </vt:variant>
    </vt:vector>
  </HeadingPairs>
  <TitlesOfParts>
    <vt:vector size="43" baseType="lpstr">
      <vt:lpstr>Arial</vt:lpstr>
      <vt:lpstr>Calibri</vt:lpstr>
      <vt:lpstr>Calibri Light</vt:lpstr>
      <vt:lpstr>Franklin Gothic Medium</vt:lpstr>
      <vt:lpstr>Wingdings</vt:lpstr>
      <vt:lpstr>Wingdings 2</vt:lpstr>
      <vt:lpstr>Office Theme</vt:lpstr>
      <vt:lpstr>1_Grid</vt:lpstr>
      <vt:lpstr>HPHI4005 Age of Revolution: lecture 3 French revolution: an age of reason</vt:lpstr>
      <vt:lpstr>GOBBET</vt:lpstr>
      <vt:lpstr>France pre-1789: The Three estates </vt:lpstr>
      <vt:lpstr>‘What is the third Estate?’  Pamphlet by Abbé Emmanuel Joseph Sieyès, January 1789 </vt:lpstr>
      <vt:lpstr>Abbé Emmanuel Joseph Sieyès, ‘What is the Third Estate?’ (January 1789)</vt:lpstr>
      <vt:lpstr>PowerPoint Presentation</vt:lpstr>
      <vt:lpstr>France 1789: A global empire</vt:lpstr>
      <vt:lpstr>France 1789: a global empire</vt:lpstr>
      <vt:lpstr>France 1789: imperial setbacks</vt:lpstr>
      <vt:lpstr>PowerPoint Presentation</vt:lpstr>
      <vt:lpstr>Road to revolution: American war of independence</vt:lpstr>
      <vt:lpstr>Road to revolution: American declaration of independence</vt:lpstr>
      <vt:lpstr>Road to revolution: American war of independence</vt:lpstr>
      <vt:lpstr>Road to revolution: Revolutionary ideology</vt:lpstr>
      <vt:lpstr>Road to revolution: revolutionary ideology</vt:lpstr>
      <vt:lpstr>France pre-1789: The Three estates </vt:lpstr>
      <vt:lpstr>PowerPoint Presentation</vt:lpstr>
      <vt:lpstr>Road to revolution: revolutionary ideology - Enlightenment</vt:lpstr>
      <vt:lpstr>Road to revolution: revolutionary ideology - Enlightenment</vt:lpstr>
      <vt:lpstr>revolutionary ideology – the age of reason</vt:lpstr>
      <vt:lpstr>revolutionary ideology – Scientific revolution</vt:lpstr>
      <vt:lpstr>revolutionary ideology – Scientific revolution</vt:lpstr>
      <vt:lpstr>revolutionary ideology – Scientific revolution</vt:lpstr>
      <vt:lpstr>revolutionary ideology - Enlightenment</vt:lpstr>
      <vt:lpstr>Montesquieu, Persian Letters (1721)</vt:lpstr>
      <vt:lpstr>Voltaire’s Understanding of Inequality (1765)</vt:lpstr>
      <vt:lpstr>revolutionary ideology – Encyclopédie</vt:lpstr>
      <vt:lpstr>revolutionary ideology – Encyclopédie</vt:lpstr>
      <vt:lpstr>revolutionary ideology – Encyclopédie</vt:lpstr>
      <vt:lpstr>revolutionary ideology – Encyclopédie</vt:lpstr>
      <vt:lpstr>revolutionary ideology – Encyclopédie</vt:lpstr>
      <vt:lpstr>Road to revolution: revolutionary ideology - Enlightenment</vt:lpstr>
      <vt:lpstr>PowerPoint Presentation</vt:lpstr>
      <vt:lpstr>France 1789: A Revolutionary climate</vt:lpstr>
      <vt:lpstr>Friday: 1789 and all that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HPHI4005 Age of Revolution: Week 2 lecture 3 French revolution: an age of reason</dc:title>
  <dc:creator>Alexander Scott</dc:creator>
  <cp:lastModifiedBy>Alexander Scott</cp:lastModifiedBy>
  <cp:revision>10</cp:revision>
  <dcterms:created xsi:type="dcterms:W3CDTF">2018-10-22T09:55:16Z</dcterms:created>
  <dcterms:modified xsi:type="dcterms:W3CDTF">2019-10-24T12:24:19Z</dcterms:modified>
</cp:coreProperties>
</file>