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69" r:id="rId4"/>
    <p:sldId id="264" r:id="rId5"/>
    <p:sldId id="265" r:id="rId6"/>
    <p:sldId id="266" r:id="rId7"/>
    <p:sldId id="267" r:id="rId8"/>
    <p:sldId id="26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166C412-E76F-4A90-8997-2EB94EE4245C}">
          <p14:sldIdLst>
            <p14:sldId id="256"/>
            <p14:sldId id="263"/>
          </p14:sldIdLst>
        </p14:section>
        <p14:section name="Untitled Section" id="{0C22A605-7FB9-4450-8495-E3CD0FCEE70A}">
          <p14:sldIdLst>
            <p14:sldId id="269"/>
            <p14:sldId id="264"/>
            <p14:sldId id="265"/>
            <p14:sldId id="266"/>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3/5/2022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3/5/2022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jpeg"/><Relationship Id="rId4" Type="http://schemas.openxmlformats.org/officeDocument/2006/relationships/image" Target="../media/image10.pn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186/s12877-018-0897-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1659-4A85-4140-BB10-B8EAA730D30F}"/>
              </a:ext>
            </a:extLst>
          </p:cNvPr>
          <p:cNvSpPr>
            <a:spLocks noGrp="1"/>
          </p:cNvSpPr>
          <p:nvPr>
            <p:ph type="ctrTitle"/>
          </p:nvPr>
        </p:nvSpPr>
        <p:spPr>
          <a:xfrm>
            <a:off x="2032000" y="152400"/>
            <a:ext cx="9154159" cy="7152640"/>
          </a:xfrm>
        </p:spPr>
        <p:txBody>
          <a:bodyPr>
            <a:normAutofit fontScale="90000"/>
          </a:bodyPr>
          <a:lstStyle/>
          <a:p>
            <a:pPr algn="ctr">
              <a:lnSpc>
                <a:spcPct val="150000"/>
              </a:lnSpc>
              <a:spcAft>
                <a:spcPts val="800"/>
              </a:spcAft>
            </a:pPr>
            <a:br>
              <a:rPr lang="en-GB" sz="2000" b="1" dirty="0">
                <a:effectLst/>
                <a:latin typeface="Calibri" panose="020F0502020204030204" pitchFamily="34" charset="0"/>
                <a:ea typeface="Calibri" panose="020F0502020204030204" pitchFamily="34" charset="0"/>
                <a:cs typeface="Calibri" panose="020F050202020403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Course: BSc (Hons) Health and Social Care</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2700" b="1" dirty="0">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Module: Independent Project (BMHP6020_LON)</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2700" b="1" dirty="0">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Assessment title: Stage 1 - Project Proposal</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2700" b="1" dirty="0">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Winfred Diane Nakanjako</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2700" b="1" dirty="0">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Student ID: 1905864</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2700" b="1" dirty="0">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Word count: 500</a:t>
            </a:r>
            <a:br>
              <a:rPr lang="en-GB" sz="27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3893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E269C-6CAE-4E2D-BD54-9F4F14FD876F}"/>
              </a:ext>
            </a:extLst>
          </p:cNvPr>
          <p:cNvSpPr>
            <a:spLocks noGrp="1"/>
          </p:cNvSpPr>
          <p:nvPr>
            <p:ph type="title"/>
          </p:nvPr>
        </p:nvSpPr>
        <p:spPr>
          <a:xfrm>
            <a:off x="1231479" y="248045"/>
            <a:ext cx="9905998" cy="854550"/>
          </a:xfrm>
        </p:spPr>
        <p:txBody>
          <a:bodyPr>
            <a:normAutofit fontScale="90000"/>
          </a:bodyPr>
          <a:lstStyle/>
          <a:p>
            <a:pPr algn="ctr"/>
            <a:br>
              <a:rPr lang="en-GB" sz="20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Section B - Main Project Proposal</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2239AE-EA1C-4E3B-B2FA-9A684D3EC191}"/>
              </a:ext>
            </a:extLst>
          </p:cNvPr>
          <p:cNvSpPr>
            <a:spLocks noGrp="1"/>
          </p:cNvSpPr>
          <p:nvPr>
            <p:ph idx="1"/>
          </p:nvPr>
        </p:nvSpPr>
        <p:spPr>
          <a:xfrm>
            <a:off x="833464" y="289384"/>
            <a:ext cx="10702028" cy="6568615"/>
          </a:xfrm>
          <a:ln>
            <a:noFill/>
          </a:ln>
        </p:spPr>
        <p:txBody>
          <a:bodyPr>
            <a:normAutofit/>
          </a:bodyPr>
          <a:lstStyle/>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Project title:  The intervention for promoting </a:t>
            </a:r>
          </a:p>
          <a:p>
            <a:pPr marL="0" indent="0" algn="ctr">
              <a:buNone/>
            </a:pPr>
            <a:r>
              <a:rPr lang="en-GB" b="1" dirty="0">
                <a:latin typeface="Arial" panose="020B0604020202020204" pitchFamily="34" charset="0"/>
                <a:cs typeface="Arial" panose="020B0604020202020204" pitchFamily="34" charset="0"/>
              </a:rPr>
              <a:t>              social activities in communities to reduce </a:t>
            </a:r>
          </a:p>
          <a:p>
            <a:pPr marL="0" indent="0" algn="ctr">
              <a:buNone/>
            </a:pPr>
            <a:r>
              <a:rPr lang="en-GB" b="1" dirty="0">
                <a:latin typeface="Arial" panose="020B0604020202020204" pitchFamily="34" charset="0"/>
                <a:cs typeface="Arial" panose="020B0604020202020204" pitchFamily="34" charset="0"/>
              </a:rPr>
              <a:t>loneliness for adults                              </a:t>
            </a:r>
          </a:p>
          <a:p>
            <a:pPr marL="0" indent="0">
              <a:buNone/>
            </a:pPr>
            <a:endParaRPr lang="en-GB" sz="2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65F2888-FB34-4062-BB7E-8EA111A19CB3}"/>
              </a:ext>
            </a:extLst>
          </p:cNvPr>
          <p:cNvPicPr>
            <a:picLocks noChangeAspect="1"/>
          </p:cNvPicPr>
          <p:nvPr/>
        </p:nvPicPr>
        <p:blipFill>
          <a:blip r:embed="rId2"/>
          <a:stretch>
            <a:fillRect/>
          </a:stretch>
        </p:blipFill>
        <p:spPr>
          <a:xfrm>
            <a:off x="833464" y="920415"/>
            <a:ext cx="2659459" cy="2046129"/>
          </a:xfrm>
          <a:prstGeom prst="rect">
            <a:avLst/>
          </a:prstGeom>
        </p:spPr>
      </p:pic>
      <p:pic>
        <p:nvPicPr>
          <p:cNvPr id="8" name="Picture 7">
            <a:extLst>
              <a:ext uri="{FF2B5EF4-FFF2-40B4-BE49-F238E27FC236}">
                <a16:creationId xmlns:a16="http://schemas.microsoft.com/office/drawing/2014/main" id="{A13A81A6-FCC4-4C09-A350-4932BA9C3447}"/>
              </a:ext>
            </a:extLst>
          </p:cNvPr>
          <p:cNvPicPr>
            <a:picLocks noChangeAspect="1"/>
          </p:cNvPicPr>
          <p:nvPr/>
        </p:nvPicPr>
        <p:blipFill>
          <a:blip r:embed="rId3"/>
          <a:stretch>
            <a:fillRect/>
          </a:stretch>
        </p:blipFill>
        <p:spPr>
          <a:xfrm>
            <a:off x="3920358" y="3607675"/>
            <a:ext cx="7371693" cy="3250325"/>
          </a:xfrm>
          <a:prstGeom prst="rect">
            <a:avLst/>
          </a:prstGeom>
        </p:spPr>
      </p:pic>
    </p:spTree>
    <p:extLst>
      <p:ext uri="{BB962C8B-B14F-4D97-AF65-F5344CB8AC3E}">
        <p14:creationId xmlns:p14="http://schemas.microsoft.com/office/powerpoint/2010/main" val="2798536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F9B19-3EA3-4C07-9E28-55BFB8A7323B}"/>
              </a:ext>
            </a:extLst>
          </p:cNvPr>
          <p:cNvSpPr>
            <a:spLocks noGrp="1"/>
          </p:cNvSpPr>
          <p:nvPr>
            <p:ph type="title"/>
          </p:nvPr>
        </p:nvSpPr>
        <p:spPr/>
        <p:txBody>
          <a:bodyPr>
            <a:normAutofit fontScale="90000"/>
          </a:bodyPr>
          <a:lstStyle/>
          <a:p>
            <a:r>
              <a:rPr lang="en-GB" b="1" dirty="0"/>
              <a:t>Section A – Initial development of the Project Proposal: My Title, Aim and Objectives </a:t>
            </a:r>
          </a:p>
        </p:txBody>
      </p:sp>
      <p:graphicFrame>
        <p:nvGraphicFramePr>
          <p:cNvPr id="4" name="Table 4">
            <a:extLst>
              <a:ext uri="{FF2B5EF4-FFF2-40B4-BE49-F238E27FC236}">
                <a16:creationId xmlns:a16="http://schemas.microsoft.com/office/drawing/2014/main" id="{47018200-92BF-4444-BAB2-B1F43D37B5C6}"/>
              </a:ext>
            </a:extLst>
          </p:cNvPr>
          <p:cNvGraphicFramePr>
            <a:graphicFrameLocks noGrp="1"/>
          </p:cNvGraphicFramePr>
          <p:nvPr>
            <p:ph idx="1"/>
            <p:extLst>
              <p:ext uri="{D42A27DB-BD31-4B8C-83A1-F6EECF244321}">
                <p14:modId xmlns:p14="http://schemas.microsoft.com/office/powerpoint/2010/main" val="3528991810"/>
              </p:ext>
            </p:extLst>
          </p:nvPr>
        </p:nvGraphicFramePr>
        <p:xfrm>
          <a:off x="711200" y="1859280"/>
          <a:ext cx="10336214" cy="4596449"/>
        </p:xfrm>
        <a:graphic>
          <a:graphicData uri="http://schemas.openxmlformats.org/drawingml/2006/table">
            <a:tbl>
              <a:tblPr firstRow="1" bandRow="1">
                <a:tableStyleId>{073A0DAA-6AF3-43AB-8588-CEC1D06C72B9}</a:tableStyleId>
              </a:tblPr>
              <a:tblGrid>
                <a:gridCol w="2204720">
                  <a:extLst>
                    <a:ext uri="{9D8B030D-6E8A-4147-A177-3AD203B41FA5}">
                      <a16:colId xmlns:a16="http://schemas.microsoft.com/office/drawing/2014/main" val="1784757639"/>
                    </a:ext>
                  </a:extLst>
                </a:gridCol>
                <a:gridCol w="8131494">
                  <a:extLst>
                    <a:ext uri="{9D8B030D-6E8A-4147-A177-3AD203B41FA5}">
                      <a16:colId xmlns:a16="http://schemas.microsoft.com/office/drawing/2014/main" val="3631229734"/>
                    </a:ext>
                  </a:extLst>
                </a:gridCol>
              </a:tblGrid>
              <a:tr h="999228">
                <a:tc>
                  <a:txBody>
                    <a:bodyPr/>
                    <a:lstStyle/>
                    <a:p>
                      <a:pPr algn="l"/>
                      <a:endParaRPr lang="en-GB" sz="1800" b="0" dirty="0">
                        <a:solidFill>
                          <a:schemeClr val="tx1"/>
                        </a:solidFill>
                        <a:latin typeface="Arial" panose="020B0604020202020204" pitchFamily="34" charset="0"/>
                        <a:cs typeface="Arial" panose="020B0604020202020204" pitchFamily="34" charset="0"/>
                      </a:endParaRPr>
                    </a:p>
                    <a:p>
                      <a:pPr algn="l"/>
                      <a:r>
                        <a:rPr lang="en-GB" sz="1800" b="0" dirty="0">
                          <a:solidFill>
                            <a:schemeClr val="tx1"/>
                          </a:solidFill>
                          <a:latin typeface="Arial" panose="020B0604020202020204" pitchFamily="34" charset="0"/>
                          <a:cs typeface="Arial" panose="020B0604020202020204" pitchFamily="34" charset="0"/>
                        </a:rPr>
                        <a:t>Objective 1</a:t>
                      </a:r>
                    </a:p>
                  </a:txBody>
                  <a:tcPr>
                    <a:solidFill>
                      <a:schemeClr val="tx2">
                        <a:lumMod val="50000"/>
                      </a:schemeClr>
                    </a:solidFill>
                  </a:tcPr>
                </a:tc>
                <a:tc>
                  <a:txBody>
                    <a:bodyPr/>
                    <a:lstStyle/>
                    <a:p>
                      <a:endParaRPr lang="en-GB" sz="1800" b="0" dirty="0">
                        <a:solidFill>
                          <a:schemeClr val="tx1"/>
                        </a:solidFill>
                        <a:latin typeface="Arial" panose="020B0604020202020204" pitchFamily="34" charset="0"/>
                        <a:cs typeface="Arial" panose="020B0604020202020204" pitchFamily="34" charset="0"/>
                      </a:endParaRPr>
                    </a:p>
                    <a:p>
                      <a:r>
                        <a:rPr lang="en-GB" sz="1800" b="0" dirty="0">
                          <a:solidFill>
                            <a:schemeClr val="tx1"/>
                          </a:solidFill>
                          <a:latin typeface="Arial" panose="020B0604020202020204" pitchFamily="34" charset="0"/>
                          <a:cs typeface="Arial" panose="020B0604020202020204" pitchFamily="34" charset="0"/>
                        </a:rPr>
                        <a:t>To define on the meaning of loneliness and social activities</a:t>
                      </a:r>
                    </a:p>
                  </a:txBody>
                  <a:tcPr>
                    <a:solidFill>
                      <a:schemeClr val="tx2">
                        <a:lumMod val="50000"/>
                      </a:schemeClr>
                    </a:solidFill>
                  </a:tcPr>
                </a:tc>
                <a:extLst>
                  <a:ext uri="{0D108BD9-81ED-4DB2-BD59-A6C34878D82A}">
                    <a16:rowId xmlns:a16="http://schemas.microsoft.com/office/drawing/2014/main" val="788143922"/>
                  </a:ext>
                </a:extLst>
              </a:tr>
              <a:tr h="1598765">
                <a:tc>
                  <a:txBody>
                    <a:bodyPr/>
                    <a:lstStyle/>
                    <a:p>
                      <a:endParaRPr lang="en-GB" sz="1800" dirty="0">
                        <a:solidFill>
                          <a:schemeClr val="tx1"/>
                        </a:solidFill>
                        <a:latin typeface="Arial" panose="020B0604020202020204" pitchFamily="34" charset="0"/>
                        <a:cs typeface="Arial" panose="020B0604020202020204" pitchFamily="34" charset="0"/>
                      </a:endParaRPr>
                    </a:p>
                    <a:p>
                      <a:r>
                        <a:rPr lang="en-GB" sz="1800" dirty="0">
                          <a:solidFill>
                            <a:schemeClr val="tx1"/>
                          </a:solidFill>
                          <a:latin typeface="Arial" panose="020B0604020202020204" pitchFamily="34" charset="0"/>
                          <a:cs typeface="Arial" panose="020B0604020202020204" pitchFamily="34" charset="0"/>
                        </a:rPr>
                        <a:t>Objective 2</a:t>
                      </a:r>
                    </a:p>
                  </a:txBody>
                  <a:tcPr>
                    <a:solidFill>
                      <a:schemeClr val="tx2">
                        <a:lumMod val="50000"/>
                      </a:schemeClr>
                    </a:solidFill>
                  </a:tcPr>
                </a:tc>
                <a:tc>
                  <a:txBody>
                    <a:bodyPr/>
                    <a:lstStyle/>
                    <a:p>
                      <a:endParaRPr lang="en-GB" sz="1800" dirty="0">
                        <a:solidFill>
                          <a:schemeClr val="tx1"/>
                        </a:solidFill>
                        <a:latin typeface="Arial" panose="020B0604020202020204" pitchFamily="34" charset="0"/>
                        <a:cs typeface="Arial" panose="020B0604020202020204" pitchFamily="34" charset="0"/>
                      </a:endParaRPr>
                    </a:p>
                    <a:p>
                      <a:r>
                        <a:rPr lang="en-GB" sz="1800" dirty="0">
                          <a:solidFill>
                            <a:schemeClr val="tx1"/>
                          </a:solidFill>
                          <a:latin typeface="Arial" panose="020B0604020202020204" pitchFamily="34" charset="0"/>
                          <a:cs typeface="Arial" panose="020B0604020202020204" pitchFamily="34" charset="0"/>
                        </a:rPr>
                        <a:t>To analyse on the  various interventions for promoting social activities in communities to reduce loneliness for adults</a:t>
                      </a:r>
                    </a:p>
                    <a:p>
                      <a:endParaRPr lang="en-GB" sz="1800" dirty="0">
                        <a:solidFill>
                          <a:schemeClr val="tx1"/>
                        </a:solidFill>
                        <a:latin typeface="Arial" panose="020B0604020202020204" pitchFamily="34" charset="0"/>
                        <a:cs typeface="Arial" panose="020B0604020202020204" pitchFamily="34" charset="0"/>
                      </a:endParaRPr>
                    </a:p>
                  </a:txBody>
                  <a:tcPr>
                    <a:solidFill>
                      <a:schemeClr val="tx2">
                        <a:lumMod val="50000"/>
                      </a:schemeClr>
                    </a:solidFill>
                  </a:tcPr>
                </a:tc>
                <a:extLst>
                  <a:ext uri="{0D108BD9-81ED-4DB2-BD59-A6C34878D82A}">
                    <a16:rowId xmlns:a16="http://schemas.microsoft.com/office/drawing/2014/main" val="3456046705"/>
                  </a:ext>
                </a:extLst>
              </a:tr>
              <a:tr h="999228">
                <a:tc>
                  <a:txBody>
                    <a:bodyPr/>
                    <a:lstStyle/>
                    <a:p>
                      <a:endParaRPr lang="en-GB" sz="1800" dirty="0">
                        <a:solidFill>
                          <a:schemeClr val="tx1"/>
                        </a:solidFill>
                        <a:latin typeface="Arial" panose="020B0604020202020204" pitchFamily="34" charset="0"/>
                        <a:cs typeface="Arial" panose="020B0604020202020204" pitchFamily="34" charset="0"/>
                      </a:endParaRPr>
                    </a:p>
                    <a:p>
                      <a:r>
                        <a:rPr lang="en-GB" sz="1800" dirty="0">
                          <a:solidFill>
                            <a:schemeClr val="tx1"/>
                          </a:solidFill>
                          <a:latin typeface="Arial" panose="020B0604020202020204" pitchFamily="34" charset="0"/>
                          <a:cs typeface="Arial" panose="020B0604020202020204" pitchFamily="34" charset="0"/>
                        </a:rPr>
                        <a:t>Objective 3</a:t>
                      </a:r>
                    </a:p>
                  </a:txBody>
                  <a:tcPr>
                    <a:solidFill>
                      <a:schemeClr val="tx2">
                        <a:lumMod val="50000"/>
                      </a:schemeClr>
                    </a:solidFill>
                  </a:tcPr>
                </a:tc>
                <a:tc>
                  <a:txBody>
                    <a:bodyPr/>
                    <a:lstStyle/>
                    <a:p>
                      <a:r>
                        <a:rPr lang="en-GB" sz="1800" dirty="0">
                          <a:solidFill>
                            <a:schemeClr val="tx1"/>
                          </a:solidFill>
                          <a:latin typeface="Arial" panose="020B0604020202020204" pitchFamily="34" charset="0"/>
                          <a:cs typeface="Arial" panose="020B0604020202020204" pitchFamily="34" charset="0"/>
                        </a:rPr>
                        <a:t>To evaluate on the various secondary sources on the interventions for promoting social activities in communities to reduce loneliness for adults</a:t>
                      </a:r>
                    </a:p>
                  </a:txBody>
                  <a:tcPr>
                    <a:solidFill>
                      <a:schemeClr val="tx2">
                        <a:lumMod val="50000"/>
                      </a:schemeClr>
                    </a:solidFill>
                  </a:tcPr>
                </a:tc>
                <a:extLst>
                  <a:ext uri="{0D108BD9-81ED-4DB2-BD59-A6C34878D82A}">
                    <a16:rowId xmlns:a16="http://schemas.microsoft.com/office/drawing/2014/main" val="2232708745"/>
                  </a:ext>
                </a:extLst>
              </a:tr>
              <a:tr h="999228">
                <a:tc>
                  <a:txBody>
                    <a:bodyPr/>
                    <a:lstStyle/>
                    <a:p>
                      <a:r>
                        <a:rPr lang="en-GB" sz="1800" dirty="0">
                          <a:solidFill>
                            <a:schemeClr val="tx1"/>
                          </a:solidFill>
                          <a:latin typeface="Arial" panose="020B0604020202020204" pitchFamily="34" charset="0"/>
                          <a:cs typeface="Arial" panose="020B0604020202020204" pitchFamily="34" charset="0"/>
                        </a:rPr>
                        <a:t>Objective 4</a:t>
                      </a:r>
                    </a:p>
                  </a:txBody>
                  <a:tcPr>
                    <a:solidFill>
                      <a:schemeClr val="tx2">
                        <a:lumMod val="50000"/>
                      </a:schemeClr>
                    </a:solidFill>
                  </a:tcPr>
                </a:tc>
                <a:tc>
                  <a:txBody>
                    <a:bodyPr/>
                    <a:lstStyle/>
                    <a:p>
                      <a:r>
                        <a:rPr lang="en-GB" sz="1800" dirty="0">
                          <a:solidFill>
                            <a:schemeClr val="tx1"/>
                          </a:solidFill>
                          <a:latin typeface="Arial" panose="020B0604020202020204" pitchFamily="34" charset="0"/>
                          <a:cs typeface="Arial" panose="020B0604020202020204" pitchFamily="34" charset="0"/>
                        </a:rPr>
                        <a:t>Provide recommendations for improvement for promoting social activities in communities to reduce loneliness for adults</a:t>
                      </a:r>
                    </a:p>
                  </a:txBody>
                  <a:tcPr>
                    <a:solidFill>
                      <a:schemeClr val="tx2">
                        <a:lumMod val="50000"/>
                      </a:schemeClr>
                    </a:solidFill>
                  </a:tcPr>
                </a:tc>
                <a:extLst>
                  <a:ext uri="{0D108BD9-81ED-4DB2-BD59-A6C34878D82A}">
                    <a16:rowId xmlns:a16="http://schemas.microsoft.com/office/drawing/2014/main" val="1908095342"/>
                  </a:ext>
                </a:extLst>
              </a:tr>
            </a:tbl>
          </a:graphicData>
        </a:graphic>
      </p:graphicFrame>
    </p:spTree>
    <p:extLst>
      <p:ext uri="{BB962C8B-B14F-4D97-AF65-F5344CB8AC3E}">
        <p14:creationId xmlns:p14="http://schemas.microsoft.com/office/powerpoint/2010/main" val="3293242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0573D-5744-45F9-9649-C5F8461A2038}"/>
              </a:ext>
            </a:extLst>
          </p:cNvPr>
          <p:cNvSpPr>
            <a:spLocks noGrp="1"/>
          </p:cNvSpPr>
          <p:nvPr>
            <p:ph type="title"/>
          </p:nvPr>
        </p:nvSpPr>
        <p:spPr>
          <a:xfrm>
            <a:off x="1141413" y="618518"/>
            <a:ext cx="9905998" cy="1478570"/>
          </a:xfrm>
        </p:spPr>
        <p:txBody>
          <a:bodyPr>
            <a:normAutofit/>
          </a:bodyPr>
          <a:lstStyle/>
          <a:p>
            <a:r>
              <a:rPr lang="en-GB" dirty="0"/>
              <a:t>	        </a:t>
            </a:r>
            <a:r>
              <a:rPr lang="en-GB" sz="2800" b="1" dirty="0">
                <a:latin typeface="Arial" panose="020B0604020202020204" pitchFamily="34" charset="0"/>
                <a:cs typeface="Arial" panose="020B0604020202020204" pitchFamily="34" charset="0"/>
              </a:rPr>
              <a:t>Aim and objectives</a:t>
            </a:r>
          </a:p>
        </p:txBody>
      </p:sp>
      <p:pic>
        <p:nvPicPr>
          <p:cNvPr id="4" name="Picture 3">
            <a:extLst>
              <a:ext uri="{FF2B5EF4-FFF2-40B4-BE49-F238E27FC236}">
                <a16:creationId xmlns:a16="http://schemas.microsoft.com/office/drawing/2014/main" id="{627C5021-BB83-4605-8BB6-00081269CB7B}"/>
              </a:ext>
            </a:extLst>
          </p:cNvPr>
          <p:cNvPicPr>
            <a:picLocks noChangeAspect="1"/>
          </p:cNvPicPr>
          <p:nvPr/>
        </p:nvPicPr>
        <p:blipFill>
          <a:blip r:embed="rId3"/>
          <a:stretch>
            <a:fillRect/>
          </a:stretch>
        </p:blipFill>
        <p:spPr>
          <a:xfrm>
            <a:off x="6471920" y="2153921"/>
            <a:ext cx="4866829" cy="314960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6875AF88-40CE-41F6-8D6C-5F6DD8FC7598}"/>
              </a:ext>
            </a:extLst>
          </p:cNvPr>
          <p:cNvSpPr>
            <a:spLocks noGrp="1"/>
          </p:cNvSpPr>
          <p:nvPr>
            <p:ph idx="1"/>
          </p:nvPr>
        </p:nvSpPr>
        <p:spPr>
          <a:xfrm>
            <a:off x="1141413" y="2097088"/>
            <a:ext cx="4710683" cy="3541714"/>
          </a:xfrm>
        </p:spPr>
        <p:txBody>
          <a:bodyPr>
            <a:normAutofit/>
          </a:bodyPr>
          <a:lstStyle/>
          <a:p>
            <a:pPr marL="0" indent="0">
              <a:buNone/>
            </a:pPr>
            <a:r>
              <a:rPr lang="en-GB" dirty="0">
                <a:latin typeface="Arial" panose="020B0604020202020204" pitchFamily="34" charset="0"/>
                <a:cs typeface="Arial" panose="020B0604020202020204" pitchFamily="34" charset="0"/>
              </a:rPr>
              <a:t>The major aim of this project is to investigate on the intervention for promoting social activities in communities to reduce loneliness for adults.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8279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5A450-E8DC-42C6-9845-0801B9A8ED4E}"/>
              </a:ext>
            </a:extLst>
          </p:cNvPr>
          <p:cNvSpPr>
            <a:spLocks noGrp="1"/>
          </p:cNvSpPr>
          <p:nvPr>
            <p:ph type="title"/>
          </p:nvPr>
        </p:nvSpPr>
        <p:spPr>
          <a:xfrm>
            <a:off x="907733" y="-50800"/>
            <a:ext cx="9905998" cy="1122970"/>
          </a:xfrm>
        </p:spPr>
        <p:txBody>
          <a:bodyPr>
            <a:normAutofit/>
          </a:bodyPr>
          <a:lstStyle/>
          <a:p>
            <a:r>
              <a:rPr lang="en-GB" dirty="0"/>
              <a:t>	</a:t>
            </a:r>
            <a:r>
              <a:rPr lang="en-GB" sz="2800" b="1" dirty="0">
                <a:latin typeface="Arial" panose="020B0604020202020204" pitchFamily="34" charset="0"/>
                <a:cs typeface="Arial" panose="020B0604020202020204" pitchFamily="34" charset="0"/>
              </a:rPr>
              <a:t>Background of loneliness</a:t>
            </a:r>
          </a:p>
        </p:txBody>
      </p:sp>
      <p:pic>
        <p:nvPicPr>
          <p:cNvPr id="5" name="Picture 4">
            <a:extLst>
              <a:ext uri="{FF2B5EF4-FFF2-40B4-BE49-F238E27FC236}">
                <a16:creationId xmlns:a16="http://schemas.microsoft.com/office/drawing/2014/main" id="{5DA2465F-9116-44AA-BDF6-CF825C7E06CD}"/>
              </a:ext>
            </a:extLst>
          </p:cNvPr>
          <p:cNvPicPr>
            <a:picLocks noChangeAspect="1"/>
          </p:cNvPicPr>
          <p:nvPr/>
        </p:nvPicPr>
        <p:blipFill>
          <a:blip r:embed="rId3"/>
          <a:stretch>
            <a:fillRect/>
          </a:stretch>
        </p:blipFill>
        <p:spPr>
          <a:xfrm>
            <a:off x="258555" y="801227"/>
            <a:ext cx="3119136" cy="2724294"/>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9B319D46-0DBD-4CC1-970D-D8B5502C63EE}"/>
              </a:ext>
            </a:extLst>
          </p:cNvPr>
          <p:cNvSpPr>
            <a:spLocks noGrp="1"/>
          </p:cNvSpPr>
          <p:nvPr>
            <p:ph idx="1"/>
          </p:nvPr>
        </p:nvSpPr>
        <p:spPr>
          <a:xfrm>
            <a:off x="3667761" y="982344"/>
            <a:ext cx="7995920" cy="5601335"/>
          </a:xfrm>
        </p:spPr>
        <p:txBody>
          <a:bodyPr>
            <a:normAutofit/>
          </a:bodyPr>
          <a:lstStyle/>
          <a:p>
            <a:pPr marL="0" indent="0">
              <a:lnSpc>
                <a:spcPct val="110000"/>
              </a:lnSpc>
              <a:buNone/>
            </a:pPr>
            <a:r>
              <a:rPr lang="en-GB" sz="1800" dirty="0">
                <a:latin typeface="Arial" panose="020B0604020202020204" pitchFamily="34" charset="0"/>
                <a:cs typeface="Arial" panose="020B0604020202020204" pitchFamily="34" charset="0"/>
              </a:rPr>
              <a:t>Loneliness is the feeling where one feels alone regardless of the level of social contact in place.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(Victor, 2012</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a:p>
            <a:pPr marL="0" indent="0">
              <a:lnSpc>
                <a:spcPct val="110000"/>
              </a:lnSpc>
              <a:buNone/>
            </a:pPr>
            <a:r>
              <a:rPr lang="en-GB" sz="1800" dirty="0">
                <a:latin typeface="Arial" panose="020B0604020202020204" pitchFamily="34" charset="0"/>
                <a:cs typeface="Arial" panose="020B0604020202020204" pitchFamily="34" charset="0"/>
              </a:rPr>
              <a:t> </a:t>
            </a:r>
          </a:p>
          <a:p>
            <a:pPr marL="0" indent="0">
              <a:lnSpc>
                <a:spcPct val="110000"/>
              </a:lnSpc>
              <a:buNone/>
            </a:pPr>
            <a:r>
              <a:rPr lang="en-GB" sz="1800" dirty="0">
                <a:latin typeface="Arial" panose="020B0604020202020204" pitchFamily="34" charset="0"/>
                <a:cs typeface="Arial" panose="020B0604020202020204" pitchFamily="34" charset="0"/>
              </a:rPr>
              <a:t>Loneliness have been associated to contribute to 50% increased risk of dementia as well as other serious medical conditions. It have been found to affect many adults especially those who are 45 years and above.</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(Fakoya et al., 2020)</a:t>
            </a:r>
            <a:endParaRPr lang="en-GB" sz="1400" dirty="0">
              <a:latin typeface="Arial" panose="020B0604020202020204" pitchFamily="34" charset="0"/>
              <a:cs typeface="Arial" panose="020B0604020202020204" pitchFamily="34" charset="0"/>
            </a:endParaRPr>
          </a:p>
          <a:p>
            <a:pPr marL="0" indent="0">
              <a:lnSpc>
                <a:spcPct val="110000"/>
              </a:lnSpc>
              <a:buNone/>
            </a:pPr>
            <a:endParaRPr lang="en-GB" sz="1800" dirty="0">
              <a:latin typeface="Arial" panose="020B0604020202020204" pitchFamily="34" charset="0"/>
              <a:cs typeface="Arial" panose="020B0604020202020204" pitchFamily="34" charset="0"/>
            </a:endParaRPr>
          </a:p>
          <a:p>
            <a:pPr marL="0" indent="0">
              <a:lnSpc>
                <a:spcPct val="110000"/>
              </a:lnSpc>
              <a:buNone/>
            </a:pPr>
            <a:r>
              <a:rPr lang="en-GB" sz="1800" dirty="0">
                <a:latin typeface="Arial" panose="020B0604020202020204" pitchFamily="34" charset="0"/>
                <a:cs typeface="Arial" panose="020B0604020202020204" pitchFamily="34" charset="0"/>
              </a:rPr>
              <a:t>It is very important to identify the interventions to deal with loneliness among the adults as it might lead to increased risk of premature death, increased risk of dementia, poor social relationships, high rates of depression, suicide as well as suicidal thoughts </a:t>
            </a:r>
            <a:r>
              <a:rPr lang="en-GB" sz="1400" dirty="0">
                <a:effectLst/>
                <a:latin typeface="Arial" panose="020B0604020202020204" pitchFamily="34" charset="0"/>
                <a:ea typeface="Calibri" panose="020F0502020204030204" pitchFamily="34" charset="0"/>
                <a:cs typeface="Arial" panose="020B0604020202020204" pitchFamily="34" charset="0"/>
              </a:rPr>
              <a:t>(Luanaigh CÓ. and Lawlor, 2008). </a:t>
            </a:r>
            <a:endParaRPr lang="en-GB" sz="1400" dirty="0">
              <a:latin typeface="Arial" panose="020B0604020202020204" pitchFamily="34" charset="0"/>
              <a:cs typeface="Arial" panose="020B0604020202020204" pitchFamily="34" charset="0"/>
            </a:endParaRPr>
          </a:p>
          <a:p>
            <a:pPr marL="0" indent="0">
              <a:lnSpc>
                <a:spcPct val="110000"/>
              </a:lnSpc>
              <a:buNone/>
            </a:pPr>
            <a:endParaRPr lang="en-GB" sz="1800" dirty="0">
              <a:latin typeface="Arial" panose="020B0604020202020204" pitchFamily="34" charset="0"/>
              <a:cs typeface="Arial" panose="020B0604020202020204" pitchFamily="34" charset="0"/>
            </a:endParaRPr>
          </a:p>
          <a:p>
            <a:pPr marL="0" indent="0">
              <a:lnSpc>
                <a:spcPct val="110000"/>
              </a:lnSpc>
              <a:buNone/>
            </a:pPr>
            <a:r>
              <a:rPr lang="en-GB" sz="1800" dirty="0">
                <a:latin typeface="Arial" panose="020B0604020202020204" pitchFamily="34" charset="0"/>
                <a:cs typeface="Arial" panose="020B0604020202020204" pitchFamily="34" charset="0"/>
              </a:rPr>
              <a:t>Participating in social activities enables the adults to continue carrying out their daily activities while being able to deal with the effects of loneliness </a:t>
            </a:r>
            <a:r>
              <a:rPr lang="en-GB" sz="1400" dirty="0">
                <a:latin typeface="Arial" panose="020B0604020202020204" pitchFamily="34" charset="0"/>
                <a:cs typeface="Arial" panose="020B0604020202020204" pitchFamily="34" charset="0"/>
              </a:rPr>
              <a:t>(O’Rourke et al., 2018). </a:t>
            </a:r>
          </a:p>
          <a:p>
            <a:pPr marL="0" indent="0">
              <a:lnSpc>
                <a:spcPct val="110000"/>
              </a:lnSpc>
              <a:buNone/>
            </a:pPr>
            <a:endParaRPr lang="en-GB" sz="1300" dirty="0">
              <a:latin typeface="Arial" panose="020B0604020202020204" pitchFamily="34" charset="0"/>
              <a:cs typeface="Arial" panose="020B0604020202020204" pitchFamily="34" charset="0"/>
            </a:endParaRPr>
          </a:p>
        </p:txBody>
      </p:sp>
      <p:pic>
        <p:nvPicPr>
          <p:cNvPr id="4098" name="Picture 2" descr="Lonely, isolated older adults face associated health risks |  Edward-Elmhurst Health">
            <a:extLst>
              <a:ext uri="{FF2B5EF4-FFF2-40B4-BE49-F238E27FC236}">
                <a16:creationId xmlns:a16="http://schemas.microsoft.com/office/drawing/2014/main" id="{52798190-D350-4863-AC3E-B96ED042BA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8555" y="3783011"/>
            <a:ext cx="3119120" cy="2904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7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8AE9-78BB-4E12-972A-1AB248EB6FA4}"/>
              </a:ext>
            </a:extLst>
          </p:cNvPr>
          <p:cNvSpPr>
            <a:spLocks noGrp="1"/>
          </p:cNvSpPr>
          <p:nvPr>
            <p:ph type="title"/>
          </p:nvPr>
        </p:nvSpPr>
        <p:spPr>
          <a:xfrm>
            <a:off x="1029652" y="132080"/>
            <a:ext cx="9905998" cy="812800"/>
          </a:xfrm>
        </p:spPr>
        <p:txBody>
          <a:bodyPr/>
          <a:lstStyle/>
          <a:p>
            <a:r>
              <a:rPr lang="en-GB" sz="2800" b="1" dirty="0">
                <a:latin typeface="Arial" panose="020B0604020202020204" pitchFamily="34" charset="0"/>
                <a:cs typeface="Arial" panose="020B0604020202020204" pitchFamily="34" charset="0"/>
              </a:rPr>
              <a:t>            Methods</a:t>
            </a:r>
          </a:p>
        </p:txBody>
      </p:sp>
      <p:sp>
        <p:nvSpPr>
          <p:cNvPr id="3" name="Content Placeholder 2">
            <a:extLst>
              <a:ext uri="{FF2B5EF4-FFF2-40B4-BE49-F238E27FC236}">
                <a16:creationId xmlns:a16="http://schemas.microsoft.com/office/drawing/2014/main" id="{F9284317-ECB4-45EF-81B5-3F183C7A59BE}"/>
              </a:ext>
            </a:extLst>
          </p:cNvPr>
          <p:cNvSpPr>
            <a:spLocks noGrp="1"/>
          </p:cNvSpPr>
          <p:nvPr>
            <p:ph idx="1"/>
          </p:nvPr>
        </p:nvSpPr>
        <p:spPr>
          <a:xfrm>
            <a:off x="484502" y="784383"/>
            <a:ext cx="11750859" cy="6022817"/>
          </a:xfrm>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              The research shall be carried out through Secondary Research. </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RESOURCES    </a:t>
            </a:r>
          </a:p>
          <a:p>
            <a:pPr marL="0" indent="0">
              <a:buNone/>
            </a:pPr>
            <a:r>
              <a:rPr lang="en-GB" b="1" dirty="0">
                <a:latin typeface="Arial" panose="020B0604020202020204" pitchFamily="34" charset="0"/>
                <a:cs typeface="Arial" panose="020B0604020202020204" pitchFamily="34" charset="0"/>
              </a:rPr>
              <a:t>Search engines </a:t>
            </a:r>
            <a:r>
              <a:rPr lang="en-GB" dirty="0">
                <a:latin typeface="Arial" panose="020B0604020202020204" pitchFamily="34" charset="0"/>
                <a:cs typeface="Arial" panose="020B0604020202020204" pitchFamily="34" charset="0"/>
              </a:rPr>
              <a:t>as </a:t>
            </a:r>
            <a:r>
              <a:rPr lang="en-GB" sz="2000" dirty="0">
                <a:latin typeface="Arial" panose="020B0604020202020204" pitchFamily="34" charset="0"/>
                <a:cs typeface="Arial" panose="020B0604020202020204" pitchFamily="34" charset="0"/>
              </a:rPr>
              <a:t>PubMed, Google Scholar, </a:t>
            </a:r>
          </a:p>
          <a:p>
            <a:pPr marL="0" indent="0">
              <a:buNone/>
            </a:pPr>
            <a:r>
              <a:rPr lang="en-GB" sz="2000" dirty="0">
                <a:latin typeface="Arial" panose="020B0604020202020204" pitchFamily="34" charset="0"/>
                <a:cs typeface="Arial" panose="020B0604020202020204" pitchFamily="34" charset="0"/>
              </a:rPr>
              <a:t>NICE, gov.uk., MIND, NHS, books, Libraries and</a:t>
            </a:r>
          </a:p>
          <a:p>
            <a:pPr marL="0" indent="0">
              <a:buNone/>
            </a:pPr>
            <a:r>
              <a:rPr lang="en-GB" sz="2000" dirty="0">
                <a:latin typeface="Arial" panose="020B0604020202020204" pitchFamily="34" charset="0"/>
                <a:cs typeface="Arial" panose="020B0604020202020204" pitchFamily="34" charset="0"/>
              </a:rPr>
              <a:t>other web pages.</a:t>
            </a:r>
          </a:p>
          <a:p>
            <a:pPr marL="0" indent="0">
              <a:buNone/>
            </a:pPr>
            <a:endParaRPr lang="en-GB" sz="2800" b="1" dirty="0">
              <a:latin typeface="Arial" panose="020B0604020202020204" pitchFamily="34" charset="0"/>
              <a:cs typeface="Arial" panose="020B0604020202020204" pitchFamily="34" charset="0"/>
            </a:endParaRPr>
          </a:p>
          <a:p>
            <a:pPr marL="0" indent="0">
              <a:buNone/>
            </a:pPr>
            <a:r>
              <a:rPr kumimoji="0" lang="en-GB" sz="22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research shall involve the use of some key resources such as</a:t>
            </a:r>
          </a:p>
          <a:p>
            <a:r>
              <a:rPr lang="en-GB" dirty="0">
                <a:latin typeface="Calibri Light" panose="020F0302020204030204" pitchFamily="34" charset="0"/>
                <a:ea typeface="Calibri" panose="020F0502020204030204" pitchFamily="34" charset="0"/>
              </a:rPr>
              <a:t>A</a:t>
            </a:r>
            <a:r>
              <a:rPr lang="en-GB" dirty="0">
                <a:effectLst/>
                <a:latin typeface="Calibri Light" panose="020F0302020204030204" pitchFamily="34" charset="0"/>
                <a:ea typeface="Calibri" panose="020F0502020204030204" pitchFamily="34" charset="0"/>
              </a:rPr>
              <a:t> personal computer for documenting </a:t>
            </a:r>
          </a:p>
          <a:p>
            <a:r>
              <a:rPr lang="en-GB" dirty="0">
                <a:latin typeface="Calibri Light" panose="020F0302020204030204" pitchFamily="34" charset="0"/>
                <a:cs typeface="Arial" panose="020B0604020202020204" pitchFamily="34" charset="0"/>
              </a:rPr>
              <a:t>Internet supply.</a:t>
            </a:r>
          </a:p>
          <a:p>
            <a:pPr>
              <a:lnSpc>
                <a:spcPct val="150000"/>
              </a:lnSpc>
              <a:spcAft>
                <a:spcPts val="800"/>
              </a:spcAft>
            </a:pPr>
            <a:r>
              <a:rPr lang="en-GB" dirty="0">
                <a:latin typeface="Calibri Light" panose="020F0302020204030204" pitchFamily="34" charset="0"/>
                <a:ea typeface="Calibri" panose="020F0502020204030204" pitchFamily="34" charset="0"/>
                <a:cs typeface="Times New Roman" panose="02020603050405020304" pitchFamily="18" charset="0"/>
              </a:rPr>
              <a:t>S</a:t>
            </a:r>
            <a:r>
              <a:rPr lang="en-GB" sz="2400" dirty="0">
                <a:effectLst/>
                <a:latin typeface="Calibri Light" panose="020F0302020204030204" pitchFamily="34" charset="0"/>
                <a:ea typeface="Calibri" panose="020F0502020204030204" pitchFamily="34" charset="0"/>
                <a:cs typeface="Times New Roman" panose="02020603050405020304" pitchFamily="18" charset="0"/>
              </a:rPr>
              <a:t>upervisor shall also provide guidance in every step of the way in the research.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b="1" dirty="0">
              <a:latin typeface="Calibri Light" panose="020F030202020403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DBCE1BD-6E97-4810-8B21-0B3F5067EA50}"/>
              </a:ext>
            </a:extLst>
          </p:cNvPr>
          <p:cNvPicPr>
            <a:picLocks noChangeAspect="1"/>
          </p:cNvPicPr>
          <p:nvPr/>
        </p:nvPicPr>
        <p:blipFill>
          <a:blip r:embed="rId2"/>
          <a:stretch>
            <a:fillRect/>
          </a:stretch>
        </p:blipFill>
        <p:spPr>
          <a:xfrm>
            <a:off x="6906471" y="1257583"/>
            <a:ext cx="1099597" cy="1629817"/>
          </a:xfrm>
          <a:prstGeom prst="rect">
            <a:avLst/>
          </a:prstGeom>
        </p:spPr>
      </p:pic>
      <p:pic>
        <p:nvPicPr>
          <p:cNvPr id="5" name="Picture 4">
            <a:extLst>
              <a:ext uri="{FF2B5EF4-FFF2-40B4-BE49-F238E27FC236}">
                <a16:creationId xmlns:a16="http://schemas.microsoft.com/office/drawing/2014/main" id="{D14B6B87-FC2B-447B-8BEE-0B53A6AC828D}"/>
              </a:ext>
            </a:extLst>
          </p:cNvPr>
          <p:cNvPicPr>
            <a:picLocks noChangeAspect="1"/>
          </p:cNvPicPr>
          <p:nvPr/>
        </p:nvPicPr>
        <p:blipFill>
          <a:blip r:embed="rId3"/>
          <a:stretch>
            <a:fillRect/>
          </a:stretch>
        </p:blipFill>
        <p:spPr>
          <a:xfrm>
            <a:off x="10756086" y="1257583"/>
            <a:ext cx="1435913" cy="1825900"/>
          </a:xfrm>
          <a:prstGeom prst="rect">
            <a:avLst/>
          </a:prstGeom>
        </p:spPr>
      </p:pic>
      <p:pic>
        <p:nvPicPr>
          <p:cNvPr id="6" name="Picture 5">
            <a:extLst>
              <a:ext uri="{FF2B5EF4-FFF2-40B4-BE49-F238E27FC236}">
                <a16:creationId xmlns:a16="http://schemas.microsoft.com/office/drawing/2014/main" id="{0668BE05-565D-4BEB-A1D9-D76671BE72BD}"/>
              </a:ext>
            </a:extLst>
          </p:cNvPr>
          <p:cNvPicPr>
            <a:picLocks noChangeAspect="1"/>
          </p:cNvPicPr>
          <p:nvPr/>
        </p:nvPicPr>
        <p:blipFill>
          <a:blip r:embed="rId4"/>
          <a:stretch>
            <a:fillRect/>
          </a:stretch>
        </p:blipFill>
        <p:spPr>
          <a:xfrm>
            <a:off x="7990803" y="1271365"/>
            <a:ext cx="1435912" cy="1595817"/>
          </a:xfrm>
          <a:prstGeom prst="rect">
            <a:avLst/>
          </a:prstGeom>
        </p:spPr>
      </p:pic>
      <p:pic>
        <p:nvPicPr>
          <p:cNvPr id="7" name="Graphic 6" descr="Magnifying glass">
            <a:extLst>
              <a:ext uri="{FF2B5EF4-FFF2-40B4-BE49-F238E27FC236}">
                <a16:creationId xmlns:a16="http://schemas.microsoft.com/office/drawing/2014/main" id="{D1AB2954-0FAC-48AF-8482-15893E955BA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527" y="50800"/>
            <a:ext cx="2221155" cy="1992399"/>
          </a:xfrm>
          <a:prstGeom prst="rect">
            <a:avLst/>
          </a:prstGeom>
        </p:spPr>
      </p:pic>
      <p:pic>
        <p:nvPicPr>
          <p:cNvPr id="9" name="Picture 8">
            <a:extLst>
              <a:ext uri="{FF2B5EF4-FFF2-40B4-BE49-F238E27FC236}">
                <a16:creationId xmlns:a16="http://schemas.microsoft.com/office/drawing/2014/main" id="{B3262567-9AD0-4F15-BA56-2385A23ACB33}"/>
              </a:ext>
            </a:extLst>
          </p:cNvPr>
          <p:cNvPicPr>
            <a:picLocks noChangeAspect="1"/>
          </p:cNvPicPr>
          <p:nvPr/>
        </p:nvPicPr>
        <p:blipFill>
          <a:blip r:embed="rId7"/>
          <a:stretch>
            <a:fillRect/>
          </a:stretch>
        </p:blipFill>
        <p:spPr>
          <a:xfrm>
            <a:off x="9398000" y="3083481"/>
            <a:ext cx="2879620" cy="3178937"/>
          </a:xfrm>
          <a:prstGeom prst="rect">
            <a:avLst/>
          </a:prstGeom>
        </p:spPr>
      </p:pic>
      <p:pic>
        <p:nvPicPr>
          <p:cNvPr id="10" name="Picture 9">
            <a:extLst>
              <a:ext uri="{FF2B5EF4-FFF2-40B4-BE49-F238E27FC236}">
                <a16:creationId xmlns:a16="http://schemas.microsoft.com/office/drawing/2014/main" id="{663A24B3-D172-4E2D-BF9A-E867F8ADA3B4}"/>
              </a:ext>
            </a:extLst>
          </p:cNvPr>
          <p:cNvPicPr>
            <a:picLocks noChangeAspect="1"/>
          </p:cNvPicPr>
          <p:nvPr/>
        </p:nvPicPr>
        <p:blipFill>
          <a:blip r:embed="rId8"/>
          <a:stretch>
            <a:fillRect/>
          </a:stretch>
        </p:blipFill>
        <p:spPr>
          <a:xfrm>
            <a:off x="9344203" y="2142894"/>
            <a:ext cx="1460452" cy="906496"/>
          </a:xfrm>
          <a:prstGeom prst="rect">
            <a:avLst/>
          </a:prstGeom>
        </p:spPr>
      </p:pic>
      <p:pic>
        <p:nvPicPr>
          <p:cNvPr id="11" name="Picture 10">
            <a:extLst>
              <a:ext uri="{FF2B5EF4-FFF2-40B4-BE49-F238E27FC236}">
                <a16:creationId xmlns:a16="http://schemas.microsoft.com/office/drawing/2014/main" id="{5B3FA41F-A891-4DB7-A723-8F1F81188EDC}"/>
              </a:ext>
            </a:extLst>
          </p:cNvPr>
          <p:cNvPicPr>
            <a:picLocks noChangeAspect="1"/>
          </p:cNvPicPr>
          <p:nvPr/>
        </p:nvPicPr>
        <p:blipFill>
          <a:blip r:embed="rId9"/>
          <a:stretch>
            <a:fillRect/>
          </a:stretch>
        </p:blipFill>
        <p:spPr>
          <a:xfrm>
            <a:off x="9358698" y="1257583"/>
            <a:ext cx="1435912" cy="876016"/>
          </a:xfrm>
          <a:prstGeom prst="rect">
            <a:avLst/>
          </a:prstGeom>
        </p:spPr>
      </p:pic>
      <p:pic>
        <p:nvPicPr>
          <p:cNvPr id="2052" name="Picture 4" descr="Psychotherapy Notes: 13 Templates &amp;amp;amp; Documentation Software">
            <a:extLst>
              <a:ext uri="{FF2B5EF4-FFF2-40B4-BE49-F238E27FC236}">
                <a16:creationId xmlns:a16="http://schemas.microsoft.com/office/drawing/2014/main" id="{9022236C-78FF-4E3C-ACC3-E0E5D2B94D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09202" y="4982259"/>
            <a:ext cx="2267452" cy="128016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AD4C90B5-DE12-47E2-A753-C323F5BF5B2C}"/>
              </a:ext>
            </a:extLst>
          </p:cNvPr>
          <p:cNvPicPr>
            <a:picLocks noChangeAspect="1"/>
          </p:cNvPicPr>
          <p:nvPr/>
        </p:nvPicPr>
        <p:blipFill>
          <a:blip r:embed="rId11"/>
          <a:stretch>
            <a:fillRect/>
          </a:stretch>
        </p:blipFill>
        <p:spPr>
          <a:xfrm>
            <a:off x="6906472" y="2834187"/>
            <a:ext cx="2707640" cy="1790700"/>
          </a:xfrm>
          <a:prstGeom prst="rect">
            <a:avLst/>
          </a:prstGeom>
        </p:spPr>
      </p:pic>
    </p:spTree>
    <p:extLst>
      <p:ext uri="{BB962C8B-B14F-4D97-AF65-F5344CB8AC3E}">
        <p14:creationId xmlns:p14="http://schemas.microsoft.com/office/powerpoint/2010/main" val="690317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DC67-0BB8-4D78-96A9-1D3BBFDC2D67}"/>
              </a:ext>
            </a:extLst>
          </p:cNvPr>
          <p:cNvSpPr>
            <a:spLocks noGrp="1"/>
          </p:cNvSpPr>
          <p:nvPr>
            <p:ph type="title"/>
          </p:nvPr>
        </p:nvSpPr>
        <p:spPr>
          <a:xfrm>
            <a:off x="6405364" y="479913"/>
            <a:ext cx="4747088" cy="1478570"/>
          </a:xfrm>
        </p:spPr>
        <p:txBody>
          <a:bodyPr>
            <a:normAutofit/>
          </a:bodyPr>
          <a:lstStyle/>
          <a:p>
            <a:r>
              <a:rPr lang="en-GB" b="1" dirty="0">
                <a:latin typeface="Arial" panose="020B0604020202020204" pitchFamily="34" charset="0"/>
                <a:cs typeface="Arial" panose="020B0604020202020204" pitchFamily="34" charset="0"/>
              </a:rPr>
              <a:t>                                 Timescale</a:t>
            </a:r>
            <a:r>
              <a:rPr lang="en-GB" dirty="0"/>
              <a:t>	</a:t>
            </a:r>
            <a:endParaRPr lang="en-GB" b="1" dirty="0">
              <a:latin typeface="Arial" panose="020B0604020202020204" pitchFamily="34" charset="0"/>
              <a:cs typeface="Arial" panose="020B0604020202020204" pitchFamily="34" charset="0"/>
            </a:endParaRPr>
          </a:p>
        </p:txBody>
      </p:sp>
      <p:sp>
        <p:nvSpPr>
          <p:cNvPr id="3078" name="Round Diagonal Corner Rectangle 9">
            <a:extLst>
              <a:ext uri="{FF2B5EF4-FFF2-40B4-BE49-F238E27FC236}">
                <a16:creationId xmlns:a16="http://schemas.microsoft.com/office/drawing/2014/main" id="{94849269-B648-4278-B460-437F72156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ivorce Timescales - 4 stage process from Divorce Negotiator">
            <a:extLst>
              <a:ext uri="{FF2B5EF4-FFF2-40B4-BE49-F238E27FC236}">
                <a16:creationId xmlns:a16="http://schemas.microsoft.com/office/drawing/2014/main" id="{CDBBA633-AE6B-467D-8F3F-9E44A5ED6F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18988" y="1378769"/>
            <a:ext cx="4635583" cy="173834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32715939-9A96-47FD-892A-D6B011EC3400}"/>
              </a:ext>
            </a:extLst>
          </p:cNvPr>
          <p:cNvPicPr>
            <a:picLocks noChangeAspect="1"/>
          </p:cNvPicPr>
          <p:nvPr/>
        </p:nvPicPr>
        <p:blipFill>
          <a:blip r:embed="rId4"/>
          <a:stretch>
            <a:fillRect/>
          </a:stretch>
        </p:blipFill>
        <p:spPr>
          <a:xfrm>
            <a:off x="1118988" y="3775114"/>
            <a:ext cx="2237357" cy="1678017"/>
          </a:xfrm>
          <a:prstGeom prst="rect">
            <a:avLst/>
          </a:prstGeom>
        </p:spPr>
      </p:pic>
      <p:pic>
        <p:nvPicPr>
          <p:cNvPr id="3076" name="Picture 4" descr="Property Auction Sale Process | The Procedure for Selling at Auction?">
            <a:extLst>
              <a:ext uri="{FF2B5EF4-FFF2-40B4-BE49-F238E27FC236}">
                <a16:creationId xmlns:a16="http://schemas.microsoft.com/office/drawing/2014/main" id="{76F11DB2-5767-4751-9143-083C016BC60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517212" y="3868337"/>
            <a:ext cx="2237357" cy="149157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C1D4CE6-310B-49CD-ABE5-A2C86856BE86}"/>
              </a:ext>
            </a:extLst>
          </p:cNvPr>
          <p:cNvSpPr>
            <a:spLocks noGrp="1"/>
          </p:cNvSpPr>
          <p:nvPr>
            <p:ph idx="1"/>
          </p:nvPr>
        </p:nvSpPr>
        <p:spPr>
          <a:xfrm>
            <a:off x="6322199" y="1595120"/>
            <a:ext cx="5070851" cy="4043682"/>
          </a:xfrm>
        </p:spPr>
        <p:txBody>
          <a:bodyPr>
            <a:normAutofit/>
          </a:bodyPr>
          <a:lstStyle/>
          <a:p>
            <a:pPr marL="0" indent="0">
              <a:lnSpc>
                <a:spcPct val="110000"/>
              </a:lnSpc>
              <a:buNone/>
            </a:pPr>
            <a:endParaRPr lang="en-GB" sz="2000" dirty="0">
              <a:latin typeface="Arial" panose="020B0604020202020204" pitchFamily="34" charset="0"/>
              <a:cs typeface="Arial" panose="020B0604020202020204" pitchFamily="34" charset="0"/>
            </a:endParaRPr>
          </a:p>
          <a:p>
            <a:pPr marL="0" indent="0">
              <a:lnSpc>
                <a:spcPct val="110000"/>
              </a:lnSpc>
              <a:buNone/>
            </a:pPr>
            <a:r>
              <a:rPr lang="en-GB" sz="2000" dirty="0">
                <a:latin typeface="Arial" panose="020B0604020202020204" pitchFamily="34" charset="0"/>
                <a:cs typeface="Arial" panose="020B0604020202020204" pitchFamily="34" charset="0"/>
              </a:rPr>
              <a:t>I am planning to complete the research dissertation chapters for 1, 2 in April, chapter 3  in May and chapter 4 in June With the guidance of the supervisor and my lecturer. I am hoping to therefore complete every bit of the dissertation by July. </a:t>
            </a:r>
          </a:p>
        </p:txBody>
      </p:sp>
    </p:spTree>
    <p:extLst>
      <p:ext uri="{BB962C8B-B14F-4D97-AF65-F5344CB8AC3E}">
        <p14:creationId xmlns:p14="http://schemas.microsoft.com/office/powerpoint/2010/main" val="6124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A6EB1-C7E9-4CD0-B3F7-A5255FE6F49B}"/>
              </a:ext>
            </a:extLst>
          </p:cNvPr>
          <p:cNvSpPr>
            <a:spLocks noGrp="1"/>
          </p:cNvSpPr>
          <p:nvPr>
            <p:ph type="title"/>
          </p:nvPr>
        </p:nvSpPr>
        <p:spPr/>
        <p:txBody>
          <a:bodyPr>
            <a:normAutofit/>
          </a:bodyPr>
          <a:lstStyle/>
          <a:p>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FDB78B3-A5D3-411D-8899-1F7D60D86381}"/>
              </a:ext>
            </a:extLst>
          </p:cNvPr>
          <p:cNvSpPr>
            <a:spLocks noGrp="1"/>
          </p:cNvSpPr>
          <p:nvPr>
            <p:ph idx="1"/>
          </p:nvPr>
        </p:nvSpPr>
        <p:spPr>
          <a:xfrm>
            <a:off x="948372" y="1658142"/>
            <a:ext cx="10390188" cy="4813777"/>
          </a:xfrm>
        </p:spPr>
        <p:txBody>
          <a:bodyPr>
            <a:normAutofit/>
          </a:bodyPr>
          <a:lstStyle/>
          <a:p>
            <a:pPr marL="342900" lvl="0" indent="-342900">
              <a:lnSpc>
                <a:spcPct val="150000"/>
              </a:lnSpc>
              <a:buFont typeface="+mj-lt"/>
              <a:buAutoNum type="arabicPeriod"/>
            </a:pPr>
            <a:r>
              <a:rPr lang="en-GB" sz="1700" dirty="0">
                <a:effectLst/>
                <a:latin typeface="Calibri Light" panose="020F0302020204030204" pitchFamily="34" charset="0"/>
                <a:ea typeface="Calibri" panose="020F0502020204030204" pitchFamily="34" charset="0"/>
                <a:cs typeface="Times New Roman" panose="02020603050405020304" pitchFamily="18" charset="0"/>
              </a:rPr>
              <a:t>Aslam, S., and Emmanuel, P. (2010). Formulating a researchable question: A critical step for facilitating good clinical research. Indian journal of sexually transmitted diseases and AIDS, 31(1), 47–50. https://doi.org/10.4103/0253-7184.69003</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700" dirty="0">
                <a:effectLst/>
                <a:latin typeface="Calibri Light" panose="020F0302020204030204" pitchFamily="34" charset="0"/>
                <a:ea typeface="Calibri" panose="020F0502020204030204" pitchFamily="34" charset="0"/>
                <a:cs typeface="Times New Roman" panose="02020603050405020304" pitchFamily="18" charset="0"/>
              </a:rPr>
              <a:t>Fakoya, O.A., McCorry and N.K. &amp; Donnelly, M. (2020) Loneliness and social isolation interventions for older adults: a scoping review of reviews. BMC Public Health 20, 129; https://doi.org/10.1186/s12889-020-8251-6 </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700" dirty="0">
                <a:effectLst/>
                <a:latin typeface="Calibri Light" panose="020F0302020204030204" pitchFamily="34" charset="0"/>
                <a:ea typeface="Calibri" panose="020F0502020204030204" pitchFamily="34" charset="0"/>
                <a:cs typeface="Times New Roman" panose="02020603050405020304" pitchFamily="18" charset="0"/>
              </a:rPr>
              <a:t>Luanaigh CÓ. and Lawlor BA. (2008) Loneliness and the health of older people. Int J Geriatr Psychiatry;23(12):1213–21</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buFont typeface="+mj-lt"/>
              <a:buAutoNum type="arabicPeriod"/>
            </a:pPr>
            <a:r>
              <a:rPr lang="en-GB" sz="1700" dirty="0">
                <a:effectLst/>
                <a:latin typeface="Calibri Light" panose="020F0302020204030204" pitchFamily="34" charset="0"/>
                <a:ea typeface="Calibri" panose="020F0502020204030204" pitchFamily="34" charset="0"/>
                <a:cs typeface="Times New Roman" panose="02020603050405020304" pitchFamily="18" charset="0"/>
              </a:rPr>
              <a:t>O’Rourke, H.M., Collins, L. &amp; Sidani, S. (2018) Interventions to address social connectedness and loneliness for older adults: a scoping review. BMC Geriatr 18, 214; </a:t>
            </a:r>
            <a:r>
              <a:rPr lang="en-GB" sz="1700" strike="noStrike" dirty="0">
                <a:effectLst/>
                <a:latin typeface="Calibri Light" panose="020F03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https://doi.org/10.1186/s12877-018-0897-x</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mj-lt"/>
              <a:buAutoNum type="arabicPeriod"/>
            </a:pPr>
            <a:r>
              <a:rPr lang="en-GB" sz="1700" dirty="0">
                <a:effectLst/>
                <a:latin typeface="Calibri Light" panose="020F0302020204030204" pitchFamily="34" charset="0"/>
                <a:ea typeface="Calibri" panose="020F0502020204030204" pitchFamily="34" charset="0"/>
                <a:cs typeface="Times New Roman" panose="02020603050405020304" pitchFamily="18" charset="0"/>
              </a:rPr>
              <a:t>Victor CR. (2012) Loneliness in care homes: a neglected area of research? Aging Health; 8:637–46.</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580082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2394</TotalTime>
  <Words>674</Words>
  <Application>Microsoft Office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Times New Roman</vt:lpstr>
      <vt:lpstr>Tw Cen MT</vt:lpstr>
      <vt:lpstr>Circuit</vt:lpstr>
      <vt:lpstr> Course: BSc (Hons) Health and Social Care  Module: Independent Project (BMHP6020_LON)  Assessment title: Stage 1 - Project Proposal  Winfred Diane Nakanjako  Student ID: 1905864  Word count: 500  </vt:lpstr>
      <vt:lpstr> Section B - Main Project Proposal  </vt:lpstr>
      <vt:lpstr>Section A – Initial development of the Project Proposal: My Title, Aim and Objectives </vt:lpstr>
      <vt:lpstr>         Aim and objectives</vt:lpstr>
      <vt:lpstr> Background of loneliness</vt:lpstr>
      <vt:lpstr>            Methods</vt:lpstr>
      <vt:lpstr>                                 Timescale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 BSc (Hons) Health and Social Care  Module: Independent Project (BMHP6020_LON)  Assessment title: Stage 1 - Project Proposal  Output: Dissertation  Student ID: 1905864  Word count: 500</dc:title>
  <dc:creator>winfrey ***Diane</dc:creator>
  <cp:lastModifiedBy>winfrey ***Diane</cp:lastModifiedBy>
  <cp:revision>8</cp:revision>
  <dcterms:created xsi:type="dcterms:W3CDTF">2022-03-05T18:24:22Z</dcterms:created>
  <dcterms:modified xsi:type="dcterms:W3CDTF">2022-03-07T10:19:13Z</dcterms:modified>
</cp:coreProperties>
</file>