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6" r:id="rId2"/>
    <p:sldId id="615" r:id="rId3"/>
    <p:sldId id="616" r:id="rId4"/>
    <p:sldId id="257" r:id="rId5"/>
    <p:sldId id="258" r:id="rId6"/>
    <p:sldId id="617" r:id="rId7"/>
    <p:sldId id="602" r:id="rId8"/>
    <p:sldId id="604" r:id="rId9"/>
    <p:sldId id="603" r:id="rId10"/>
    <p:sldId id="605" r:id="rId11"/>
    <p:sldId id="618" r:id="rId12"/>
    <p:sldId id="629" r:id="rId13"/>
    <p:sldId id="619" r:id="rId14"/>
    <p:sldId id="620" r:id="rId15"/>
    <p:sldId id="621" r:id="rId16"/>
    <p:sldId id="622" r:id="rId17"/>
    <p:sldId id="623" r:id="rId18"/>
    <p:sldId id="624" r:id="rId19"/>
    <p:sldId id="614" r:id="rId20"/>
    <p:sldId id="625" r:id="rId21"/>
    <p:sldId id="626" r:id="rId22"/>
    <p:sldId id="627" r:id="rId23"/>
    <p:sldId id="262" r:id="rId24"/>
    <p:sldId id="260" r:id="rId25"/>
    <p:sldId id="261" r:id="rId26"/>
    <p:sldId id="263" r:id="rId27"/>
    <p:sldId id="449" r:id="rId28"/>
    <p:sldId id="606" r:id="rId29"/>
    <p:sldId id="607" r:id="rId30"/>
    <p:sldId id="608" r:id="rId31"/>
    <p:sldId id="609" r:id="rId32"/>
    <p:sldId id="610" r:id="rId33"/>
    <p:sldId id="611" r:id="rId34"/>
    <p:sldId id="612" r:id="rId35"/>
    <p:sldId id="613" r:id="rId36"/>
    <p:sldId id="264" r:id="rId37"/>
    <p:sldId id="265" r:id="rId38"/>
    <p:sldId id="266" r:id="rId39"/>
    <p:sldId id="267" r:id="rId40"/>
    <p:sldId id="268" r:id="rId41"/>
    <p:sldId id="269" r:id="rId42"/>
    <p:sldId id="270" r:id="rId43"/>
    <p:sldId id="271" r:id="rId44"/>
    <p:sldId id="272" r:id="rId45"/>
    <p:sldId id="279" r:id="rId46"/>
    <p:sldId id="280" r:id="rId47"/>
    <p:sldId id="281" r:id="rId48"/>
    <p:sldId id="282" r:id="rId49"/>
    <p:sldId id="273" r:id="rId50"/>
    <p:sldId id="595" r:id="rId51"/>
    <p:sldId id="285" r:id="rId52"/>
    <p:sldId id="287" r:id="rId53"/>
    <p:sldId id="288" r:id="rId54"/>
    <p:sldId id="289" r:id="rId55"/>
    <p:sldId id="291" r:id="rId56"/>
    <p:sldId id="296" r:id="rId57"/>
    <p:sldId id="274" r:id="rId58"/>
    <p:sldId id="300" r:id="rId59"/>
    <p:sldId id="601"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D09627-BCA3-4CC2-AF4A-C5D8B7362DA7}" v="478" dt="2026-01-27T10:16:56.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88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7E4B73-30AC-4E8A-8889-64F5F611377E}"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0321588D-95FA-4506-91DA-43B3317E9F47}">
      <dgm:prSet/>
      <dgm:spPr/>
      <dgm:t>
        <a:bodyPr/>
        <a:lstStyle/>
        <a:p>
          <a:r>
            <a:rPr lang="en-GB"/>
            <a:t>• Apply their systematic knowledge of policing powers, authorised professional practices, and police-related legislation, into hypothetical real-life policing scenarios, in readiness for the role of constable; </a:t>
          </a:r>
          <a:endParaRPr lang="en-US"/>
        </a:p>
      </dgm:t>
    </dgm:pt>
    <dgm:pt modelId="{C07939AD-52B8-439C-B653-71E1E569FEA0}" type="parTrans" cxnId="{44C563D2-A656-49A7-BEB7-831AB7132E9B}">
      <dgm:prSet/>
      <dgm:spPr/>
      <dgm:t>
        <a:bodyPr/>
        <a:lstStyle/>
        <a:p>
          <a:endParaRPr lang="en-US"/>
        </a:p>
      </dgm:t>
    </dgm:pt>
    <dgm:pt modelId="{0BB39498-8FD8-4937-936C-0D363FD55FA3}" type="sibTrans" cxnId="{44C563D2-A656-49A7-BEB7-831AB7132E9B}">
      <dgm:prSet/>
      <dgm:spPr/>
      <dgm:t>
        <a:bodyPr/>
        <a:lstStyle/>
        <a:p>
          <a:endParaRPr lang="en-US"/>
        </a:p>
      </dgm:t>
    </dgm:pt>
    <dgm:pt modelId="{72CB1C93-E66A-463C-9C9E-B9A238C738D4}">
      <dgm:prSet/>
      <dgm:spPr/>
      <dgm:t>
        <a:bodyPr/>
        <a:lstStyle/>
        <a:p>
          <a:r>
            <a:rPr lang="en-GB"/>
            <a:t>• Demonstrate a comprehensive knowledge and systematic understanding of police decision-making in relation to the law in England and Wales - that has been studied over the past three academic years - in readiness for the role of constable; </a:t>
          </a:r>
          <a:endParaRPr lang="en-US"/>
        </a:p>
      </dgm:t>
    </dgm:pt>
    <dgm:pt modelId="{41BF6DA4-B961-4D7C-9DDA-33FCB8398A1D}" type="parTrans" cxnId="{6F49088C-BA04-46EC-9D92-C72BD1EE151F}">
      <dgm:prSet/>
      <dgm:spPr/>
      <dgm:t>
        <a:bodyPr/>
        <a:lstStyle/>
        <a:p>
          <a:endParaRPr lang="en-US"/>
        </a:p>
      </dgm:t>
    </dgm:pt>
    <dgm:pt modelId="{4CF4907D-865A-45C3-A8DE-75BDD7CBF4FC}" type="sibTrans" cxnId="{6F49088C-BA04-46EC-9D92-C72BD1EE151F}">
      <dgm:prSet/>
      <dgm:spPr/>
      <dgm:t>
        <a:bodyPr/>
        <a:lstStyle/>
        <a:p>
          <a:endParaRPr lang="en-US"/>
        </a:p>
      </dgm:t>
    </dgm:pt>
    <dgm:pt modelId="{0977924F-C70E-4EC9-9E8C-D9D524EDAAC4}">
      <dgm:prSet/>
      <dgm:spPr/>
      <dgm:t>
        <a:bodyPr/>
        <a:lstStyle/>
        <a:p>
          <a:r>
            <a:rPr lang="en-GB"/>
            <a:t>• Undertake a mock competency-based interview in a professional manner in readiness for the Police National Recruitment Process, as well as other similar recruitment processes within policing</a:t>
          </a:r>
          <a:endParaRPr lang="en-US"/>
        </a:p>
      </dgm:t>
    </dgm:pt>
    <dgm:pt modelId="{F92E4892-7A48-4567-B3D8-EAA2CDE1A7FB}" type="parTrans" cxnId="{CEF4D359-03B1-48B7-A792-974B1147E98C}">
      <dgm:prSet/>
      <dgm:spPr/>
      <dgm:t>
        <a:bodyPr/>
        <a:lstStyle/>
        <a:p>
          <a:endParaRPr lang="en-US"/>
        </a:p>
      </dgm:t>
    </dgm:pt>
    <dgm:pt modelId="{312AAD4C-776C-4195-BD28-437E68ED089D}" type="sibTrans" cxnId="{CEF4D359-03B1-48B7-A792-974B1147E98C}">
      <dgm:prSet/>
      <dgm:spPr/>
      <dgm:t>
        <a:bodyPr/>
        <a:lstStyle/>
        <a:p>
          <a:endParaRPr lang="en-US"/>
        </a:p>
      </dgm:t>
    </dgm:pt>
    <dgm:pt modelId="{4759CFDA-2250-42B6-AC74-CA3E4B0AA210}" type="pres">
      <dgm:prSet presAssocID="{157E4B73-30AC-4E8A-8889-64F5F611377E}" presName="outerComposite" presStyleCnt="0">
        <dgm:presLayoutVars>
          <dgm:chMax val="5"/>
          <dgm:dir/>
          <dgm:resizeHandles val="exact"/>
        </dgm:presLayoutVars>
      </dgm:prSet>
      <dgm:spPr/>
    </dgm:pt>
    <dgm:pt modelId="{C50872DE-7CB5-463A-9C23-E4D5B2B5C2AF}" type="pres">
      <dgm:prSet presAssocID="{157E4B73-30AC-4E8A-8889-64F5F611377E}" presName="dummyMaxCanvas" presStyleCnt="0">
        <dgm:presLayoutVars/>
      </dgm:prSet>
      <dgm:spPr/>
    </dgm:pt>
    <dgm:pt modelId="{1B2F84A3-ECCB-47F8-9704-57F831947415}" type="pres">
      <dgm:prSet presAssocID="{157E4B73-30AC-4E8A-8889-64F5F611377E}" presName="ThreeNodes_1" presStyleLbl="node1" presStyleIdx="0" presStyleCnt="3">
        <dgm:presLayoutVars>
          <dgm:bulletEnabled val="1"/>
        </dgm:presLayoutVars>
      </dgm:prSet>
      <dgm:spPr/>
    </dgm:pt>
    <dgm:pt modelId="{05017735-2F1C-4280-B43E-7B9F838C2A9B}" type="pres">
      <dgm:prSet presAssocID="{157E4B73-30AC-4E8A-8889-64F5F611377E}" presName="ThreeNodes_2" presStyleLbl="node1" presStyleIdx="1" presStyleCnt="3">
        <dgm:presLayoutVars>
          <dgm:bulletEnabled val="1"/>
        </dgm:presLayoutVars>
      </dgm:prSet>
      <dgm:spPr/>
    </dgm:pt>
    <dgm:pt modelId="{7D1C6174-D035-4B38-AEFF-4C513A0A2809}" type="pres">
      <dgm:prSet presAssocID="{157E4B73-30AC-4E8A-8889-64F5F611377E}" presName="ThreeNodes_3" presStyleLbl="node1" presStyleIdx="2" presStyleCnt="3">
        <dgm:presLayoutVars>
          <dgm:bulletEnabled val="1"/>
        </dgm:presLayoutVars>
      </dgm:prSet>
      <dgm:spPr/>
    </dgm:pt>
    <dgm:pt modelId="{49FD40EB-99D6-4039-8A59-EA287FBA21FC}" type="pres">
      <dgm:prSet presAssocID="{157E4B73-30AC-4E8A-8889-64F5F611377E}" presName="ThreeConn_1-2" presStyleLbl="fgAccFollowNode1" presStyleIdx="0" presStyleCnt="2">
        <dgm:presLayoutVars>
          <dgm:bulletEnabled val="1"/>
        </dgm:presLayoutVars>
      </dgm:prSet>
      <dgm:spPr/>
    </dgm:pt>
    <dgm:pt modelId="{1AA813E2-5D77-49FB-976C-FA07C0523B85}" type="pres">
      <dgm:prSet presAssocID="{157E4B73-30AC-4E8A-8889-64F5F611377E}" presName="ThreeConn_2-3" presStyleLbl="fgAccFollowNode1" presStyleIdx="1" presStyleCnt="2">
        <dgm:presLayoutVars>
          <dgm:bulletEnabled val="1"/>
        </dgm:presLayoutVars>
      </dgm:prSet>
      <dgm:spPr/>
    </dgm:pt>
    <dgm:pt modelId="{674AD101-0235-4BC6-A4AC-D533324521B2}" type="pres">
      <dgm:prSet presAssocID="{157E4B73-30AC-4E8A-8889-64F5F611377E}" presName="ThreeNodes_1_text" presStyleLbl="node1" presStyleIdx="2" presStyleCnt="3">
        <dgm:presLayoutVars>
          <dgm:bulletEnabled val="1"/>
        </dgm:presLayoutVars>
      </dgm:prSet>
      <dgm:spPr/>
    </dgm:pt>
    <dgm:pt modelId="{1E34A6E1-10E7-4F8B-BEB2-BF1377734DEF}" type="pres">
      <dgm:prSet presAssocID="{157E4B73-30AC-4E8A-8889-64F5F611377E}" presName="ThreeNodes_2_text" presStyleLbl="node1" presStyleIdx="2" presStyleCnt="3">
        <dgm:presLayoutVars>
          <dgm:bulletEnabled val="1"/>
        </dgm:presLayoutVars>
      </dgm:prSet>
      <dgm:spPr/>
    </dgm:pt>
    <dgm:pt modelId="{973ADD48-CBCD-4656-9DCC-3CD33E197936}" type="pres">
      <dgm:prSet presAssocID="{157E4B73-30AC-4E8A-8889-64F5F611377E}" presName="ThreeNodes_3_text" presStyleLbl="node1" presStyleIdx="2" presStyleCnt="3">
        <dgm:presLayoutVars>
          <dgm:bulletEnabled val="1"/>
        </dgm:presLayoutVars>
      </dgm:prSet>
      <dgm:spPr/>
    </dgm:pt>
  </dgm:ptLst>
  <dgm:cxnLst>
    <dgm:cxn modelId="{F40A9916-66F7-4DE1-A974-9B85396A3B98}" type="presOf" srcId="{0BB39498-8FD8-4937-936C-0D363FD55FA3}" destId="{49FD40EB-99D6-4039-8A59-EA287FBA21FC}" srcOrd="0" destOrd="0" presId="urn:microsoft.com/office/officeart/2005/8/layout/vProcess5"/>
    <dgm:cxn modelId="{1E3E335E-440D-4C66-8A27-A0279A4F640F}" type="presOf" srcId="{0977924F-C70E-4EC9-9E8C-D9D524EDAAC4}" destId="{7D1C6174-D035-4B38-AEFF-4C513A0A2809}" srcOrd="0" destOrd="0" presId="urn:microsoft.com/office/officeart/2005/8/layout/vProcess5"/>
    <dgm:cxn modelId="{EBB52E60-EFFB-4489-8266-227C25AB543F}" type="presOf" srcId="{4CF4907D-865A-45C3-A8DE-75BDD7CBF4FC}" destId="{1AA813E2-5D77-49FB-976C-FA07C0523B85}" srcOrd="0" destOrd="0" presId="urn:microsoft.com/office/officeart/2005/8/layout/vProcess5"/>
    <dgm:cxn modelId="{CEF4D359-03B1-48B7-A792-974B1147E98C}" srcId="{157E4B73-30AC-4E8A-8889-64F5F611377E}" destId="{0977924F-C70E-4EC9-9E8C-D9D524EDAAC4}" srcOrd="2" destOrd="0" parTransId="{F92E4892-7A48-4567-B3D8-EAA2CDE1A7FB}" sibTransId="{312AAD4C-776C-4195-BD28-437E68ED089D}"/>
    <dgm:cxn modelId="{5DAF187A-B940-4B8D-A42E-F60D5204534D}" type="presOf" srcId="{0321588D-95FA-4506-91DA-43B3317E9F47}" destId="{674AD101-0235-4BC6-A4AC-D533324521B2}" srcOrd="1" destOrd="0" presId="urn:microsoft.com/office/officeart/2005/8/layout/vProcess5"/>
    <dgm:cxn modelId="{AF47AF8B-F109-4488-827C-A1E04489D165}" type="presOf" srcId="{0977924F-C70E-4EC9-9E8C-D9D524EDAAC4}" destId="{973ADD48-CBCD-4656-9DCC-3CD33E197936}" srcOrd="1" destOrd="0" presId="urn:microsoft.com/office/officeart/2005/8/layout/vProcess5"/>
    <dgm:cxn modelId="{6F49088C-BA04-46EC-9D92-C72BD1EE151F}" srcId="{157E4B73-30AC-4E8A-8889-64F5F611377E}" destId="{72CB1C93-E66A-463C-9C9E-B9A238C738D4}" srcOrd="1" destOrd="0" parTransId="{41BF6DA4-B961-4D7C-9DDA-33FCB8398A1D}" sibTransId="{4CF4907D-865A-45C3-A8DE-75BDD7CBF4FC}"/>
    <dgm:cxn modelId="{8B02879C-FEBD-4BEE-AB1C-6385CAB09B36}" type="presOf" srcId="{157E4B73-30AC-4E8A-8889-64F5F611377E}" destId="{4759CFDA-2250-42B6-AC74-CA3E4B0AA210}" srcOrd="0" destOrd="0" presId="urn:microsoft.com/office/officeart/2005/8/layout/vProcess5"/>
    <dgm:cxn modelId="{7B9B9AB9-3C2F-4DFB-B564-92F1AE0B8B61}" type="presOf" srcId="{72CB1C93-E66A-463C-9C9E-B9A238C738D4}" destId="{05017735-2F1C-4280-B43E-7B9F838C2A9B}" srcOrd="0" destOrd="0" presId="urn:microsoft.com/office/officeart/2005/8/layout/vProcess5"/>
    <dgm:cxn modelId="{44C563D2-A656-49A7-BEB7-831AB7132E9B}" srcId="{157E4B73-30AC-4E8A-8889-64F5F611377E}" destId="{0321588D-95FA-4506-91DA-43B3317E9F47}" srcOrd="0" destOrd="0" parTransId="{C07939AD-52B8-439C-B653-71E1E569FEA0}" sibTransId="{0BB39498-8FD8-4937-936C-0D363FD55FA3}"/>
    <dgm:cxn modelId="{A4F541EF-61DA-4773-B0ED-627E0160E212}" type="presOf" srcId="{72CB1C93-E66A-463C-9C9E-B9A238C738D4}" destId="{1E34A6E1-10E7-4F8B-BEB2-BF1377734DEF}" srcOrd="1" destOrd="0" presId="urn:microsoft.com/office/officeart/2005/8/layout/vProcess5"/>
    <dgm:cxn modelId="{3EDAFEF0-34C6-4E27-BC39-94EBC3FB0037}" type="presOf" srcId="{0321588D-95FA-4506-91DA-43B3317E9F47}" destId="{1B2F84A3-ECCB-47F8-9704-57F831947415}" srcOrd="0" destOrd="0" presId="urn:microsoft.com/office/officeart/2005/8/layout/vProcess5"/>
    <dgm:cxn modelId="{E74D1724-59F0-41BC-9E4A-FB54DA7198C1}" type="presParOf" srcId="{4759CFDA-2250-42B6-AC74-CA3E4B0AA210}" destId="{C50872DE-7CB5-463A-9C23-E4D5B2B5C2AF}" srcOrd="0" destOrd="0" presId="urn:microsoft.com/office/officeart/2005/8/layout/vProcess5"/>
    <dgm:cxn modelId="{8449B96D-BB6B-45D9-83D3-C3D666D5026A}" type="presParOf" srcId="{4759CFDA-2250-42B6-AC74-CA3E4B0AA210}" destId="{1B2F84A3-ECCB-47F8-9704-57F831947415}" srcOrd="1" destOrd="0" presId="urn:microsoft.com/office/officeart/2005/8/layout/vProcess5"/>
    <dgm:cxn modelId="{58342180-20DE-40A6-B957-3E96A70AAF75}" type="presParOf" srcId="{4759CFDA-2250-42B6-AC74-CA3E4B0AA210}" destId="{05017735-2F1C-4280-B43E-7B9F838C2A9B}" srcOrd="2" destOrd="0" presId="urn:microsoft.com/office/officeart/2005/8/layout/vProcess5"/>
    <dgm:cxn modelId="{2619FC72-DF61-4F5D-9BAE-3D47E2A1CF6F}" type="presParOf" srcId="{4759CFDA-2250-42B6-AC74-CA3E4B0AA210}" destId="{7D1C6174-D035-4B38-AEFF-4C513A0A2809}" srcOrd="3" destOrd="0" presId="urn:microsoft.com/office/officeart/2005/8/layout/vProcess5"/>
    <dgm:cxn modelId="{DA4FCB7F-1C7F-491E-ACAB-BB14E53683E8}" type="presParOf" srcId="{4759CFDA-2250-42B6-AC74-CA3E4B0AA210}" destId="{49FD40EB-99D6-4039-8A59-EA287FBA21FC}" srcOrd="4" destOrd="0" presId="urn:microsoft.com/office/officeart/2005/8/layout/vProcess5"/>
    <dgm:cxn modelId="{49DC3B22-84CC-4CA8-9773-E0473F086DBB}" type="presParOf" srcId="{4759CFDA-2250-42B6-AC74-CA3E4B0AA210}" destId="{1AA813E2-5D77-49FB-976C-FA07C0523B85}" srcOrd="5" destOrd="0" presId="urn:microsoft.com/office/officeart/2005/8/layout/vProcess5"/>
    <dgm:cxn modelId="{754C45DA-E46A-4BCE-A614-653BFF1CFC57}" type="presParOf" srcId="{4759CFDA-2250-42B6-AC74-CA3E4B0AA210}" destId="{674AD101-0235-4BC6-A4AC-D533324521B2}" srcOrd="6" destOrd="0" presId="urn:microsoft.com/office/officeart/2005/8/layout/vProcess5"/>
    <dgm:cxn modelId="{4FB62B32-8FD4-4604-A5AA-0171CD02FBAC}" type="presParOf" srcId="{4759CFDA-2250-42B6-AC74-CA3E4B0AA210}" destId="{1E34A6E1-10E7-4F8B-BEB2-BF1377734DEF}" srcOrd="7" destOrd="0" presId="urn:microsoft.com/office/officeart/2005/8/layout/vProcess5"/>
    <dgm:cxn modelId="{E07C085C-9B7D-4925-900A-CB9E8A5AC3E6}" type="presParOf" srcId="{4759CFDA-2250-42B6-AC74-CA3E4B0AA210}" destId="{973ADD48-CBCD-4656-9DCC-3CD33E19793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AEF641-7606-43B0-BA02-812C0309F094}"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97CB40C3-C5B8-4624-AEE5-EAA4971C2BC0}">
      <dgm:prSet/>
      <dgm:spPr/>
      <dgm:t>
        <a:bodyPr/>
        <a:lstStyle/>
        <a:p>
          <a:r>
            <a:rPr lang="en-GB" b="1" i="0"/>
            <a:t>Theft Act 1968</a:t>
          </a:r>
          <a:r>
            <a:rPr lang="en-GB" b="0" i="0"/>
            <a:t> </a:t>
          </a:r>
          <a:endParaRPr lang="en-US"/>
        </a:p>
      </dgm:t>
    </dgm:pt>
    <dgm:pt modelId="{DD56A6EE-DC13-45EC-B5DD-ED9BA26C34BE}" type="parTrans" cxnId="{12C8E853-FC0B-4425-ABED-D32280411ECB}">
      <dgm:prSet/>
      <dgm:spPr/>
      <dgm:t>
        <a:bodyPr/>
        <a:lstStyle/>
        <a:p>
          <a:endParaRPr lang="en-US"/>
        </a:p>
      </dgm:t>
    </dgm:pt>
    <dgm:pt modelId="{4DCCE510-4C18-4834-BE95-D7761C02AC2D}" type="sibTrans" cxnId="{12C8E853-FC0B-4425-ABED-D32280411ECB}">
      <dgm:prSet/>
      <dgm:spPr/>
      <dgm:t>
        <a:bodyPr/>
        <a:lstStyle/>
        <a:p>
          <a:endParaRPr lang="en-US"/>
        </a:p>
      </dgm:t>
    </dgm:pt>
    <dgm:pt modelId="{F3BDEF85-FF22-43FC-BDF6-E3193ECC309E}">
      <dgm:prSet/>
      <dgm:spPr/>
      <dgm:t>
        <a:bodyPr/>
        <a:lstStyle/>
        <a:p>
          <a:r>
            <a:rPr lang="en-GB" b="1" i="0"/>
            <a:t>Burglary</a:t>
          </a:r>
          <a:r>
            <a:rPr lang="en-GB" b="0" i="0"/>
            <a:t> </a:t>
          </a:r>
          <a:endParaRPr lang="en-US"/>
        </a:p>
      </dgm:t>
    </dgm:pt>
    <dgm:pt modelId="{A654655F-5F42-45CF-9F9C-E8ECE2EB4211}" type="parTrans" cxnId="{63DE44F2-EBCE-4F8C-857F-80CDA5CD6752}">
      <dgm:prSet/>
      <dgm:spPr/>
      <dgm:t>
        <a:bodyPr/>
        <a:lstStyle/>
        <a:p>
          <a:endParaRPr lang="en-US"/>
        </a:p>
      </dgm:t>
    </dgm:pt>
    <dgm:pt modelId="{B1D7C5A9-CA24-4A26-94A8-C23EC8CF5F31}" type="sibTrans" cxnId="{63DE44F2-EBCE-4F8C-857F-80CDA5CD6752}">
      <dgm:prSet/>
      <dgm:spPr/>
      <dgm:t>
        <a:bodyPr/>
        <a:lstStyle/>
        <a:p>
          <a:endParaRPr lang="en-US"/>
        </a:p>
      </dgm:t>
    </dgm:pt>
    <dgm:pt modelId="{B6D026EC-CC39-41CE-B0BA-7ADDC5903DC3}">
      <dgm:prSet/>
      <dgm:spPr/>
      <dgm:t>
        <a:bodyPr/>
        <a:lstStyle/>
        <a:p>
          <a:r>
            <a:rPr lang="en-GB" b="1" i="0"/>
            <a:t>Robbery</a:t>
          </a:r>
          <a:r>
            <a:rPr lang="en-GB" b="0" i="0"/>
            <a:t> </a:t>
          </a:r>
          <a:endParaRPr lang="en-US"/>
        </a:p>
      </dgm:t>
    </dgm:pt>
    <dgm:pt modelId="{A47007FD-6830-49FD-871D-0C93EA4EA74D}" type="parTrans" cxnId="{7A1821C3-9E66-4196-9D57-9BE87A14D48B}">
      <dgm:prSet/>
      <dgm:spPr/>
      <dgm:t>
        <a:bodyPr/>
        <a:lstStyle/>
        <a:p>
          <a:endParaRPr lang="en-US"/>
        </a:p>
      </dgm:t>
    </dgm:pt>
    <dgm:pt modelId="{F2254DA6-680C-4260-9D1B-B170C0E1446F}" type="sibTrans" cxnId="{7A1821C3-9E66-4196-9D57-9BE87A14D48B}">
      <dgm:prSet/>
      <dgm:spPr/>
      <dgm:t>
        <a:bodyPr/>
        <a:lstStyle/>
        <a:p>
          <a:endParaRPr lang="en-US"/>
        </a:p>
      </dgm:t>
    </dgm:pt>
    <dgm:pt modelId="{9DFA7303-67F4-42A2-B378-5FAE6676825E}">
      <dgm:prSet/>
      <dgm:spPr/>
      <dgm:t>
        <a:bodyPr/>
        <a:lstStyle/>
        <a:p>
          <a:r>
            <a:rPr lang="en-GB" b="1" i="0"/>
            <a:t>Going Equipped /TWOCC</a:t>
          </a:r>
          <a:r>
            <a:rPr lang="en-GB" b="0" i="0"/>
            <a:t> </a:t>
          </a:r>
          <a:endParaRPr lang="en-US"/>
        </a:p>
      </dgm:t>
    </dgm:pt>
    <dgm:pt modelId="{10A9F52E-EE20-4580-B5DE-BC8106AC4079}" type="parTrans" cxnId="{FDBA18D0-A8B2-4F96-A9E5-2E30DC6B86AC}">
      <dgm:prSet/>
      <dgm:spPr/>
      <dgm:t>
        <a:bodyPr/>
        <a:lstStyle/>
        <a:p>
          <a:endParaRPr lang="en-US"/>
        </a:p>
      </dgm:t>
    </dgm:pt>
    <dgm:pt modelId="{0140C576-C930-491B-909F-1FE9BCC0CCBD}" type="sibTrans" cxnId="{FDBA18D0-A8B2-4F96-A9E5-2E30DC6B86AC}">
      <dgm:prSet/>
      <dgm:spPr/>
      <dgm:t>
        <a:bodyPr/>
        <a:lstStyle/>
        <a:p>
          <a:endParaRPr lang="en-US"/>
        </a:p>
      </dgm:t>
    </dgm:pt>
    <dgm:pt modelId="{83C3BD0B-1409-4E36-B408-8688227F7A6A}" type="pres">
      <dgm:prSet presAssocID="{6CAEF641-7606-43B0-BA02-812C0309F094}" presName="linear" presStyleCnt="0">
        <dgm:presLayoutVars>
          <dgm:dir/>
          <dgm:animLvl val="lvl"/>
          <dgm:resizeHandles val="exact"/>
        </dgm:presLayoutVars>
      </dgm:prSet>
      <dgm:spPr/>
    </dgm:pt>
    <dgm:pt modelId="{1F817009-BF53-45F8-BC80-0D2C956316E5}" type="pres">
      <dgm:prSet presAssocID="{97CB40C3-C5B8-4624-AEE5-EAA4971C2BC0}" presName="parentLin" presStyleCnt="0"/>
      <dgm:spPr/>
    </dgm:pt>
    <dgm:pt modelId="{09D83F1D-497F-40F5-BE2F-B5ACA8CE20E8}" type="pres">
      <dgm:prSet presAssocID="{97CB40C3-C5B8-4624-AEE5-EAA4971C2BC0}" presName="parentLeftMargin" presStyleLbl="node1" presStyleIdx="0" presStyleCnt="4"/>
      <dgm:spPr/>
    </dgm:pt>
    <dgm:pt modelId="{EC3B3511-B7DB-4F32-801D-FB230A6E7B0D}" type="pres">
      <dgm:prSet presAssocID="{97CB40C3-C5B8-4624-AEE5-EAA4971C2BC0}" presName="parentText" presStyleLbl="node1" presStyleIdx="0" presStyleCnt="4">
        <dgm:presLayoutVars>
          <dgm:chMax val="0"/>
          <dgm:bulletEnabled val="1"/>
        </dgm:presLayoutVars>
      </dgm:prSet>
      <dgm:spPr/>
    </dgm:pt>
    <dgm:pt modelId="{6F1C8D4E-1F84-4BE0-8637-6008B557AEB3}" type="pres">
      <dgm:prSet presAssocID="{97CB40C3-C5B8-4624-AEE5-EAA4971C2BC0}" presName="negativeSpace" presStyleCnt="0"/>
      <dgm:spPr/>
    </dgm:pt>
    <dgm:pt modelId="{B95963D3-E443-48A1-B3CD-E3F2878698D0}" type="pres">
      <dgm:prSet presAssocID="{97CB40C3-C5B8-4624-AEE5-EAA4971C2BC0}" presName="childText" presStyleLbl="conFgAcc1" presStyleIdx="0" presStyleCnt="4">
        <dgm:presLayoutVars>
          <dgm:bulletEnabled val="1"/>
        </dgm:presLayoutVars>
      </dgm:prSet>
      <dgm:spPr/>
    </dgm:pt>
    <dgm:pt modelId="{E2CB3614-3F29-4CC7-BF6F-B26E185CFC5E}" type="pres">
      <dgm:prSet presAssocID="{4DCCE510-4C18-4834-BE95-D7761C02AC2D}" presName="spaceBetweenRectangles" presStyleCnt="0"/>
      <dgm:spPr/>
    </dgm:pt>
    <dgm:pt modelId="{9DBD8082-0105-4EB8-8C70-116F04AE7468}" type="pres">
      <dgm:prSet presAssocID="{F3BDEF85-FF22-43FC-BDF6-E3193ECC309E}" presName="parentLin" presStyleCnt="0"/>
      <dgm:spPr/>
    </dgm:pt>
    <dgm:pt modelId="{6E65D618-18B6-4372-A98F-0B16A84AB13B}" type="pres">
      <dgm:prSet presAssocID="{F3BDEF85-FF22-43FC-BDF6-E3193ECC309E}" presName="parentLeftMargin" presStyleLbl="node1" presStyleIdx="0" presStyleCnt="4"/>
      <dgm:spPr/>
    </dgm:pt>
    <dgm:pt modelId="{72621D6E-B6D3-4B8E-A442-D029FE5733C8}" type="pres">
      <dgm:prSet presAssocID="{F3BDEF85-FF22-43FC-BDF6-E3193ECC309E}" presName="parentText" presStyleLbl="node1" presStyleIdx="1" presStyleCnt="4">
        <dgm:presLayoutVars>
          <dgm:chMax val="0"/>
          <dgm:bulletEnabled val="1"/>
        </dgm:presLayoutVars>
      </dgm:prSet>
      <dgm:spPr/>
    </dgm:pt>
    <dgm:pt modelId="{443339DC-CCE0-4FEB-B0FF-9ECA89925B84}" type="pres">
      <dgm:prSet presAssocID="{F3BDEF85-FF22-43FC-BDF6-E3193ECC309E}" presName="negativeSpace" presStyleCnt="0"/>
      <dgm:spPr/>
    </dgm:pt>
    <dgm:pt modelId="{5E78E1A4-8E42-40E4-888C-5CCA7EE72E57}" type="pres">
      <dgm:prSet presAssocID="{F3BDEF85-FF22-43FC-BDF6-E3193ECC309E}" presName="childText" presStyleLbl="conFgAcc1" presStyleIdx="1" presStyleCnt="4">
        <dgm:presLayoutVars>
          <dgm:bulletEnabled val="1"/>
        </dgm:presLayoutVars>
      </dgm:prSet>
      <dgm:spPr/>
    </dgm:pt>
    <dgm:pt modelId="{47AA3347-EC6B-40BE-BF18-5B57ADF90D2C}" type="pres">
      <dgm:prSet presAssocID="{B1D7C5A9-CA24-4A26-94A8-C23EC8CF5F31}" presName="spaceBetweenRectangles" presStyleCnt="0"/>
      <dgm:spPr/>
    </dgm:pt>
    <dgm:pt modelId="{508DE03C-5BAF-4F91-A059-E1BB8ACAD499}" type="pres">
      <dgm:prSet presAssocID="{B6D026EC-CC39-41CE-B0BA-7ADDC5903DC3}" presName="parentLin" presStyleCnt="0"/>
      <dgm:spPr/>
    </dgm:pt>
    <dgm:pt modelId="{6E84DB61-A71E-401A-B9CF-DF3F156D102A}" type="pres">
      <dgm:prSet presAssocID="{B6D026EC-CC39-41CE-B0BA-7ADDC5903DC3}" presName="parentLeftMargin" presStyleLbl="node1" presStyleIdx="1" presStyleCnt="4"/>
      <dgm:spPr/>
    </dgm:pt>
    <dgm:pt modelId="{48EEDEA0-FAE9-4D2B-8E5F-983FD3E76A9B}" type="pres">
      <dgm:prSet presAssocID="{B6D026EC-CC39-41CE-B0BA-7ADDC5903DC3}" presName="parentText" presStyleLbl="node1" presStyleIdx="2" presStyleCnt="4">
        <dgm:presLayoutVars>
          <dgm:chMax val="0"/>
          <dgm:bulletEnabled val="1"/>
        </dgm:presLayoutVars>
      </dgm:prSet>
      <dgm:spPr/>
    </dgm:pt>
    <dgm:pt modelId="{B6EED7D1-5615-4E76-A9A1-00F8396679C5}" type="pres">
      <dgm:prSet presAssocID="{B6D026EC-CC39-41CE-B0BA-7ADDC5903DC3}" presName="negativeSpace" presStyleCnt="0"/>
      <dgm:spPr/>
    </dgm:pt>
    <dgm:pt modelId="{08552360-327E-4161-885D-96E5E9AE230B}" type="pres">
      <dgm:prSet presAssocID="{B6D026EC-CC39-41CE-B0BA-7ADDC5903DC3}" presName="childText" presStyleLbl="conFgAcc1" presStyleIdx="2" presStyleCnt="4">
        <dgm:presLayoutVars>
          <dgm:bulletEnabled val="1"/>
        </dgm:presLayoutVars>
      </dgm:prSet>
      <dgm:spPr/>
    </dgm:pt>
    <dgm:pt modelId="{1CAAEB4C-91FD-4CBB-8405-5B95CCAF2BAB}" type="pres">
      <dgm:prSet presAssocID="{F2254DA6-680C-4260-9D1B-B170C0E1446F}" presName="spaceBetweenRectangles" presStyleCnt="0"/>
      <dgm:spPr/>
    </dgm:pt>
    <dgm:pt modelId="{E350456B-E024-40FE-86F4-86C49D4C3958}" type="pres">
      <dgm:prSet presAssocID="{9DFA7303-67F4-42A2-B378-5FAE6676825E}" presName="parentLin" presStyleCnt="0"/>
      <dgm:spPr/>
    </dgm:pt>
    <dgm:pt modelId="{930CDA92-F913-4AFB-8E4B-A8C21BC7921A}" type="pres">
      <dgm:prSet presAssocID="{9DFA7303-67F4-42A2-B378-5FAE6676825E}" presName="parentLeftMargin" presStyleLbl="node1" presStyleIdx="2" presStyleCnt="4"/>
      <dgm:spPr/>
    </dgm:pt>
    <dgm:pt modelId="{CDDA8775-5969-4441-B04A-30B114EBA1D9}" type="pres">
      <dgm:prSet presAssocID="{9DFA7303-67F4-42A2-B378-5FAE6676825E}" presName="parentText" presStyleLbl="node1" presStyleIdx="3" presStyleCnt="4">
        <dgm:presLayoutVars>
          <dgm:chMax val="0"/>
          <dgm:bulletEnabled val="1"/>
        </dgm:presLayoutVars>
      </dgm:prSet>
      <dgm:spPr/>
    </dgm:pt>
    <dgm:pt modelId="{AC407A4E-CDCE-4FC1-841A-B6CD937A1B0B}" type="pres">
      <dgm:prSet presAssocID="{9DFA7303-67F4-42A2-B378-5FAE6676825E}" presName="negativeSpace" presStyleCnt="0"/>
      <dgm:spPr/>
    </dgm:pt>
    <dgm:pt modelId="{DCA60BDA-DC64-4667-A5AA-6867D8E1BBA2}" type="pres">
      <dgm:prSet presAssocID="{9DFA7303-67F4-42A2-B378-5FAE6676825E}" presName="childText" presStyleLbl="conFgAcc1" presStyleIdx="3" presStyleCnt="4">
        <dgm:presLayoutVars>
          <dgm:bulletEnabled val="1"/>
        </dgm:presLayoutVars>
      </dgm:prSet>
      <dgm:spPr/>
    </dgm:pt>
  </dgm:ptLst>
  <dgm:cxnLst>
    <dgm:cxn modelId="{D9D30F08-CF10-41CE-A5A7-FD36A9732D4E}" type="presOf" srcId="{F3BDEF85-FF22-43FC-BDF6-E3193ECC309E}" destId="{6E65D618-18B6-4372-A98F-0B16A84AB13B}" srcOrd="0" destOrd="0" presId="urn:microsoft.com/office/officeart/2005/8/layout/list1"/>
    <dgm:cxn modelId="{720C9D63-F95C-47A5-9458-AC8F54016792}" type="presOf" srcId="{9DFA7303-67F4-42A2-B378-5FAE6676825E}" destId="{CDDA8775-5969-4441-B04A-30B114EBA1D9}" srcOrd="1" destOrd="0" presId="urn:microsoft.com/office/officeart/2005/8/layout/list1"/>
    <dgm:cxn modelId="{D1621B53-88AB-48C1-8C84-BFD9927CAF9C}" type="presOf" srcId="{B6D026EC-CC39-41CE-B0BA-7ADDC5903DC3}" destId="{48EEDEA0-FAE9-4D2B-8E5F-983FD3E76A9B}" srcOrd="1" destOrd="0" presId="urn:microsoft.com/office/officeart/2005/8/layout/list1"/>
    <dgm:cxn modelId="{12C8E853-FC0B-4425-ABED-D32280411ECB}" srcId="{6CAEF641-7606-43B0-BA02-812C0309F094}" destId="{97CB40C3-C5B8-4624-AEE5-EAA4971C2BC0}" srcOrd="0" destOrd="0" parTransId="{DD56A6EE-DC13-45EC-B5DD-ED9BA26C34BE}" sibTransId="{4DCCE510-4C18-4834-BE95-D7761C02AC2D}"/>
    <dgm:cxn modelId="{167EC855-E957-4A9F-9D1C-2A6163A607B8}" type="presOf" srcId="{9DFA7303-67F4-42A2-B378-5FAE6676825E}" destId="{930CDA92-F913-4AFB-8E4B-A8C21BC7921A}" srcOrd="0" destOrd="0" presId="urn:microsoft.com/office/officeart/2005/8/layout/list1"/>
    <dgm:cxn modelId="{D7C3A388-7236-409A-A296-50C4E2FFD90B}" type="presOf" srcId="{6CAEF641-7606-43B0-BA02-812C0309F094}" destId="{83C3BD0B-1409-4E36-B408-8688227F7A6A}" srcOrd="0" destOrd="0" presId="urn:microsoft.com/office/officeart/2005/8/layout/list1"/>
    <dgm:cxn modelId="{7A1821C3-9E66-4196-9D57-9BE87A14D48B}" srcId="{6CAEF641-7606-43B0-BA02-812C0309F094}" destId="{B6D026EC-CC39-41CE-B0BA-7ADDC5903DC3}" srcOrd="2" destOrd="0" parTransId="{A47007FD-6830-49FD-871D-0C93EA4EA74D}" sibTransId="{F2254DA6-680C-4260-9D1B-B170C0E1446F}"/>
    <dgm:cxn modelId="{FDBA18D0-A8B2-4F96-A9E5-2E30DC6B86AC}" srcId="{6CAEF641-7606-43B0-BA02-812C0309F094}" destId="{9DFA7303-67F4-42A2-B378-5FAE6676825E}" srcOrd="3" destOrd="0" parTransId="{10A9F52E-EE20-4580-B5DE-BC8106AC4079}" sibTransId="{0140C576-C930-491B-909F-1FE9BCC0CCBD}"/>
    <dgm:cxn modelId="{326761DC-6A7D-4DF2-AE86-E79056E782A5}" type="presOf" srcId="{97CB40C3-C5B8-4624-AEE5-EAA4971C2BC0}" destId="{EC3B3511-B7DB-4F32-801D-FB230A6E7B0D}" srcOrd="1" destOrd="0" presId="urn:microsoft.com/office/officeart/2005/8/layout/list1"/>
    <dgm:cxn modelId="{4AEB28E2-4564-45EA-AAFA-136D74601D39}" type="presOf" srcId="{B6D026EC-CC39-41CE-B0BA-7ADDC5903DC3}" destId="{6E84DB61-A71E-401A-B9CF-DF3F156D102A}" srcOrd="0" destOrd="0" presId="urn:microsoft.com/office/officeart/2005/8/layout/list1"/>
    <dgm:cxn modelId="{02781DE5-85A6-4D6E-AB45-79C161868350}" type="presOf" srcId="{F3BDEF85-FF22-43FC-BDF6-E3193ECC309E}" destId="{72621D6E-B6D3-4B8E-A442-D029FE5733C8}" srcOrd="1" destOrd="0" presId="urn:microsoft.com/office/officeart/2005/8/layout/list1"/>
    <dgm:cxn modelId="{77A7D7EF-E314-4CF8-88E1-07153BE5649E}" type="presOf" srcId="{97CB40C3-C5B8-4624-AEE5-EAA4971C2BC0}" destId="{09D83F1D-497F-40F5-BE2F-B5ACA8CE20E8}" srcOrd="0" destOrd="0" presId="urn:microsoft.com/office/officeart/2005/8/layout/list1"/>
    <dgm:cxn modelId="{63DE44F2-EBCE-4F8C-857F-80CDA5CD6752}" srcId="{6CAEF641-7606-43B0-BA02-812C0309F094}" destId="{F3BDEF85-FF22-43FC-BDF6-E3193ECC309E}" srcOrd="1" destOrd="0" parTransId="{A654655F-5F42-45CF-9F9C-E8ECE2EB4211}" sibTransId="{B1D7C5A9-CA24-4A26-94A8-C23EC8CF5F31}"/>
    <dgm:cxn modelId="{8C59ACE5-A4E4-40D1-8C69-2159DF1B0559}" type="presParOf" srcId="{83C3BD0B-1409-4E36-B408-8688227F7A6A}" destId="{1F817009-BF53-45F8-BC80-0D2C956316E5}" srcOrd="0" destOrd="0" presId="urn:microsoft.com/office/officeart/2005/8/layout/list1"/>
    <dgm:cxn modelId="{40CCC9EC-3E9B-4A3E-AC3C-46358EBFC395}" type="presParOf" srcId="{1F817009-BF53-45F8-BC80-0D2C956316E5}" destId="{09D83F1D-497F-40F5-BE2F-B5ACA8CE20E8}" srcOrd="0" destOrd="0" presId="urn:microsoft.com/office/officeart/2005/8/layout/list1"/>
    <dgm:cxn modelId="{E0807B6E-6F16-4235-959F-48FB33C00126}" type="presParOf" srcId="{1F817009-BF53-45F8-BC80-0D2C956316E5}" destId="{EC3B3511-B7DB-4F32-801D-FB230A6E7B0D}" srcOrd="1" destOrd="0" presId="urn:microsoft.com/office/officeart/2005/8/layout/list1"/>
    <dgm:cxn modelId="{69254F29-4407-4992-8D9C-9A5BECEC6802}" type="presParOf" srcId="{83C3BD0B-1409-4E36-B408-8688227F7A6A}" destId="{6F1C8D4E-1F84-4BE0-8637-6008B557AEB3}" srcOrd="1" destOrd="0" presId="urn:microsoft.com/office/officeart/2005/8/layout/list1"/>
    <dgm:cxn modelId="{583EB199-D0DF-43E2-B965-2BD04082E427}" type="presParOf" srcId="{83C3BD0B-1409-4E36-B408-8688227F7A6A}" destId="{B95963D3-E443-48A1-B3CD-E3F2878698D0}" srcOrd="2" destOrd="0" presId="urn:microsoft.com/office/officeart/2005/8/layout/list1"/>
    <dgm:cxn modelId="{DA97A633-7844-4A2A-99E0-A51307765F3F}" type="presParOf" srcId="{83C3BD0B-1409-4E36-B408-8688227F7A6A}" destId="{E2CB3614-3F29-4CC7-BF6F-B26E185CFC5E}" srcOrd="3" destOrd="0" presId="urn:microsoft.com/office/officeart/2005/8/layout/list1"/>
    <dgm:cxn modelId="{57CE0605-9FB9-4E06-BD36-245BCE982E39}" type="presParOf" srcId="{83C3BD0B-1409-4E36-B408-8688227F7A6A}" destId="{9DBD8082-0105-4EB8-8C70-116F04AE7468}" srcOrd="4" destOrd="0" presId="urn:microsoft.com/office/officeart/2005/8/layout/list1"/>
    <dgm:cxn modelId="{98D2BBDB-9929-407C-96F8-62AF1095BF3C}" type="presParOf" srcId="{9DBD8082-0105-4EB8-8C70-116F04AE7468}" destId="{6E65D618-18B6-4372-A98F-0B16A84AB13B}" srcOrd="0" destOrd="0" presId="urn:microsoft.com/office/officeart/2005/8/layout/list1"/>
    <dgm:cxn modelId="{759758AD-72F3-4AEF-B938-24F14467C0EA}" type="presParOf" srcId="{9DBD8082-0105-4EB8-8C70-116F04AE7468}" destId="{72621D6E-B6D3-4B8E-A442-D029FE5733C8}" srcOrd="1" destOrd="0" presId="urn:microsoft.com/office/officeart/2005/8/layout/list1"/>
    <dgm:cxn modelId="{371F99CA-FB9A-4D4F-B269-2EB70C76776F}" type="presParOf" srcId="{83C3BD0B-1409-4E36-B408-8688227F7A6A}" destId="{443339DC-CCE0-4FEB-B0FF-9ECA89925B84}" srcOrd="5" destOrd="0" presId="urn:microsoft.com/office/officeart/2005/8/layout/list1"/>
    <dgm:cxn modelId="{50C2193C-5F13-4FD4-86F9-8DCC1A509786}" type="presParOf" srcId="{83C3BD0B-1409-4E36-B408-8688227F7A6A}" destId="{5E78E1A4-8E42-40E4-888C-5CCA7EE72E57}" srcOrd="6" destOrd="0" presId="urn:microsoft.com/office/officeart/2005/8/layout/list1"/>
    <dgm:cxn modelId="{BA95504B-592E-426D-A3CC-45CDE41F49EE}" type="presParOf" srcId="{83C3BD0B-1409-4E36-B408-8688227F7A6A}" destId="{47AA3347-EC6B-40BE-BF18-5B57ADF90D2C}" srcOrd="7" destOrd="0" presId="urn:microsoft.com/office/officeart/2005/8/layout/list1"/>
    <dgm:cxn modelId="{58290D77-05FE-47F9-B62D-1AD75702D81C}" type="presParOf" srcId="{83C3BD0B-1409-4E36-B408-8688227F7A6A}" destId="{508DE03C-5BAF-4F91-A059-E1BB8ACAD499}" srcOrd="8" destOrd="0" presId="urn:microsoft.com/office/officeart/2005/8/layout/list1"/>
    <dgm:cxn modelId="{2360461B-068F-462F-8C24-25FF7962AC20}" type="presParOf" srcId="{508DE03C-5BAF-4F91-A059-E1BB8ACAD499}" destId="{6E84DB61-A71E-401A-B9CF-DF3F156D102A}" srcOrd="0" destOrd="0" presId="urn:microsoft.com/office/officeart/2005/8/layout/list1"/>
    <dgm:cxn modelId="{B0B0012D-8CC7-4588-AA16-209DFBB6CB72}" type="presParOf" srcId="{508DE03C-5BAF-4F91-A059-E1BB8ACAD499}" destId="{48EEDEA0-FAE9-4D2B-8E5F-983FD3E76A9B}" srcOrd="1" destOrd="0" presId="urn:microsoft.com/office/officeart/2005/8/layout/list1"/>
    <dgm:cxn modelId="{65E2C7A9-7324-4A46-ADA2-D7DDE7A40EE6}" type="presParOf" srcId="{83C3BD0B-1409-4E36-B408-8688227F7A6A}" destId="{B6EED7D1-5615-4E76-A9A1-00F8396679C5}" srcOrd="9" destOrd="0" presId="urn:microsoft.com/office/officeart/2005/8/layout/list1"/>
    <dgm:cxn modelId="{C9F95770-44C1-4611-A115-EDB91E1DFC2C}" type="presParOf" srcId="{83C3BD0B-1409-4E36-B408-8688227F7A6A}" destId="{08552360-327E-4161-885D-96E5E9AE230B}" srcOrd="10" destOrd="0" presId="urn:microsoft.com/office/officeart/2005/8/layout/list1"/>
    <dgm:cxn modelId="{F0902FD2-58B8-4133-9AEC-B3B3C1027AA5}" type="presParOf" srcId="{83C3BD0B-1409-4E36-B408-8688227F7A6A}" destId="{1CAAEB4C-91FD-4CBB-8405-5B95CCAF2BAB}" srcOrd="11" destOrd="0" presId="urn:microsoft.com/office/officeart/2005/8/layout/list1"/>
    <dgm:cxn modelId="{5424E4A5-243C-4B49-A884-ED7811EF47AD}" type="presParOf" srcId="{83C3BD0B-1409-4E36-B408-8688227F7A6A}" destId="{E350456B-E024-40FE-86F4-86C49D4C3958}" srcOrd="12" destOrd="0" presId="urn:microsoft.com/office/officeart/2005/8/layout/list1"/>
    <dgm:cxn modelId="{E4A5C6FE-FD3F-4C9A-BFF7-60A333F3EE07}" type="presParOf" srcId="{E350456B-E024-40FE-86F4-86C49D4C3958}" destId="{930CDA92-F913-4AFB-8E4B-A8C21BC7921A}" srcOrd="0" destOrd="0" presId="urn:microsoft.com/office/officeart/2005/8/layout/list1"/>
    <dgm:cxn modelId="{C6092FC6-F9E8-427F-BB63-91860C6A8E88}" type="presParOf" srcId="{E350456B-E024-40FE-86F4-86C49D4C3958}" destId="{CDDA8775-5969-4441-B04A-30B114EBA1D9}" srcOrd="1" destOrd="0" presId="urn:microsoft.com/office/officeart/2005/8/layout/list1"/>
    <dgm:cxn modelId="{27CB5152-9E4F-490C-8C59-EEA98EA54B8D}" type="presParOf" srcId="{83C3BD0B-1409-4E36-B408-8688227F7A6A}" destId="{AC407A4E-CDCE-4FC1-841A-B6CD937A1B0B}" srcOrd="13" destOrd="0" presId="urn:microsoft.com/office/officeart/2005/8/layout/list1"/>
    <dgm:cxn modelId="{2A349F38-9088-4BAA-9C4A-9A81FDEF78C5}" type="presParOf" srcId="{83C3BD0B-1409-4E36-B408-8688227F7A6A}" destId="{DCA60BDA-DC64-4667-A5AA-6867D8E1BBA2}"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a:solidFill>
                <a:srgbClr val="FF0000"/>
              </a:solidFill>
            </a:rPr>
            <a:t>S</a:t>
          </a:r>
          <a:r>
            <a:rPr lang="en-US" sz="2400" b="1" i="1" u="sng"/>
            <a:t>teal</a:t>
          </a:r>
          <a:r>
            <a:rPr lang="en-US" sz="2400"/>
            <a:t> anything therein </a:t>
          </a:r>
          <a:r>
            <a:rPr lang="en-US" sz="240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a:solidFill>
                <a:srgbClr val="FF0000"/>
              </a:solidFill>
            </a:rPr>
            <a:t>I</a:t>
          </a:r>
          <a:r>
            <a:rPr lang="en-US" sz="2400"/>
            <a:t>nflict </a:t>
          </a:r>
          <a:r>
            <a:rPr lang="en-US" sz="2400" b="1" i="1" u="sng"/>
            <a:t>grievous bodily harm </a:t>
          </a:r>
          <a:r>
            <a:rPr lang="en-US" sz="2400"/>
            <a:t>on any person therein </a:t>
          </a:r>
          <a:r>
            <a:rPr lang="en-US" sz="240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a:solidFill>
                <a:srgbClr val="FF0000"/>
              </a:solidFill>
            </a:rPr>
            <a:t>D</a:t>
          </a:r>
          <a:r>
            <a:rPr lang="en-US" sz="2400" b="1" i="1" u="sng"/>
            <a:t>amage</a:t>
          </a:r>
          <a:r>
            <a:rPr lang="en-US" sz="240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a:t>Case law has established a ‘building’ as:</a:t>
          </a:r>
        </a:p>
        <a:p>
          <a:pPr algn="ctr"/>
          <a:r>
            <a:rPr lang="en-US" sz="2400">
              <a:solidFill>
                <a:schemeClr val="accent1"/>
              </a:solidFill>
            </a:rPr>
            <a:t>‘</a:t>
          </a:r>
          <a:r>
            <a:rPr lang="en-US" sz="2400" b="1" i="1">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a:solidFill>
                <a:schemeClr val="accent6"/>
              </a:solidFill>
            </a:rPr>
            <a:t>KNOW</a:t>
          </a:r>
          <a:r>
            <a:rPr lang="en-US" sz="2400"/>
            <a:t> or are (subjectively)</a:t>
          </a:r>
          <a:r>
            <a:rPr lang="en-US" sz="2400" b="1" i="1"/>
            <a:t> </a:t>
          </a:r>
          <a:r>
            <a:rPr lang="en-US" sz="2400" b="1" i="1">
              <a:solidFill>
                <a:schemeClr val="accent6"/>
              </a:solidFill>
            </a:rPr>
            <a:t>RECKLESS </a:t>
          </a:r>
          <a:r>
            <a:rPr lang="en-US" sz="240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a:solidFill>
                <a:schemeClr val="accent6"/>
              </a:solidFill>
            </a:rPr>
            <a:t>CONSENT</a:t>
          </a:r>
          <a:r>
            <a:rPr lang="en-US" sz="240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a:solidFill>
                <a:schemeClr val="accent6"/>
              </a:solidFill>
            </a:rPr>
            <a:t>RIGHT BY LAW </a:t>
          </a:r>
          <a:r>
            <a:rPr lang="en-US" sz="240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a:t>A person is guilty of burglary if </a:t>
          </a:r>
          <a:r>
            <a:rPr lang="en-US" sz="2400" b="1">
              <a:solidFill>
                <a:srgbClr val="FF0000"/>
              </a:solidFill>
            </a:rPr>
            <a:t>having </a:t>
          </a:r>
          <a:r>
            <a:rPr lang="en-US" sz="2400" b="1" i="1">
              <a:solidFill>
                <a:srgbClr val="FF0000"/>
              </a:solidFill>
            </a:rPr>
            <a:t>entered</a:t>
          </a:r>
          <a:r>
            <a:rPr lang="en-US" sz="2400" b="1">
              <a:solidFill>
                <a:srgbClr val="FF0000"/>
              </a:solidFill>
            </a:rPr>
            <a:t> </a:t>
          </a:r>
          <a:r>
            <a:rPr lang="en-US" sz="2400"/>
            <a:t>a </a:t>
          </a:r>
          <a:r>
            <a:rPr lang="en-US" sz="2400" b="1" i="1"/>
            <a:t>building or part of a building as a trespasser </a:t>
          </a:r>
          <a:r>
            <a:rPr lang="en-US" sz="240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a:solidFill>
                <a:schemeClr val="accent6"/>
              </a:solidFill>
            </a:rPr>
            <a:t>S</a:t>
          </a:r>
          <a:r>
            <a:rPr lang="en-US" sz="2400">
              <a:solidFill>
                <a:srgbClr val="FF0000"/>
              </a:solidFill>
            </a:rPr>
            <a:t>teal</a:t>
          </a:r>
          <a:r>
            <a:rPr lang="en-US" sz="2400"/>
            <a:t> or </a:t>
          </a:r>
          <a:r>
            <a:rPr lang="en-US" sz="2400">
              <a:solidFill>
                <a:srgbClr val="FF0000"/>
              </a:solidFill>
            </a:rPr>
            <a:t>attempt</a:t>
          </a:r>
          <a:r>
            <a:rPr lang="en-US" sz="2400"/>
            <a:t> to steal anything therein </a:t>
          </a:r>
          <a:r>
            <a:rPr lang="en-US" sz="2400" b="1" i="1"/>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a:solidFill>
                <a:schemeClr val="accent6"/>
              </a:solidFill>
            </a:rPr>
            <a:t>I</a:t>
          </a:r>
          <a:r>
            <a:rPr lang="en-US" sz="2400">
              <a:solidFill>
                <a:srgbClr val="FF0000"/>
              </a:solidFill>
            </a:rPr>
            <a:t>nflict</a:t>
          </a:r>
          <a:r>
            <a:rPr lang="en-US" sz="2400"/>
            <a:t> or </a:t>
          </a:r>
          <a:r>
            <a:rPr lang="en-US" sz="2400">
              <a:solidFill>
                <a:srgbClr val="FF0000"/>
              </a:solidFill>
            </a:rPr>
            <a:t>attempt </a:t>
          </a:r>
          <a:r>
            <a:rPr lang="en-US" sz="2400"/>
            <a:t>to inflict </a:t>
          </a:r>
          <a:r>
            <a:rPr lang="en-US" sz="2400">
              <a:solidFill>
                <a:srgbClr val="FF0000"/>
              </a:solidFill>
            </a:rPr>
            <a:t>grievous bodily harm </a:t>
          </a:r>
          <a:r>
            <a:rPr lang="en-US" sz="240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a:solidFill>
                <a:schemeClr val="accent1"/>
              </a:solidFill>
            </a:rPr>
            <a:t>W</a:t>
          </a:r>
          <a:r>
            <a:rPr lang="en-US" sz="2400"/>
            <a:t>eapon of offence </a:t>
          </a:r>
          <a:r>
            <a:rPr lang="en-US" sz="240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a:t>any </a:t>
          </a:r>
          <a:r>
            <a:rPr lang="en-US" sz="3200" b="1" i="1" u="sng">
              <a:solidFill>
                <a:schemeClr val="accent1"/>
              </a:solidFill>
            </a:rPr>
            <a:t>I</a:t>
          </a:r>
          <a:r>
            <a:rPr lang="en-US" sz="2400"/>
            <a:t>mitation firearm </a:t>
          </a:r>
          <a:r>
            <a:rPr lang="en-US" sz="240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a:t>any </a:t>
          </a:r>
          <a:r>
            <a:rPr lang="en-US" sz="3200" b="1" i="1" u="sng">
              <a:solidFill>
                <a:schemeClr val="accent1"/>
              </a:solidFill>
            </a:rPr>
            <a:t>F</a:t>
          </a:r>
          <a:r>
            <a:rPr lang="en-US" sz="240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a:t>any </a:t>
          </a:r>
          <a:r>
            <a:rPr lang="en-US" sz="3200" b="1" i="1" u="sng">
              <a:solidFill>
                <a:schemeClr val="accent1"/>
              </a:solidFill>
            </a:rPr>
            <a:t>E</a:t>
          </a:r>
          <a:r>
            <a:rPr lang="en-US" sz="240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F84A3-ECCB-47F8-9704-57F831947415}">
      <dsp:nvSpPr>
        <dsp:cNvPr id="0" name=""/>
        <dsp:cNvSpPr/>
      </dsp:nvSpPr>
      <dsp:spPr>
        <a:xfrm>
          <a:off x="0" y="0"/>
          <a:ext cx="9288654" cy="125784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Apply their systematic knowledge of policing powers, authorised professional practices, and police-related legislation, into hypothetical real-life policing scenarios, in readiness for the role of constable; </a:t>
          </a:r>
          <a:endParaRPr lang="en-US" sz="1800" kern="1200"/>
        </a:p>
      </dsp:txBody>
      <dsp:txXfrm>
        <a:off x="36841" y="36841"/>
        <a:ext cx="7931345" cy="1184159"/>
      </dsp:txXfrm>
    </dsp:sp>
    <dsp:sp modelId="{05017735-2F1C-4280-B43E-7B9F838C2A9B}">
      <dsp:nvSpPr>
        <dsp:cNvPr id="0" name=""/>
        <dsp:cNvSpPr/>
      </dsp:nvSpPr>
      <dsp:spPr>
        <a:xfrm>
          <a:off x="819587" y="1467481"/>
          <a:ext cx="9288654" cy="125784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Demonstrate a comprehensive knowledge and systematic understanding of police decision-making in relation to the law in England and Wales - that has been studied over the past three academic years - in readiness for the role of constable; </a:t>
          </a:r>
          <a:endParaRPr lang="en-US" sz="1800" kern="1200"/>
        </a:p>
      </dsp:txBody>
      <dsp:txXfrm>
        <a:off x="856428" y="1504322"/>
        <a:ext cx="7577788" cy="1184159"/>
      </dsp:txXfrm>
    </dsp:sp>
    <dsp:sp modelId="{7D1C6174-D035-4B38-AEFF-4C513A0A2809}">
      <dsp:nvSpPr>
        <dsp:cNvPr id="0" name=""/>
        <dsp:cNvSpPr/>
      </dsp:nvSpPr>
      <dsp:spPr>
        <a:xfrm>
          <a:off x="1639174" y="2934963"/>
          <a:ext cx="9288654" cy="125784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Undertake a mock competency-based interview in a professional manner in readiness for the Police National Recruitment Process, as well as other similar recruitment processes within policing</a:t>
          </a:r>
          <a:endParaRPr lang="en-US" sz="1800" kern="1200"/>
        </a:p>
      </dsp:txBody>
      <dsp:txXfrm>
        <a:off x="1676015" y="2971804"/>
        <a:ext cx="7577788" cy="1184159"/>
      </dsp:txXfrm>
    </dsp:sp>
    <dsp:sp modelId="{49FD40EB-99D6-4039-8A59-EA287FBA21FC}">
      <dsp:nvSpPr>
        <dsp:cNvPr id="0" name=""/>
        <dsp:cNvSpPr/>
      </dsp:nvSpPr>
      <dsp:spPr>
        <a:xfrm>
          <a:off x="8471057" y="953863"/>
          <a:ext cx="817596" cy="81759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1AA813E2-5D77-49FB-976C-FA07C0523B85}">
      <dsp:nvSpPr>
        <dsp:cNvPr id="0" name=""/>
        <dsp:cNvSpPr/>
      </dsp:nvSpPr>
      <dsp:spPr>
        <a:xfrm>
          <a:off x="9290644" y="2412959"/>
          <a:ext cx="817596" cy="817596"/>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963D3-E443-48A1-B3CD-E3F2878698D0}">
      <dsp:nvSpPr>
        <dsp:cNvPr id="0" name=""/>
        <dsp:cNvSpPr/>
      </dsp:nvSpPr>
      <dsp:spPr>
        <a:xfrm>
          <a:off x="0" y="675679"/>
          <a:ext cx="6666833"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C3B3511-B7DB-4F32-801D-FB230A6E7B0D}">
      <dsp:nvSpPr>
        <dsp:cNvPr id="0" name=""/>
        <dsp:cNvSpPr/>
      </dsp:nvSpPr>
      <dsp:spPr>
        <a:xfrm>
          <a:off x="333341" y="262399"/>
          <a:ext cx="4666783" cy="8265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Theft Act 1968</a:t>
          </a:r>
          <a:r>
            <a:rPr lang="en-GB" sz="2800" b="0" i="0" kern="1200"/>
            <a:t> </a:t>
          </a:r>
          <a:endParaRPr lang="en-US" sz="2800" kern="1200"/>
        </a:p>
      </dsp:txBody>
      <dsp:txXfrm>
        <a:off x="373690" y="302748"/>
        <a:ext cx="4586085" cy="745862"/>
      </dsp:txXfrm>
    </dsp:sp>
    <dsp:sp modelId="{5E78E1A4-8E42-40E4-888C-5CCA7EE72E57}">
      <dsp:nvSpPr>
        <dsp:cNvPr id="0" name=""/>
        <dsp:cNvSpPr/>
      </dsp:nvSpPr>
      <dsp:spPr>
        <a:xfrm>
          <a:off x="0" y="1945759"/>
          <a:ext cx="6666833" cy="705600"/>
        </a:xfrm>
        <a:prstGeom prst="rect">
          <a:avLst/>
        </a:prstGeom>
        <a:solidFill>
          <a:schemeClr val="lt1">
            <a:alpha val="90000"/>
            <a:hueOff val="0"/>
            <a:satOff val="0"/>
            <a:lumOff val="0"/>
            <a:alphaOff val="0"/>
          </a:schemeClr>
        </a:solidFill>
        <a:ln w="12700" cap="flat" cmpd="sng" algn="ctr">
          <a:solidFill>
            <a:schemeClr val="accent5">
              <a:hueOff val="-4050717"/>
              <a:satOff val="-275"/>
              <a:lumOff val="654"/>
              <a:alphaOff val="0"/>
            </a:schemeClr>
          </a:solidFill>
          <a:prstDash val="solid"/>
          <a:miter lim="800000"/>
        </a:ln>
        <a:effectLst/>
      </dsp:spPr>
      <dsp:style>
        <a:lnRef idx="1">
          <a:scrgbClr r="0" g="0" b="0"/>
        </a:lnRef>
        <a:fillRef idx="1">
          <a:scrgbClr r="0" g="0" b="0"/>
        </a:fillRef>
        <a:effectRef idx="0">
          <a:scrgbClr r="0" g="0" b="0"/>
        </a:effectRef>
        <a:fontRef idx="minor"/>
      </dsp:style>
    </dsp:sp>
    <dsp:sp modelId="{72621D6E-B6D3-4B8E-A442-D029FE5733C8}">
      <dsp:nvSpPr>
        <dsp:cNvPr id="0" name=""/>
        <dsp:cNvSpPr/>
      </dsp:nvSpPr>
      <dsp:spPr>
        <a:xfrm>
          <a:off x="333341" y="1532479"/>
          <a:ext cx="4666783" cy="82656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Burglary</a:t>
          </a:r>
          <a:r>
            <a:rPr lang="en-GB" sz="2800" b="0" i="0" kern="1200"/>
            <a:t> </a:t>
          </a:r>
          <a:endParaRPr lang="en-US" sz="2800" kern="1200"/>
        </a:p>
      </dsp:txBody>
      <dsp:txXfrm>
        <a:off x="373690" y="1572828"/>
        <a:ext cx="4586085" cy="745862"/>
      </dsp:txXfrm>
    </dsp:sp>
    <dsp:sp modelId="{08552360-327E-4161-885D-96E5E9AE230B}">
      <dsp:nvSpPr>
        <dsp:cNvPr id="0" name=""/>
        <dsp:cNvSpPr/>
      </dsp:nvSpPr>
      <dsp:spPr>
        <a:xfrm>
          <a:off x="0" y="3215839"/>
          <a:ext cx="6666833" cy="705600"/>
        </a:xfrm>
        <a:prstGeom prst="rect">
          <a:avLst/>
        </a:prstGeom>
        <a:solidFill>
          <a:schemeClr val="lt1">
            <a:alpha val="90000"/>
            <a:hueOff val="0"/>
            <a:satOff val="0"/>
            <a:lumOff val="0"/>
            <a:alphaOff val="0"/>
          </a:schemeClr>
        </a:solidFill>
        <a:ln w="12700" cap="flat" cmpd="sng" algn="ctr">
          <a:solidFill>
            <a:schemeClr val="accent5">
              <a:hueOff val="-8101434"/>
              <a:satOff val="-551"/>
              <a:lumOff val="1307"/>
              <a:alphaOff val="0"/>
            </a:schemeClr>
          </a:solidFill>
          <a:prstDash val="solid"/>
          <a:miter lim="800000"/>
        </a:ln>
        <a:effectLst/>
      </dsp:spPr>
      <dsp:style>
        <a:lnRef idx="1">
          <a:scrgbClr r="0" g="0" b="0"/>
        </a:lnRef>
        <a:fillRef idx="1">
          <a:scrgbClr r="0" g="0" b="0"/>
        </a:fillRef>
        <a:effectRef idx="0">
          <a:scrgbClr r="0" g="0" b="0"/>
        </a:effectRef>
        <a:fontRef idx="minor"/>
      </dsp:style>
    </dsp:sp>
    <dsp:sp modelId="{48EEDEA0-FAE9-4D2B-8E5F-983FD3E76A9B}">
      <dsp:nvSpPr>
        <dsp:cNvPr id="0" name=""/>
        <dsp:cNvSpPr/>
      </dsp:nvSpPr>
      <dsp:spPr>
        <a:xfrm>
          <a:off x="333341" y="2802560"/>
          <a:ext cx="4666783" cy="82656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Robbery</a:t>
          </a:r>
          <a:r>
            <a:rPr lang="en-GB" sz="2800" b="0" i="0" kern="1200"/>
            <a:t> </a:t>
          </a:r>
          <a:endParaRPr lang="en-US" sz="2800" kern="1200"/>
        </a:p>
      </dsp:txBody>
      <dsp:txXfrm>
        <a:off x="373690" y="2842909"/>
        <a:ext cx="4586085" cy="745862"/>
      </dsp:txXfrm>
    </dsp:sp>
    <dsp:sp modelId="{DCA60BDA-DC64-4667-A5AA-6867D8E1BBA2}">
      <dsp:nvSpPr>
        <dsp:cNvPr id="0" name=""/>
        <dsp:cNvSpPr/>
      </dsp:nvSpPr>
      <dsp:spPr>
        <a:xfrm>
          <a:off x="0" y="4485920"/>
          <a:ext cx="6666833" cy="7056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CDDA8775-5969-4441-B04A-30B114EBA1D9}">
      <dsp:nvSpPr>
        <dsp:cNvPr id="0" name=""/>
        <dsp:cNvSpPr/>
      </dsp:nvSpPr>
      <dsp:spPr>
        <a:xfrm>
          <a:off x="333341" y="4072640"/>
          <a:ext cx="4666783" cy="8265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Going Equipped /TWOCC</a:t>
          </a:r>
          <a:r>
            <a:rPr lang="en-GB" sz="2800" b="0" i="0" kern="1200"/>
            <a:t> </a:t>
          </a:r>
          <a:endParaRPr lang="en-US" sz="2800" kern="1200"/>
        </a:p>
      </dsp:txBody>
      <dsp:txXfrm>
        <a:off x="373690" y="4112989"/>
        <a:ext cx="4586085" cy="7458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solidFill>
                <a:srgbClr val="FF0000"/>
              </a:solidFill>
            </a:rPr>
            <a:t>S</a:t>
          </a:r>
          <a:r>
            <a:rPr lang="en-US" sz="2400" b="1" i="1" u="sng" kern="1200"/>
            <a:t>teal</a:t>
          </a:r>
          <a:r>
            <a:rPr lang="en-US" sz="2400" kern="1200"/>
            <a:t> anything therein </a:t>
          </a:r>
          <a:r>
            <a:rPr lang="en-US" sz="2400" kern="120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a:solidFill>
                <a:srgbClr val="FF0000"/>
              </a:solidFill>
            </a:rPr>
            <a:t>I</a:t>
          </a:r>
          <a:r>
            <a:rPr lang="en-US" sz="2400" kern="1200"/>
            <a:t>nflict </a:t>
          </a:r>
          <a:r>
            <a:rPr lang="en-US" sz="2400" b="1" i="1" u="sng" kern="1200"/>
            <a:t>grievous bodily harm </a:t>
          </a:r>
          <a:r>
            <a:rPr lang="en-US" sz="2400" kern="1200"/>
            <a:t>on any person therein </a:t>
          </a:r>
          <a:r>
            <a:rPr lang="en-US" sz="2400" kern="120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solidFill>
                <a:srgbClr val="FF0000"/>
              </a:solidFill>
            </a:rPr>
            <a:t>D</a:t>
          </a:r>
          <a:r>
            <a:rPr lang="en-US" sz="2400" b="1" i="1" u="sng" kern="1200"/>
            <a:t>amage</a:t>
          </a:r>
          <a:r>
            <a:rPr lang="en-US" sz="2400" kern="1200"/>
            <a:t> any property therein</a:t>
          </a:r>
        </a:p>
      </dsp:txBody>
      <dsp:txXfrm>
        <a:off x="7181465" y="1883343"/>
        <a:ext cx="2798261" cy="21274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905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Case law has established a ‘building’ as:</a:t>
          </a:r>
        </a:p>
        <a:p>
          <a:pPr marL="0" lvl="0" indent="0" algn="ctr" defTabSz="1066800">
            <a:lnSpc>
              <a:spcPct val="90000"/>
            </a:lnSpc>
            <a:spcBef>
              <a:spcPct val="0"/>
            </a:spcBef>
            <a:spcAft>
              <a:spcPct val="35000"/>
            </a:spcAft>
            <a:buNone/>
          </a:pPr>
          <a:r>
            <a:rPr lang="en-US" sz="2400" kern="1200">
              <a:solidFill>
                <a:schemeClr val="accent1"/>
              </a:solidFill>
            </a:rPr>
            <a:t>‘</a:t>
          </a:r>
          <a:r>
            <a:rPr lang="en-US" sz="2400" b="1" i="1" kern="120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905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 simple terms a building must have some degree of permanence</a:t>
          </a:r>
        </a:p>
      </dsp:txBody>
      <dsp:txXfrm>
        <a:off x="0" y="3407077"/>
        <a:ext cx="9107019" cy="17022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13751"/>
            <a:satOff val="2127"/>
            <a:lumOff val="6780"/>
            <a:alphaOff val="0"/>
          </a:schemeClr>
        </a:solidFill>
        <a:ln w="19050" cap="flat" cmpd="sng" algn="ctr">
          <a:solidFill>
            <a:schemeClr val="accent2">
              <a:shade val="80000"/>
              <a:hueOff val="-113751"/>
              <a:satOff val="2127"/>
              <a:lumOff val="67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27502"/>
            <a:satOff val="4255"/>
            <a:lumOff val="13560"/>
            <a:alphaOff val="0"/>
          </a:schemeClr>
        </a:solidFill>
        <a:ln w="19050" cap="flat" cmpd="sng" algn="ctr">
          <a:solidFill>
            <a:schemeClr val="accent2">
              <a:shade val="80000"/>
              <a:hueOff val="-227502"/>
              <a:satOff val="4255"/>
              <a:lumOff val="13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41253"/>
            <a:satOff val="6382"/>
            <a:lumOff val="20341"/>
            <a:alphaOff val="0"/>
          </a:schemeClr>
        </a:solidFill>
        <a:ln w="19050" cap="flat" cmpd="sng" algn="ctr">
          <a:solidFill>
            <a:schemeClr val="accent2">
              <a:shade val="80000"/>
              <a:hueOff val="-341253"/>
              <a:satOff val="6382"/>
              <a:lumOff val="203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55004"/>
            <a:satOff val="8510"/>
            <a:lumOff val="27121"/>
            <a:alphaOff val="0"/>
          </a:schemeClr>
        </a:solidFill>
        <a:ln w="19050" cap="flat" cmpd="sng" algn="ctr">
          <a:solidFill>
            <a:schemeClr val="accent2">
              <a:shade val="80000"/>
              <a:hueOff val="-455004"/>
              <a:satOff val="8510"/>
              <a:lumOff val="27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a cordoned off area in a gallery or museum</a:t>
          </a:r>
        </a:p>
      </dsp:txBody>
      <dsp:txXfrm>
        <a:off x="0" y="2629458"/>
        <a:ext cx="10873946" cy="657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905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a:solidFill>
                <a:schemeClr val="accent6"/>
              </a:solidFill>
            </a:rPr>
            <a:t>KNOW</a:t>
          </a:r>
          <a:r>
            <a:rPr lang="en-US" sz="2400" kern="1200"/>
            <a:t> or are (subjectively)</a:t>
          </a:r>
          <a:r>
            <a:rPr lang="en-US" sz="2400" b="1" i="1" kern="1200"/>
            <a:t> </a:t>
          </a:r>
          <a:r>
            <a:rPr lang="en-US" sz="2400" b="1" i="1" kern="1200">
              <a:solidFill>
                <a:schemeClr val="accent6"/>
              </a:solidFill>
            </a:rPr>
            <a:t>RECKLESS </a:t>
          </a:r>
          <a:r>
            <a:rPr lang="en-US" sz="2400" kern="1200"/>
            <a:t>that they have crossed the boundary without either:</a:t>
          </a:r>
        </a:p>
        <a:p>
          <a:pPr marL="228600" lvl="1" indent="-228600" algn="l" defTabSz="1066800">
            <a:lnSpc>
              <a:spcPct val="90000"/>
            </a:lnSpc>
            <a:spcBef>
              <a:spcPct val="0"/>
            </a:spcBef>
            <a:spcAft>
              <a:spcPct val="15000"/>
            </a:spcAft>
            <a:buChar char="•"/>
          </a:pPr>
          <a:r>
            <a:rPr lang="en-US" sz="2400" b="1" i="1" kern="1200">
              <a:solidFill>
                <a:schemeClr val="accent6"/>
              </a:solidFill>
            </a:rPr>
            <a:t>CONSENT</a:t>
          </a:r>
          <a:r>
            <a:rPr lang="en-US" sz="2400" kern="1200"/>
            <a:t> to do so (express or implied permission) or</a:t>
          </a:r>
        </a:p>
        <a:p>
          <a:pPr marL="228600" lvl="1" indent="-228600" algn="l" defTabSz="1066800">
            <a:lnSpc>
              <a:spcPct val="90000"/>
            </a:lnSpc>
            <a:spcBef>
              <a:spcPct val="0"/>
            </a:spcBef>
            <a:spcAft>
              <a:spcPct val="15000"/>
            </a:spcAft>
            <a:buChar char="•"/>
          </a:pPr>
          <a:r>
            <a:rPr lang="en-US" sz="2400" b="1" i="1" kern="1200">
              <a:solidFill>
                <a:schemeClr val="accent6"/>
              </a:solidFill>
            </a:rPr>
            <a:t>RIGHT BY LAW </a:t>
          </a:r>
          <a:r>
            <a:rPr lang="en-US" sz="2400" kern="120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a:t>Trespasser</a:t>
          </a:r>
        </a:p>
      </dsp:txBody>
      <dsp:txXfrm>
        <a:off x="422914" y="107390"/>
        <a:ext cx="4744916" cy="13585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person is guilty of burglary if </a:t>
          </a:r>
          <a:r>
            <a:rPr lang="en-US" sz="2400" b="1" kern="1200">
              <a:solidFill>
                <a:srgbClr val="FF0000"/>
              </a:solidFill>
            </a:rPr>
            <a:t>having </a:t>
          </a:r>
          <a:r>
            <a:rPr lang="en-US" sz="2400" b="1" i="1" kern="1200">
              <a:solidFill>
                <a:srgbClr val="FF0000"/>
              </a:solidFill>
            </a:rPr>
            <a:t>entered</a:t>
          </a:r>
          <a:r>
            <a:rPr lang="en-US" sz="2400" b="1" kern="1200">
              <a:solidFill>
                <a:srgbClr val="FF0000"/>
              </a:solidFill>
            </a:rPr>
            <a:t> </a:t>
          </a:r>
          <a:r>
            <a:rPr lang="en-US" sz="2400" kern="1200"/>
            <a:t>a </a:t>
          </a:r>
          <a:r>
            <a:rPr lang="en-US" sz="2400" b="1" i="1" kern="1200"/>
            <a:t>building or part of a building as a trespasser </a:t>
          </a:r>
          <a:r>
            <a:rPr lang="en-US" sz="2400" kern="120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a:solidFill>
                <a:schemeClr val="accent6"/>
              </a:solidFill>
            </a:rPr>
            <a:t>S</a:t>
          </a:r>
          <a:r>
            <a:rPr lang="en-US" sz="2400" kern="1200">
              <a:solidFill>
                <a:srgbClr val="FF0000"/>
              </a:solidFill>
            </a:rPr>
            <a:t>teal</a:t>
          </a:r>
          <a:r>
            <a:rPr lang="en-US" sz="2400" kern="1200"/>
            <a:t> or </a:t>
          </a:r>
          <a:r>
            <a:rPr lang="en-US" sz="2400" kern="1200">
              <a:solidFill>
                <a:srgbClr val="FF0000"/>
              </a:solidFill>
            </a:rPr>
            <a:t>attempt</a:t>
          </a:r>
          <a:r>
            <a:rPr lang="en-US" sz="2400" kern="1200"/>
            <a:t> to steal anything therein </a:t>
          </a:r>
          <a:r>
            <a:rPr lang="en-US" sz="2400" b="1" i="1" kern="120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a:solidFill>
                <a:schemeClr val="accent6"/>
              </a:solidFill>
            </a:rPr>
            <a:t>I</a:t>
          </a:r>
          <a:r>
            <a:rPr lang="en-US" sz="2400" kern="1200">
              <a:solidFill>
                <a:srgbClr val="FF0000"/>
              </a:solidFill>
            </a:rPr>
            <a:t>nflict</a:t>
          </a:r>
          <a:r>
            <a:rPr lang="en-US" sz="2400" kern="1200"/>
            <a:t> or </a:t>
          </a:r>
          <a:r>
            <a:rPr lang="en-US" sz="2400" kern="1200">
              <a:solidFill>
                <a:srgbClr val="FF0000"/>
              </a:solidFill>
            </a:rPr>
            <a:t>attempt </a:t>
          </a:r>
          <a:r>
            <a:rPr lang="en-US" sz="2400" kern="1200"/>
            <a:t>to inflict </a:t>
          </a:r>
          <a:r>
            <a:rPr lang="en-US" sz="2400" kern="1200">
              <a:solidFill>
                <a:srgbClr val="FF0000"/>
              </a:solidFill>
            </a:rPr>
            <a:t>grievous bodily harm </a:t>
          </a:r>
          <a:r>
            <a:rPr lang="en-US" sz="2400" kern="1200"/>
            <a:t>on any person therein</a:t>
          </a:r>
        </a:p>
      </dsp:txBody>
      <dsp:txXfrm>
        <a:off x="59399" y="3331041"/>
        <a:ext cx="8915034" cy="10980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a:solidFill>
                <a:schemeClr val="accent1"/>
              </a:solidFill>
            </a:rPr>
            <a:t>W</a:t>
          </a:r>
          <a:r>
            <a:rPr lang="en-US" sz="2400" kern="1200"/>
            <a:t>eapon of offence </a:t>
          </a:r>
          <a:r>
            <a:rPr lang="en-US" sz="2400" kern="120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I</a:t>
          </a:r>
          <a:r>
            <a:rPr lang="en-US" sz="2400" kern="1200"/>
            <a:t>mitation firearm </a:t>
          </a:r>
          <a:r>
            <a:rPr lang="en-US" sz="2400" kern="120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F</a:t>
          </a:r>
          <a:r>
            <a:rPr lang="en-US" sz="2400" kern="120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E</a:t>
          </a:r>
          <a:r>
            <a:rPr lang="en-US" sz="2400" kern="120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p>
      </dsp:txBody>
      <dsp:txXfrm>
        <a:off x="956550" y="1246042"/>
        <a:ext cx="1379114" cy="135491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C4DA3B-C083-4A88-9DD2-2D8C67536E95}" type="datetimeFigureOut">
              <a:rPr lang="en-GB" smtClean="0"/>
              <a:t>29/01/2026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01F06-D2B4-44B6-8CAF-364DBA3A7AAD}" type="slidenum">
              <a:rPr lang="en-GB" smtClean="0"/>
              <a:t>‹#›</a:t>
            </a:fld>
            <a:endParaRPr lang="en-GB"/>
          </a:p>
        </p:txBody>
      </p:sp>
    </p:spTree>
    <p:extLst>
      <p:ext uri="{BB962C8B-B14F-4D97-AF65-F5344CB8AC3E}">
        <p14:creationId xmlns:p14="http://schemas.microsoft.com/office/powerpoint/2010/main" val="380970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 Introduction &amp; Welcome</a:t>
            </a:r>
            <a:endParaRPr lang="en-US"/>
          </a:p>
          <a:p>
            <a:r>
              <a:rPr lang="en-US" b="1"/>
              <a:t>Opening:</a:t>
            </a:r>
            <a:r>
              <a:rPr lang="en-US"/>
              <a:t> Welcome students to the final stage of their academic journey toward becoming a Police Constable.</a:t>
            </a:r>
            <a:endParaRPr lang="en-GB"/>
          </a:p>
          <a:p>
            <a:r>
              <a:rPr lang="en-US" b="1"/>
              <a:t>The Goal:</a:t>
            </a:r>
            <a:r>
              <a:rPr lang="en-US"/>
              <a:t> This module isn't just about passing an exam; it is about the transition from "student" to "practitioner."</a:t>
            </a:r>
            <a:endParaRPr lang="en-GB"/>
          </a:p>
          <a:p>
            <a:r>
              <a:rPr lang="en-US" b="1"/>
              <a:t>The "So What?" Factor:</a:t>
            </a:r>
            <a:r>
              <a:rPr lang="en-US"/>
              <a:t> Remind students that within months, they will be wearing the uniform and making decisions that impact lives. This module is designed to ensure those decisions are legally sound, ethically grounded, and operationally effective.</a:t>
            </a:r>
            <a:endParaRPr lang="en-GB"/>
          </a:p>
          <a:p>
            <a:endParaRPr lang="en-US"/>
          </a:p>
          <a:p>
            <a:r>
              <a:rPr lang="en-GB"/>
              <a:t>2. Contextualising the Module (BMPL6013A)</a:t>
            </a:r>
          </a:p>
          <a:p>
            <a:r>
              <a:rPr lang="en-US" b="1"/>
              <a:t>Consolidation:</a:t>
            </a:r>
            <a:r>
              <a:rPr lang="en-US"/>
              <a:t> This week begins the process of </a:t>
            </a:r>
            <a:r>
              <a:rPr lang="en-US" err="1"/>
              <a:t>synthesising</a:t>
            </a:r>
            <a:r>
              <a:rPr lang="en-US"/>
              <a:t> everything learned over the last three years (Law, Criminology, Evidence-based Policing).</a:t>
            </a:r>
            <a:endParaRPr lang="en-GB"/>
          </a:p>
          <a:p>
            <a:r>
              <a:rPr lang="en-US" b="1"/>
              <a:t>The Shift:</a:t>
            </a:r>
            <a:r>
              <a:rPr lang="en-US"/>
              <a:t> We are moving away from theoretical essays toward </a:t>
            </a:r>
            <a:r>
              <a:rPr lang="en-US" b="1"/>
              <a:t>systematic decision-making</a:t>
            </a:r>
            <a:r>
              <a:rPr lang="en-US"/>
              <a:t> in real-time environments.</a:t>
            </a:r>
            <a:endParaRPr lang="en-GB"/>
          </a:p>
          <a:p>
            <a:r>
              <a:rPr lang="en-US" b="1"/>
              <a:t>Professional Standards:</a:t>
            </a:r>
            <a:r>
              <a:rPr lang="en-US"/>
              <a:t> </a:t>
            </a:r>
            <a:r>
              <a:rPr lang="en-US" err="1"/>
              <a:t>Emphasise</a:t>
            </a:r>
            <a:r>
              <a:rPr lang="en-US"/>
              <a:t> that the expectations here mirror the </a:t>
            </a:r>
            <a:r>
              <a:rPr lang="en-US" b="1"/>
              <a:t>College of Policing</a:t>
            </a:r>
            <a:r>
              <a:rPr lang="en-US"/>
              <a:t> standards and the </a:t>
            </a:r>
            <a:r>
              <a:rPr lang="en-US" b="1"/>
              <a:t>Code of Ethics</a:t>
            </a:r>
            <a:r>
              <a:rPr lang="en-US"/>
              <a:t>.</a:t>
            </a:r>
            <a:endParaRPr lang="en-GB"/>
          </a:p>
          <a:p>
            <a:endParaRPr lang="en-US"/>
          </a:p>
          <a:p>
            <a:r>
              <a:rPr lang="en-GB"/>
              <a:t>3. Bridging Theory and Practice</a:t>
            </a:r>
          </a:p>
          <a:p>
            <a:r>
              <a:rPr lang="en-US" b="1"/>
              <a:t>The Challenge:</a:t>
            </a:r>
            <a:r>
              <a:rPr lang="en-US"/>
              <a:t> In the classroom, you have time to look up an Act of Parliament. On the street at 3:00 AM, you have seconds.</a:t>
            </a:r>
            <a:endParaRPr lang="en-GB"/>
          </a:p>
          <a:p>
            <a:r>
              <a:rPr lang="en-US" b="1"/>
              <a:t>Key Framework:</a:t>
            </a:r>
            <a:r>
              <a:rPr lang="en-US"/>
              <a:t> Introduce (or re-introduce) the </a:t>
            </a:r>
            <a:r>
              <a:rPr lang="en-US" b="1"/>
              <a:t>National Decision Model (NDM)</a:t>
            </a:r>
            <a:r>
              <a:rPr lang="en-US"/>
              <a:t> as the central tool for this module.</a:t>
            </a:r>
            <a:endParaRPr lang="en-GB"/>
          </a:p>
          <a:p>
            <a:pPr marL="0" lvl="1"/>
            <a:r>
              <a:rPr lang="en-US"/>
              <a:t>"By the end of this module, the NDM should be your second nature. It is your best friend in a court of law and your best guide in a crisis."</a:t>
            </a:r>
            <a:endParaRPr lang="en-GB"/>
          </a:p>
          <a:p>
            <a:pPr marL="0" lvl="1"/>
            <a:endParaRPr lang="en-US"/>
          </a:p>
          <a:p>
            <a:pPr marL="0" lvl="1"/>
            <a:r>
              <a:rPr lang="en-GB"/>
              <a:t>4. Setting Expectations for Week 1</a:t>
            </a:r>
            <a:endParaRPr lang="en-US"/>
          </a:p>
          <a:p>
            <a:r>
              <a:rPr lang="en-US" b="1"/>
              <a:t>Active Participation:</a:t>
            </a:r>
            <a:r>
              <a:rPr lang="en-US"/>
              <a:t> This module relies heavily on scenarios (like the "Operation Juniper" domestic abuse case).</a:t>
            </a:r>
            <a:endParaRPr lang="en-GB"/>
          </a:p>
          <a:p>
            <a:r>
              <a:rPr lang="en-US" b="1"/>
              <a:t>Vulnerability &amp; Accountability:</a:t>
            </a:r>
            <a:r>
              <a:rPr lang="en-US"/>
              <a:t> We will focus heavily on identifying the "invisible" risks—vulnerability, addiction, and the nuances of domestic abuse law.</a:t>
            </a:r>
            <a:endParaRPr lang="en-GB"/>
          </a:p>
          <a:p>
            <a:r>
              <a:rPr lang="en-US" b="1"/>
              <a:t>The "Role" of Constable:</a:t>
            </a:r>
            <a:r>
              <a:rPr lang="en-US"/>
              <a:t> Discuss the weight of the Office of Constable and the independence of the role.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a:t>
            </a:fld>
            <a:endParaRPr lang="en-GB"/>
          </a:p>
        </p:txBody>
      </p:sp>
    </p:spTree>
    <p:extLst>
      <p:ext uri="{BB962C8B-B14F-4D97-AF65-F5344CB8AC3E}">
        <p14:creationId xmlns:p14="http://schemas.microsoft.com/office/powerpoint/2010/main" val="2758839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Goal: Critical Thinking</a:t>
            </a:r>
            <a:endParaRPr lang="en-US"/>
          </a:p>
          <a:p>
            <a:r>
              <a:rPr lang="en-US" b="1"/>
              <a:t>Beyond </a:t>
            </a:r>
            <a:r>
              <a:rPr lang="en-US" b="1" err="1"/>
              <a:t>Repetetive</a:t>
            </a:r>
            <a:r>
              <a:rPr lang="en-US" b="1"/>
              <a:t> Learning:</a:t>
            </a:r>
            <a:r>
              <a:rPr lang="en-US"/>
              <a:t> </a:t>
            </a:r>
            <a:r>
              <a:rPr lang="en-US" err="1"/>
              <a:t>Emphasise</a:t>
            </a:r>
            <a:r>
              <a:rPr lang="en-US"/>
              <a:t> that being a Constable isn't just about </a:t>
            </a:r>
            <a:r>
              <a:rPr lang="en-US" err="1"/>
              <a:t>memorising</a:t>
            </a:r>
            <a:r>
              <a:rPr lang="en-US"/>
              <a:t> PACE codes or the Theft Act. It’s about the </a:t>
            </a:r>
            <a:r>
              <a:rPr lang="en-US" b="1"/>
              <a:t>cognitive ability</a:t>
            </a:r>
            <a:r>
              <a:rPr lang="en-US"/>
              <a:t> to </a:t>
            </a:r>
            <a:r>
              <a:rPr lang="en-US" err="1"/>
              <a:t>analyse</a:t>
            </a:r>
            <a:r>
              <a:rPr lang="en-US"/>
              <a:t> a chaotic situation and apply the right legal framework.</a:t>
            </a:r>
            <a:endParaRPr lang="en-GB"/>
          </a:p>
          <a:p>
            <a:r>
              <a:rPr lang="en-US" b="1"/>
              <a:t>The "Reasonable Person" Test:</a:t>
            </a:r>
            <a:r>
              <a:rPr lang="en-US"/>
              <a:t> Explain that their critical thinking is what justifies their "reasonable grounds" in court. If they can’t think critically under pressure, they cannot justify their use of police powers.</a:t>
            </a:r>
            <a:endParaRPr lang="en-GB"/>
          </a:p>
          <a:p>
            <a:endParaRPr lang="en-US"/>
          </a:p>
          <a:p>
            <a:r>
              <a:rPr lang="en-GB"/>
              <a:t>2. The Approach: Theory to Reality</a:t>
            </a:r>
          </a:p>
          <a:p>
            <a:r>
              <a:rPr lang="en-US" b="1"/>
              <a:t>The Bridge:</a:t>
            </a:r>
            <a:r>
              <a:rPr lang="en-US"/>
              <a:t> This module is the bridge between their three years of academic study and the "Day 1" reality of a response shift.</a:t>
            </a:r>
            <a:endParaRPr lang="en-GB"/>
          </a:p>
          <a:p>
            <a:r>
              <a:rPr lang="en-US" b="1"/>
              <a:t>Safe Failure:</a:t>
            </a:r>
            <a:r>
              <a:rPr lang="en-US"/>
              <a:t> Explain that hypothetical scenarios (like the "Operation Juniper" domestic case) are a "safe space" to make mistakes, debate legal nuances, and refine their NDM application before they are doing it for real.</a:t>
            </a:r>
            <a:endParaRPr lang="en-GB"/>
          </a:p>
          <a:p>
            <a:r>
              <a:rPr lang="en-US" b="1"/>
              <a:t>Simulated Stress:</a:t>
            </a:r>
            <a:r>
              <a:rPr lang="en-US"/>
              <a:t> Mention that as the weeks progress, the scenarios will become more complex and time-pressured to simulate the operational environment.</a:t>
            </a:r>
            <a:endParaRPr lang="en-GB"/>
          </a:p>
          <a:p>
            <a:endParaRPr lang="en-US"/>
          </a:p>
          <a:p>
            <a:r>
              <a:rPr lang="en-GB"/>
              <a:t>3. The Outcome: Systematic Knowledge &amp; Readiness</a:t>
            </a:r>
          </a:p>
          <a:p>
            <a:r>
              <a:rPr lang="en-US" b="1" err="1"/>
              <a:t>Authorised</a:t>
            </a:r>
            <a:r>
              <a:rPr lang="en-US" b="1"/>
              <a:t> Professional Practice (APP):</a:t>
            </a:r>
            <a:r>
              <a:rPr lang="en-US"/>
              <a:t> Remind students that they are now being measured against College of Policing APP, not just academic marking rubrics.</a:t>
            </a:r>
            <a:endParaRPr lang="en-GB"/>
          </a:p>
          <a:p>
            <a:r>
              <a:rPr lang="en-US" b="1"/>
              <a:t>The Recruitment Process:</a:t>
            </a:r>
            <a:r>
              <a:rPr lang="en-US"/>
              <a:t> This module is specifically mapped to help them excel in the </a:t>
            </a:r>
            <a:r>
              <a:rPr lang="en-US" b="1"/>
              <a:t>National Police Recruitment Process (assessment centers/interviews)</a:t>
            </a:r>
            <a:r>
              <a:rPr lang="en-US"/>
              <a:t>. They need to demonstrate they can apply legislation systematically, not just quote it.</a:t>
            </a:r>
            <a:endParaRPr lang="en-GB"/>
          </a:p>
          <a:p>
            <a:r>
              <a:rPr lang="en-US" b="1"/>
              <a:t>"Readiness":</a:t>
            </a:r>
            <a:r>
              <a:rPr lang="en-US"/>
              <a:t> Use this word frequently. By the end of this module, they should feel "operationally ready" to defend their decisions to a Sergeant, an Inspector, or a Judge.</a:t>
            </a:r>
            <a:endParaRPr lang="en-GB"/>
          </a:p>
          <a:p>
            <a:br>
              <a:rPr lang="en-US">
                <a:cs typeface="+mn-lt"/>
              </a:rPr>
            </a:br>
            <a:endParaRPr lang="en-US"/>
          </a:p>
          <a:p>
            <a:r>
              <a:rPr lang="en-GB"/>
              <a:t>Key Talking Point: The Symbols</a:t>
            </a:r>
          </a:p>
          <a:p>
            <a:r>
              <a:rPr lang="en-US" b="1"/>
              <a:t>The Head/Gears:</a:t>
            </a:r>
            <a:r>
              <a:rPr lang="en-US"/>
              <a:t> Represents the </a:t>
            </a:r>
            <a:r>
              <a:rPr lang="en-US" b="1"/>
              <a:t>National Decision Model</a:t>
            </a:r>
            <a:r>
              <a:rPr lang="en-US"/>
              <a:t>. It’s the internal engine of every action they take.</a:t>
            </a:r>
            <a:endParaRPr lang="en-GB"/>
          </a:p>
          <a:p>
            <a:r>
              <a:rPr lang="en-US" b="1"/>
              <a:t>The Scales of Justice:</a:t>
            </a:r>
            <a:r>
              <a:rPr lang="en-US"/>
              <a:t> Represents the </a:t>
            </a:r>
            <a:r>
              <a:rPr lang="en-US" b="1"/>
              <a:t>Legal Balance</a:t>
            </a:r>
            <a:r>
              <a:rPr lang="en-US"/>
              <a:t>. Every decision must be balanced against Human Rights (ECHR), proportionality, and necessity</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3</a:t>
            </a:fld>
            <a:endParaRPr lang="en-GB"/>
          </a:p>
        </p:txBody>
      </p:sp>
    </p:spTree>
    <p:extLst>
      <p:ext uri="{BB962C8B-B14F-4D97-AF65-F5344CB8AC3E}">
        <p14:creationId xmlns:p14="http://schemas.microsoft.com/office/powerpoint/2010/main" val="3552053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Transparency and Structure</a:t>
            </a:r>
            <a:endParaRPr lang="en-US"/>
          </a:p>
          <a:p>
            <a:r>
              <a:rPr lang="en-US" b="1"/>
              <a:t>The Big Picture:</a:t>
            </a:r>
            <a:r>
              <a:rPr lang="en-US"/>
              <a:t> Start by explaining that the module is split into two equal parts—</a:t>
            </a:r>
            <a:r>
              <a:rPr lang="en-US" b="1"/>
              <a:t>oral/interpersonal</a:t>
            </a:r>
            <a:r>
              <a:rPr lang="en-US"/>
              <a:t> and </a:t>
            </a:r>
            <a:r>
              <a:rPr lang="en-US" b="1"/>
              <a:t>technical/legal</a:t>
            </a:r>
            <a:r>
              <a:rPr lang="en-US"/>
              <a:t>. Each carries a </a:t>
            </a:r>
            <a:r>
              <a:rPr lang="en-US" b="1"/>
              <a:t>50% weighting</a:t>
            </a:r>
            <a:r>
              <a:rPr lang="en-US"/>
              <a:t>.</a:t>
            </a:r>
            <a:endParaRPr lang="en-GB"/>
          </a:p>
          <a:p>
            <a:r>
              <a:rPr lang="en-US" b="1"/>
              <a:t>Dual Purpose:</a:t>
            </a:r>
            <a:r>
              <a:rPr lang="en-US"/>
              <a:t> </a:t>
            </a:r>
            <a:r>
              <a:rPr lang="en-US" err="1"/>
              <a:t>Emphasise</a:t>
            </a:r>
            <a:r>
              <a:rPr lang="en-US"/>
              <a:t> that these assessments aren't just for credits; they are designed to mirror the actual </a:t>
            </a:r>
            <a:r>
              <a:rPr lang="en-US" b="1"/>
              <a:t>National Police Recruitment Process</a:t>
            </a:r>
            <a:r>
              <a:rPr lang="en-US"/>
              <a:t>, specifically preparing them for the Day One assessment centers.</a:t>
            </a:r>
            <a:endParaRPr lang="en-GB"/>
          </a:p>
          <a:p>
            <a:endParaRPr lang="en-US"/>
          </a:p>
          <a:p>
            <a:r>
              <a:rPr lang="en-GB"/>
              <a:t>2. Assessment 1: Mock Interview (The "Interpersonal" Test)</a:t>
            </a:r>
          </a:p>
          <a:p>
            <a:r>
              <a:rPr lang="en-US" b="1"/>
              <a:t>Format:</a:t>
            </a:r>
            <a:r>
              <a:rPr lang="en-US"/>
              <a:t> This is a competency-based interview. Students need to demonstrate not just </a:t>
            </a:r>
            <a:r>
              <a:rPr lang="en-US" i="1"/>
              <a:t>what</a:t>
            </a:r>
            <a:r>
              <a:rPr lang="en-US"/>
              <a:t> they know, but </a:t>
            </a:r>
            <a:r>
              <a:rPr lang="en-US" i="1"/>
              <a:t>how</a:t>
            </a:r>
            <a:r>
              <a:rPr lang="en-US"/>
              <a:t> they embody police values (integrity, public service, etc.).</a:t>
            </a:r>
            <a:endParaRPr lang="en-GB"/>
          </a:p>
          <a:p>
            <a:r>
              <a:rPr lang="en-US" b="1"/>
              <a:t>Duration:</a:t>
            </a:r>
            <a:r>
              <a:rPr lang="en-US"/>
              <a:t> Each student will have a sharp, </a:t>
            </a:r>
            <a:r>
              <a:rPr lang="en-US" b="1"/>
              <a:t>15-minute</a:t>
            </a:r>
            <a:r>
              <a:rPr lang="en-US"/>
              <a:t> window. This mimics the high-pressure environment of recruitment boards.</a:t>
            </a:r>
            <a:endParaRPr lang="en-GB"/>
          </a:p>
          <a:p>
            <a:r>
              <a:rPr lang="en-US" b="1"/>
              <a:t>Key Date:</a:t>
            </a:r>
            <a:r>
              <a:rPr lang="en-US"/>
              <a:t> Highlight the week commencing </a:t>
            </a:r>
            <a:r>
              <a:rPr lang="en-US" b="1"/>
              <a:t>9th March 2026</a:t>
            </a:r>
            <a:r>
              <a:rPr lang="en-US"/>
              <a:t>. Encourage students to start identifying "STAR" (Situation, Task, Action, Result) examples now.</a:t>
            </a:r>
            <a:endParaRPr lang="en-GB"/>
          </a:p>
          <a:p>
            <a:endParaRPr lang="en-US"/>
          </a:p>
          <a:p>
            <a:r>
              <a:rPr lang="en-GB"/>
              <a:t>3. Assessment 2: Examination (The "Knowledge" Test)</a:t>
            </a:r>
          </a:p>
          <a:p>
            <a:r>
              <a:rPr lang="en-US" b="1"/>
              <a:t>Format:</a:t>
            </a:r>
            <a:r>
              <a:rPr lang="en-US"/>
              <a:t> This is a </a:t>
            </a:r>
            <a:r>
              <a:rPr lang="en-US" b="1"/>
              <a:t>scenario-based Multiple Choice</a:t>
            </a:r>
            <a:r>
              <a:rPr lang="en-US"/>
              <a:t> exam. It will not ask for definitions; it will ask for the </a:t>
            </a:r>
            <a:r>
              <a:rPr lang="en-US" i="1"/>
              <a:t>correct application of the law</a:t>
            </a:r>
            <a:r>
              <a:rPr lang="en-US"/>
              <a:t> in a given situation (e.g., PACE search powers in a specific street encounter).</a:t>
            </a:r>
            <a:endParaRPr lang="en-GB"/>
          </a:p>
          <a:p>
            <a:r>
              <a:rPr lang="en-US" b="1"/>
              <a:t>Duration:</a:t>
            </a:r>
            <a:r>
              <a:rPr lang="en-US"/>
              <a:t> </a:t>
            </a:r>
            <a:r>
              <a:rPr lang="en-US" b="1"/>
              <a:t>2 hours</a:t>
            </a:r>
            <a:r>
              <a:rPr lang="en-US"/>
              <a:t>.</a:t>
            </a:r>
            <a:endParaRPr lang="en-GB"/>
          </a:p>
          <a:p>
            <a:r>
              <a:rPr lang="en-US" b="1"/>
              <a:t>Preparation:</a:t>
            </a:r>
            <a:r>
              <a:rPr lang="en-US"/>
              <a:t> Reassure students that the "Operation Juniper" and other NDM scenarios we work on in class are direct preparation for this format.</a:t>
            </a:r>
            <a:endParaRPr lang="en-GB"/>
          </a:p>
          <a:p>
            <a:endParaRPr lang="en-US"/>
          </a:p>
          <a:p>
            <a:r>
              <a:rPr lang="en-GB"/>
              <a:t>4. Housekeeping &amp; Next Steps</a:t>
            </a:r>
          </a:p>
          <a:p>
            <a:r>
              <a:rPr lang="en-US" b="1"/>
              <a:t>Further Reading:</a:t>
            </a:r>
            <a:r>
              <a:rPr lang="en-US"/>
              <a:t> Remind students that the full, detailed specifications for both assessments—including the marking rubrics—are available on the </a:t>
            </a:r>
            <a:r>
              <a:rPr lang="en-US" b="1"/>
              <a:t>module tile</a:t>
            </a:r>
            <a:r>
              <a:rPr lang="en-US"/>
              <a:t>.</a:t>
            </a:r>
            <a:endParaRPr lang="en-GB"/>
          </a:p>
          <a:p>
            <a:r>
              <a:rPr lang="en-US" b="1"/>
              <a:t>Action Item:</a:t>
            </a:r>
            <a:r>
              <a:rPr lang="en-US"/>
              <a:t> Task the students to download these specifications this evening so they know exactly what "success" looks like for this module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6</a:t>
            </a:fld>
            <a:endParaRPr lang="en-GB"/>
          </a:p>
        </p:txBody>
      </p:sp>
    </p:spTree>
    <p:extLst>
      <p:ext uri="{BB962C8B-B14F-4D97-AF65-F5344CB8AC3E}">
        <p14:creationId xmlns:p14="http://schemas.microsoft.com/office/powerpoint/2010/main" val="2519815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Group task.</a:t>
            </a:r>
          </a:p>
          <a:p>
            <a:endParaRPr lang="en-US">
              <a:latin typeface="Calibri"/>
              <a:ea typeface="Calibri"/>
              <a:cs typeface="Calibri"/>
            </a:endParaRPr>
          </a:p>
          <a:p>
            <a:r>
              <a:rPr lang="en-US">
                <a:latin typeface="Calibri"/>
                <a:ea typeface="Calibri"/>
                <a:cs typeface="Calibri"/>
              </a:rPr>
              <a:t>Whiteboard? Flipchart?</a:t>
            </a:r>
          </a:p>
        </p:txBody>
      </p:sp>
      <p:sp>
        <p:nvSpPr>
          <p:cNvPr id="4" name="Slide Number Placeholder 3"/>
          <p:cNvSpPr>
            <a:spLocks noGrp="1"/>
          </p:cNvSpPr>
          <p:nvPr>
            <p:ph type="sldNum" sz="quarter" idx="5"/>
          </p:nvPr>
        </p:nvSpPr>
        <p:spPr/>
        <p:txBody>
          <a:bodyPr/>
          <a:lstStyle/>
          <a:p>
            <a:fld id="{D6B01F06-D2B4-44B6-8CAF-364DBA3A7AAD}" type="slidenum">
              <a:rPr lang="en-GB" smtClean="0"/>
              <a:t>7</a:t>
            </a:fld>
            <a:endParaRPr lang="en-GB"/>
          </a:p>
        </p:txBody>
      </p:sp>
    </p:spTree>
    <p:extLst>
      <p:ext uri="{BB962C8B-B14F-4D97-AF65-F5344CB8AC3E}">
        <p14:creationId xmlns:p14="http://schemas.microsoft.com/office/powerpoint/2010/main" val="3262969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Core: The Code of Ethics</a:t>
            </a:r>
            <a:endParaRPr lang="en-US"/>
          </a:p>
          <a:p>
            <a:r>
              <a:rPr lang="en-US" b="1"/>
              <a:t>Central Priority:</a:t>
            </a:r>
            <a:r>
              <a:rPr lang="en-US"/>
              <a:t> Start by pointing to the center of the diagram. In policing, every decision—no matter how fast—must be rooted in the </a:t>
            </a:r>
            <a:r>
              <a:rPr lang="en-US" b="1"/>
              <a:t>Code of Ethics</a:t>
            </a:r>
            <a:r>
              <a:rPr lang="en-US"/>
              <a:t>.</a:t>
            </a:r>
            <a:endParaRPr lang="en-GB"/>
          </a:p>
          <a:p>
            <a:r>
              <a:rPr lang="en-US" b="1"/>
              <a:t>The "Moral Compass":</a:t>
            </a:r>
            <a:r>
              <a:rPr lang="en-US"/>
              <a:t> Explain that if a decision is legally sound but ethically flawed, it will fail the NDM test.</a:t>
            </a:r>
            <a:endParaRPr lang="en-GB"/>
          </a:p>
          <a:p>
            <a:endParaRPr lang="en-US"/>
          </a:p>
          <a:p>
            <a:r>
              <a:rPr lang="en-GB"/>
              <a:t>2. Walking Through the Cycle</a:t>
            </a:r>
          </a:p>
          <a:p>
            <a:r>
              <a:rPr lang="en-US"/>
              <a:t>Explain that the NDM is a continuous loop, not a linear checklist. An officer may go through these stages several times in a single minute:</a:t>
            </a:r>
            <a:endParaRPr lang="en-GB"/>
          </a:p>
          <a:p>
            <a:r>
              <a:rPr lang="en-US" b="1"/>
              <a:t>Gather Information and Intelligence:</a:t>
            </a:r>
            <a:r>
              <a:rPr lang="en-US"/>
              <a:t> What is happening? What do I know, and more importantly, what don't I know?</a:t>
            </a:r>
            <a:endParaRPr lang="en-GB"/>
          </a:p>
          <a:p>
            <a:r>
              <a:rPr lang="en-US" b="1"/>
              <a:t>Assess Threat and Risk:</a:t>
            </a:r>
            <a:r>
              <a:rPr lang="en-US"/>
              <a:t> Developing a "working strategy." What are the dangers to the public, the victim, and myself?</a:t>
            </a:r>
            <a:endParaRPr lang="en-GB"/>
          </a:p>
          <a:p>
            <a:r>
              <a:rPr lang="en-US" b="1"/>
              <a:t>Consider Powers and Policy:</a:t>
            </a:r>
            <a:r>
              <a:rPr lang="en-US"/>
              <a:t> What does the law (PACE, Human Rights Act) allow me to do? What is my force's policy on this?</a:t>
            </a:r>
            <a:endParaRPr lang="en-GB"/>
          </a:p>
          <a:p>
            <a:r>
              <a:rPr lang="en-US" b="1"/>
              <a:t>Identify Options and Contingencies:</a:t>
            </a:r>
            <a:r>
              <a:rPr lang="en-US"/>
              <a:t> What are my "Plan A," "Plan B," and "Plan C"? What are the risks of doing nothing?</a:t>
            </a:r>
            <a:endParaRPr lang="en-GB"/>
          </a:p>
          <a:p>
            <a:r>
              <a:rPr lang="en-US" b="1"/>
              <a:t>Take Action and Review:</a:t>
            </a:r>
            <a:r>
              <a:rPr lang="en-US"/>
              <a:t> Carrying out the plan and immediately reassessing the result. Did it work?</a:t>
            </a:r>
            <a:endParaRPr lang="en-GB"/>
          </a:p>
          <a:p>
            <a:endParaRPr lang="en-US"/>
          </a:p>
          <a:p>
            <a:r>
              <a:rPr lang="en-GB"/>
              <a:t>3. Key Benefits for the Constable</a:t>
            </a:r>
          </a:p>
          <a:p>
            <a:r>
              <a:rPr lang="en-US"/>
              <a:t>Focus on why this model is the student's "best friend" in the field:</a:t>
            </a:r>
            <a:endParaRPr lang="en-GB"/>
          </a:p>
          <a:p>
            <a:r>
              <a:rPr lang="en-US" b="1"/>
              <a:t>Accountability:</a:t>
            </a:r>
            <a:r>
              <a:rPr lang="en-US"/>
              <a:t> The NDM provides a structured way to explain decisions to a Sergeant or in a courtroom years later.</a:t>
            </a:r>
            <a:endParaRPr lang="en-GB"/>
          </a:p>
          <a:p>
            <a:r>
              <a:rPr lang="en-US" b="1"/>
              <a:t>Reducing Risk Aversion:</a:t>
            </a:r>
            <a:r>
              <a:rPr lang="en-US"/>
              <a:t> It gives officers the confidence to take necessary action because they have a logical framework to back it up.</a:t>
            </a:r>
            <a:endParaRPr lang="en-GB"/>
          </a:p>
          <a:p>
            <a:r>
              <a:rPr lang="en-US" b="1"/>
              <a:t>Balancing Resources:</a:t>
            </a:r>
            <a:r>
              <a:rPr lang="en-US"/>
              <a:t> It helps a Constable weigh the immediate threat against the available resources (e.g., backup, equipment).</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11</a:t>
            </a:fld>
            <a:endParaRPr lang="en-GB"/>
          </a:p>
        </p:txBody>
      </p:sp>
    </p:spTree>
    <p:extLst>
      <p:ext uri="{BB962C8B-B14F-4D97-AF65-F5344CB8AC3E}">
        <p14:creationId xmlns:p14="http://schemas.microsoft.com/office/powerpoint/2010/main" val="9181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CIAPOAR?</a:t>
            </a:r>
            <a:endParaRPr lang="en-US"/>
          </a:p>
          <a:p>
            <a:r>
              <a:rPr lang="en-US" b="1"/>
              <a:t>The Definition:</a:t>
            </a:r>
            <a:r>
              <a:rPr lang="en-US"/>
              <a:t> Explain that CIAPOAR is a mnemonic used across UK policing to help officers remember the stages of the </a:t>
            </a:r>
            <a:r>
              <a:rPr lang="en-US" b="1"/>
              <a:t>National Decision Model (NDM)</a:t>
            </a:r>
            <a:r>
              <a:rPr lang="en-US"/>
              <a:t>.</a:t>
            </a:r>
            <a:endParaRPr lang="en-GB"/>
          </a:p>
          <a:p>
            <a:r>
              <a:rPr lang="en-US" b="1"/>
              <a:t>The Bridge:</a:t>
            </a:r>
            <a:r>
              <a:rPr lang="en-US"/>
              <a:t> While the NDM is a visual cycle, CIAPOAR is the </a:t>
            </a:r>
            <a:r>
              <a:rPr lang="en-US" b="1"/>
              <a:t>verbal and written version</a:t>
            </a:r>
            <a:r>
              <a:rPr lang="en-US"/>
              <a:t>. It is how an officer "talks through" or "writes up" their rationale.</a:t>
            </a:r>
            <a:endParaRPr lang="en-GB"/>
          </a:p>
          <a:p>
            <a:endParaRPr lang="en-US"/>
          </a:p>
          <a:p>
            <a:r>
              <a:rPr lang="en-GB"/>
              <a:t>2. Deconstructing the Mnemonic</a:t>
            </a:r>
          </a:p>
          <a:p>
            <a:r>
              <a:rPr lang="en-US"/>
              <a:t>Walk through each letter to show how it directly maps to the NDM stages:</a:t>
            </a:r>
            <a:endParaRPr lang="en-GB"/>
          </a:p>
          <a:p>
            <a:endParaRPr lang="en-US"/>
          </a:p>
          <a:p>
            <a:r>
              <a:rPr lang="en-US" b="1"/>
              <a:t>C - Code of Ethics:</a:t>
            </a:r>
            <a:r>
              <a:rPr lang="en-US"/>
              <a:t> The starting point. Was the action fair, ethical, and necessary?</a:t>
            </a:r>
            <a:endParaRPr lang="en-GB"/>
          </a:p>
          <a:p>
            <a:r>
              <a:rPr lang="en-US" b="1"/>
              <a:t>I - Information:</a:t>
            </a:r>
            <a:r>
              <a:rPr lang="en-US"/>
              <a:t> What did I know at the time? (e.g., "The victim stated the suspect had a knife").</a:t>
            </a:r>
            <a:endParaRPr lang="en-GB"/>
          </a:p>
          <a:p>
            <a:r>
              <a:rPr lang="en-US" b="1"/>
              <a:t>A - Assessment:</a:t>
            </a:r>
            <a:r>
              <a:rPr lang="en-US"/>
              <a:t> What did I think might happen? Assessing the threat and risk.</a:t>
            </a:r>
            <a:endParaRPr lang="en-GB"/>
          </a:p>
          <a:p>
            <a:r>
              <a:rPr lang="en-US" b="1"/>
              <a:t>P - Powers &amp; Policy:</a:t>
            </a:r>
            <a:r>
              <a:rPr lang="en-US"/>
              <a:t> What legal authority did I use? (e.g., Section 17 PACE).</a:t>
            </a:r>
            <a:endParaRPr lang="en-GB"/>
          </a:p>
          <a:p>
            <a:r>
              <a:rPr lang="en-US" b="1"/>
              <a:t>O - Options:</a:t>
            </a:r>
            <a:r>
              <a:rPr lang="en-US"/>
              <a:t> What were my choices? (e.g., Tactical communication vs. use of force).</a:t>
            </a:r>
            <a:endParaRPr lang="en-GB"/>
          </a:p>
          <a:p>
            <a:r>
              <a:rPr lang="en-US" b="1"/>
              <a:t>A - Action:</a:t>
            </a:r>
            <a:r>
              <a:rPr lang="en-US"/>
              <a:t> What did I actually do?</a:t>
            </a:r>
            <a:endParaRPr lang="en-GB"/>
          </a:p>
          <a:p>
            <a:r>
              <a:rPr lang="en-US" b="1"/>
              <a:t>R - Review:</a:t>
            </a:r>
            <a:r>
              <a:rPr lang="en-US"/>
              <a:t> What happened as a result? Would I do the same thing again?</a:t>
            </a:r>
            <a:endParaRPr lang="en-GB"/>
          </a:p>
          <a:p>
            <a:endParaRPr lang="en-US"/>
          </a:p>
          <a:p>
            <a:r>
              <a:rPr lang="en-GB"/>
              <a:t>3. Practical Application: The Pocket Notebook (PNB)</a:t>
            </a:r>
          </a:p>
          <a:p>
            <a:r>
              <a:rPr lang="en-US" b="1"/>
              <a:t>The "Aide-Memoire":</a:t>
            </a:r>
            <a:r>
              <a:rPr lang="en-US"/>
              <a:t> Focus on the yellow box. In the role of Constable, students will be expected to record their rationale for significant decisions—especially uses of force or arrests—in their notebook or on an Electronic Pocket Notebook (EPNB).</a:t>
            </a:r>
            <a:endParaRPr lang="en-GB"/>
          </a:p>
          <a:p>
            <a:r>
              <a:rPr lang="en-US" b="1"/>
              <a:t>Evidence in Court:</a:t>
            </a:r>
            <a:r>
              <a:rPr lang="en-US"/>
              <a:t> Remind students that a well-written CIAPOAR entry is their best protection in a misconduct hearing or a courtroom. It proves their decision was </a:t>
            </a:r>
            <a:r>
              <a:rPr lang="en-US" b="1"/>
              <a:t>systematic</a:t>
            </a:r>
            <a:r>
              <a:rPr lang="en-US"/>
              <a:t> and not arbitrary</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13</a:t>
            </a:fld>
            <a:endParaRPr lang="en-GB"/>
          </a:p>
        </p:txBody>
      </p:sp>
    </p:spTree>
    <p:extLst>
      <p:ext uri="{BB962C8B-B14F-4D97-AF65-F5344CB8AC3E}">
        <p14:creationId xmlns:p14="http://schemas.microsoft.com/office/powerpoint/2010/main" val="896843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Foundation of the NDM</a:t>
            </a:r>
            <a:endParaRPr lang="en-US"/>
          </a:p>
          <a:p>
            <a:r>
              <a:rPr lang="en-US" b="1"/>
              <a:t>The "Starting Line":</a:t>
            </a:r>
            <a:r>
              <a:rPr lang="en-US"/>
              <a:t> Explain that this is the most critical stage of the NDM. Your assessment of risk and your final actions are only as good as the information you gather at the start.</a:t>
            </a:r>
            <a:endParaRPr lang="en-GB"/>
          </a:p>
          <a:p>
            <a:r>
              <a:rPr lang="en-US" b="1"/>
              <a:t>Dynamic Information:</a:t>
            </a:r>
            <a:r>
              <a:rPr lang="en-US"/>
              <a:t> </a:t>
            </a:r>
            <a:r>
              <a:rPr lang="en-US" err="1"/>
              <a:t>Emphasise</a:t>
            </a:r>
            <a:r>
              <a:rPr lang="en-US"/>
              <a:t> that in policing, information is rarely static. It changes from the moment you receive a radio dispatch to the moment you step out of the patrol car. You must constantly ask these four bulleted questions throughout an incident.</a:t>
            </a:r>
            <a:endParaRPr lang="en-GB"/>
          </a:p>
          <a:p>
            <a:endParaRPr lang="en-US"/>
          </a:p>
          <a:p>
            <a:r>
              <a:rPr lang="en-GB"/>
              <a:t>2. Identifying the "Blind Spots"</a:t>
            </a:r>
          </a:p>
          <a:p>
            <a:r>
              <a:rPr lang="en-US" b="1"/>
              <a:t>The "Known Unknowns":</a:t>
            </a:r>
            <a:r>
              <a:rPr lang="en-US"/>
              <a:t> Point specifically to the third bullet point: </a:t>
            </a:r>
            <a:r>
              <a:rPr lang="en-US" i="1"/>
              <a:t>"What do I NOT know?"</a:t>
            </a:r>
            <a:r>
              <a:rPr lang="en-US"/>
              <a:t>.</a:t>
            </a:r>
            <a:endParaRPr lang="en-GB"/>
          </a:p>
          <a:p>
            <a:r>
              <a:rPr lang="en-US" b="1"/>
              <a:t>Critical Thinking:</a:t>
            </a:r>
            <a:r>
              <a:rPr lang="en-US"/>
              <a:t> Professional Constables don't just act on what they are told; they actively look for what is missing. For example, in our "Operation Juniper" scenario, we know the suspect's name, but we </a:t>
            </a:r>
            <a:r>
              <a:rPr lang="en-US" i="1"/>
              <a:t>don't</a:t>
            </a:r>
            <a:r>
              <a:rPr lang="en-US"/>
              <a:t> know his current location or if he has a weapon.</a:t>
            </a:r>
            <a:endParaRPr lang="en-GB"/>
          </a:p>
          <a:p>
            <a:endParaRPr lang="en-US"/>
          </a:p>
          <a:p>
            <a:r>
              <a:rPr lang="en-GB"/>
              <a:t>3. Introducing the ‘ICI’ Framework</a:t>
            </a:r>
          </a:p>
          <a:p>
            <a:r>
              <a:rPr lang="en-US"/>
              <a:t>The yellow box introduces a specific tool used to break down "Intelligence" into actionable risk factors:</a:t>
            </a:r>
            <a:endParaRPr lang="en-GB"/>
          </a:p>
          <a:p>
            <a:r>
              <a:rPr lang="en-US" b="1"/>
              <a:t>IDENTITY (Who is involved?):</a:t>
            </a:r>
            <a:r>
              <a:rPr lang="en-US"/>
              <a:t> It's not just a name. It’s their history. Do they have markers for violence, mental health issues, or drug use?</a:t>
            </a:r>
            <a:endParaRPr lang="en-GB"/>
          </a:p>
          <a:p>
            <a:r>
              <a:rPr lang="en-US" b="1"/>
              <a:t>CAPABILITY (What can they do?):</a:t>
            </a:r>
            <a:r>
              <a:rPr lang="en-US"/>
              <a:t> Does the suspect have the </a:t>
            </a:r>
            <a:r>
              <a:rPr lang="en-US" i="1"/>
              <a:t>means</a:t>
            </a:r>
            <a:r>
              <a:rPr lang="en-US"/>
              <a:t> to carry out their threat? Do they have a car to get to the victim? Do they have a history of using weapons?</a:t>
            </a:r>
            <a:endParaRPr lang="en-GB"/>
          </a:p>
          <a:p>
            <a:r>
              <a:rPr lang="en-US" b="1"/>
              <a:t>INTENT (What do they plan to do?):</a:t>
            </a:r>
            <a:r>
              <a:rPr lang="en-US"/>
              <a:t> What is their current mindset? Are they making specific threats to kill, or are they simply shouting in frustration? Intent often drives the urgency of the police response.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14</a:t>
            </a:fld>
            <a:endParaRPr lang="en-GB"/>
          </a:p>
        </p:txBody>
      </p:sp>
    </p:spTree>
    <p:extLst>
      <p:ext uri="{BB962C8B-B14F-4D97-AF65-F5344CB8AC3E}">
        <p14:creationId xmlns:p14="http://schemas.microsoft.com/office/powerpoint/2010/main" val="1333999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Moving from 'What' to 'So What?'</a:t>
            </a:r>
            <a:endParaRPr lang="en-US"/>
          </a:p>
          <a:p>
            <a:endParaRPr lang="en-GB"/>
          </a:p>
          <a:p>
            <a:r>
              <a:rPr lang="en-US" b="1"/>
              <a:t>The Transition:</a:t>
            </a:r>
            <a:r>
              <a:rPr lang="en-US"/>
              <a:t> Explain that if Step 1 was about gathering facts, Step 2 is about </a:t>
            </a:r>
            <a:r>
              <a:rPr lang="en-US" b="1"/>
              <a:t>analysis</a:t>
            </a:r>
            <a:r>
              <a:rPr lang="en-US"/>
              <a:t>. We take the "ICI" (Identity, Capability, Intent) from the previous slide and ask: "How dangerous is this situation right now?"</a:t>
            </a:r>
            <a:endParaRPr lang="en-GB"/>
          </a:p>
          <a:p>
            <a:r>
              <a:rPr lang="en-US" b="1"/>
              <a:t>Continuous Assessment:</a:t>
            </a:r>
            <a:r>
              <a:rPr lang="en-US"/>
              <a:t> Risk assessment is not a one-time event. In a dynamic scenario like a domestic call, the risk level can jump from "Medium" to "High" the moment a suspect produces a weapon or makes a sudden move.</a:t>
            </a:r>
            <a:endParaRPr lang="en-GB"/>
          </a:p>
          <a:p>
            <a:endParaRPr lang="en-US"/>
          </a:p>
          <a:p>
            <a:r>
              <a:rPr lang="en-GB"/>
              <a:t>2. Key Assessment Factors</a:t>
            </a:r>
          </a:p>
          <a:p>
            <a:r>
              <a:rPr lang="en-US" b="1"/>
              <a:t>Who is at risk?:</a:t>
            </a:r>
            <a:r>
              <a:rPr lang="en-US"/>
              <a:t> This includes the primary victim, children, the public, and—crucially—the attending officers.</a:t>
            </a:r>
            <a:endParaRPr lang="en-GB"/>
          </a:p>
          <a:p>
            <a:r>
              <a:rPr lang="en-US" b="1"/>
              <a:t>Level of Risk:</a:t>
            </a:r>
            <a:r>
              <a:rPr lang="en-US"/>
              <a:t> Use the standard police grading (Standard, Medium, High). Remind students that </a:t>
            </a:r>
            <a:r>
              <a:rPr lang="en-US" b="1"/>
              <a:t>"Unknown"</a:t>
            </a:r>
            <a:r>
              <a:rPr lang="en-US"/>
              <a:t> must be treated with extreme caution; if you don't know the risk, you cannot dismiss it.</a:t>
            </a:r>
            <a:endParaRPr lang="en-GB"/>
          </a:p>
          <a:p>
            <a:r>
              <a:rPr lang="en-US" b="1"/>
              <a:t>The Impact of Action:</a:t>
            </a:r>
            <a:r>
              <a:rPr lang="en-US"/>
              <a:t> Will your presence de-escalate the situation, or could it "trigger" the suspect? This is where professional discretion begins.</a:t>
            </a:r>
            <a:endParaRPr lang="en-GB"/>
          </a:p>
          <a:p>
            <a:endParaRPr lang="en-US"/>
          </a:p>
          <a:p>
            <a:r>
              <a:rPr lang="en-GB"/>
              <a:t>3. Developing a Working Strategy</a:t>
            </a:r>
          </a:p>
          <a:p>
            <a:r>
              <a:rPr lang="en-US" b="1"/>
              <a:t>Priority-Based Policing:</a:t>
            </a:r>
            <a:r>
              <a:rPr lang="en-US"/>
              <a:t> Introduce the concept that the highest risk always dictates the highest priority.</a:t>
            </a:r>
            <a:endParaRPr lang="en-GB"/>
          </a:p>
          <a:p>
            <a:r>
              <a:rPr lang="en-US" b="1"/>
              <a:t>The Example:</a:t>
            </a:r>
            <a:r>
              <a:rPr lang="en-US"/>
              <a:t> Point to the slide's example—"Threats to Kill." In the </a:t>
            </a:r>
            <a:r>
              <a:rPr lang="en-US" b="1"/>
              <a:t>Operation Juniper</a:t>
            </a:r>
            <a:r>
              <a:rPr lang="en-US"/>
              <a:t> scenario, the suspect's explicit threat to "finish her off" automatically elevates this to an immediate high-priority response.</a:t>
            </a:r>
            <a:endParaRPr lang="en-GB"/>
          </a:p>
          <a:p>
            <a:endParaRPr lang="en-US"/>
          </a:p>
          <a:p>
            <a:r>
              <a:rPr lang="en-GB"/>
              <a:t>4. The Golden Rule</a:t>
            </a:r>
          </a:p>
          <a:p>
            <a:r>
              <a:rPr lang="en-US" b="1"/>
              <a:t>The Balancing Act:</a:t>
            </a:r>
            <a:r>
              <a:rPr lang="en-US"/>
              <a:t> Draw attention to the text at the bottom. The core mission is to </a:t>
            </a:r>
            <a:r>
              <a:rPr lang="en-US" b="1" err="1"/>
              <a:t>Minimise</a:t>
            </a:r>
            <a:r>
              <a:rPr lang="en-US" b="1"/>
              <a:t> Risk to the Public</a:t>
            </a:r>
            <a:r>
              <a:rPr lang="en-US"/>
              <a:t> while </a:t>
            </a:r>
            <a:r>
              <a:rPr lang="en-US" b="1" err="1"/>
              <a:t>Maximising</a:t>
            </a:r>
            <a:r>
              <a:rPr lang="en-US" b="1"/>
              <a:t> Safety of Responders</a:t>
            </a:r>
            <a:r>
              <a:rPr lang="en-US"/>
              <a:t>.</a:t>
            </a:r>
            <a:endParaRPr lang="en-GB"/>
          </a:p>
          <a:p>
            <a:r>
              <a:rPr lang="en-US" b="1"/>
              <a:t>Officer Safety:</a:t>
            </a:r>
            <a:r>
              <a:rPr lang="en-US"/>
              <a:t> Remind students that they cannot help a victim if they become casualties themselves. This justifies the need for PPE, backup, and tactical planning</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15</a:t>
            </a:fld>
            <a:endParaRPr lang="en-GB"/>
          </a:p>
        </p:txBody>
      </p:sp>
    </p:spTree>
    <p:extLst>
      <p:ext uri="{BB962C8B-B14F-4D97-AF65-F5344CB8AC3E}">
        <p14:creationId xmlns:p14="http://schemas.microsoft.com/office/powerpoint/2010/main" val="2135873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Moving from "Can I?" to "May I?"</a:t>
            </a:r>
            <a:endParaRPr lang="en-US"/>
          </a:p>
          <a:p>
            <a:endParaRPr lang="en-GB"/>
          </a:p>
          <a:p>
            <a:r>
              <a:rPr lang="en-US" b="1"/>
              <a:t>The Legal Filter:</a:t>
            </a:r>
            <a:r>
              <a:rPr lang="en-US"/>
              <a:t> Explain that while Step 2 identified the risks, Step 3 provides the </a:t>
            </a:r>
            <a:r>
              <a:rPr lang="en-US" b="1"/>
              <a:t>legal authority</a:t>
            </a:r>
            <a:r>
              <a:rPr lang="en-US"/>
              <a:t> to act. In the UK, a Constable does not have "unlimited" power; every action must be grounded in specific legislation or common law.</a:t>
            </a:r>
            <a:endParaRPr lang="en-GB"/>
          </a:p>
          <a:p>
            <a:r>
              <a:rPr lang="en-US" b="1"/>
              <a:t>The Balancing Act:</a:t>
            </a:r>
            <a:r>
              <a:rPr lang="en-US"/>
              <a:t> This stage is where students must demonstrate a "systematic understanding" of the law. They must balance the need to protect the public with the legal rights of the individual.</a:t>
            </a:r>
            <a:endParaRPr lang="en-GB"/>
          </a:p>
          <a:p>
            <a:endParaRPr lang="en-US"/>
          </a:p>
          <a:p>
            <a:r>
              <a:rPr lang="en-GB"/>
              <a:t>2. Consider Powers (The Legal Toolkit)</a:t>
            </a:r>
          </a:p>
          <a:p>
            <a:r>
              <a:rPr lang="en-US" b="1"/>
              <a:t>Human Rights Act:</a:t>
            </a:r>
            <a:r>
              <a:rPr lang="en-US"/>
              <a:t> Focus on the "big three" Articles listed on the slide.</a:t>
            </a:r>
            <a:endParaRPr lang="en-GB"/>
          </a:p>
          <a:p>
            <a:pPr marL="0" lvl="1"/>
            <a:r>
              <a:rPr lang="en-US" b="1"/>
              <a:t>Article 2 (Right to Life):</a:t>
            </a:r>
            <a:r>
              <a:rPr lang="en-US"/>
              <a:t> In the domestic abuse scenario, the police have a "positive obligation" to act to protect life.</a:t>
            </a:r>
            <a:endParaRPr lang="en-GB"/>
          </a:p>
          <a:p>
            <a:pPr marL="0" lvl="1"/>
            <a:r>
              <a:rPr lang="en-US" b="1"/>
              <a:t>Article 5 (Right to Liberty):</a:t>
            </a:r>
            <a:r>
              <a:rPr lang="en-US"/>
              <a:t> Justifying why an arrest is necessary.</a:t>
            </a:r>
            <a:endParaRPr lang="en-GB"/>
          </a:p>
          <a:p>
            <a:pPr marL="0" lvl="1"/>
            <a:r>
              <a:rPr lang="en-US" b="1"/>
              <a:t>Article 8 (Right to Privacy):</a:t>
            </a:r>
            <a:r>
              <a:rPr lang="en-US"/>
              <a:t> Justifying an entry into a private home (e.g., Section 17 PACE).</a:t>
            </a:r>
            <a:endParaRPr lang="en-GB"/>
          </a:p>
          <a:p>
            <a:r>
              <a:rPr lang="en-US" b="1"/>
              <a:t>Common Law &amp; Use of Force:</a:t>
            </a:r>
            <a:r>
              <a:rPr lang="en-US"/>
              <a:t> Remind students that they often rely on Common Law for immediate </a:t>
            </a:r>
            <a:r>
              <a:rPr lang="en-US" err="1"/>
              <a:t>self-defence</a:t>
            </a:r>
            <a:r>
              <a:rPr lang="en-US"/>
              <a:t>, while </a:t>
            </a:r>
            <a:r>
              <a:rPr lang="en-US" b="1"/>
              <a:t>Section 117 PACE</a:t>
            </a:r>
            <a:r>
              <a:rPr lang="en-US"/>
              <a:t> or </a:t>
            </a:r>
            <a:r>
              <a:rPr lang="en-US" b="1"/>
              <a:t>Section 3 Criminal Law Act 1967</a:t>
            </a:r>
            <a:r>
              <a:rPr lang="en-US"/>
              <a:t> provides statutory powers for using force during an arrest.</a:t>
            </a:r>
            <a:endParaRPr lang="en-GB"/>
          </a:p>
          <a:p>
            <a:endParaRPr lang="en-US"/>
          </a:p>
          <a:p>
            <a:r>
              <a:rPr lang="en-GB"/>
              <a:t>3. Consider Policy (The Professional Toolkit)</a:t>
            </a:r>
          </a:p>
          <a:p>
            <a:r>
              <a:rPr lang="en-US" b="1"/>
              <a:t>APP (</a:t>
            </a:r>
            <a:r>
              <a:rPr lang="en-US" b="1" err="1"/>
              <a:t>Authorised</a:t>
            </a:r>
            <a:r>
              <a:rPr lang="en-US" b="1"/>
              <a:t> Professional Practice):</a:t>
            </a:r>
            <a:r>
              <a:rPr lang="en-US"/>
              <a:t> Explain that APP is the official "how-to" guide from the College of Policing. If an officer follows APP, they are following the nationally </a:t>
            </a:r>
            <a:r>
              <a:rPr lang="en-US" err="1"/>
              <a:t>recognised</a:t>
            </a:r>
            <a:r>
              <a:rPr lang="en-US"/>
              <a:t> "gold model."</a:t>
            </a:r>
            <a:endParaRPr lang="en-GB"/>
          </a:p>
          <a:p>
            <a:r>
              <a:rPr lang="en-US" b="1"/>
              <a:t>Force Policy:</a:t>
            </a:r>
            <a:r>
              <a:rPr lang="en-US"/>
              <a:t> Remind students that individual forces (e.g., South Wales Police or the Met) may have specific local policies, especially regarding Domestic Abuse or Pursuits, that they must also follow.</a:t>
            </a:r>
            <a:endParaRPr lang="en-GB"/>
          </a:p>
          <a:p>
            <a:r>
              <a:rPr lang="en-US" b="1"/>
              <a:t>The Code of Ethics:</a:t>
            </a:r>
            <a:r>
              <a:rPr lang="en-US"/>
              <a:t> Again, we return to the center of the NDM. Is the power being exercised with </a:t>
            </a:r>
            <a:r>
              <a:rPr lang="en-US" b="1"/>
              <a:t>integrity, impartiality, and transparency</a:t>
            </a:r>
            <a:r>
              <a:rPr lang="en-US"/>
              <a:t>?</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16</a:t>
            </a:fld>
            <a:endParaRPr lang="en-GB"/>
          </a:p>
        </p:txBody>
      </p:sp>
    </p:spTree>
    <p:extLst>
      <p:ext uri="{BB962C8B-B14F-4D97-AF65-F5344CB8AC3E}">
        <p14:creationId xmlns:p14="http://schemas.microsoft.com/office/powerpoint/2010/main" val="3116233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presentation notes for the </a:t>
            </a:r>
            <a:r>
              <a:rPr lang="en-US" b="1"/>
              <a:t>Step 4: Options and Contingencies</a:t>
            </a:r>
            <a:r>
              <a:rPr lang="en-US"/>
              <a:t> slide are designed to help you teach students how to select the most effective course of action while preparing for the unpredictable nature of operational policing.</a:t>
            </a:r>
          </a:p>
          <a:p>
            <a:br>
              <a:rPr lang="en-US">
                <a:cs typeface="+mn-lt"/>
              </a:rPr>
            </a:br>
            <a:endParaRPr lang="en-US"/>
          </a:p>
          <a:p>
            <a:r>
              <a:rPr lang="en-GB"/>
              <a:t>Slide Title: Step 4: Options and Contingencies</a:t>
            </a:r>
          </a:p>
          <a:p>
            <a:r>
              <a:rPr lang="en-GB"/>
              <a:t>1. Moving from "Can I?" to "What Should I do?"</a:t>
            </a:r>
          </a:p>
          <a:p>
            <a:r>
              <a:rPr lang="en-US" b="1"/>
              <a:t>The Creative Phase:</a:t>
            </a:r>
            <a:r>
              <a:rPr lang="en-US"/>
              <a:t> Explain that once we know our legal powers (Step 3), we must now identify our tactical options. In any scenario, there is rarely just one "right" answer; there are multiple options with varying levels of risk.</a:t>
            </a:r>
            <a:endParaRPr lang="en-GB"/>
          </a:p>
          <a:p>
            <a:r>
              <a:rPr lang="en-US" b="1"/>
              <a:t>The Value of Inaction:</a:t>
            </a:r>
            <a:r>
              <a:rPr lang="en-US"/>
              <a:t> Remind students that "doing nothing" is technically an option, but it must be filtered through the same </a:t>
            </a:r>
            <a:r>
              <a:rPr lang="en-US" err="1"/>
              <a:t>rigour</a:t>
            </a:r>
            <a:r>
              <a:rPr lang="en-US"/>
              <a:t> as taking action. In a "Threats to Kill" scenario, doing nothing is rarely defensible.</a:t>
            </a:r>
            <a:endParaRPr lang="en-GB"/>
          </a:p>
          <a:p>
            <a:endParaRPr lang="en-US"/>
          </a:p>
          <a:p>
            <a:r>
              <a:rPr lang="en-GB"/>
              <a:t>2. The Three-Part Filter (The Yellow Circles)</a:t>
            </a:r>
          </a:p>
          <a:p>
            <a:r>
              <a:rPr lang="en-US"/>
              <a:t>Every tactical option must pass through this critical filter to be considered viable. If it fails one, it must be discarded:</a:t>
            </a:r>
            <a:endParaRPr lang="en-GB"/>
          </a:p>
          <a:p>
            <a:r>
              <a:rPr lang="en-US" b="1"/>
              <a:t>LEGAL?:</a:t>
            </a:r>
            <a:r>
              <a:rPr lang="en-US"/>
              <a:t> Is there a clear legal power or statute that supports this specific action?</a:t>
            </a:r>
            <a:endParaRPr lang="en-GB"/>
          </a:p>
          <a:p>
            <a:r>
              <a:rPr lang="en-US" b="1"/>
              <a:t>NECESSARY?:</a:t>
            </a:r>
            <a:r>
              <a:rPr lang="en-US"/>
              <a:t> Is this action required to resolve the situation? Could the same objective be achieved through a less intrusive method (e.g., tactical communication vs. physical restraint)?</a:t>
            </a:r>
            <a:endParaRPr lang="en-GB"/>
          </a:p>
          <a:p>
            <a:r>
              <a:rPr lang="en-US" b="1"/>
              <a:t>PROPORTIONATE?:</a:t>
            </a:r>
            <a:r>
              <a:rPr lang="en-US"/>
              <a:t> Is the "level" of your response balanced against the level of the threat? Using high levels of force for a minor verbal dispute would fail this filter.</a:t>
            </a:r>
            <a:endParaRPr lang="en-GB"/>
          </a:p>
          <a:p>
            <a:endParaRPr lang="en-US"/>
          </a:p>
          <a:p>
            <a:r>
              <a:rPr lang="en-GB"/>
              <a:t>3. Contingencies: "The Best Plan..."</a:t>
            </a:r>
          </a:p>
          <a:p>
            <a:r>
              <a:rPr lang="en-US" b="1"/>
              <a:t>Expect the Unexpected:</a:t>
            </a:r>
            <a:r>
              <a:rPr lang="en-US"/>
              <a:t> Point to the first bullet under Contingencies. In policing, "Plan A" rarely survives first contact with a suspect.</a:t>
            </a:r>
            <a:endParaRPr lang="en-GB"/>
          </a:p>
          <a:p>
            <a:r>
              <a:rPr lang="en-US" b="1"/>
              <a:t>The "What If?" Mindset:</a:t>
            </a:r>
            <a:r>
              <a:rPr lang="en-US"/>
              <a:t> A professional Constable is always thinking one step ahead.</a:t>
            </a:r>
            <a:endParaRPr lang="en-GB"/>
          </a:p>
          <a:p>
            <a:pPr marL="0" lvl="1"/>
            <a:r>
              <a:rPr lang="en-US" i="1"/>
              <a:t>Example:</a:t>
            </a:r>
            <a:r>
              <a:rPr lang="en-US"/>
              <a:t> "If I approach the front door and the suspect jumps out of the back window, who is covering the rear?" or "If the suspect produces a weapon during the arrest, what is my immediate fallback?</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17</a:t>
            </a:fld>
            <a:endParaRPr lang="en-GB"/>
          </a:p>
        </p:txBody>
      </p:sp>
    </p:spTree>
    <p:extLst>
      <p:ext uri="{BB962C8B-B14F-4D97-AF65-F5344CB8AC3E}">
        <p14:creationId xmlns:p14="http://schemas.microsoft.com/office/powerpoint/2010/main" val="373250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 Action: The Implementation Phase</a:t>
            </a:r>
            <a:endParaRPr lang="en-US"/>
          </a:p>
          <a:p>
            <a:r>
              <a:rPr lang="en-US" b="1"/>
              <a:t>Decisiveness:</a:t>
            </a:r>
            <a:r>
              <a:rPr lang="en-US"/>
              <a:t> Explain that after filtering through Information, Risk, Power, and Options, there comes a point where the Constable must commit. "Do it!" isn't about being reckless; it’s about taking </a:t>
            </a:r>
            <a:r>
              <a:rPr lang="en-US" b="1" err="1"/>
              <a:t>authorised</a:t>
            </a:r>
            <a:r>
              <a:rPr lang="en-US" b="1"/>
              <a:t>, planned action</a:t>
            </a:r>
            <a:r>
              <a:rPr lang="en-US"/>
              <a:t>.</a:t>
            </a:r>
            <a:endParaRPr lang="en-GB"/>
          </a:p>
          <a:p>
            <a:r>
              <a:rPr lang="en-US" b="1"/>
              <a:t>Operational Reality:</a:t>
            </a:r>
            <a:r>
              <a:rPr lang="en-US"/>
              <a:t> In the </a:t>
            </a:r>
            <a:r>
              <a:rPr lang="en-US" b="1"/>
              <a:t>Operation Juniper</a:t>
            </a:r>
            <a:r>
              <a:rPr lang="en-US"/>
              <a:t> scenario, this might be the moment you initiate the arrest of Mark Vane or physically secure the safety of the children.</a:t>
            </a:r>
            <a:endParaRPr lang="en-GB"/>
          </a:p>
          <a:p>
            <a:r>
              <a:rPr lang="en-GB"/>
              <a:t>2. Review: The Learning Loop</a:t>
            </a:r>
          </a:p>
          <a:p>
            <a:r>
              <a:rPr lang="en-US" b="1"/>
              <a:t>Reflective Practice:</a:t>
            </a:r>
            <a:r>
              <a:rPr lang="en-US"/>
              <a:t> Point out that the NDM is a cycle, not a straight line. As soon as action is taken, the Constable must immediately review the result.</a:t>
            </a:r>
            <a:endParaRPr lang="en-GB"/>
          </a:p>
          <a:p>
            <a:r>
              <a:rPr lang="en-US" b="1"/>
              <a:t>The Four Pillars of Review:</a:t>
            </a:r>
            <a:endParaRPr lang="en-GB"/>
          </a:p>
          <a:p>
            <a:pPr marL="0" lvl="1"/>
            <a:r>
              <a:rPr lang="en-US" b="1"/>
              <a:t>What happened?:</a:t>
            </a:r>
            <a:r>
              <a:rPr lang="en-US"/>
              <a:t> Did the suspect comply? Was the victim's immediate safety secured?</a:t>
            </a:r>
            <a:endParaRPr lang="en-GB"/>
          </a:p>
          <a:p>
            <a:pPr marL="0" lvl="1"/>
            <a:r>
              <a:rPr lang="en-US" b="1"/>
              <a:t>Lessons Learned:</a:t>
            </a:r>
            <a:r>
              <a:rPr lang="en-US"/>
              <a:t> Could the approach have been safer? Was there a piece of equipment that would have worked better?</a:t>
            </a:r>
            <a:endParaRPr lang="en-GB"/>
          </a:p>
          <a:p>
            <a:pPr marL="0" lvl="1"/>
            <a:r>
              <a:rPr lang="en-US" b="1"/>
              <a:t>Involvement:</a:t>
            </a:r>
            <a:r>
              <a:rPr lang="en-US"/>
              <a:t> Did we call for the right backup? Should we have involved the Force Medical Examiner or Social Services sooner?</a:t>
            </a:r>
            <a:endParaRPr lang="en-GB"/>
          </a:p>
          <a:p>
            <a:pPr marL="0" lvl="1"/>
            <a:r>
              <a:rPr lang="en-US" b="1"/>
              <a:t>Impact:</a:t>
            </a:r>
            <a:r>
              <a:rPr lang="en-US"/>
              <a:t> This is the "Accountability" check. How did your decision-making specifically influence the outcome—did it de-escalate or escalate the situation?</a:t>
            </a:r>
            <a:endParaRPr lang="en-GB"/>
          </a:p>
          <a:p>
            <a:pPr marL="0" lvl="1"/>
            <a:endParaRPr lang="en-GB"/>
          </a:p>
          <a:p>
            <a:pPr marL="0" lvl="1"/>
            <a:r>
              <a:rPr lang="en-GB"/>
              <a:t>3. Systematic Accountability</a:t>
            </a:r>
            <a:endParaRPr lang="en-US"/>
          </a:p>
          <a:p>
            <a:r>
              <a:rPr lang="en-US" b="1"/>
              <a:t>Closing the Loop:</a:t>
            </a:r>
            <a:r>
              <a:rPr lang="en-US"/>
              <a:t> Remind students that the "Review" stage is where they gather the data needed for their </a:t>
            </a:r>
            <a:r>
              <a:rPr lang="en-US" b="1"/>
              <a:t>CIAPOAR</a:t>
            </a:r>
            <a:r>
              <a:rPr lang="en-US"/>
              <a:t> notebook entry.</a:t>
            </a:r>
            <a:endParaRPr lang="en-GB"/>
          </a:p>
          <a:p>
            <a:r>
              <a:rPr lang="en-US" b="1"/>
              <a:t>Professional Development:</a:t>
            </a:r>
            <a:r>
              <a:rPr lang="en-US"/>
              <a:t> For a new Constable, every "Review" is an opportunity to build the "professional experience" that will make their next NDM cycle even faster and more accurate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18</a:t>
            </a:fld>
            <a:endParaRPr lang="en-GB"/>
          </a:p>
        </p:txBody>
      </p:sp>
    </p:spTree>
    <p:extLst>
      <p:ext uri="{BB962C8B-B14F-4D97-AF65-F5344CB8AC3E}">
        <p14:creationId xmlns:p14="http://schemas.microsoft.com/office/powerpoint/2010/main" val="130862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Defining the CAD:</a:t>
            </a:r>
            <a:r>
              <a:rPr lang="en-US"/>
              <a:t> Explain that a </a:t>
            </a:r>
            <a:r>
              <a:rPr lang="en-US" b="1"/>
              <a:t>Computer Aided Dispatch (CAD)</a:t>
            </a:r>
            <a:r>
              <a:rPr lang="en-US"/>
              <a:t> message is the primary way officers receive information about an incident. This is the "Step 1: Information" stage of the NDM in its rawest form.</a:t>
            </a:r>
          </a:p>
          <a:p>
            <a:r>
              <a:rPr lang="en-US" b="1"/>
              <a:t>Grade 1 Priority:</a:t>
            </a:r>
            <a:r>
              <a:rPr lang="en-US"/>
              <a:t> Highlight the </a:t>
            </a:r>
            <a:r>
              <a:rPr lang="en-US" b="1"/>
              <a:t>"Grade 1 Immediate"</a:t>
            </a:r>
            <a:r>
              <a:rPr lang="en-US"/>
              <a:t> status. In UK policing, this means there is an immediate threat to life or property, requiring the fastest possible response—typically blue lights and sirens.</a:t>
            </a:r>
            <a:endParaRPr lang="en-GB"/>
          </a:p>
          <a:p>
            <a:r>
              <a:rPr lang="en-GB"/>
              <a:t>2. Victim &amp; Incident Profile</a:t>
            </a:r>
          </a:p>
          <a:p>
            <a:r>
              <a:rPr lang="en-US" b="1"/>
              <a:t>The Victim:</a:t>
            </a:r>
            <a:r>
              <a:rPr lang="en-US"/>
              <a:t> Sarah Leyton (34). Note her status as a </a:t>
            </a:r>
            <a:r>
              <a:rPr lang="en-US" b="1"/>
              <a:t>High-Risk Victim</a:t>
            </a:r>
            <a:r>
              <a:rPr lang="en-US"/>
              <a:t>. This isn't just a label; it means there is a documented history of serious harm or threats that necessitates an enhanced police response.</a:t>
            </a:r>
            <a:endParaRPr lang="en-GB"/>
          </a:p>
          <a:p>
            <a:r>
              <a:rPr lang="en-US" b="1"/>
              <a:t>The Threat:</a:t>
            </a:r>
            <a:r>
              <a:rPr lang="en-US"/>
              <a:t> Focus on the quote: </a:t>
            </a:r>
            <a:r>
              <a:rPr lang="en-US" i="1"/>
              <a:t>"I’m coming over now to finish you off... I’ll take the kids too"</a:t>
            </a:r>
            <a:r>
              <a:rPr lang="en-US"/>
              <a:t>.</a:t>
            </a:r>
            <a:endParaRPr lang="en-GB"/>
          </a:p>
          <a:p>
            <a:pPr marL="0" lvl="1"/>
            <a:r>
              <a:rPr lang="en-US" b="1"/>
              <a:t>Legal Note:</a:t>
            </a:r>
            <a:r>
              <a:rPr lang="en-US"/>
              <a:t> This is a clear, substantive threat to kill under </a:t>
            </a:r>
            <a:r>
              <a:rPr lang="en-US" b="1"/>
              <a:t>Section 16 of the Offences Against the Person Act 1861</a:t>
            </a:r>
            <a:r>
              <a:rPr lang="en-US"/>
              <a:t>.</a:t>
            </a:r>
            <a:endParaRPr lang="en-GB"/>
          </a:p>
          <a:p>
            <a:pPr marL="0" lvl="1"/>
            <a:r>
              <a:rPr lang="en-US" b="1"/>
              <a:t>Operational Note:</a:t>
            </a:r>
            <a:r>
              <a:rPr lang="en-US"/>
              <a:t> The line being disconnected is a major "red flag". It suggests the victim may have been interrupted or is now unable to call for further help. </a:t>
            </a:r>
          </a:p>
          <a:p>
            <a:pPr marL="0" lvl="1"/>
            <a:r>
              <a:rPr lang="en-GB"/>
              <a:t>3. Suspect &amp; Risk Profile</a:t>
            </a:r>
          </a:p>
          <a:p>
            <a:r>
              <a:rPr lang="en-US" b="1"/>
              <a:t>The Suspect:</a:t>
            </a:r>
            <a:r>
              <a:rPr lang="en-US"/>
              <a:t> Mark Vane (42). Identify the </a:t>
            </a:r>
            <a:r>
              <a:rPr lang="en-US" b="1"/>
              <a:t>PNC (Police National Computer) Warnings</a:t>
            </a:r>
            <a:r>
              <a:rPr lang="en-US"/>
              <a:t>: Violence, Weapons (specifically a Section 18 GBH conviction), and Alcohol.</a:t>
            </a:r>
            <a:endParaRPr lang="en-GB"/>
          </a:p>
          <a:p>
            <a:r>
              <a:rPr lang="en-US" b="1"/>
              <a:t>Geography of Risk:</a:t>
            </a:r>
            <a:r>
              <a:rPr lang="en-US"/>
              <a:t> He is at 3A Station Road, only </a:t>
            </a:r>
            <a:r>
              <a:rPr lang="en-US" b="1"/>
              <a:t>1.5 miles away</a:t>
            </a:r>
            <a:r>
              <a:rPr lang="en-US"/>
              <a:t> from the victim. At 19:15, with light traffic, he could be at her door in under 5 minutes.</a:t>
            </a:r>
            <a:endParaRPr lang="en-GB"/>
          </a:p>
          <a:p>
            <a:r>
              <a:rPr lang="en-US" b="1"/>
              <a:t>The </a:t>
            </a:r>
            <a:r>
              <a:rPr lang="en-US" b="1" err="1"/>
              <a:t>Vulnerables</a:t>
            </a:r>
            <a:r>
              <a:rPr lang="en-US" b="1"/>
              <a:t>:</a:t>
            </a:r>
            <a:r>
              <a:rPr lang="en-US"/>
              <a:t> Three children are present: Leo (4), Chloe (10), and Jack (12). This significantly complicates the "Threat &amp; Risk" assessment (Step 2 of NDM) as there are multiple victims to protect</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20</a:t>
            </a:fld>
            <a:endParaRPr lang="en-GB"/>
          </a:p>
        </p:txBody>
      </p:sp>
    </p:spTree>
    <p:extLst>
      <p:ext uri="{BB962C8B-B14F-4D97-AF65-F5344CB8AC3E}">
        <p14:creationId xmlns:p14="http://schemas.microsoft.com/office/powerpoint/2010/main" val="21604507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The Mission:</a:t>
            </a:r>
            <a:r>
              <a:rPr lang="en-US"/>
              <a:t> Move the students from passive listeners to active responders. Remind them that in the role of Constable, they will often face the challenge of thinking alone; but there are times where they will be working with their crewmate or radioing back to a Sergeant.</a:t>
            </a:r>
          </a:p>
          <a:p>
            <a:r>
              <a:rPr lang="en-US" b="1"/>
              <a:t>The Focus:</a:t>
            </a:r>
            <a:r>
              <a:rPr lang="en-US"/>
              <a:t> We are strictly focusing on </a:t>
            </a:r>
            <a:r>
              <a:rPr lang="en-US" b="1"/>
              <a:t>Step 1: Information and Intelligence</a:t>
            </a:r>
            <a:r>
              <a:rPr lang="en-US"/>
              <a:t>. Before we decide "what to do," we must be experts on "what is happening."</a:t>
            </a:r>
            <a:endParaRPr lang="en-GB"/>
          </a:p>
          <a:p>
            <a:endParaRPr lang="en-US"/>
          </a:p>
          <a:p>
            <a:r>
              <a:rPr lang="en-GB"/>
              <a:t>2. Instructions for the Task</a:t>
            </a:r>
          </a:p>
          <a:p>
            <a:r>
              <a:rPr lang="en-US" b="1"/>
              <a:t>Environment:</a:t>
            </a:r>
            <a:r>
              <a:rPr lang="en-US"/>
              <a:t> Break the class into small "crews" (3–4 students).</a:t>
            </a:r>
            <a:endParaRPr lang="en-GB"/>
          </a:p>
          <a:p>
            <a:r>
              <a:rPr lang="en-US" b="1"/>
              <a:t>The Scenario:</a:t>
            </a:r>
            <a:r>
              <a:rPr lang="en-US"/>
              <a:t> Refer back to the </a:t>
            </a:r>
            <a:r>
              <a:rPr lang="en-US" b="1"/>
              <a:t>Operation Juniper</a:t>
            </a:r>
            <a:r>
              <a:rPr lang="en-US"/>
              <a:t> CAD log. They should treat that message as their only source of truth for this exercise.</a:t>
            </a:r>
            <a:endParaRPr lang="en-GB"/>
          </a:p>
          <a:p>
            <a:r>
              <a:rPr lang="en-US" b="1"/>
              <a:t>The Objective:</a:t>
            </a:r>
            <a:r>
              <a:rPr lang="en-US"/>
              <a:t> Use the NDM framework to dissect the CAD log and identify the critical intelligence required to safely attend the scene.</a:t>
            </a:r>
            <a:endParaRPr lang="en-GB"/>
          </a:p>
          <a:p>
            <a:endParaRPr lang="en-US"/>
          </a:p>
          <a:p>
            <a:r>
              <a:rPr lang="en-GB"/>
              <a:t>3. Guiding the Discussion</a:t>
            </a:r>
          </a:p>
          <a:p>
            <a:r>
              <a:rPr lang="en-US"/>
              <a:t>Encourage the groups to address the three core discussion points:</a:t>
            </a:r>
            <a:endParaRPr lang="en-GB"/>
          </a:p>
          <a:p>
            <a:r>
              <a:rPr lang="en-US" b="1"/>
              <a:t>What do you know?:</a:t>
            </a:r>
            <a:r>
              <a:rPr lang="en-US"/>
              <a:t> Focus on the "hard facts." (e.g., Sarah is a high-risk victim, Mark has a violent past, there are three children involved). Use ICI</a:t>
            </a:r>
            <a:endParaRPr lang="en-GB"/>
          </a:p>
          <a:p>
            <a:r>
              <a:rPr lang="en-US" b="1"/>
              <a:t>Why is it relevant?:</a:t>
            </a:r>
            <a:r>
              <a:rPr lang="en-US"/>
              <a:t> This is the critical thinking part. </a:t>
            </a:r>
            <a:r>
              <a:rPr lang="en-US" i="1"/>
              <a:t>Why</a:t>
            </a:r>
            <a:r>
              <a:rPr lang="en-US"/>
              <a:t> does a Section 18 GBH conviction matter? (e.g., "It indicates the suspect has a high capability and history of causing serious physical harm").</a:t>
            </a:r>
            <a:endParaRPr lang="en-GB"/>
          </a:p>
          <a:p>
            <a:r>
              <a:rPr lang="en-US" b="1"/>
              <a:t>What further information do you need immediately?:</a:t>
            </a:r>
            <a:r>
              <a:rPr lang="en-US"/>
              <a:t> This is the most important question for officer safety.</a:t>
            </a:r>
            <a:endParaRPr lang="en-GB"/>
          </a:p>
          <a:p>
            <a:pPr marL="0" lvl="1"/>
            <a:r>
              <a:rPr lang="en-US" i="1"/>
              <a:t>Prompt:</a:t>
            </a:r>
            <a:r>
              <a:rPr lang="en-US"/>
              <a:t> "If you arrive and the suspect isn't there, what piece of information do you wish you had asked Comms for while you were driving?" (e.g., A description of his vehicle or his physical appearance).</a:t>
            </a:r>
            <a:endParaRPr lang="en-GB"/>
          </a:p>
          <a:p>
            <a:pPr marL="0" lvl="1"/>
            <a:endParaRPr lang="en-US"/>
          </a:p>
          <a:p>
            <a:pPr lvl="1"/>
            <a:r>
              <a:rPr lang="en-GB"/>
              <a:t>4. The Output</a:t>
            </a:r>
          </a:p>
          <a:p>
            <a:r>
              <a:rPr lang="en-US" b="1"/>
              <a:t>Recording:</a:t>
            </a:r>
            <a:r>
              <a:rPr lang="en-US"/>
              <a:t> Each group should nominate a "Scribe" to record their findings. use </a:t>
            </a:r>
            <a:r>
              <a:rPr lang="en-US" b="1"/>
              <a:t>ICI Framework</a:t>
            </a:r>
            <a:r>
              <a:rPr lang="en-US"/>
              <a:t> (Identity, Capability, Intent).</a:t>
            </a:r>
            <a:endParaRPr lang="en-GB"/>
          </a:p>
          <a:p>
            <a:r>
              <a:rPr lang="en-US" b="1"/>
              <a:t>The Spokesperson:</a:t>
            </a:r>
            <a:r>
              <a:rPr lang="en-US"/>
              <a:t> Nominate a "Radio Operator" (spokesperson) to report back.</a:t>
            </a:r>
            <a:endParaRPr lang="en-GB"/>
          </a:p>
          <a:p>
            <a:pPr marL="0" lvl="1"/>
            <a:r>
              <a:rPr lang="en-US"/>
              <a:t>When they report back, challenge them. If a student says "We need to know where he is," ask them, "How are you going to find that out? What specific systems would you ask the controller to check?"</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21</a:t>
            </a:fld>
            <a:endParaRPr lang="en-GB"/>
          </a:p>
        </p:txBody>
      </p:sp>
    </p:spTree>
    <p:extLst>
      <p:ext uri="{BB962C8B-B14F-4D97-AF65-F5344CB8AC3E}">
        <p14:creationId xmlns:p14="http://schemas.microsoft.com/office/powerpoint/2010/main" val="363416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Safety Net of the NDM</a:t>
            </a:r>
            <a:endParaRPr lang="en-US"/>
          </a:p>
          <a:p>
            <a:endParaRPr lang="en-GB"/>
          </a:p>
          <a:p>
            <a:pPr marL="285750" indent="-285750">
              <a:buFont typeface="Arial"/>
              <a:buChar char="•"/>
            </a:pPr>
            <a:r>
              <a:rPr lang="en-US" b="1"/>
              <a:t>A Shift in Perspective:</a:t>
            </a:r>
            <a:r>
              <a:rPr lang="en-US"/>
              <a:t> Remind students that in policing, you cannot always control the outcome of an incident, but you </a:t>
            </a:r>
            <a:r>
              <a:rPr lang="en-US" i="1"/>
              <a:t>can</a:t>
            </a:r>
            <a:r>
              <a:rPr lang="en-US"/>
              <a:t> control the quality of your decision-making process.</a:t>
            </a:r>
            <a:endParaRPr lang="en-GB"/>
          </a:p>
          <a:p>
            <a:pPr marL="285750" indent="-285750">
              <a:buFont typeface="Arial"/>
              <a:buChar char="•"/>
            </a:pPr>
            <a:r>
              <a:rPr lang="en-US" b="1"/>
              <a:t>Institutional Support:</a:t>
            </a:r>
            <a:r>
              <a:rPr lang="en-US"/>
              <a:t> </a:t>
            </a:r>
            <a:r>
              <a:rPr lang="en-US" err="1"/>
              <a:t>Emphasise</a:t>
            </a:r>
            <a:r>
              <a:rPr lang="en-US"/>
              <a:t> the text on the left: if a Constable’s decision was </a:t>
            </a:r>
            <a:r>
              <a:rPr lang="en-US" b="1"/>
              <a:t>reasonable</a:t>
            </a:r>
            <a:r>
              <a:rPr lang="en-US"/>
              <a:t>, </a:t>
            </a:r>
            <a:r>
              <a:rPr lang="en-US" b="1"/>
              <a:t>proportionate</a:t>
            </a:r>
            <a:r>
              <a:rPr lang="en-US"/>
              <a:t>, and aligned with the </a:t>
            </a:r>
            <a:r>
              <a:rPr lang="en-US" b="1"/>
              <a:t>Code of Ethics</a:t>
            </a:r>
            <a:r>
              <a:rPr lang="en-US"/>
              <a:t>, the service will support them—even if the final outcome was tragic or unplanned.</a:t>
            </a:r>
            <a:endParaRPr lang="en-GB"/>
          </a:p>
          <a:p>
            <a:pPr marL="285750" indent="-285750">
              <a:buFont typeface="Arial"/>
              <a:buChar char="•"/>
            </a:pPr>
            <a:r>
              <a:rPr lang="en-US" b="1"/>
              <a:t>The </a:t>
            </a:r>
            <a:r>
              <a:rPr lang="en-US" b="1" err="1"/>
              <a:t>Defence</a:t>
            </a:r>
            <a:r>
              <a:rPr lang="en-US" b="1"/>
              <a:t> Against Hindsight:</a:t>
            </a:r>
            <a:r>
              <a:rPr lang="en-US"/>
              <a:t> Explain that "Hindsight Bias" is a major challenge in legal proceedings. Using the NDM allows an officer to prove what they knew </a:t>
            </a:r>
            <a:r>
              <a:rPr lang="en-US" i="1"/>
              <a:t>at the time</a:t>
            </a:r>
            <a:r>
              <a:rPr lang="en-US"/>
              <a:t>, rather than being judged solely on the end result.</a:t>
            </a:r>
            <a:endParaRPr lang="en-GB"/>
          </a:p>
          <a:p>
            <a:pPr marL="285750" indent="-285750">
              <a:buFont typeface="Arial"/>
              <a:buChar char="•"/>
            </a:pPr>
            <a:endParaRPr lang="en-US"/>
          </a:p>
          <a:p>
            <a:r>
              <a:rPr lang="en-GB"/>
              <a:t>2. The Code of Ethics: The Core of Policing</a:t>
            </a:r>
          </a:p>
          <a:p>
            <a:pPr marL="285750" indent="-285750">
              <a:buFont typeface="Arial"/>
              <a:buChar char="•"/>
            </a:pPr>
            <a:r>
              <a:rPr lang="en-US" b="1"/>
              <a:t>Beyond a Logo:</a:t>
            </a:r>
            <a:r>
              <a:rPr lang="en-US"/>
              <a:t> Point to the Code of Ethics star in the center. Remind them that this is not just a badge; it is the "moral compass" at the heart of the NDM.</a:t>
            </a:r>
            <a:endParaRPr lang="en-GB"/>
          </a:p>
          <a:p>
            <a:pPr marL="285750" indent="-285750">
              <a:buFont typeface="Arial"/>
              <a:buChar char="•"/>
            </a:pPr>
            <a:r>
              <a:rPr lang="en-US" b="1"/>
              <a:t>Examining and Challenging:</a:t>
            </a:r>
            <a:r>
              <a:rPr lang="en-US"/>
              <a:t> Highlight the text on the right: the NDM creates a transparent framework where decisions can be </a:t>
            </a:r>
            <a:r>
              <a:rPr lang="en-US" err="1"/>
              <a:t>scrutinised</a:t>
            </a:r>
            <a:r>
              <a:rPr lang="en-US"/>
              <a:t>. This accountability is what maintains public trust in the police.</a:t>
            </a:r>
            <a:endParaRPr lang="en-GB"/>
          </a:p>
          <a:p>
            <a:pPr marL="285750" indent="-285750">
              <a:buFont typeface="Arial"/>
              <a:buChar char="•"/>
            </a:pPr>
            <a:endParaRPr lang="en-US"/>
          </a:p>
          <a:p>
            <a:r>
              <a:rPr lang="en-GB"/>
              <a:t>3. Final Summary of the Day</a:t>
            </a:r>
          </a:p>
          <a:p>
            <a:pPr marL="285750" indent="-285750">
              <a:buFont typeface="Arial"/>
              <a:buChar char="•"/>
            </a:pPr>
            <a:r>
              <a:rPr lang="en-US" b="1"/>
              <a:t>Synthesis:</a:t>
            </a:r>
            <a:r>
              <a:rPr lang="en-US"/>
              <a:t> We have moved today from the high-level </a:t>
            </a:r>
            <a:r>
              <a:rPr lang="en-US" b="1"/>
              <a:t>Module Aims</a:t>
            </a:r>
            <a:r>
              <a:rPr lang="en-US"/>
              <a:t> to the technical </a:t>
            </a:r>
            <a:r>
              <a:rPr lang="en-US" b="1"/>
              <a:t>Assessment Roadmap</a:t>
            </a:r>
            <a:r>
              <a:rPr lang="en-US"/>
              <a:t>, and finally into the practical application of the </a:t>
            </a:r>
            <a:r>
              <a:rPr lang="en-US" b="1"/>
              <a:t>NDM</a:t>
            </a:r>
            <a:r>
              <a:rPr lang="en-US"/>
              <a:t> and </a:t>
            </a:r>
            <a:r>
              <a:rPr lang="en-US" b="1"/>
              <a:t>CIAPOAR</a:t>
            </a:r>
            <a:r>
              <a:rPr lang="en-US"/>
              <a:t> via </a:t>
            </a:r>
            <a:r>
              <a:rPr lang="en-US" b="1"/>
              <a:t>Operation Juniper</a:t>
            </a:r>
            <a:r>
              <a:rPr lang="en-US"/>
              <a:t>.</a:t>
            </a:r>
            <a:endParaRPr lang="en-GB"/>
          </a:p>
          <a:p>
            <a:pPr marL="285750" indent="-285750">
              <a:buFont typeface="Arial"/>
              <a:buChar char="•"/>
            </a:pPr>
            <a:r>
              <a:rPr lang="en-US" b="1"/>
              <a:t>The Roadmap Ahead:</a:t>
            </a:r>
            <a:r>
              <a:rPr lang="en-US"/>
              <a:t> Reiterate that this systematic approach is exactly what they need for their </a:t>
            </a:r>
            <a:r>
              <a:rPr lang="en-US" b="1"/>
              <a:t>Mock Interview</a:t>
            </a:r>
            <a:r>
              <a:rPr lang="en-US"/>
              <a:t> in March and their final </a:t>
            </a:r>
            <a:r>
              <a:rPr lang="en-US" b="1"/>
              <a:t>Scenario-based Examination</a:t>
            </a:r>
            <a:r>
              <a:rPr lang="en-US"/>
              <a:t>.</a:t>
            </a:r>
            <a:endParaRPr lang="en-GB"/>
          </a:p>
          <a:p>
            <a:pPr marL="285750" indent="-285750">
              <a:buFont typeface="Arial"/>
              <a:buChar char="•"/>
            </a:pPr>
            <a:endParaRPr lang="en-US"/>
          </a:p>
          <a:p>
            <a:r>
              <a:rPr lang="en-GB"/>
              <a:t>4. Looking Ahead: Next Week</a:t>
            </a:r>
          </a:p>
          <a:p>
            <a:pPr marL="285750" indent="-285750">
              <a:buFont typeface="Arial"/>
              <a:buChar char="•"/>
            </a:pPr>
            <a:r>
              <a:rPr lang="en-US" b="1"/>
              <a:t>The Working Strategy:</a:t>
            </a:r>
            <a:r>
              <a:rPr lang="en-US"/>
              <a:t> Announce that next week will move beyond just "gathering information" to Step 2 of the NDM: Threat assessment &amp; </a:t>
            </a:r>
            <a:r>
              <a:rPr lang="en-US" b="1"/>
              <a:t>Developing the Working Strategy</a:t>
            </a:r>
            <a:r>
              <a:rPr lang="en-US"/>
              <a:t>.</a:t>
            </a:r>
            <a:endParaRPr lang="en-GB"/>
          </a:p>
          <a:p>
            <a:pPr marL="285750" indent="-285750">
              <a:buFont typeface="Arial"/>
              <a:buChar char="•"/>
            </a:pPr>
            <a:r>
              <a:rPr lang="en-US" b="1"/>
              <a:t>Homework/Preparation:</a:t>
            </a:r>
            <a:r>
              <a:rPr lang="en-US"/>
              <a:t> Task students with reviewing the </a:t>
            </a:r>
            <a:r>
              <a:rPr lang="en-US" b="1"/>
              <a:t>Domestic Abuse </a:t>
            </a:r>
            <a:r>
              <a:rPr lang="en-US" b="1" err="1"/>
              <a:t>Authorised</a:t>
            </a:r>
            <a:r>
              <a:rPr lang="en-US" b="1"/>
              <a:t> Professional Practice (APP)</a:t>
            </a:r>
            <a:r>
              <a:rPr lang="en-US"/>
              <a:t> on the College of Policing website, as we will be continuing with the next phase of the Mark Vane and Sarah Leyton scenario</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22</a:t>
            </a:fld>
            <a:endParaRPr lang="en-GB"/>
          </a:p>
        </p:txBody>
      </p:sp>
    </p:spTree>
    <p:extLst>
      <p:ext uri="{BB962C8B-B14F-4D97-AF65-F5344CB8AC3E}">
        <p14:creationId xmlns:p14="http://schemas.microsoft.com/office/powerpoint/2010/main" val="3083960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Additional slides - </a:t>
            </a:r>
          </a:p>
          <a:p>
            <a:endParaRPr lang="en-US">
              <a:latin typeface="Calibri"/>
              <a:ea typeface="Calibri"/>
              <a:cs typeface="Calibri"/>
            </a:endParaRPr>
          </a:p>
          <a:p>
            <a:r>
              <a:rPr lang="en-US">
                <a:latin typeface="Calibri"/>
                <a:ea typeface="Calibri"/>
                <a:cs typeface="Calibri"/>
              </a:rPr>
              <a:t>Assessments</a:t>
            </a:r>
          </a:p>
          <a:p>
            <a:endParaRPr lang="en-US">
              <a:latin typeface="Calibri"/>
              <a:ea typeface="Calibri"/>
              <a:cs typeface="Calibri"/>
            </a:endParaRPr>
          </a:p>
          <a:p>
            <a:r>
              <a:rPr lang="en-US">
                <a:latin typeface="Calibri"/>
                <a:ea typeface="Calibri"/>
                <a:cs typeface="Calibri"/>
              </a:rPr>
              <a:t>NDM</a:t>
            </a:r>
          </a:p>
        </p:txBody>
      </p:sp>
      <p:sp>
        <p:nvSpPr>
          <p:cNvPr id="4" name="Slide Number Placeholder 3"/>
          <p:cNvSpPr>
            <a:spLocks noGrp="1"/>
          </p:cNvSpPr>
          <p:nvPr>
            <p:ph type="sldNum" sz="quarter" idx="5"/>
          </p:nvPr>
        </p:nvSpPr>
        <p:spPr/>
        <p:txBody>
          <a:bodyPr/>
          <a:lstStyle/>
          <a:p>
            <a:fld id="{D6B01F06-D2B4-44B6-8CAF-364DBA3A7AAD}" type="slidenum">
              <a:rPr lang="en-GB" smtClean="0"/>
              <a:t>23</a:t>
            </a:fld>
            <a:endParaRPr lang="en-GB"/>
          </a:p>
        </p:txBody>
      </p:sp>
    </p:spTree>
    <p:extLst>
      <p:ext uri="{BB962C8B-B14F-4D97-AF65-F5344CB8AC3E}">
        <p14:creationId xmlns:p14="http://schemas.microsoft.com/office/powerpoint/2010/main" val="1567733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Purpose and Use</a:t>
            </a:r>
            <a:endParaRPr lang="en-US"/>
          </a:p>
          <a:p>
            <a:pPr marL="285750" indent="-285750">
              <a:buFont typeface="Arial"/>
              <a:buChar char="•"/>
            </a:pPr>
            <a:r>
              <a:rPr lang="en-US"/>
              <a:t>The </a:t>
            </a:r>
            <a:r>
              <a:rPr lang="en-US" b="1"/>
              <a:t>National Decision Model (NDM)</a:t>
            </a:r>
            <a:r>
              <a:rPr lang="en-US"/>
              <a:t> is used across policing for </a:t>
            </a:r>
            <a:r>
              <a:rPr lang="en-US" b="1"/>
              <a:t>all types of decisions</a:t>
            </a:r>
            <a:r>
              <a:rPr lang="en-US"/>
              <a:t> — spontaneous or planned, operational or non‑operational, by individuals or teams.</a:t>
            </a:r>
            <a:endParaRPr lang="en-GB"/>
          </a:p>
          <a:p>
            <a:pPr marL="285750" indent="-285750">
              <a:buFont typeface="Arial"/>
              <a:buChar char="•"/>
            </a:pPr>
            <a:r>
              <a:rPr lang="en-US"/>
              <a:t>Helps decision makers </a:t>
            </a:r>
            <a:r>
              <a:rPr lang="en-US" b="1"/>
              <a:t>structure their rationale</a:t>
            </a:r>
            <a:r>
              <a:rPr lang="en-US"/>
              <a:t> and supports managers in reviewing and promoting learning.</a:t>
            </a:r>
            <a:endParaRPr lang="en-GB"/>
          </a:p>
          <a:p>
            <a:pPr marL="285750" indent="-285750">
              <a:buFont typeface="Arial"/>
              <a:buChar char="•"/>
            </a:pPr>
            <a:r>
              <a:rPr lang="en-US"/>
              <a:t>In fast‑moving incidents, strict sequencing may not be possible, but the priority remains acting with </a:t>
            </a:r>
            <a:r>
              <a:rPr lang="en-US" b="1"/>
              <a:t>integrity</a:t>
            </a:r>
            <a:r>
              <a:rPr lang="en-US"/>
              <a:t> to protect and serve the public.</a:t>
            </a:r>
            <a:endParaRPr lang="en-GB"/>
          </a:p>
          <a:p>
            <a:br>
              <a:rPr lang="en-US"/>
            </a:br>
            <a:endParaRPr lang="en-US"/>
          </a:p>
          <a:p>
            <a:r>
              <a:rPr lang="en-GB" b="1"/>
              <a:t>Core Structure</a:t>
            </a:r>
            <a:endParaRPr lang="en-GB"/>
          </a:p>
          <a:p>
            <a:r>
              <a:rPr lang="en-US"/>
              <a:t>The NDM has </a:t>
            </a:r>
            <a:r>
              <a:rPr lang="en-US" b="1"/>
              <a:t>six key elements</a:t>
            </a:r>
            <a:r>
              <a:rPr lang="en-US"/>
              <a:t>, remembered by the mnemonic </a:t>
            </a:r>
            <a:r>
              <a:rPr lang="en-US" b="1"/>
              <a:t>CIAPOAR</a:t>
            </a:r>
            <a:r>
              <a:rPr lang="en-US"/>
              <a:t>:</a:t>
            </a:r>
            <a:endParaRPr lang="en-GB"/>
          </a:p>
          <a:p>
            <a:pPr marL="285750" indent="-285750">
              <a:buFont typeface="Arial"/>
              <a:buChar char="•"/>
            </a:pPr>
            <a:r>
              <a:rPr lang="en-US" b="1"/>
              <a:t>Code of Ethics</a:t>
            </a:r>
            <a:r>
              <a:rPr lang="en-US"/>
              <a:t> (central component)</a:t>
            </a:r>
            <a:endParaRPr lang="en-GB"/>
          </a:p>
          <a:p>
            <a:pPr marL="285750" indent="-285750">
              <a:buFont typeface="Arial"/>
              <a:buChar char="•"/>
            </a:pPr>
            <a:r>
              <a:rPr lang="en-US" b="1"/>
              <a:t>Information</a:t>
            </a:r>
            <a:r>
              <a:rPr lang="en-US"/>
              <a:t> – gather info and intelligence.</a:t>
            </a:r>
            <a:endParaRPr lang="en-GB"/>
          </a:p>
          <a:p>
            <a:pPr marL="285750" indent="-285750">
              <a:buFont typeface="Arial"/>
              <a:buChar char="•"/>
            </a:pPr>
            <a:r>
              <a:rPr lang="en-US" b="1"/>
              <a:t>Assessment</a:t>
            </a:r>
            <a:r>
              <a:rPr lang="en-US"/>
              <a:t> – assess threat, risk, and develop a working strategy.</a:t>
            </a:r>
            <a:endParaRPr lang="en-GB"/>
          </a:p>
          <a:p>
            <a:pPr marL="285750" indent="-285750">
              <a:buFont typeface="Arial"/>
              <a:buChar char="•"/>
            </a:pPr>
            <a:r>
              <a:rPr lang="en-US" b="1"/>
              <a:t>Powers and Policy</a:t>
            </a:r>
            <a:r>
              <a:rPr lang="en-US"/>
              <a:t> – consider legal powers, guidance and policy.</a:t>
            </a:r>
            <a:endParaRPr lang="en-GB"/>
          </a:p>
          <a:p>
            <a:pPr marL="285750" indent="-285750">
              <a:buFont typeface="Arial"/>
              <a:buChar char="•"/>
            </a:pPr>
            <a:r>
              <a:rPr lang="en-US" b="1"/>
              <a:t>Options</a:t>
            </a:r>
            <a:r>
              <a:rPr lang="en-US"/>
              <a:t> – identify possible options and contingencies.</a:t>
            </a:r>
            <a:endParaRPr lang="en-GB"/>
          </a:p>
          <a:p>
            <a:pPr marL="285750" indent="-285750">
              <a:buFont typeface="Arial"/>
              <a:buChar char="•"/>
            </a:pPr>
            <a:r>
              <a:rPr lang="en-US" b="1"/>
              <a:t>Action and Review</a:t>
            </a:r>
            <a:r>
              <a:rPr lang="en-US"/>
              <a:t> – implement decisions, monitor, and reflect afterward.</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27</a:t>
            </a:fld>
            <a:endParaRPr lang="en-GB"/>
          </a:p>
        </p:txBody>
      </p:sp>
    </p:spTree>
    <p:extLst>
      <p:ext uri="{BB962C8B-B14F-4D97-AF65-F5344CB8AC3E}">
        <p14:creationId xmlns:p14="http://schemas.microsoft.com/office/powerpoint/2010/main" val="911535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this stage the decision maker defines the situation (</a:t>
            </a:r>
            <a:r>
              <a:rPr lang="en-US" err="1"/>
              <a:t>ie</a:t>
            </a:r>
            <a:r>
              <a:rPr lang="en-US"/>
              <a:t>, defines what is happening or has happened) and clarifies matters relating to any initial information and intelligence. Decision makers (</a:t>
            </a:r>
            <a:r>
              <a:rPr lang="en-US" err="1"/>
              <a:t>ie</a:t>
            </a:r>
            <a:r>
              <a:rPr lang="en-US"/>
              <a:t>, potentially everyone in policing) could ask themselves:  What is happening? What do I know so far? What do I not know? What further information (or intelligence) do I want/need at this moment?</a:t>
            </a:r>
          </a:p>
        </p:txBody>
      </p:sp>
      <p:sp>
        <p:nvSpPr>
          <p:cNvPr id="4" name="Slide Number Placeholder 3"/>
          <p:cNvSpPr>
            <a:spLocks noGrp="1"/>
          </p:cNvSpPr>
          <p:nvPr>
            <p:ph type="sldNum" sz="quarter" idx="5"/>
          </p:nvPr>
        </p:nvSpPr>
        <p:spPr/>
        <p:txBody>
          <a:bodyPr/>
          <a:lstStyle/>
          <a:p>
            <a:fld id="{D6B01F06-D2B4-44B6-8CAF-364DBA3A7AAD}" type="slidenum">
              <a:rPr lang="en-GB" smtClean="0"/>
              <a:t>28</a:t>
            </a:fld>
            <a:endParaRPr lang="en-GB"/>
          </a:p>
        </p:txBody>
      </p:sp>
    </p:spTree>
    <p:extLst>
      <p:ext uri="{BB962C8B-B14F-4D97-AF65-F5344CB8AC3E}">
        <p14:creationId xmlns:p14="http://schemas.microsoft.com/office/powerpoint/2010/main" val="3454123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analytical stage involves assessing the situation, including any specific threat, the risk of harm and the potential for benefits. Among other things decision makers should consider the objectives of preventing discrimination, promoting good relations and fostering equal opportunities.</a:t>
            </a:r>
          </a:p>
        </p:txBody>
      </p:sp>
      <p:sp>
        <p:nvSpPr>
          <p:cNvPr id="4" name="Slide Number Placeholder 3"/>
          <p:cNvSpPr>
            <a:spLocks noGrp="1"/>
          </p:cNvSpPr>
          <p:nvPr>
            <p:ph type="sldNum" sz="quarter" idx="5"/>
          </p:nvPr>
        </p:nvSpPr>
        <p:spPr/>
        <p:txBody>
          <a:bodyPr/>
          <a:lstStyle/>
          <a:p>
            <a:fld id="{D6B01F06-D2B4-44B6-8CAF-364DBA3A7AAD}" type="slidenum">
              <a:rPr lang="en-GB" smtClean="0"/>
              <a:t>29</a:t>
            </a:fld>
            <a:endParaRPr lang="en-GB"/>
          </a:p>
        </p:txBody>
      </p:sp>
    </p:spTree>
    <p:extLst>
      <p:ext uri="{BB962C8B-B14F-4D97-AF65-F5344CB8AC3E}">
        <p14:creationId xmlns:p14="http://schemas.microsoft.com/office/powerpoint/2010/main" val="1357168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the context of the </a:t>
            </a:r>
            <a:r>
              <a:rPr lang="en-US" b="1"/>
              <a:t>National Decision Model (NDM)</a:t>
            </a:r>
            <a:r>
              <a:rPr lang="en-US"/>
              <a:t>, a </a:t>
            </a:r>
            <a:r>
              <a:rPr lang="en-US" b="1"/>
              <a:t>working strategy</a:t>
            </a:r>
            <a:r>
              <a:rPr lang="en-US"/>
              <a:t> is a </a:t>
            </a:r>
            <a:r>
              <a:rPr lang="en-US" i="1"/>
              <a:t>provisional plan</a:t>
            </a:r>
            <a:r>
              <a:rPr lang="en-US"/>
              <a:t> that guides what you intend to do </a:t>
            </a:r>
            <a:r>
              <a:rPr lang="en-US" b="1"/>
              <a:t>at this moment</a:t>
            </a:r>
            <a:r>
              <a:rPr lang="en-US"/>
              <a:t> based on the information, risks, and priorities you currently understand.</a:t>
            </a:r>
          </a:p>
          <a:p>
            <a:r>
              <a:rPr lang="en-US"/>
              <a:t>It’s called a </a:t>
            </a:r>
            <a:r>
              <a:rPr lang="en-US" i="1"/>
              <a:t>working</a:t>
            </a:r>
            <a:r>
              <a:rPr lang="en-US"/>
              <a:t> strategy because it is:</a:t>
            </a:r>
            <a:endParaRPr lang="en-GB"/>
          </a:p>
          <a:p>
            <a:pPr marL="285750" indent="-285750">
              <a:buFont typeface="Arial"/>
              <a:buChar char="•"/>
            </a:pPr>
            <a:r>
              <a:rPr lang="en-US" b="1"/>
              <a:t>Flexible</a:t>
            </a:r>
            <a:r>
              <a:rPr lang="en-US"/>
              <a:t> – it can change as new information emerges.</a:t>
            </a:r>
            <a:endParaRPr lang="en-GB"/>
          </a:p>
          <a:p>
            <a:pPr marL="285750" indent="-285750">
              <a:buFont typeface="Arial"/>
              <a:buChar char="•"/>
            </a:pPr>
            <a:r>
              <a:rPr lang="en-US" b="1"/>
              <a:t>Provisional</a:t>
            </a:r>
            <a:r>
              <a:rPr lang="en-US"/>
              <a:t> – not a final plan, but your best current approach.</a:t>
            </a:r>
            <a:endParaRPr lang="en-GB"/>
          </a:p>
          <a:p>
            <a:pPr marL="285750" indent="-285750">
              <a:buFont typeface="Arial"/>
              <a:buChar char="•"/>
            </a:pPr>
            <a:r>
              <a:rPr lang="en-US" b="1"/>
              <a:t>Action‑orientated</a:t>
            </a:r>
            <a:r>
              <a:rPr lang="en-US"/>
              <a:t> – it gives direction for the next steps.</a:t>
            </a:r>
            <a:endParaRPr lang="en-GB"/>
          </a:p>
          <a:p>
            <a:pPr marL="285750" indent="-285750">
              <a:buFont typeface="Arial"/>
              <a:buChar char="•"/>
            </a:pPr>
            <a:r>
              <a:rPr lang="en-US" b="1"/>
              <a:t>Focused on managing risk</a:t>
            </a:r>
            <a:r>
              <a:rPr lang="en-US"/>
              <a:t> – especially preventing harm</a:t>
            </a:r>
            <a:endParaRPr lang="en-GB"/>
          </a:p>
          <a:p>
            <a:pPr marL="285750" indent="-285750">
              <a:buFont typeface="Arial"/>
              <a:buChar char="•"/>
            </a:pPr>
            <a:endParaRPr lang="en-US">
              <a:latin typeface="Aptos"/>
              <a:ea typeface="Calibri"/>
              <a:cs typeface="Calibri"/>
            </a:endParaRPr>
          </a:p>
          <a:p>
            <a:pPr marL="285750" indent="-285750">
              <a:buFont typeface="Arial"/>
              <a:buChar char="•"/>
            </a:pPr>
            <a:r>
              <a:rPr lang="en-US"/>
              <a:t>Do I need to take action immediately?  Do I need to seek more information?  What could go wrong (and what could go well)?  What is causing the situation?  How probable is the risk of harm?  How serious would it be?  Is that level of risk acceptable?  Is this a situation for the police alone to deal with?  Am I the appropriate person to deal with this?  What am I trying to achieve?  Will my action resolve the situation?</a:t>
            </a:r>
            <a:endParaRPr lang="en-US">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30</a:t>
            </a:fld>
            <a:endParaRPr lang="en-GB"/>
          </a:p>
        </p:txBody>
      </p:sp>
    </p:spTree>
    <p:extLst>
      <p:ext uri="{BB962C8B-B14F-4D97-AF65-F5344CB8AC3E}">
        <p14:creationId xmlns:p14="http://schemas.microsoft.com/office/powerpoint/2010/main" val="653703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stage involves considering the powers, policies and legislation that could apply in this particular situation. Decision makers could ask themselves: What police powers might be required?  Is there any national guidance covering this type of situation? Do any local </a:t>
            </a:r>
            <a:r>
              <a:rPr lang="en-US" err="1"/>
              <a:t>organisational</a:t>
            </a:r>
            <a:r>
              <a:rPr lang="en-US"/>
              <a:t> policies or guidelines apply?  What legislation might apply?  Is there any research evidence?</a:t>
            </a:r>
          </a:p>
        </p:txBody>
      </p:sp>
      <p:sp>
        <p:nvSpPr>
          <p:cNvPr id="4" name="Slide Number Placeholder 3"/>
          <p:cNvSpPr>
            <a:spLocks noGrp="1"/>
          </p:cNvSpPr>
          <p:nvPr>
            <p:ph type="sldNum" sz="quarter" idx="5"/>
          </p:nvPr>
        </p:nvSpPr>
        <p:spPr/>
        <p:txBody>
          <a:bodyPr/>
          <a:lstStyle/>
          <a:p>
            <a:fld id="{D6B01F06-D2B4-44B6-8CAF-364DBA3A7AAD}" type="slidenum">
              <a:rPr lang="en-GB" smtClean="0"/>
              <a:t>31</a:t>
            </a:fld>
            <a:endParaRPr lang="en-GB"/>
          </a:p>
        </p:txBody>
      </p:sp>
    </p:spTree>
    <p:extLst>
      <p:ext uri="{BB962C8B-B14F-4D97-AF65-F5344CB8AC3E}">
        <p14:creationId xmlns:p14="http://schemas.microsoft.com/office/powerpoint/2010/main" val="23855641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stage has two distinct steps. At the action step, decision makers are required to make and implement appropriate decisions. The review step requires decision makers to review and reflect on what happened once an incident is over.  </a:t>
            </a:r>
          </a:p>
          <a:p>
            <a:r>
              <a:rPr lang="en-US"/>
              <a:t>Respond:  Implement the option you have selected. </a:t>
            </a:r>
          </a:p>
          <a:p>
            <a:r>
              <a:rPr lang="en-US"/>
              <a:t> Does anyone else need to know what you have decided? </a:t>
            </a:r>
          </a:p>
          <a:p>
            <a:r>
              <a:rPr lang="en-US"/>
              <a:t>Record: If you think it is appropriate, record what you did and why. </a:t>
            </a:r>
          </a:p>
          <a:p>
            <a:r>
              <a:rPr lang="en-US"/>
              <a:t>Monitor:  What happened as a result of your decision?  Was it what you wanted or expected to happen? If the incident is continuing, go through the NDM again as necessary.</a:t>
            </a:r>
          </a:p>
        </p:txBody>
      </p:sp>
      <p:sp>
        <p:nvSpPr>
          <p:cNvPr id="4" name="Slide Number Placeholder 3"/>
          <p:cNvSpPr>
            <a:spLocks noGrp="1"/>
          </p:cNvSpPr>
          <p:nvPr>
            <p:ph type="sldNum" sz="quarter" idx="5"/>
          </p:nvPr>
        </p:nvSpPr>
        <p:spPr/>
        <p:txBody>
          <a:bodyPr/>
          <a:lstStyle/>
          <a:p>
            <a:fld id="{D6B01F06-D2B4-44B6-8CAF-364DBA3A7AAD}" type="slidenum">
              <a:rPr lang="en-GB" smtClean="0"/>
              <a:t>33</a:t>
            </a:fld>
            <a:endParaRPr lang="en-GB"/>
          </a:p>
        </p:txBody>
      </p:sp>
    </p:spTree>
    <p:extLst>
      <p:ext uri="{BB962C8B-B14F-4D97-AF65-F5344CB8AC3E}">
        <p14:creationId xmlns:p14="http://schemas.microsoft.com/office/powerpoint/2010/main" val="25999339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the incident is over, review your decisions, using the NDM. What lessons can you take from how things turned out and what might you do differently next time? If appropriate, evaluate the impact of the decision on outcomes.</a:t>
            </a:r>
          </a:p>
        </p:txBody>
      </p:sp>
      <p:sp>
        <p:nvSpPr>
          <p:cNvPr id="4" name="Slide Number Placeholder 3"/>
          <p:cNvSpPr>
            <a:spLocks noGrp="1"/>
          </p:cNvSpPr>
          <p:nvPr>
            <p:ph type="sldNum" sz="quarter" idx="5"/>
          </p:nvPr>
        </p:nvSpPr>
        <p:spPr/>
        <p:txBody>
          <a:bodyPr/>
          <a:lstStyle/>
          <a:p>
            <a:fld id="{D6B01F06-D2B4-44B6-8CAF-364DBA3A7AAD}" type="slidenum">
              <a:rPr lang="en-GB" smtClean="0"/>
              <a:t>34</a:t>
            </a:fld>
            <a:endParaRPr lang="en-GB"/>
          </a:p>
        </p:txBody>
      </p:sp>
    </p:spTree>
    <p:extLst>
      <p:ext uri="{BB962C8B-B14F-4D97-AF65-F5344CB8AC3E}">
        <p14:creationId xmlns:p14="http://schemas.microsoft.com/office/powerpoint/2010/main" val="13515057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fontAlgn="auto">
              <a:spcAft>
                <a:spcPts val="0"/>
              </a:spcAft>
              <a:buNone/>
            </a:pPr>
            <a:r>
              <a:rPr lang="en-US" altLang="en-US" sz="1200"/>
              <a:t>Confidential personal data is </a:t>
            </a:r>
            <a:r>
              <a:rPr lang="en-US" altLang="en-US" sz="1200" b="1"/>
              <a:t>not property </a:t>
            </a:r>
            <a:r>
              <a:rPr lang="en-US" altLang="en-US" sz="1200"/>
              <a:t>and</a:t>
            </a:r>
            <a:r>
              <a:rPr lang="en-US" altLang="en-US" sz="1200" b="1"/>
              <a:t> cannot be stolen</a:t>
            </a:r>
          </a:p>
          <a:p>
            <a:pPr marL="0" indent="-228600" defTabSz="914400" fontAlgn="auto">
              <a:spcAft>
                <a:spcPts val="0"/>
              </a:spcAft>
            </a:pPr>
            <a:endParaRPr lang="en-US" altLang="en-US" sz="1200" b="1"/>
          </a:p>
          <a:p>
            <a:pPr marL="0" indent="0" defTabSz="914400" fontAlgn="auto">
              <a:spcAft>
                <a:spcPts val="0"/>
              </a:spcAft>
              <a:buNone/>
            </a:pPr>
            <a:r>
              <a:rPr lang="en-US" altLang="en-US" sz="1200"/>
              <a:t>There is </a:t>
            </a:r>
            <a:r>
              <a:rPr lang="en-US" altLang="en-US" sz="1200" b="1"/>
              <a:t>no such thing as ‘identity theft’!</a:t>
            </a:r>
          </a:p>
          <a:p>
            <a:pPr marL="0" indent="-228600" defTabSz="914400" fontAlgn="auto">
              <a:spcAft>
                <a:spcPts val="0"/>
              </a:spcAft>
            </a:pPr>
            <a:endParaRPr lang="en-US" altLang="en-US" sz="1200" b="1"/>
          </a:p>
          <a:p>
            <a:pPr marL="0" indent="0" defTabSz="914400" fontAlgn="auto">
              <a:spcAft>
                <a:spcPts val="0"/>
              </a:spcAft>
              <a:buNone/>
            </a:pPr>
            <a:r>
              <a:rPr lang="en-US" altLang="en-US" sz="1200"/>
              <a:t>For example – you</a:t>
            </a:r>
            <a:r>
              <a:rPr lang="en-US" altLang="en-US" sz="1200" b="1"/>
              <a:t> cannot steal </a:t>
            </a:r>
            <a:r>
              <a:rPr lang="en-US" altLang="en-US" sz="1200"/>
              <a:t>someone’s </a:t>
            </a:r>
            <a:r>
              <a:rPr lang="en-US" altLang="en-US" sz="1200" b="1"/>
              <a:t>National Insurance number.</a:t>
            </a:r>
          </a:p>
          <a:p>
            <a:pPr marL="0" indent="0" defTabSz="914400" fontAlgn="auto">
              <a:spcAft>
                <a:spcPts val="0"/>
              </a:spcAft>
              <a:buNone/>
            </a:pPr>
            <a:endParaRPr lang="en-US" altLang="en-US" sz="1200" b="1"/>
          </a:p>
          <a:p>
            <a:pPr marL="0" indent="0" defTabSz="914400" fontAlgn="auto">
              <a:spcAft>
                <a:spcPts val="0"/>
              </a:spcAft>
              <a:buNone/>
            </a:pPr>
            <a:r>
              <a:rPr lang="en-US" altLang="en-US" sz="1200" b="1"/>
              <a:t>=FRAUD through false representation </a:t>
            </a:r>
          </a:p>
          <a:p>
            <a:endParaRPr lang="en-GB"/>
          </a:p>
        </p:txBody>
      </p:sp>
      <p:sp>
        <p:nvSpPr>
          <p:cNvPr id="4" name="Slide Number Placeholder 3"/>
          <p:cNvSpPr>
            <a:spLocks noGrp="1"/>
          </p:cNvSpPr>
          <p:nvPr>
            <p:ph type="sldNum" sz="quarter" idx="5"/>
          </p:nvPr>
        </p:nvSpPr>
        <p:spPr/>
        <p:txBody>
          <a:bodyPr/>
          <a:lstStyle/>
          <a:p>
            <a:fld id="{D6B01F06-D2B4-44B6-8CAF-364DBA3A7AAD}" type="slidenum">
              <a:rPr lang="en-GB" smtClean="0"/>
              <a:t>46</a:t>
            </a:fld>
            <a:endParaRPr lang="en-GB"/>
          </a:p>
        </p:txBody>
      </p:sp>
    </p:spTree>
    <p:extLst>
      <p:ext uri="{BB962C8B-B14F-4D97-AF65-F5344CB8AC3E}">
        <p14:creationId xmlns:p14="http://schemas.microsoft.com/office/powerpoint/2010/main" val="10790702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718CF28-B688-4501-A4AD-B524541F201E}" type="slidenum">
              <a:rPr lang="en-GB" smtClean="0"/>
              <a:t>48</a:t>
            </a:fld>
            <a:endParaRPr lang="en-GB"/>
          </a:p>
        </p:txBody>
      </p:sp>
    </p:spTree>
    <p:extLst>
      <p:ext uri="{BB962C8B-B14F-4D97-AF65-F5344CB8AC3E}">
        <p14:creationId xmlns:p14="http://schemas.microsoft.com/office/powerpoint/2010/main" val="41448644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a:latin typeface="Arial" charset="0"/>
              </a:rPr>
              <a:t>The offence of Burglary is contained within the Theft Act 1968</a:t>
            </a:r>
          </a:p>
          <a:p>
            <a:pPr>
              <a:lnSpc>
                <a:spcPct val="100000"/>
              </a:lnSpc>
            </a:pPr>
            <a:endParaRPr lang="en-GB" altLang="en-US" sz="1200">
              <a:latin typeface="Arial" charset="0"/>
            </a:endParaRPr>
          </a:p>
          <a:p>
            <a:pPr>
              <a:lnSpc>
                <a:spcPct val="100000"/>
              </a:lnSpc>
              <a:defRPr/>
            </a:pPr>
            <a:r>
              <a:rPr lang="en-GB" altLang="en-US" sz="1200">
                <a:latin typeface="Arial" charset="0"/>
              </a:rPr>
              <a:t>There are two types of burglary.  </a:t>
            </a:r>
          </a:p>
          <a:p>
            <a:pPr>
              <a:lnSpc>
                <a:spcPct val="100000"/>
              </a:lnSpc>
              <a:defRPr/>
            </a:pPr>
            <a:endParaRPr lang="en-GB" altLang="en-US" sz="1200">
              <a:latin typeface="Arial" charset="0"/>
            </a:endParaRPr>
          </a:p>
          <a:p>
            <a:pPr>
              <a:lnSpc>
                <a:spcPct val="100000"/>
              </a:lnSpc>
              <a:defRPr/>
            </a:pPr>
            <a:r>
              <a:rPr lang="en-GB" altLang="en-US" sz="1200">
                <a:latin typeface="Arial" charset="0"/>
              </a:rPr>
              <a:t>The first one is concerned with the defendants intentions when entering a building or part of a building.</a:t>
            </a:r>
          </a:p>
          <a:p>
            <a:pPr>
              <a:lnSpc>
                <a:spcPct val="100000"/>
              </a:lnSpc>
              <a:defRPr/>
            </a:pPr>
            <a:endParaRPr lang="en-GB" altLang="en-US" sz="1200">
              <a:latin typeface="Arial" charset="0"/>
            </a:endParaRPr>
          </a:p>
          <a:p>
            <a:pPr>
              <a:lnSpc>
                <a:spcPct val="100000"/>
              </a:lnSpc>
            </a:pPr>
            <a:r>
              <a:rPr lang="en-GB" altLang="en-US" sz="1200">
                <a:latin typeface="Arial" charset="0"/>
              </a:rPr>
              <a:t>This is commonly referred to as ‘burglary with intent’ and is covered by Section 9(1)(a) Theft Act 1968</a:t>
            </a:r>
          </a:p>
          <a:p>
            <a:pPr>
              <a:lnSpc>
                <a:spcPct val="100000"/>
              </a:lnSpc>
            </a:pPr>
            <a:endParaRPr lang="en-GB" altLang="en-US" sz="1200">
              <a:latin typeface="Arial" charset="0"/>
            </a:endParaRPr>
          </a:p>
          <a:p>
            <a:pPr>
              <a:lnSpc>
                <a:spcPct val="100000"/>
              </a:lnSpc>
            </a:pPr>
            <a:r>
              <a:rPr lang="en-GB" altLang="en-US" sz="1200">
                <a:latin typeface="Arial" charset="0"/>
              </a:rPr>
              <a:t>For an offence under this section the acts do not have to be committed, only intended.</a:t>
            </a:r>
          </a:p>
          <a:p>
            <a:pPr>
              <a:lnSpc>
                <a:spcPct val="100000"/>
              </a:lnSpc>
            </a:pPr>
            <a:endParaRPr lang="en-GB" altLang="en-US" sz="1200">
              <a:latin typeface="Arial" charset="0"/>
            </a:endParaRPr>
          </a:p>
          <a:p>
            <a:pPr>
              <a:lnSpc>
                <a:spcPct val="100000"/>
              </a:lnSpc>
            </a:pPr>
            <a:r>
              <a:rPr lang="en-GB" altLang="en-US" sz="120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a:latin typeface="Arial" charset="0"/>
            </a:endParaRPr>
          </a:p>
          <a:p>
            <a:pPr>
              <a:lnSpc>
                <a:spcPct val="100000"/>
              </a:lnSpc>
            </a:pPr>
            <a:r>
              <a:rPr lang="en-GB" altLang="en-US" sz="1200">
                <a:latin typeface="Arial" charset="0"/>
              </a:rPr>
              <a:t>We will look at the elements highlighted in red in more detail shortly.</a:t>
            </a:r>
          </a:p>
          <a:p>
            <a:pPr>
              <a:lnSpc>
                <a:spcPct val="90000"/>
              </a:lnSpc>
            </a:pPr>
            <a:endParaRPr lang="en-GB" altLang="en-US">
              <a:latin typeface="Arial" charset="0"/>
            </a:endParaRPr>
          </a:p>
          <a:p>
            <a:endParaRPr lang="en-GB"/>
          </a:p>
        </p:txBody>
      </p:sp>
      <p:sp>
        <p:nvSpPr>
          <p:cNvPr id="4" name="Slide Number Placeholder 3"/>
          <p:cNvSpPr>
            <a:spLocks noGrp="1"/>
          </p:cNvSpPr>
          <p:nvPr>
            <p:ph type="sldNum" sz="quarter" idx="5"/>
          </p:nvPr>
        </p:nvSpPr>
        <p:spPr/>
        <p:txBody>
          <a:bodyPr/>
          <a:lstStyle/>
          <a:p>
            <a:fld id="{66C13C87-6BFE-2A43-998D-094C8C444360}" type="slidenum">
              <a:rPr lang="en-US" smtClean="0"/>
              <a:t>50</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a:latin typeface="Arial" charset="0"/>
            </a:endParaRP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a:latin typeface="Arial" panose="020B0604020202020204" pitchFamily="34" charset="0"/>
            </a:endParaRPr>
          </a:p>
          <a:p>
            <a:pPr>
              <a:spcAft>
                <a:spcPts val="1800"/>
              </a:spcAft>
            </a:pPr>
            <a:r>
              <a:rPr lang="en-GB" altLang="en-US" sz="120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a:latin typeface="Arial" panose="020B0604020202020204" pitchFamily="34" charset="0"/>
                <a:cs typeface="Arial" panose="020B0604020202020204" pitchFamily="34" charset="0"/>
              </a:rPr>
              <a:t>A tent, marquee, open-sided bus shelter or car port are </a:t>
            </a:r>
            <a:r>
              <a:rPr lang="en-GB" altLang="en-US" sz="1200" b="1">
                <a:solidFill>
                  <a:srgbClr val="FF0000"/>
                </a:solidFill>
                <a:latin typeface="Arial" panose="020B0604020202020204" pitchFamily="34" charset="0"/>
                <a:cs typeface="Arial" panose="020B0604020202020204" pitchFamily="34" charset="0"/>
              </a:rPr>
              <a:t>NOT</a:t>
            </a:r>
            <a:r>
              <a:rPr lang="en-GB" altLang="en-US" sz="1200">
                <a:latin typeface="Arial" panose="020B0604020202020204" pitchFamily="34" charset="0"/>
                <a:cs typeface="Arial" panose="020B0604020202020204" pitchFamily="34" charset="0"/>
              </a:rPr>
              <a:t> buildings for the purposes of Burglary.</a:t>
            </a:r>
          </a:p>
          <a:p>
            <a:pPr>
              <a:spcAft>
                <a:spcPts val="1800"/>
              </a:spcAft>
            </a:pPr>
            <a:r>
              <a:rPr lang="en-GB" altLang="en-US" sz="120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a:latin typeface="Arial" panose="020B0604020202020204" pitchFamily="34" charset="0"/>
                <a:cs typeface="Arial" panose="020B0604020202020204" pitchFamily="34" charset="0"/>
              </a:rPr>
              <a:t>Touring caravans capable of being towed will only be buildings </a:t>
            </a:r>
            <a:r>
              <a:rPr lang="en-GB" altLang="en-US" sz="1200" b="1">
                <a:latin typeface="Arial" panose="020B0604020202020204" pitchFamily="34" charset="0"/>
                <a:cs typeface="Arial" panose="020B0604020202020204" pitchFamily="34" charset="0"/>
              </a:rPr>
              <a:t>when occupied</a:t>
            </a:r>
            <a:r>
              <a:rPr lang="en-GB" altLang="en-US" sz="1200">
                <a:latin typeface="Arial" panose="020B0604020202020204" pitchFamily="34" charset="0"/>
                <a:cs typeface="Arial" panose="020B0604020202020204" pitchFamily="34" charset="0"/>
              </a:rPr>
              <a:t>.</a:t>
            </a:r>
          </a:p>
          <a:p>
            <a:pPr>
              <a:spcAft>
                <a:spcPts val="1800"/>
              </a:spcAft>
            </a:pPr>
            <a:r>
              <a:rPr lang="en-GB" sz="120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a:latin typeface="Arial" panose="020B0604020202020204" pitchFamily="34" charset="0"/>
            </a:endParaRPr>
          </a:p>
          <a:p>
            <a:endParaRPr lang="en-GB"/>
          </a:p>
        </p:txBody>
      </p:sp>
    </p:spTree>
    <p:extLst>
      <p:ext uri="{BB962C8B-B14F-4D97-AF65-F5344CB8AC3E}">
        <p14:creationId xmlns:p14="http://schemas.microsoft.com/office/powerpoint/2010/main" val="21283558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a:p>
          <a:p>
            <a:pPr>
              <a:spcAft>
                <a:spcPts val="1800"/>
              </a:spcAft>
            </a:pPr>
            <a:r>
              <a:rPr lang="en-GB" altLang="en-US" sz="1200" b="1">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a:latin typeface="Arial" panose="020B0604020202020204" pitchFamily="34" charset="0"/>
                <a:cs typeface="Arial" panose="020B0604020202020204" pitchFamily="34" charset="0"/>
              </a:rPr>
              <a:t>Examples of this may include:</a:t>
            </a:r>
          </a:p>
          <a:p>
            <a:endParaRPr lang="en-GB" altLang="en-US" sz="1200">
              <a:latin typeface="Arial" panose="020B0604020202020204" pitchFamily="34" charset="0"/>
              <a:cs typeface="Arial" panose="020B0604020202020204" pitchFamily="34" charset="0"/>
            </a:endParaRPr>
          </a:p>
          <a:p>
            <a:r>
              <a:rPr lang="en-US" altLang="en-US" sz="120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a:latin typeface="Arial" panose="020B0604020202020204" pitchFamily="34" charset="0"/>
              <a:cs typeface="Arial" panose="020B0604020202020204" pitchFamily="34" charset="0"/>
            </a:endParaRPr>
          </a:p>
          <a:p>
            <a:r>
              <a:rPr lang="en-US" altLang="en-US" sz="120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a:latin typeface="Arial" panose="020B0604020202020204" pitchFamily="34" charset="0"/>
              <a:cs typeface="Arial" panose="020B0604020202020204" pitchFamily="34" charset="0"/>
            </a:endParaRPr>
          </a:p>
          <a:p>
            <a:pPr>
              <a:spcAft>
                <a:spcPts val="1800"/>
              </a:spcAft>
            </a:pPr>
            <a:r>
              <a:rPr lang="en-GB" altLang="en-US" sz="1200">
                <a:latin typeface="Arial" panose="020B0604020202020204" pitchFamily="34" charset="0"/>
                <a:cs typeface="Arial" panose="020B0604020202020204" pitchFamily="34" charset="0"/>
              </a:rPr>
              <a:t>A physical division in a room (</a:t>
            </a:r>
            <a:r>
              <a:rPr lang="en-GB" altLang="en-US" sz="1200" i="1">
                <a:latin typeface="Arial" panose="020B0604020202020204" pitchFamily="34" charset="0"/>
                <a:cs typeface="Arial" panose="020B0604020202020204" pitchFamily="34" charset="0"/>
              </a:rPr>
              <a:t>such as in example (1) above</a:t>
            </a:r>
            <a:r>
              <a:rPr lang="en-GB" altLang="en-US" sz="120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a:latin typeface="Arial" panose="020B0604020202020204" pitchFamily="34" charset="0"/>
                <a:cs typeface="Arial" panose="020B0604020202020204" pitchFamily="34" charset="0"/>
              </a:rPr>
              <a:t>R v </a:t>
            </a:r>
            <a:r>
              <a:rPr lang="en-GB" altLang="en-US" sz="1200" b="1" err="1">
                <a:latin typeface="Arial" panose="020B0604020202020204" pitchFamily="34" charset="0"/>
                <a:cs typeface="Arial" panose="020B0604020202020204" pitchFamily="34" charset="0"/>
              </a:rPr>
              <a:t>Walkington</a:t>
            </a:r>
            <a:r>
              <a:rPr lang="en-GB" altLang="en-US" sz="1200" b="1">
                <a:latin typeface="Arial" panose="020B0604020202020204" pitchFamily="34" charset="0"/>
                <a:cs typeface="Arial" panose="020B0604020202020204" pitchFamily="34" charset="0"/>
              </a:rPr>
              <a:t> 1979   -  'Staff only' area </a:t>
            </a:r>
            <a:r>
              <a:rPr lang="en-GB" altLang="en-US" sz="120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err="1">
                <a:latin typeface="Arial" panose="020B0604020202020204" pitchFamily="34" charset="0"/>
                <a:cs typeface="Arial" panose="020B0604020202020204" pitchFamily="34" charset="0"/>
              </a:rPr>
              <a:t>stea</a:t>
            </a:r>
            <a:endParaRPr lang="en-GB" altLang="en-US" sz="1200">
              <a:latin typeface="Arial" panose="020B0604020202020204" pitchFamily="34" charset="0"/>
              <a:cs typeface="Arial" panose="020B0604020202020204" pitchFamily="34" charset="0"/>
            </a:endParaRPr>
          </a:p>
          <a:p>
            <a:pPr>
              <a:spcAft>
                <a:spcPts val="1800"/>
              </a:spcAft>
            </a:pPr>
            <a:r>
              <a:rPr lang="en-GB" altLang="en-US" sz="120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a:p>
          <a:p>
            <a:r>
              <a:rPr lang="en-GB" altLang="en-US"/>
              <a:t>l</a:t>
            </a:r>
            <a:endParaRPr lang="en-GB"/>
          </a:p>
          <a:p>
            <a:endParaRPr lang="en-GB"/>
          </a:p>
          <a:p>
            <a:endParaRPr lang="en-GB"/>
          </a:p>
          <a:p>
            <a:endParaRPr lang="en-GB"/>
          </a:p>
        </p:txBody>
      </p:sp>
    </p:spTree>
    <p:extLst>
      <p:ext uri="{BB962C8B-B14F-4D97-AF65-F5344CB8AC3E}">
        <p14:creationId xmlns:p14="http://schemas.microsoft.com/office/powerpoint/2010/main" val="17815892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a:latin typeface="Arial" panose="020B0604020202020204" pitchFamily="34" charset="0"/>
                <a:cs typeface="Arial" panose="020B0604020202020204" pitchFamily="34" charset="0"/>
              </a:rPr>
              <a:t>Subjective recklessness – they foresee a risk but go on to take that risk</a:t>
            </a:r>
          </a:p>
          <a:p>
            <a:endParaRPr lang="en-GB" sz="1200" b="1">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As these intentions invariably form no part of the permission to enter – any entry in such </a:t>
            </a:r>
            <a:r>
              <a:rPr lang="en-GB" sz="1200" err="1">
                <a:latin typeface="Arial" panose="020B0604020202020204" pitchFamily="34" charset="0"/>
                <a:cs typeface="Arial" panose="020B0604020202020204" pitchFamily="34" charset="0"/>
              </a:rPr>
              <a:t>circs</a:t>
            </a:r>
            <a:r>
              <a:rPr lang="en-GB" sz="120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In such </a:t>
            </a:r>
            <a:r>
              <a:rPr lang="en-GB" sz="1200" err="1">
                <a:latin typeface="Arial" panose="020B0604020202020204" pitchFamily="34" charset="0"/>
                <a:cs typeface="Arial" panose="020B0604020202020204" pitchFamily="34" charset="0"/>
              </a:rPr>
              <a:t>circs</a:t>
            </a:r>
            <a:r>
              <a:rPr lang="en-GB" sz="120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The difficulty is proving their intentions, but the </a:t>
            </a:r>
            <a:r>
              <a:rPr lang="en-GB" sz="1200" err="1">
                <a:latin typeface="Arial" panose="020B0604020202020204" pitchFamily="34" charset="0"/>
                <a:cs typeface="Arial" panose="020B0604020202020204" pitchFamily="34" charset="0"/>
              </a:rPr>
              <a:t>circs</a:t>
            </a:r>
            <a:r>
              <a:rPr lang="en-GB" sz="1200">
                <a:latin typeface="Arial" panose="020B0604020202020204" pitchFamily="34" charset="0"/>
                <a:cs typeface="Arial" panose="020B0604020202020204" pitchFamily="34" charset="0"/>
              </a:rPr>
              <a:t> can sometimes help.</a:t>
            </a:r>
            <a:endParaRPr lang="en-GB" altLang="en-US" sz="1200" b="1">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In order to prove a trespass for the criminal law, guilty state of mind, or (to use the Latin term) '</a:t>
            </a:r>
            <a:r>
              <a:rPr lang="en-GB" sz="1200">
                <a:latin typeface="Arial" panose="020B0604020202020204" pitchFamily="34" charset="0"/>
                <a:cs typeface="Arial" panose="020B0604020202020204" pitchFamily="34" charset="0"/>
                <a:hlinkClick r:id="rId3" action="ppaction://hlinkfile"/>
              </a:rPr>
              <a:t> </a:t>
            </a:r>
            <a:r>
              <a:rPr lang="en-GB" sz="1200" err="1">
                <a:latin typeface="Arial" panose="020B0604020202020204" pitchFamily="34" charset="0"/>
                <a:cs typeface="Arial" panose="020B0604020202020204" pitchFamily="34" charset="0"/>
                <a:hlinkClick r:id="rId3" action="ppaction://hlinkfile"/>
              </a:rPr>
              <a:t>mens</a:t>
            </a:r>
            <a:r>
              <a:rPr lang="en-GB" sz="1200">
                <a:latin typeface="Arial" panose="020B0604020202020204" pitchFamily="34" charset="0"/>
                <a:cs typeface="Arial" panose="020B0604020202020204" pitchFamily="34" charset="0"/>
                <a:hlinkClick r:id="rId3" action="ppaction://hlinkfile"/>
              </a:rPr>
              <a:t> rea</a:t>
            </a:r>
            <a:r>
              <a:rPr lang="en-GB" sz="120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a:latin typeface="Arial" panose="020B0604020202020204" pitchFamily="34" charset="0"/>
                <a:cs typeface="Arial" panose="020B0604020202020204" pitchFamily="34" charset="0"/>
              </a:rPr>
              <a:t>t</a:t>
            </a:r>
            <a:r>
              <a:rPr lang="en-GB" altLang="en-US" sz="1200" b="1">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a:latin typeface="Arial" panose="020B0604020202020204" pitchFamily="34" charset="0"/>
              <a:cs typeface="Arial" panose="020B0604020202020204" pitchFamily="34" charset="0"/>
            </a:endParaRPr>
          </a:p>
          <a:p>
            <a:r>
              <a:rPr lang="en-GB" sz="1200" b="1">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a:latin typeface="Arial" panose="020B0604020202020204" pitchFamily="34" charset="0"/>
              <a:cs typeface="Arial" panose="020B0604020202020204" pitchFamily="34" charset="0"/>
            </a:endParaRPr>
          </a:p>
          <a:p>
            <a:r>
              <a:rPr lang="en-GB" sz="1200" b="0">
                <a:latin typeface="Arial" panose="020B0604020202020204" pitchFamily="34" charset="0"/>
                <a:cs typeface="Arial" panose="020B0604020202020204" pitchFamily="34" charset="0"/>
              </a:rPr>
              <a:t>There are, however, exceptions to this rule: e.g.</a:t>
            </a:r>
          </a:p>
          <a:p>
            <a:endParaRPr lang="en-GB" sz="1200" b="1">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a:latin typeface="Arial" panose="020B0604020202020204" pitchFamily="34" charset="0"/>
                <a:cs typeface="Arial" panose="020B0604020202020204" pitchFamily="34" charset="0"/>
              </a:rPr>
              <a:t>Exceeding the scope of the consent to enter:</a:t>
            </a:r>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B will have </a:t>
            </a:r>
            <a:r>
              <a:rPr lang="en-GB" sz="1200" b="1">
                <a:latin typeface="Arial" panose="020B0604020202020204" pitchFamily="34" charset="0"/>
                <a:cs typeface="Arial" panose="020B0604020202020204" pitchFamily="34" charset="0"/>
              </a:rPr>
              <a:t>entered</a:t>
            </a:r>
            <a:r>
              <a:rPr lang="en-GB" sz="1200">
                <a:latin typeface="Arial" panose="020B0604020202020204" pitchFamily="34" charset="0"/>
                <a:cs typeface="Arial" panose="020B0604020202020204" pitchFamily="34" charset="0"/>
              </a:rPr>
              <a:t> the building as a </a:t>
            </a:r>
            <a:r>
              <a:rPr lang="en-GB" sz="1200" b="1">
                <a:latin typeface="Arial" panose="020B0604020202020204" pitchFamily="34" charset="0"/>
                <a:cs typeface="Arial" panose="020B0604020202020204" pitchFamily="34" charset="0"/>
              </a:rPr>
              <a:t>trespasser</a:t>
            </a:r>
            <a:r>
              <a:rPr lang="en-GB" sz="120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a:solidFill>
                <a:srgbClr val="FFFF00"/>
              </a:solidFill>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2) A neighbour is given house keys to check on their neighbour’s house whilst they are away.</a:t>
            </a:r>
            <a:r>
              <a:rPr lang="en-GB" sz="1200" baseline="0">
                <a:latin typeface="Arial" panose="020B0604020202020204" pitchFamily="34" charset="0"/>
                <a:cs typeface="Arial" panose="020B0604020202020204" pitchFamily="34" charset="0"/>
              </a:rPr>
              <a:t>  I</a:t>
            </a:r>
            <a:r>
              <a:rPr lang="en-GB" sz="120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a:latin typeface="Arial" panose="020B0604020202020204" pitchFamily="34" charset="0"/>
              <a:cs typeface="Arial" panose="020B0604020202020204" pitchFamily="34" charset="0"/>
            </a:endParaRPr>
          </a:p>
          <a:p>
            <a:r>
              <a:rPr lang="en-GB" sz="1200" b="1">
                <a:latin typeface="Arial" panose="020B0604020202020204" pitchFamily="34" charset="0"/>
                <a:cs typeface="Arial" panose="020B0604020202020204" pitchFamily="34" charset="0"/>
              </a:rPr>
              <a:t>R v Jones &amp; Smith 1976</a:t>
            </a:r>
          </a:p>
          <a:p>
            <a:r>
              <a:rPr lang="en-GB" sz="1200">
                <a:latin typeface="Arial" panose="020B0604020202020204" pitchFamily="34" charset="0"/>
                <a:cs typeface="Arial" panose="020B0604020202020204" pitchFamily="34" charset="0"/>
              </a:rPr>
              <a:t>The defendant was convicted of burglary where he took 2 TV sets from his father’s house.</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He had a key to the house and was free to come and go as he liked.</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a:p>
          <a:p>
            <a:endParaRPr lang="en-GB" altLang="en-US" b="1">
              <a:latin typeface="Tahoma" charset="0"/>
            </a:endParaRPr>
          </a:p>
          <a:p>
            <a:endParaRPr lang="en-GB"/>
          </a:p>
        </p:txBody>
      </p:sp>
    </p:spTree>
    <p:extLst>
      <p:ext uri="{BB962C8B-B14F-4D97-AF65-F5344CB8AC3E}">
        <p14:creationId xmlns:p14="http://schemas.microsoft.com/office/powerpoint/2010/main" val="37332846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p>
          <a:p>
            <a:endParaRPr lang="en-GB"/>
          </a:p>
        </p:txBody>
      </p:sp>
    </p:spTree>
    <p:extLst>
      <p:ext uri="{BB962C8B-B14F-4D97-AF65-F5344CB8AC3E}">
        <p14:creationId xmlns:p14="http://schemas.microsoft.com/office/powerpoint/2010/main" val="7866169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a:latin typeface="Arial" panose="020B0604020202020204" pitchFamily="34" charset="0"/>
                <a:cs typeface="Arial" panose="020B0604020202020204" pitchFamily="34" charset="0"/>
              </a:rPr>
              <a:t>as well as holding the item, it may, for example, </a:t>
            </a:r>
          </a:p>
          <a:p>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a:t>
            </a:r>
            <a:r>
              <a:rPr lang="en-GB" altLang="en-US" sz="1100" i="1" err="1">
                <a:latin typeface="Arial" panose="020B0604020202020204" pitchFamily="34" charset="0"/>
                <a:cs typeface="Arial" panose="020B0604020202020204" pitchFamily="34" charset="0"/>
              </a:rPr>
              <a:t>i</a:t>
            </a:r>
            <a:r>
              <a:rPr lang="en-GB" altLang="en-US" sz="1100" i="1">
                <a:latin typeface="Arial" panose="020B0604020202020204" pitchFamily="34" charset="0"/>
                <a:cs typeface="Arial" panose="020B0604020202020204" pitchFamily="34" charset="0"/>
              </a:rPr>
              <a:t>) be in the offender's pocket or backpack;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(iii) hidden a few feet away under a bush</a:t>
            </a:r>
            <a:r>
              <a:rPr lang="en-GB" altLang="en-US" sz="1100">
                <a:latin typeface="Arial" panose="020B0604020202020204" pitchFamily="34" charset="0"/>
                <a:cs typeface="Arial" panose="020B0604020202020204" pitchFamily="34" charset="0"/>
              </a:rPr>
              <a:t>). </a:t>
            </a:r>
          </a:p>
          <a:p>
            <a:pPr lvl="1"/>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From the CPS website :-</a:t>
            </a:r>
            <a:r>
              <a:rPr lang="en-GB" altLang="en-US" sz="1100" baseline="0">
                <a:latin typeface="Arial" panose="020B0604020202020204" pitchFamily="34" charset="0"/>
                <a:cs typeface="Arial" panose="020B0604020202020204" pitchFamily="34" charset="0"/>
              </a:rPr>
              <a:t> </a:t>
            </a:r>
          </a:p>
          <a:p>
            <a:pPr>
              <a:spcAft>
                <a:spcPts val="1800"/>
              </a:spcAft>
            </a:pPr>
            <a:endParaRPr lang="en-GB" altLang="en-US" sz="1100" baseline="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‘Has with him’</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b="1">
                <a:latin typeface="Arial" panose="020B0604020202020204" pitchFamily="34" charset="0"/>
                <a:cs typeface="Arial" panose="020B0604020202020204" pitchFamily="34" charset="0"/>
              </a:rPr>
              <a:t>Instant arming- </a:t>
            </a:r>
          </a:p>
          <a:p>
            <a:pPr>
              <a:spcAft>
                <a:spcPts val="1800"/>
              </a:spcAft>
            </a:pPr>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a:latin typeface="Arial" panose="020B0604020202020204" pitchFamily="34" charset="0"/>
                <a:cs typeface="Arial" panose="020B0604020202020204" pitchFamily="34" charset="0"/>
              </a:rPr>
              <a:t>Use of screwdriver.</a:t>
            </a:r>
          </a:p>
          <a:p>
            <a:endParaRPr lang="en-GB" altLang="en-US" sz="1100">
              <a:solidFill>
                <a:srgbClr val="FF0000"/>
              </a:solidFill>
              <a:latin typeface="Arial" panose="020B0604020202020204" pitchFamily="34" charset="0"/>
              <a:cs typeface="Arial" panose="020B0604020202020204" pitchFamily="34" charset="0"/>
            </a:endParaRPr>
          </a:p>
          <a:p>
            <a:r>
              <a:rPr lang="en-GB" altLang="en-US" sz="1100" b="1">
                <a:solidFill>
                  <a:srgbClr val="FF0000"/>
                </a:solidFill>
                <a:latin typeface="Arial" panose="020B0604020202020204" pitchFamily="34" charset="0"/>
                <a:cs typeface="Arial" panose="020B0604020202020204" pitchFamily="34" charset="0"/>
              </a:rPr>
              <a:t>Remember</a:t>
            </a:r>
            <a:r>
              <a:rPr lang="en-GB" altLang="en-US" sz="1100" b="1">
                <a:latin typeface="Arial" panose="020B0604020202020204" pitchFamily="34" charset="0"/>
                <a:cs typeface="Arial" panose="020B0604020202020204" pitchFamily="34" charset="0"/>
              </a:rPr>
              <a:t>: </a:t>
            </a:r>
            <a:r>
              <a:rPr lang="en-GB" altLang="en-US" sz="1100" i="1" u="sng">
                <a:latin typeface="Arial" panose="020B0604020202020204" pitchFamily="34" charset="0"/>
                <a:cs typeface="Arial" panose="020B0604020202020204" pitchFamily="34" charset="0"/>
              </a:rPr>
              <a:t>’What’s in his head, what’s in his hand ?’ (R v KELLY)</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R v Kelly [1993] Crim LR 763:</a:t>
            </a:r>
          </a:p>
          <a:p>
            <a:r>
              <a:rPr lang="en-GB" altLang="en-US" sz="110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a:latin typeface="Arial" panose="020B0604020202020204" pitchFamily="34" charset="0"/>
              <a:cs typeface="Arial" panose="020B0604020202020204" pitchFamily="34" charset="0"/>
            </a:endParaRPr>
          </a:p>
          <a:p>
            <a:pPr>
              <a:spcAft>
                <a:spcPts val="1799"/>
              </a:spcAft>
            </a:pPr>
            <a:r>
              <a:rPr lang="en-GB" altLang="en-US" sz="1100" b="1">
                <a:solidFill>
                  <a:srgbClr val="0000FF"/>
                </a:solidFill>
                <a:latin typeface="Arial" panose="020B0604020202020204" pitchFamily="34" charset="0"/>
                <a:cs typeface="Arial" panose="020B0604020202020204" pitchFamily="34" charset="0"/>
              </a:rPr>
              <a:t>Firearm</a:t>
            </a:r>
            <a:r>
              <a:rPr lang="en-GB" altLang="en-US" sz="1100" b="1">
                <a:latin typeface="Arial" panose="020B0604020202020204" pitchFamily="34" charset="0"/>
                <a:cs typeface="Arial" panose="020B0604020202020204" pitchFamily="34" charset="0"/>
              </a:rPr>
              <a:t> – </a:t>
            </a:r>
            <a:r>
              <a:rPr lang="en-GB" altLang="en-US" sz="1100">
                <a:latin typeface="Arial" panose="020B0604020202020204" pitchFamily="34" charset="0"/>
                <a:cs typeface="Arial" panose="020B0604020202020204" pitchFamily="34" charset="0"/>
              </a:rPr>
              <a:t>Includes airguns and air pistols</a:t>
            </a:r>
          </a:p>
          <a:p>
            <a:pPr>
              <a:spcAft>
                <a:spcPts val="1799"/>
              </a:spcAft>
            </a:pPr>
            <a:r>
              <a:rPr lang="en-GB" altLang="en-US" sz="110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p>
          <a:p>
            <a:pPr>
              <a:spcAft>
                <a:spcPts val="1800"/>
              </a:spcAft>
            </a:pPr>
            <a:endParaRPr lang="en-GB" altLang="en-US"/>
          </a:p>
          <a:p>
            <a:endParaRPr lang="en-GB"/>
          </a:p>
        </p:txBody>
      </p:sp>
    </p:spTree>
    <p:extLst>
      <p:ext uri="{BB962C8B-B14F-4D97-AF65-F5344CB8AC3E}">
        <p14:creationId xmlns:p14="http://schemas.microsoft.com/office/powerpoint/2010/main" val="32129221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a:latin typeface="Arial" charset="0"/>
            </a:endParaRPr>
          </a:p>
          <a:p>
            <a:endParaRPr lang="en-GB" altLang="en-US">
              <a:latin typeface="Arial" charset="0"/>
            </a:endParaRPr>
          </a:p>
          <a:p>
            <a:r>
              <a:rPr lang="en-GB" altLang="en-US" sz="120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use</a:t>
            </a:r>
          </a:p>
          <a:p>
            <a:endParaRPr lang="en-GB" altLang="en-US" sz="1200">
              <a:latin typeface="Arial" panose="020B0604020202020204" pitchFamily="34" charset="0"/>
              <a:cs typeface="Arial" panose="020B0604020202020204" pitchFamily="34" charset="0"/>
            </a:endParaRPr>
          </a:p>
          <a:p>
            <a:r>
              <a:rPr lang="en-GB" altLang="en-US" sz="1200">
                <a:latin typeface="Arial" panose="020B0604020202020204" pitchFamily="34" charset="0"/>
                <a:cs typeface="Arial" panose="020B0604020202020204" pitchFamily="34" charset="0"/>
              </a:rPr>
              <a:t>Note: A</a:t>
            </a:r>
            <a:r>
              <a:rPr lang="en-GB" altLang="en-US" sz="1200" baseline="0">
                <a:latin typeface="Arial" panose="020B0604020202020204" pitchFamily="34" charset="0"/>
                <a:cs typeface="Arial" panose="020B0604020202020204" pitchFamily="34" charset="0"/>
              </a:rPr>
              <a:t> weapon of offence</a:t>
            </a:r>
            <a:r>
              <a:rPr lang="en-GB" altLang="en-US" sz="1200">
                <a:latin typeface="Arial" panose="020B0604020202020204" pitchFamily="34" charset="0"/>
                <a:cs typeface="Arial" panose="020B0604020202020204" pitchFamily="34" charset="0"/>
              </a:rPr>
              <a:t> is </a:t>
            </a:r>
            <a:r>
              <a:rPr lang="en-GB" altLang="en-US" sz="1200" u="sng">
                <a:latin typeface="Arial" panose="020B0604020202020204" pitchFamily="34" charset="0"/>
                <a:cs typeface="Arial" panose="020B0604020202020204" pitchFamily="34" charset="0"/>
              </a:rPr>
              <a:t>not</a:t>
            </a:r>
            <a:r>
              <a:rPr lang="en-GB" altLang="en-US" sz="1200">
                <a:latin typeface="Arial" panose="020B0604020202020204" pitchFamily="34" charset="0"/>
                <a:cs typeface="Arial" panose="020B0604020202020204" pitchFamily="34" charset="0"/>
              </a:rPr>
              <a:t> an “offensive weapon” as the definition of an offensive weapon does not include the element</a:t>
            </a:r>
            <a:r>
              <a:rPr lang="en-GB" altLang="en-US" sz="1200" baseline="0">
                <a:latin typeface="Arial" panose="020B0604020202020204" pitchFamily="34" charset="0"/>
                <a:cs typeface="Arial" panose="020B0604020202020204" pitchFamily="34" charset="0"/>
              </a:rPr>
              <a:t> of an item to incapacitate a person…. </a:t>
            </a:r>
            <a:endParaRPr lang="en-GB" altLang="en-US" sz="1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1573095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a:latin typeface="Arial" panose="020B0604020202020204" pitchFamily="34" charset="0"/>
                <a:cs typeface="Arial" panose="020B0604020202020204" pitchFamily="34" charset="0"/>
              </a:rPr>
              <a:t>as well as holding the item, it may, for example, </a:t>
            </a:r>
          </a:p>
          <a:p>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a:t>
            </a:r>
            <a:r>
              <a:rPr lang="en-GB" altLang="en-US" sz="1100" i="1" err="1">
                <a:latin typeface="Arial" panose="020B0604020202020204" pitchFamily="34" charset="0"/>
                <a:cs typeface="Arial" panose="020B0604020202020204" pitchFamily="34" charset="0"/>
              </a:rPr>
              <a:t>i</a:t>
            </a:r>
            <a:r>
              <a:rPr lang="en-GB" altLang="en-US" sz="1100" i="1">
                <a:latin typeface="Arial" panose="020B0604020202020204" pitchFamily="34" charset="0"/>
                <a:cs typeface="Arial" panose="020B0604020202020204" pitchFamily="34" charset="0"/>
              </a:rPr>
              <a:t>) be in the offender's pocket or backpack;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(iii) hidden a few feet away under a bush</a:t>
            </a:r>
            <a:r>
              <a:rPr lang="en-GB" altLang="en-US" sz="1100">
                <a:latin typeface="Arial" panose="020B0604020202020204" pitchFamily="34" charset="0"/>
                <a:cs typeface="Arial" panose="020B0604020202020204" pitchFamily="34" charset="0"/>
              </a:rPr>
              <a:t>). </a:t>
            </a:r>
          </a:p>
          <a:p>
            <a:pPr lvl="1"/>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From the CPS website :-</a:t>
            </a:r>
            <a:r>
              <a:rPr lang="en-GB" altLang="en-US" sz="1100" baseline="0">
                <a:latin typeface="Arial" panose="020B0604020202020204" pitchFamily="34" charset="0"/>
                <a:cs typeface="Arial" panose="020B0604020202020204" pitchFamily="34" charset="0"/>
              </a:rPr>
              <a:t> </a:t>
            </a:r>
          </a:p>
          <a:p>
            <a:pPr>
              <a:spcAft>
                <a:spcPts val="1800"/>
              </a:spcAft>
            </a:pPr>
            <a:endParaRPr lang="en-GB" altLang="en-US" sz="1100" baseline="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‘Has with him’</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b="1">
                <a:latin typeface="Arial" panose="020B0604020202020204" pitchFamily="34" charset="0"/>
                <a:cs typeface="Arial" panose="020B0604020202020204" pitchFamily="34" charset="0"/>
              </a:rPr>
              <a:t>Instant arming- </a:t>
            </a:r>
          </a:p>
          <a:p>
            <a:pPr>
              <a:spcAft>
                <a:spcPts val="1800"/>
              </a:spcAft>
            </a:pPr>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a:latin typeface="Arial" panose="020B0604020202020204" pitchFamily="34" charset="0"/>
                <a:cs typeface="Arial" panose="020B0604020202020204" pitchFamily="34" charset="0"/>
              </a:rPr>
              <a:t>Use of screwdriver.</a:t>
            </a:r>
          </a:p>
          <a:p>
            <a:endParaRPr lang="en-GB" altLang="en-US" sz="1100">
              <a:solidFill>
                <a:srgbClr val="FF0000"/>
              </a:solidFill>
              <a:latin typeface="Arial" panose="020B0604020202020204" pitchFamily="34" charset="0"/>
              <a:cs typeface="Arial" panose="020B0604020202020204" pitchFamily="34" charset="0"/>
            </a:endParaRPr>
          </a:p>
          <a:p>
            <a:r>
              <a:rPr lang="en-GB" altLang="en-US" sz="1100" b="1">
                <a:solidFill>
                  <a:srgbClr val="FF0000"/>
                </a:solidFill>
                <a:latin typeface="Arial" panose="020B0604020202020204" pitchFamily="34" charset="0"/>
                <a:cs typeface="Arial" panose="020B0604020202020204" pitchFamily="34" charset="0"/>
              </a:rPr>
              <a:t>Remember</a:t>
            </a:r>
            <a:r>
              <a:rPr lang="en-GB" altLang="en-US" sz="1100" b="1">
                <a:latin typeface="Arial" panose="020B0604020202020204" pitchFamily="34" charset="0"/>
                <a:cs typeface="Arial" panose="020B0604020202020204" pitchFamily="34" charset="0"/>
              </a:rPr>
              <a:t>: </a:t>
            </a:r>
            <a:r>
              <a:rPr lang="en-GB" altLang="en-US" sz="1100" i="1" u="sng">
                <a:latin typeface="Arial" panose="020B0604020202020204" pitchFamily="34" charset="0"/>
                <a:cs typeface="Arial" panose="020B0604020202020204" pitchFamily="34" charset="0"/>
              </a:rPr>
              <a:t>’What’s in his head, what’s in his hand ?’ (R v KELLY)</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R v Kelly [1993] Crim LR 763:</a:t>
            </a:r>
          </a:p>
          <a:p>
            <a:r>
              <a:rPr lang="en-GB" altLang="en-US" sz="110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p>
          <a:p>
            <a:pPr>
              <a:spcAft>
                <a:spcPts val="1800"/>
              </a:spcAft>
            </a:pPr>
            <a:endParaRPr lang="en-GB" altLang="en-US"/>
          </a:p>
          <a:p>
            <a:endParaRPr lang="en-GB"/>
          </a:p>
        </p:txBody>
      </p:sp>
      <p:sp>
        <p:nvSpPr>
          <p:cNvPr id="4" name="Slide Number Placeholder 3"/>
          <p:cNvSpPr>
            <a:spLocks noGrp="1"/>
          </p:cNvSpPr>
          <p:nvPr>
            <p:ph type="sldNum" sz="quarter" idx="5"/>
          </p:nvPr>
        </p:nvSpPr>
        <p:spPr/>
        <p:txBody>
          <a:bodyPr/>
          <a:lstStyle/>
          <a:p>
            <a:fld id="{66C13C87-6BFE-2A43-998D-094C8C444360}" type="slidenum">
              <a:rPr lang="en-US" smtClean="0"/>
              <a:t>59</a:t>
            </a:fld>
            <a:endParaRPr lang="en-US"/>
          </a:p>
        </p:txBody>
      </p:sp>
    </p:spTree>
    <p:extLst>
      <p:ext uri="{BB962C8B-B14F-4D97-AF65-F5344CB8AC3E}">
        <p14:creationId xmlns:p14="http://schemas.microsoft.com/office/powerpoint/2010/main" val="1953292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AC5AF-AF32-A754-F832-19CC8C909C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0F4C56-DED7-746C-C7D9-B7CBC85F44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3FDC8F-64B8-1B6B-A799-F9E021D9C389}"/>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7FCAB6BD-073D-AE8A-E148-00D87431C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58ABF-06CD-5208-60A2-AEFE9D3BE554}"/>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698167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B6FF-438A-FA04-451F-EA904D5681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CDDC19-F429-9DC1-4D45-869E8E3A10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60C47E-0E5B-F212-1385-3F9B007649F3}"/>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0CB083E-3C17-A386-4534-0E9BD89D1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13412-44C8-6F1C-659D-267A2E2A1AAF}"/>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1088906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E3A7-B4F4-BA81-3D3E-C4B4D82364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09B28F-75D8-B6B2-A7A3-BB1B348D4C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6BB662-C761-BB37-A4A2-F4343FF6628D}"/>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807AEE0E-5D7D-07C3-1C1E-B38CDCAB8E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428867-FD43-E790-E238-7A7B41DF75A9}"/>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1771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F116-EE9A-C10A-F45F-66F8B34AB3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42D753-2C41-B313-98F6-3724D4F01E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05E88C-72E8-EA30-883B-E92CED2F6D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E978A6-1A50-1601-1A41-81001967EFD1}"/>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6" name="Footer Placeholder 5">
            <a:extLst>
              <a:ext uri="{FF2B5EF4-FFF2-40B4-BE49-F238E27FC236}">
                <a16:creationId xmlns:a16="http://schemas.microsoft.com/office/drawing/2014/main" id="{EEF53141-F4E7-5539-8BC6-11B29AB0EB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9F7B9B-4263-0ED2-258A-7E31A25B1EB3}"/>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994812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5E95E-3EEA-1606-B417-4CA240DA2A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BE9EB8-0E95-0638-6D36-0080137DB3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414001-1D0F-3BFE-AA2A-EBD501569D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0EAF08-1268-8129-D83C-2522BCFD4E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EFE802-CCBE-14A5-EE70-0984DF5F2F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8C56E9-DAF9-F4CA-EC36-5B81EFD8D561}"/>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8" name="Footer Placeholder 7">
            <a:extLst>
              <a:ext uri="{FF2B5EF4-FFF2-40B4-BE49-F238E27FC236}">
                <a16:creationId xmlns:a16="http://schemas.microsoft.com/office/drawing/2014/main" id="{44B62224-3FC6-77EB-3BDF-EA6841E95B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DD361D-E186-F5C9-53B9-0C3CC5116676}"/>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766786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F3FBB-5374-DE36-3F06-0D59B20EE1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F5A8CF-3EE0-9343-7AC0-29F1D300CA7E}"/>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4" name="Footer Placeholder 3">
            <a:extLst>
              <a:ext uri="{FF2B5EF4-FFF2-40B4-BE49-F238E27FC236}">
                <a16:creationId xmlns:a16="http://schemas.microsoft.com/office/drawing/2014/main" id="{5E35A9FE-2402-FCD4-54E2-781B8E5E4A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AB3A5-0D35-2C19-F897-B124FEF07BEB}"/>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174849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C9F896-55D7-4A7D-48B3-1A6B93A5542B}"/>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3" name="Footer Placeholder 2">
            <a:extLst>
              <a:ext uri="{FF2B5EF4-FFF2-40B4-BE49-F238E27FC236}">
                <a16:creationId xmlns:a16="http://schemas.microsoft.com/office/drawing/2014/main" id="{20FA2A51-58CF-31D8-11F8-5B88782AF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B85B4D-F737-CBFB-C651-4D7C42E88AEA}"/>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05213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AB9CE-2037-396D-C0F4-7726608742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509AF-32A2-CE5A-07EF-0D35E11BA9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722ED4-9116-9556-FDB1-EB964759F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61B620-452E-BE7A-F043-BD1BEDFE89DC}"/>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6" name="Footer Placeholder 5">
            <a:extLst>
              <a:ext uri="{FF2B5EF4-FFF2-40B4-BE49-F238E27FC236}">
                <a16:creationId xmlns:a16="http://schemas.microsoft.com/office/drawing/2014/main" id="{208DFAD2-8BE5-A523-10C6-7E4B379E34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E574EB-434D-DF20-91D7-2180CAE83EAD}"/>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552956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372D-F744-936F-6700-083E5BAF9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E34C93-A963-8AF1-9B2C-6BFDB50A66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271EA4-43DD-599C-FA2B-8B957C26E4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A2963E-5AED-7C74-667B-BDCB35C5CD8A}"/>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6" name="Footer Placeholder 5">
            <a:extLst>
              <a:ext uri="{FF2B5EF4-FFF2-40B4-BE49-F238E27FC236}">
                <a16:creationId xmlns:a16="http://schemas.microsoft.com/office/drawing/2014/main" id="{61502545-8212-3A49-408D-5C775EB5D9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89CD47-762C-53CA-D114-5D01EFF6D268}"/>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1637252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0FCD4-6F31-3689-7F3C-2F5A99DC39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0B91F1-49F0-A647-A0BD-F83413B4B5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679B0-73BC-0626-8D42-9BC98E7CA121}"/>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892CCF0-DD49-3EEF-688B-5350396D2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907A0-9CF1-B163-C5F4-9C592F75D8B6}"/>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767528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92CDF4-80BB-7134-5C56-ECEB682E45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3217F3-906B-3AA5-CB7D-915DAE417A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12A5E-DF01-D691-65C4-F630827560C4}"/>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515F7ED-1610-E33F-A246-EF613BB6B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6FDC4E-B86D-35BA-A917-DDBA85ED9CA9}"/>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4210442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2055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BCF18B-107C-9789-CE0F-AE488B8853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0E7D79-BC4D-B8B6-109B-78608D6B5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963D7-38EC-7D9D-8966-0523BBF030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289C1A5-F5B8-8373-E6FC-C0F55212DC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6CCD22-62A6-2AC4-82EB-3F6D8A94DD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4331E6-3F99-40DD-8745-A690142FB3B0}" type="slidenum">
              <a:rPr lang="en-GB" smtClean="0"/>
              <a:t>‹#›</a:t>
            </a:fld>
            <a:endParaRPr lang="en-GB"/>
          </a:p>
        </p:txBody>
      </p:sp>
    </p:spTree>
    <p:extLst>
      <p:ext uri="{BB962C8B-B14F-4D97-AF65-F5344CB8AC3E}">
        <p14:creationId xmlns:p14="http://schemas.microsoft.com/office/powerpoint/2010/main" val="1949967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www.legislation.gov.uk/uksi/2012/2632/schedule/2/made" TargetMode="External"/><Relationship Id="rId4" Type="http://schemas.openxmlformats.org/officeDocument/2006/relationships/hyperlink" Target="https://www.gov.uk/government/publications/the-7-principles-of-public-life"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3.png"/></Relationships>
</file>

<file path=ppt/slides/_rels/slide4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4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image" Target="../media/image37.jpeg"/><Relationship Id="rId5" Type="http://schemas.openxmlformats.org/officeDocument/2006/relationships/diagramQuickStyle" Target="../diagrams/quickStyle3.xml"/><Relationship Id="rId10" Type="http://schemas.openxmlformats.org/officeDocument/2006/relationships/image" Target="../media/image41.jpeg"/><Relationship Id="rId4" Type="http://schemas.openxmlformats.org/officeDocument/2006/relationships/diagramLayout" Target="../diagrams/layout3.xml"/><Relationship Id="rId9" Type="http://schemas.openxmlformats.org/officeDocument/2006/relationships/image" Target="../media/image40.jpeg"/></Relationships>
</file>

<file path=ppt/slides/_rels/slide52.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image" Target="../media/image4.jpeg"/><Relationship Id="rId5" Type="http://schemas.openxmlformats.org/officeDocument/2006/relationships/diagramQuickStyle" Target="../diagrams/quickStyle4.xml"/><Relationship Id="rId10" Type="http://schemas.openxmlformats.org/officeDocument/2006/relationships/image" Target="../media/image44.jpeg"/><Relationship Id="rId4" Type="http://schemas.openxmlformats.org/officeDocument/2006/relationships/diagramLayout" Target="../diagrams/layout4.xml"/><Relationship Id="rId9" Type="http://schemas.openxmlformats.org/officeDocument/2006/relationships/image" Target="../media/image43.jpeg"/></Relationships>
</file>

<file path=ppt/slides/_rels/slide5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image" Target="../media/image37.jpeg"/><Relationship Id="rId5" Type="http://schemas.openxmlformats.org/officeDocument/2006/relationships/diagramQuickStyle" Target="../diagrams/quickStyle5.xml"/><Relationship Id="rId10" Type="http://schemas.openxmlformats.org/officeDocument/2006/relationships/image" Target="../media/image47.jpeg"/><Relationship Id="rId4" Type="http://schemas.openxmlformats.org/officeDocument/2006/relationships/diagramLayout" Target="../diagrams/layout5.xml"/><Relationship Id="rId9" Type="http://schemas.openxmlformats.org/officeDocument/2006/relationships/image" Target="../media/image46.jpeg"/></Relationships>
</file>

<file path=ppt/slides/_rels/slide5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8.png"/><Relationship Id="rId7" Type="http://schemas.openxmlformats.org/officeDocument/2006/relationships/diagramColors" Target="../diagrams/colors6.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37.jpeg"/><Relationship Id="rId4" Type="http://schemas.openxmlformats.org/officeDocument/2006/relationships/diagramData" Target="../diagrams/data6.xml"/><Relationship Id="rId9" Type="http://schemas.openxmlformats.org/officeDocument/2006/relationships/image" Target="../media/image49.png"/></Relationships>
</file>

<file path=ppt/slides/_rels/slide55.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image" Target="../media/image37.jpeg"/><Relationship Id="rId5" Type="http://schemas.openxmlformats.org/officeDocument/2006/relationships/diagramQuickStyle" Target="../diagrams/quickStyle7.xml"/><Relationship Id="rId10" Type="http://schemas.openxmlformats.org/officeDocument/2006/relationships/image" Target="../media/image52.jpeg"/><Relationship Id="rId4" Type="http://schemas.openxmlformats.org/officeDocument/2006/relationships/diagramLayout" Target="../diagrams/layout7.xml"/><Relationship Id="rId9" Type="http://schemas.openxmlformats.org/officeDocument/2006/relationships/image" Target="../media/image51.jpeg"/></Relationships>
</file>

<file path=ppt/slides/_rels/slide56.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8.xml"/><Relationship Id="rId7" Type="http://schemas.microsoft.com/office/2007/relationships/diagramDrawing" Target="../diagrams/drawing8.xml"/><Relationship Id="rId12" Type="http://schemas.openxmlformats.org/officeDocument/2006/relationships/image" Target="../media/image4.jpe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image" Target="../media/image56.jpeg"/><Relationship Id="rId5" Type="http://schemas.openxmlformats.org/officeDocument/2006/relationships/diagramQuickStyle" Target="../diagrams/quickStyle8.xml"/><Relationship Id="rId10" Type="http://schemas.openxmlformats.org/officeDocument/2006/relationships/image" Target="../media/image55.jpeg"/><Relationship Id="rId4" Type="http://schemas.openxmlformats.org/officeDocument/2006/relationships/diagramLayout" Target="../diagrams/layout8.xml"/><Relationship Id="rId9" Type="http://schemas.openxmlformats.org/officeDocument/2006/relationships/image" Target="../media/image54.jpeg"/></Relationships>
</file>

<file path=ppt/slides/_rels/slide5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image" Target="../media/image60.jpeg"/><Relationship Id="rId5" Type="http://schemas.openxmlformats.org/officeDocument/2006/relationships/diagramQuickStyle" Target="../diagrams/quickStyle9.xml"/><Relationship Id="rId10" Type="http://schemas.openxmlformats.org/officeDocument/2006/relationships/image" Target="../media/image59.jpeg"/><Relationship Id="rId4" Type="http://schemas.openxmlformats.org/officeDocument/2006/relationships/diagramLayout" Target="../diagrams/layout9.xml"/><Relationship Id="rId9" Type="http://schemas.openxmlformats.org/officeDocument/2006/relationships/image" Target="../media/image58.jpeg"/></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show="0">
  <p:cSld>
    <p:bg>
      <p:bgPr>
        <a:blipFill>
          <a:blip r:embed="rId2"/>
          <a:stretch>
            <a:fillRect l="-1000" r="-1000"/>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2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4D05A0-5018-2700-42E4-14A36B47C405}"/>
              </a:ext>
            </a:extLst>
          </p:cNvPr>
          <p:cNvSpPr>
            <a:spLocks noGrp="1"/>
          </p:cNvSpPr>
          <p:nvPr>
            <p:ph type="ctrTitle"/>
          </p:nvPr>
        </p:nvSpPr>
        <p:spPr>
          <a:xfrm>
            <a:off x="1524003" y="1999615"/>
            <a:ext cx="9144000" cy="2764028"/>
          </a:xfrm>
        </p:spPr>
        <p:txBody>
          <a:bodyPr anchor="ctr">
            <a:normAutofit/>
          </a:bodyPr>
          <a:lstStyle/>
          <a:p>
            <a:br>
              <a:rPr lang="en-GB" sz="6100"/>
            </a:br>
            <a:r>
              <a:rPr lang="en-GB" sz="4000"/>
              <a:t>Preparing for the Role of Constable – Week 1 part 1</a:t>
            </a:r>
          </a:p>
        </p:txBody>
      </p:sp>
      <p:sp>
        <p:nvSpPr>
          <p:cNvPr id="3" name="Subtitle 2">
            <a:extLst>
              <a:ext uri="{FF2B5EF4-FFF2-40B4-BE49-F238E27FC236}">
                <a16:creationId xmlns:a16="http://schemas.microsoft.com/office/drawing/2014/main" id="{A9F4751C-1F91-7CA8-545B-53C2A34D9B83}"/>
              </a:ext>
            </a:extLst>
          </p:cNvPr>
          <p:cNvSpPr>
            <a:spLocks noGrp="1"/>
          </p:cNvSpPr>
          <p:nvPr>
            <p:ph type="subTitle" idx="1"/>
          </p:nvPr>
        </p:nvSpPr>
        <p:spPr>
          <a:xfrm>
            <a:off x="1966912" y="5645150"/>
            <a:ext cx="8258176" cy="631825"/>
          </a:xfrm>
        </p:spPr>
        <p:txBody>
          <a:bodyPr vert="horz" lIns="91440" tIns="45720" rIns="91440" bIns="45720" rtlCol="0" anchor="ctr">
            <a:normAutofit/>
          </a:bodyPr>
          <a:lstStyle/>
          <a:p>
            <a:r>
              <a:rPr lang="en-GB" sz="2800"/>
              <a:t>BMPL6013A</a:t>
            </a:r>
          </a:p>
        </p:txBody>
      </p:sp>
      <p:sp>
        <p:nvSpPr>
          <p:cNvPr id="33" name="Rectangle 3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2028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sign with white text&#10;&#10;AI-generated content may be incorrect.">
            <a:extLst>
              <a:ext uri="{FF2B5EF4-FFF2-40B4-BE49-F238E27FC236}">
                <a16:creationId xmlns:a16="http://schemas.microsoft.com/office/drawing/2014/main" id="{F0F80FF7-3C4C-7E6E-6973-53B7B5A4D601}"/>
              </a:ext>
            </a:extLst>
          </p:cNvPr>
          <p:cNvPicPr>
            <a:picLocks noChangeAspect="1"/>
          </p:cNvPicPr>
          <p:nvPr/>
        </p:nvPicPr>
        <p:blipFill>
          <a:blip r:embed="rId3"/>
          <a:srcRect t="240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3491489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background with white text and symbols&#10;&#10;AI-generated content may be incorrect.">
            <a:extLst>
              <a:ext uri="{FF2B5EF4-FFF2-40B4-BE49-F238E27FC236}">
                <a16:creationId xmlns:a16="http://schemas.microsoft.com/office/drawing/2014/main" id="{3617F971-DDBC-6D82-309C-AE19EA4AEE15}"/>
              </a:ext>
            </a:extLst>
          </p:cNvPr>
          <p:cNvPicPr>
            <a:picLocks noChangeAspect="1"/>
          </p:cNvPicPr>
          <p:nvPr/>
        </p:nvPicPr>
        <p:blipFill>
          <a:blip r:embed="rId3"/>
          <a:stretch>
            <a:fillRect/>
          </a:stretch>
        </p:blipFill>
        <p:spPr>
          <a:xfrm>
            <a:off x="618027" y="63500"/>
            <a:ext cx="10955945" cy="59436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3690F422-74DD-3C5C-341E-F69C0F424072}"/>
              </a:ext>
            </a:extLst>
          </p:cNvPr>
          <p:cNvPicPr>
            <a:picLocks noChangeAspect="1"/>
          </p:cNvPicPr>
          <p:nvPr/>
        </p:nvPicPr>
        <p:blipFill>
          <a:blip r:embed="rId4"/>
          <a:stretch>
            <a:fillRect/>
          </a:stretch>
        </p:blipFill>
        <p:spPr>
          <a:xfrm>
            <a:off x="0" y="6004039"/>
            <a:ext cx="12192000" cy="904169"/>
          </a:xfrm>
          <a:prstGeom prst="rect">
            <a:avLst/>
          </a:prstGeom>
        </p:spPr>
      </p:pic>
    </p:spTree>
    <p:extLst>
      <p:ext uri="{BB962C8B-B14F-4D97-AF65-F5344CB8AC3E}">
        <p14:creationId xmlns:p14="http://schemas.microsoft.com/office/powerpoint/2010/main" val="2908626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86F59-53CF-CF47-D055-8C270C44B564}"/>
              </a:ext>
            </a:extLst>
          </p:cNvPr>
          <p:cNvSpPr>
            <a:spLocks noGrp="1"/>
          </p:cNvSpPr>
          <p:nvPr>
            <p:ph type="title"/>
          </p:nvPr>
        </p:nvSpPr>
        <p:spPr>
          <a:xfrm>
            <a:off x="1371599" y="294538"/>
            <a:ext cx="9895951" cy="1033669"/>
          </a:xfrm>
        </p:spPr>
        <p:txBody>
          <a:bodyPr>
            <a:normAutofit/>
          </a:bodyPr>
          <a:lstStyle/>
          <a:p>
            <a:pPr algn="ctr"/>
            <a:r>
              <a:rPr lang="en-GB" sz="4000">
                <a:solidFill>
                  <a:srgbClr val="FFFF00"/>
                </a:solidFill>
              </a:rPr>
              <a:t>Module Aim</a:t>
            </a:r>
            <a:endParaRPr lang="en-US"/>
          </a:p>
        </p:txBody>
      </p:sp>
      <p:sp>
        <p:nvSpPr>
          <p:cNvPr id="3" name="Content Placeholder 2">
            <a:extLst>
              <a:ext uri="{FF2B5EF4-FFF2-40B4-BE49-F238E27FC236}">
                <a16:creationId xmlns:a16="http://schemas.microsoft.com/office/drawing/2014/main" id="{DB7E6DEA-BF90-7DE7-2269-5BE5ECBC61BC}"/>
              </a:ext>
            </a:extLst>
          </p:cNvPr>
          <p:cNvSpPr>
            <a:spLocks noGrp="1"/>
          </p:cNvSpPr>
          <p:nvPr>
            <p:ph idx="1"/>
          </p:nvPr>
        </p:nvSpPr>
        <p:spPr>
          <a:xfrm>
            <a:off x="1371599" y="2318197"/>
            <a:ext cx="9724031" cy="3683358"/>
          </a:xfrm>
        </p:spPr>
        <p:txBody>
          <a:bodyPr anchor="ctr">
            <a:normAutofit/>
          </a:bodyPr>
          <a:lstStyle/>
          <a:p>
            <a:pPr marL="0" indent="0" algn="just">
              <a:buNone/>
            </a:pPr>
            <a:r>
              <a:rPr lang="en-GB">
                <a:solidFill>
                  <a:srgbClr val="FFFF00"/>
                </a:solidFill>
                <a:latin typeface="Arial"/>
                <a:cs typeface="Arial"/>
              </a:rPr>
              <a:t>To equip the student with a further comprehensive understanding around how policing-related decisions can be made, founded upon critical thinking, complex professional situations, and contexts discussed over the duration of the Professional Policing degree.</a:t>
            </a:r>
            <a:r>
              <a:rPr lang="en-GB">
                <a:latin typeface="Arial"/>
                <a:cs typeface="Arial"/>
              </a:rPr>
              <a:t> </a:t>
            </a:r>
            <a:endParaRPr lang="en-US"/>
          </a:p>
        </p:txBody>
      </p:sp>
      <p:pic>
        <p:nvPicPr>
          <p:cNvPr id="4" name="Picture 3" descr="A blue square with white lines&#10;&#10;AI-generated content may be incorrect.">
            <a:extLst>
              <a:ext uri="{FF2B5EF4-FFF2-40B4-BE49-F238E27FC236}">
                <a16:creationId xmlns:a16="http://schemas.microsoft.com/office/drawing/2014/main" id="{22D5F749-900B-E406-2886-662CE4942D3D}"/>
              </a:ext>
            </a:extLst>
          </p:cNvPr>
          <p:cNvPicPr>
            <a:picLocks noChangeAspect="1"/>
          </p:cNvPicPr>
          <p:nvPr/>
        </p:nvPicPr>
        <p:blipFill>
          <a:blip r:embed="rId2"/>
          <a:stretch>
            <a:fillRect/>
          </a:stretch>
        </p:blipFill>
        <p:spPr>
          <a:xfrm>
            <a:off x="0" y="6004039"/>
            <a:ext cx="12192000" cy="904169"/>
          </a:xfrm>
          <a:prstGeom prst="rect">
            <a:avLst/>
          </a:prstGeom>
        </p:spPr>
      </p:pic>
    </p:spTree>
    <p:extLst>
      <p:ext uri="{BB962C8B-B14F-4D97-AF65-F5344CB8AC3E}">
        <p14:creationId xmlns:p14="http://schemas.microsoft.com/office/powerpoint/2010/main" val="2815376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4A5A8-04B5-1B62-2A4B-46A3B8B71F22}"/>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Module Learning Outcomes</a:t>
            </a:r>
          </a:p>
        </p:txBody>
      </p:sp>
      <p:graphicFrame>
        <p:nvGraphicFramePr>
          <p:cNvPr id="18" name="Content Placeholder 2">
            <a:extLst>
              <a:ext uri="{FF2B5EF4-FFF2-40B4-BE49-F238E27FC236}">
                <a16:creationId xmlns:a16="http://schemas.microsoft.com/office/drawing/2014/main" id="{CFB34859-7B33-CDD3-E041-BE39F78D283B}"/>
              </a:ext>
            </a:extLst>
          </p:cNvPr>
          <p:cNvGraphicFramePr>
            <a:graphicFrameLocks noGrp="1"/>
          </p:cNvGraphicFramePr>
          <p:nvPr>
            <p:ph idx="1"/>
            <p:extLst>
              <p:ext uri="{D42A27DB-BD31-4B8C-83A1-F6EECF244321}">
                <p14:modId xmlns:p14="http://schemas.microsoft.com/office/powerpoint/2010/main" val="41059448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descr="A blue square with white lines&#10;&#10;AI-generated content may be incorrect.">
            <a:extLst>
              <a:ext uri="{FF2B5EF4-FFF2-40B4-BE49-F238E27FC236}">
                <a16:creationId xmlns:a16="http://schemas.microsoft.com/office/drawing/2014/main" id="{77DEEDED-C7D3-E462-F930-6B5B6D98B0A0}"/>
              </a:ext>
            </a:extLst>
          </p:cNvPr>
          <p:cNvPicPr>
            <a:picLocks noChangeAspect="1"/>
          </p:cNvPicPr>
          <p:nvPr/>
        </p:nvPicPr>
        <p:blipFill>
          <a:blip r:embed="rId7"/>
          <a:stretch>
            <a:fillRect/>
          </a:stretch>
        </p:blipFill>
        <p:spPr>
          <a:xfrm>
            <a:off x="0" y="1118889"/>
            <a:ext cx="12192000" cy="904169"/>
          </a:xfrm>
          <a:prstGeom prst="rect">
            <a:avLst/>
          </a:prstGeom>
        </p:spPr>
      </p:pic>
    </p:spTree>
    <p:extLst>
      <p:ext uri="{BB962C8B-B14F-4D97-AF65-F5344CB8AC3E}">
        <p14:creationId xmlns:p14="http://schemas.microsoft.com/office/powerpoint/2010/main" val="1977135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chart with white text&#10;&#10;AI-generated content may be incorrect.">
            <a:extLst>
              <a:ext uri="{FF2B5EF4-FFF2-40B4-BE49-F238E27FC236}">
                <a16:creationId xmlns:a16="http://schemas.microsoft.com/office/drawing/2014/main" id="{5AB9C56A-9DD4-096B-4335-618D4BBE1716}"/>
              </a:ext>
            </a:extLst>
          </p:cNvPr>
          <p:cNvPicPr>
            <a:picLocks noChangeAspect="1"/>
          </p:cNvPicPr>
          <p:nvPr/>
        </p:nvPicPr>
        <p:blipFill>
          <a:blip r:embed="rId3"/>
          <a:stretch>
            <a:fillRect/>
          </a:stretch>
        </p:blipFill>
        <p:spPr>
          <a:xfrm>
            <a:off x="541231" y="457200"/>
            <a:ext cx="11109538" cy="5943600"/>
          </a:xfrm>
          <a:prstGeom prst="rect">
            <a:avLst/>
          </a:prstGeom>
        </p:spPr>
      </p:pic>
    </p:spTree>
    <p:extLst>
      <p:ext uri="{BB962C8B-B14F-4D97-AF65-F5344CB8AC3E}">
        <p14:creationId xmlns:p14="http://schemas.microsoft.com/office/powerpoint/2010/main" val="2558503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9CCC27-57AE-64E1-0C25-F5C748E8D5B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9756D0-0CE7-4CA0-954B-F9E1E98B2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C68E4E-D207-BB2B-6823-7A64819AC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0EAFDFC-AE73-F4ED-4E11-21F2AC6DC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3B381C-D1D4-AF6F-8FF4-A2BD6FA83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square with white lines&#10;&#10;AI-generated content may be incorrect.">
            <a:extLst>
              <a:ext uri="{FF2B5EF4-FFF2-40B4-BE49-F238E27FC236}">
                <a16:creationId xmlns:a16="http://schemas.microsoft.com/office/drawing/2014/main" id="{A17214B2-EAC1-9AD1-A687-EB2C20271C84}"/>
              </a:ext>
            </a:extLst>
          </p:cNvPr>
          <p:cNvPicPr>
            <a:picLocks noChangeAspect="1"/>
          </p:cNvPicPr>
          <p:nvPr/>
        </p:nvPicPr>
        <p:blipFill>
          <a:blip r:embed="rId3"/>
          <a:stretch>
            <a:fillRect/>
          </a:stretch>
        </p:blipFill>
        <p:spPr>
          <a:xfrm>
            <a:off x="0" y="5951848"/>
            <a:ext cx="12192000" cy="904169"/>
          </a:xfrm>
          <a:prstGeom prst="rect">
            <a:avLst/>
          </a:prstGeom>
        </p:spPr>
      </p:pic>
      <p:sp>
        <p:nvSpPr>
          <p:cNvPr id="4" name="Content Placeholder 3">
            <a:extLst>
              <a:ext uri="{FF2B5EF4-FFF2-40B4-BE49-F238E27FC236}">
                <a16:creationId xmlns:a16="http://schemas.microsoft.com/office/drawing/2014/main" id="{F2DC18C2-4B75-572C-88B4-4A82B792281D}"/>
              </a:ext>
            </a:extLst>
          </p:cNvPr>
          <p:cNvSpPr>
            <a:spLocks noGrp="1"/>
          </p:cNvSpPr>
          <p:nvPr>
            <p:ph idx="1"/>
          </p:nvPr>
        </p:nvSpPr>
        <p:spPr>
          <a:xfrm>
            <a:off x="838200" y="749300"/>
            <a:ext cx="10515600" cy="5427663"/>
          </a:xfrm>
        </p:spPr>
        <p:txBody>
          <a:bodyPr vert="horz" lIns="91440" tIns="45720" rIns="91440" bIns="45720" rtlCol="0" anchor="t">
            <a:normAutofit fontScale="92500" lnSpcReduction="20000"/>
          </a:bodyPr>
          <a:lstStyle/>
          <a:p>
            <a:pPr algn="ctr"/>
            <a:r>
              <a:rPr lang="en-GB" sz="4000" b="1" u="sng">
                <a:solidFill>
                  <a:srgbClr val="FFC000"/>
                </a:solidFill>
              </a:rPr>
              <a:t>Group task – 10 minutes</a:t>
            </a:r>
            <a:endParaRPr lang="en-US" u="sng"/>
          </a:p>
          <a:p>
            <a:endParaRPr lang="en-GB">
              <a:solidFill>
                <a:srgbClr val="FFC000"/>
              </a:solidFill>
            </a:endParaRPr>
          </a:p>
          <a:p>
            <a:r>
              <a:rPr lang="en-GB">
                <a:solidFill>
                  <a:srgbClr val="FFC000"/>
                </a:solidFill>
              </a:rPr>
              <a:t>What are the skills, values and competencies required of Police Officers?</a:t>
            </a:r>
            <a:endParaRPr lang="en-GB"/>
          </a:p>
          <a:p>
            <a:r>
              <a:rPr lang="en-GB">
                <a:solidFill>
                  <a:srgbClr val="FFC000"/>
                </a:solidFill>
              </a:rPr>
              <a:t>Why are these important?</a:t>
            </a:r>
          </a:p>
          <a:p>
            <a:endParaRPr lang="en-GB">
              <a:solidFill>
                <a:srgbClr val="FFC000"/>
              </a:solidFill>
              <a:ea typeface="+mn-lt"/>
              <a:cs typeface="+mn-lt"/>
            </a:endParaRPr>
          </a:p>
          <a:p>
            <a:r>
              <a:rPr lang="en-GB" sz="1800" i="1">
                <a:solidFill>
                  <a:schemeClr val="bg1"/>
                </a:solidFill>
                <a:ea typeface="+mn-lt"/>
                <a:cs typeface="+mn-lt"/>
                <a:hlinkClick r:id="rId4">
                  <a:extLst>
                    <a:ext uri="{A12FA001-AC4F-418D-AE19-62706E023703}">
                      <ahyp:hlinkClr xmlns:ahyp="http://schemas.microsoft.com/office/drawing/2018/hyperlinkcolor" val="tx"/>
                    </a:ext>
                  </a:extLst>
                </a:hlinkClick>
              </a:rPr>
              <a:t>Code of Ethics - 7 Principles of Public Life</a:t>
            </a:r>
            <a:endParaRPr lang="en-GB" sz="1800" i="1">
              <a:solidFill>
                <a:schemeClr val="bg1"/>
              </a:solidFill>
            </a:endParaRPr>
          </a:p>
          <a:p>
            <a:r>
              <a:rPr lang="en-GB" sz="1800" i="1">
                <a:solidFill>
                  <a:schemeClr val="bg1"/>
                </a:solidFill>
                <a:ea typeface="+mn-lt"/>
                <a:cs typeface="+mn-lt"/>
                <a:hlinkClick r:id="rId5">
                  <a:extLst>
                    <a:ext uri="{A12FA001-AC4F-418D-AE19-62706E023703}">
                      <ahyp:hlinkClr xmlns:ahyp="http://schemas.microsoft.com/office/drawing/2018/hyperlinkcolor" val="tx"/>
                    </a:ext>
                  </a:extLst>
                </a:hlinkClick>
              </a:rPr>
              <a:t>Standards of Police Professional Behaviour</a:t>
            </a:r>
            <a:endParaRPr lang="en-GB" sz="1800" i="1">
              <a:solidFill>
                <a:schemeClr val="bg1"/>
              </a:solidFill>
            </a:endParaRPr>
          </a:p>
          <a:p>
            <a:endParaRPr lang="en-GB">
              <a:solidFill>
                <a:srgbClr val="FFC000"/>
              </a:solidFill>
            </a:endParaRPr>
          </a:p>
          <a:p>
            <a:pPr lvl="1">
              <a:buFont typeface="Courier New" panose="020B0604020202020204" pitchFamily="34" charset="0"/>
              <a:buChar char="o"/>
            </a:pPr>
            <a:r>
              <a:rPr lang="en-GB">
                <a:solidFill>
                  <a:srgbClr val="FFC000"/>
                </a:solidFill>
              </a:rPr>
              <a:t>Nominate a spokesperson per group.</a:t>
            </a:r>
          </a:p>
          <a:p>
            <a:pPr lvl="1">
              <a:buFont typeface="Courier New" panose="020B0604020202020204" pitchFamily="34" charset="0"/>
              <a:buChar char="o"/>
            </a:pPr>
            <a:r>
              <a:rPr lang="en-GB">
                <a:solidFill>
                  <a:srgbClr val="FFC000"/>
                </a:solidFill>
              </a:rPr>
              <a:t>Report back on your discussions.</a:t>
            </a:r>
          </a:p>
          <a:p>
            <a:pPr lvl="1">
              <a:buFont typeface="Courier New" panose="020B0604020202020204" pitchFamily="34" charset="0"/>
              <a:buChar char="o"/>
            </a:pPr>
            <a:endParaRPr lang="en-GB">
              <a:solidFill>
                <a:srgbClr val="FFC000"/>
              </a:solidFill>
            </a:endParaRPr>
          </a:p>
          <a:p>
            <a:pPr lvl="1">
              <a:buFont typeface="Courier New" panose="020B0604020202020204" pitchFamily="34" charset="0"/>
              <a:buChar char="o"/>
            </a:pPr>
            <a:endParaRPr lang="en-GB">
              <a:solidFill>
                <a:srgbClr val="FFC000"/>
              </a:solidFill>
            </a:endParaRPr>
          </a:p>
          <a:p>
            <a:r>
              <a:rPr lang="en-GB">
                <a:solidFill>
                  <a:srgbClr val="FFC000"/>
                </a:solidFill>
              </a:rPr>
              <a:t>Create a class contract based on these discussions</a:t>
            </a:r>
          </a:p>
        </p:txBody>
      </p:sp>
    </p:spTree>
    <p:extLst>
      <p:ext uri="{BB962C8B-B14F-4D97-AF65-F5344CB8AC3E}">
        <p14:creationId xmlns:p14="http://schemas.microsoft.com/office/powerpoint/2010/main" val="932693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358C9869-EE89-F04E-BD2D-B27048DB77DD}"/>
            </a:ext>
          </a:extLst>
        </p:cNvPr>
        <p:cNvGrpSpPr/>
        <p:nvPr/>
      </p:nvGrpSpPr>
      <p:grpSpPr>
        <a:xfrm>
          <a:off x="0" y="0"/>
          <a:ext cx="0" cy="0"/>
          <a:chOff x="0" y="0"/>
          <a:chExt cx="0" cy="0"/>
        </a:xfrm>
      </p:grpSpPr>
      <p:pic>
        <p:nvPicPr>
          <p:cNvPr id="2" name="Picture 1" descr="A blue square with white lines&#10;&#10;AI-generated content may be incorrect.">
            <a:extLst>
              <a:ext uri="{FF2B5EF4-FFF2-40B4-BE49-F238E27FC236}">
                <a16:creationId xmlns:a16="http://schemas.microsoft.com/office/drawing/2014/main" id="{02F307EC-DEB0-D860-CC22-A312C539AB3B}"/>
              </a:ext>
            </a:extLst>
          </p:cNvPr>
          <p:cNvPicPr>
            <a:picLocks noChangeAspect="1"/>
          </p:cNvPicPr>
          <p:nvPr/>
        </p:nvPicPr>
        <p:blipFill>
          <a:blip r:embed="rId2"/>
          <a:stretch>
            <a:fillRect/>
          </a:stretch>
        </p:blipFill>
        <p:spPr>
          <a:xfrm>
            <a:off x="0" y="5951848"/>
            <a:ext cx="12192000" cy="904169"/>
          </a:xfrm>
          <a:prstGeom prst="rect">
            <a:avLst/>
          </a:prstGeom>
        </p:spPr>
      </p:pic>
      <p:sp>
        <p:nvSpPr>
          <p:cNvPr id="3" name="Title 2">
            <a:extLst>
              <a:ext uri="{FF2B5EF4-FFF2-40B4-BE49-F238E27FC236}">
                <a16:creationId xmlns:a16="http://schemas.microsoft.com/office/drawing/2014/main" id="{0B8BEE2E-593C-8899-36C8-088A8374FA18}"/>
              </a:ext>
            </a:extLst>
          </p:cNvPr>
          <p:cNvSpPr>
            <a:spLocks noGrp="1"/>
          </p:cNvSpPr>
          <p:nvPr>
            <p:ph type="ctrTitle"/>
          </p:nvPr>
        </p:nvSpPr>
        <p:spPr/>
        <p:txBody>
          <a:bodyPr/>
          <a:lstStyle/>
          <a:p>
            <a:pPr algn="ctr"/>
            <a:r>
              <a:rPr lang="en-GB" b="1">
                <a:solidFill>
                  <a:srgbClr val="FFFF00"/>
                </a:solidFill>
              </a:rPr>
              <a:t>Class Contract</a:t>
            </a:r>
            <a:endParaRPr lang="en-US">
              <a:solidFill>
                <a:srgbClr val="FFFF00"/>
              </a:solidFill>
            </a:endParaRPr>
          </a:p>
        </p:txBody>
      </p:sp>
      <p:sp>
        <p:nvSpPr>
          <p:cNvPr id="4" name="Content Placeholder 3">
            <a:extLst>
              <a:ext uri="{FF2B5EF4-FFF2-40B4-BE49-F238E27FC236}">
                <a16:creationId xmlns:a16="http://schemas.microsoft.com/office/drawing/2014/main" id="{266A8582-53EE-5AE4-A665-28D550E9D9C4}"/>
              </a:ext>
            </a:extLst>
          </p:cNvPr>
          <p:cNvSpPr>
            <a:spLocks noGrp="1"/>
          </p:cNvSpPr>
          <p:nvPr>
            <p:ph type="subTitle" idx="1"/>
          </p:nvPr>
        </p:nvSpPr>
        <p:spPr/>
        <p:txBody>
          <a:bodyPr vert="horz" lIns="91440" tIns="45720" rIns="91440" bIns="45720" rtlCol="0" anchor="t">
            <a:normAutofit/>
          </a:bodyPr>
          <a:lstStyle/>
          <a:p>
            <a:endParaRPr lang="en-GB" sz="2000">
              <a:solidFill>
                <a:srgbClr val="FFC000"/>
              </a:solidFill>
            </a:endParaRPr>
          </a:p>
          <a:p>
            <a:pPr marL="0" indent="0">
              <a:buNone/>
            </a:pPr>
            <a:endParaRPr lang="en-GB" sz="2000">
              <a:solidFill>
                <a:srgbClr val="FFC000"/>
              </a:solidFill>
            </a:endParaRPr>
          </a:p>
          <a:p>
            <a:endParaRPr lang="en-GB">
              <a:solidFill>
                <a:srgbClr val="FFC000"/>
              </a:solidFill>
            </a:endParaRPr>
          </a:p>
          <a:p>
            <a:endParaRPr lang="en-GB">
              <a:solidFill>
                <a:srgbClr val="FFC000"/>
              </a:solidFill>
            </a:endParaRPr>
          </a:p>
        </p:txBody>
      </p:sp>
      <p:sp>
        <p:nvSpPr>
          <p:cNvPr id="5" name="Content Placeholder 4">
            <a:extLst>
              <a:ext uri="{FF2B5EF4-FFF2-40B4-BE49-F238E27FC236}">
                <a16:creationId xmlns:a16="http://schemas.microsoft.com/office/drawing/2014/main" id="{563835FA-8CA2-3AAE-2C04-A5E8B151A7A7}"/>
              </a:ext>
            </a:extLst>
          </p:cNvPr>
          <p:cNvSpPr>
            <a:spLocks noGrp="1"/>
          </p:cNvSpPr>
          <p:nvPr>
            <p:ph sz="quarter" idx="4294967295"/>
          </p:nvPr>
        </p:nvSpPr>
        <p:spPr>
          <a:xfrm>
            <a:off x="7008813" y="2505075"/>
            <a:ext cx="5183187" cy="3684588"/>
          </a:xfrm>
        </p:spPr>
        <p:txBody>
          <a:bodyPr vert="horz" lIns="91440" tIns="45720" rIns="91440" bIns="45720" rtlCol="0" anchor="t">
            <a:normAutofit/>
          </a:bodyPr>
          <a:lstStyle/>
          <a:p>
            <a:endParaRPr lang="en-GB"/>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78278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E212-1DD2-F8B7-DA87-DCE5A23B5FCE}"/>
              </a:ext>
            </a:extLst>
          </p:cNvPr>
          <p:cNvSpPr>
            <a:spLocks noGrp="1"/>
          </p:cNvSpPr>
          <p:nvPr>
            <p:ph type="title"/>
          </p:nvPr>
        </p:nvSpPr>
        <p:spPr/>
        <p:txBody>
          <a:bodyPr/>
          <a:lstStyle/>
          <a:p>
            <a:r>
              <a:rPr lang="en-GB" u="sng">
                <a:solidFill>
                  <a:srgbClr val="FFFF00"/>
                </a:solidFill>
              </a:rPr>
              <a:t>Class Contract 2026</a:t>
            </a:r>
          </a:p>
        </p:txBody>
      </p:sp>
      <p:sp>
        <p:nvSpPr>
          <p:cNvPr id="3" name="Content Placeholder 2">
            <a:extLst>
              <a:ext uri="{FF2B5EF4-FFF2-40B4-BE49-F238E27FC236}">
                <a16:creationId xmlns:a16="http://schemas.microsoft.com/office/drawing/2014/main" id="{E7C78FF4-19F3-A1F5-90EB-7329B408162D}"/>
              </a:ext>
            </a:extLst>
          </p:cNvPr>
          <p:cNvSpPr>
            <a:spLocks noGrp="1"/>
          </p:cNvSpPr>
          <p:nvPr>
            <p:ph sz="half" idx="1"/>
          </p:nvPr>
        </p:nvSpPr>
        <p:spPr/>
        <p:txBody>
          <a:bodyPr vert="horz" lIns="91440" tIns="45720" rIns="91440" bIns="45720" rtlCol="0" anchor="t">
            <a:normAutofit fontScale="92500"/>
          </a:bodyPr>
          <a:lstStyle/>
          <a:p>
            <a:r>
              <a:rPr lang="en-GB">
                <a:solidFill>
                  <a:srgbClr val="FFFF00"/>
                </a:solidFill>
              </a:rPr>
              <a:t>We will Communicate effectively.</a:t>
            </a:r>
          </a:p>
          <a:p>
            <a:r>
              <a:rPr lang="en-GB">
                <a:solidFill>
                  <a:srgbClr val="FFFF00"/>
                </a:solidFill>
              </a:rPr>
              <a:t>We will have integrity – we will be honest.</a:t>
            </a:r>
          </a:p>
          <a:p>
            <a:r>
              <a:rPr lang="en-GB">
                <a:solidFill>
                  <a:srgbClr val="FFFF00"/>
                </a:solidFill>
              </a:rPr>
              <a:t>We will be fit to study and contribute in class.</a:t>
            </a:r>
          </a:p>
          <a:p>
            <a:r>
              <a:rPr lang="en-GB">
                <a:solidFill>
                  <a:srgbClr val="FFFF00"/>
                </a:solidFill>
              </a:rPr>
              <a:t>We will work as a Team.</a:t>
            </a:r>
          </a:p>
          <a:p>
            <a:r>
              <a:rPr lang="en-GB">
                <a:solidFill>
                  <a:srgbClr val="FFFF00"/>
                </a:solidFill>
              </a:rPr>
              <a:t>We will be unbiased &amp; impartial.</a:t>
            </a:r>
          </a:p>
          <a:p>
            <a:r>
              <a:rPr lang="en-GB">
                <a:solidFill>
                  <a:srgbClr val="FFFF00"/>
                </a:solidFill>
              </a:rPr>
              <a:t>We will take ownership and be accountable. (Timekeeping)</a:t>
            </a:r>
          </a:p>
          <a:p>
            <a:endParaRPr lang="en-GB">
              <a:solidFill>
                <a:srgbClr val="FFFF00"/>
              </a:solidFill>
            </a:endParaRPr>
          </a:p>
        </p:txBody>
      </p:sp>
      <p:sp>
        <p:nvSpPr>
          <p:cNvPr id="4" name="Content Placeholder 3">
            <a:extLst>
              <a:ext uri="{FF2B5EF4-FFF2-40B4-BE49-F238E27FC236}">
                <a16:creationId xmlns:a16="http://schemas.microsoft.com/office/drawing/2014/main" id="{0A82E1A8-8E41-0047-EFFC-14048298480D}"/>
              </a:ext>
            </a:extLst>
          </p:cNvPr>
          <p:cNvSpPr>
            <a:spLocks noGrp="1"/>
          </p:cNvSpPr>
          <p:nvPr>
            <p:ph sz="half" idx="2"/>
          </p:nvPr>
        </p:nvSpPr>
        <p:spPr/>
        <p:txBody>
          <a:bodyPr vert="horz" lIns="91440" tIns="45720" rIns="91440" bIns="45720" rtlCol="0" anchor="t">
            <a:normAutofit fontScale="92500"/>
          </a:bodyPr>
          <a:lstStyle/>
          <a:p>
            <a:r>
              <a:rPr lang="en-GB">
                <a:solidFill>
                  <a:srgbClr val="FFFF00"/>
                </a:solidFill>
              </a:rPr>
              <a:t>We will be reflective.</a:t>
            </a:r>
          </a:p>
          <a:p>
            <a:r>
              <a:rPr lang="en-GB">
                <a:solidFill>
                  <a:srgbClr val="FFFF00"/>
                </a:solidFill>
              </a:rPr>
              <a:t>We will demonstrate good body language.</a:t>
            </a:r>
          </a:p>
          <a:p>
            <a:r>
              <a:rPr lang="en-GB">
                <a:solidFill>
                  <a:srgbClr val="FFFF00"/>
                </a:solidFill>
              </a:rPr>
              <a:t>We will treat each other with respect.</a:t>
            </a:r>
          </a:p>
          <a:p>
            <a:r>
              <a:rPr lang="en-GB">
                <a:solidFill>
                  <a:srgbClr val="FFFF00"/>
                </a:solidFill>
              </a:rPr>
              <a:t>We will be aware of our Community.</a:t>
            </a:r>
          </a:p>
          <a:p>
            <a:r>
              <a:rPr lang="en-GB">
                <a:solidFill>
                  <a:srgbClr val="FFFF00"/>
                </a:solidFill>
              </a:rPr>
              <a:t>We will collaborate well with others.</a:t>
            </a: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80A8D595-290E-9070-09B5-FBE36DFFBC38}"/>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77890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6" name="Picture 5" descr="A blue and white poster with text and icons&#10;&#10;AI-generated content may be incorrect.">
            <a:extLst>
              <a:ext uri="{FF2B5EF4-FFF2-40B4-BE49-F238E27FC236}">
                <a16:creationId xmlns:a16="http://schemas.microsoft.com/office/drawing/2014/main" id="{F9F96C1C-AFBF-499E-3D95-29A1556A0C96}"/>
              </a:ext>
            </a:extLst>
          </p:cNvPr>
          <p:cNvPicPr>
            <a:picLocks noChangeAspect="1"/>
          </p:cNvPicPr>
          <p:nvPr/>
        </p:nvPicPr>
        <p:blipFill>
          <a:blip r:embed="rId2"/>
          <a:stretch>
            <a:fillRect/>
          </a:stretch>
        </p:blipFill>
        <p:spPr>
          <a:xfrm>
            <a:off x="1219980" y="0"/>
            <a:ext cx="9752041" cy="6858000"/>
          </a:xfrm>
          <a:prstGeom prst="rect">
            <a:avLst/>
          </a:prstGeom>
        </p:spPr>
      </p:pic>
      <p:pic>
        <p:nvPicPr>
          <p:cNvPr id="8" name="Picture 7" descr="A blue square with white lines&#10;&#10;AI-generated content may be incorrect.">
            <a:extLst>
              <a:ext uri="{FF2B5EF4-FFF2-40B4-BE49-F238E27FC236}">
                <a16:creationId xmlns:a16="http://schemas.microsoft.com/office/drawing/2014/main" id="{E464EDFD-183C-ED0F-A427-335E6A15A884}"/>
              </a:ext>
            </a:extLst>
          </p:cNvPr>
          <p:cNvPicPr>
            <a:picLocks noChangeAspect="1"/>
          </p:cNvPicPr>
          <p:nvPr/>
        </p:nvPicPr>
        <p:blipFill>
          <a:blip r:embed="rId3"/>
          <a:stretch>
            <a:fillRect/>
          </a:stretch>
        </p:blipFill>
        <p:spPr>
          <a:xfrm>
            <a:off x="0" y="-5607"/>
            <a:ext cx="12192000" cy="904169"/>
          </a:xfrm>
          <a:prstGeom prst="rect">
            <a:avLst/>
          </a:prstGeom>
        </p:spPr>
      </p:pic>
    </p:spTree>
    <p:extLst>
      <p:ext uri="{BB962C8B-B14F-4D97-AF65-F5344CB8AC3E}">
        <p14:creationId xmlns:p14="http://schemas.microsoft.com/office/powerpoint/2010/main" val="1857694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decision model&#10;&#10;AI-generated content may be incorrect.">
            <a:extLst>
              <a:ext uri="{FF2B5EF4-FFF2-40B4-BE49-F238E27FC236}">
                <a16:creationId xmlns:a16="http://schemas.microsoft.com/office/drawing/2014/main" id="{5656ED87-0185-B25D-597F-E56490B822C2}"/>
              </a:ext>
            </a:extLst>
          </p:cNvPr>
          <p:cNvPicPr>
            <a:picLocks noChangeAspect="1"/>
          </p:cNvPicPr>
          <p:nvPr/>
        </p:nvPicPr>
        <p:blipFill>
          <a:blip r:embed="rId3"/>
          <a:stretch>
            <a:fillRect/>
          </a:stretch>
        </p:blipFill>
        <p:spPr>
          <a:xfrm>
            <a:off x="0" y="142217"/>
            <a:ext cx="12192000" cy="6573567"/>
          </a:xfrm>
          <a:prstGeom prst="rect">
            <a:avLst/>
          </a:prstGeom>
        </p:spPr>
      </p:pic>
    </p:spTree>
    <p:extLst>
      <p:ext uri="{BB962C8B-B14F-4D97-AF65-F5344CB8AC3E}">
        <p14:creationId xmlns:p14="http://schemas.microsoft.com/office/powerpoint/2010/main" val="2476422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9219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grid with white text&#10;&#10;AI-generated content may be incorrect.">
            <a:extLst>
              <a:ext uri="{FF2B5EF4-FFF2-40B4-BE49-F238E27FC236}">
                <a16:creationId xmlns:a16="http://schemas.microsoft.com/office/drawing/2014/main" id="{FD2B37D0-4CCA-4E29-B48F-22CD7FFB812C}"/>
              </a:ext>
            </a:extLst>
          </p:cNvPr>
          <p:cNvPicPr>
            <a:picLocks noChangeAspect="1"/>
          </p:cNvPicPr>
          <p:nvPr/>
        </p:nvPicPr>
        <p:blipFill>
          <a:blip r:embed="rId3"/>
          <a:stretch>
            <a:fillRect/>
          </a:stretch>
        </p:blipFill>
        <p:spPr>
          <a:xfrm>
            <a:off x="0" y="170309"/>
            <a:ext cx="12192000" cy="6517382"/>
          </a:xfrm>
          <a:prstGeom prst="rect">
            <a:avLst/>
          </a:prstGeom>
        </p:spPr>
      </p:pic>
    </p:spTree>
    <p:extLst>
      <p:ext uri="{BB962C8B-B14F-4D97-AF65-F5344CB8AC3E}">
        <p14:creationId xmlns:p14="http://schemas.microsoft.com/office/powerpoint/2010/main" val="2962925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grid with white text&#10;&#10;AI-generated content may be incorrect.">
            <a:extLst>
              <a:ext uri="{FF2B5EF4-FFF2-40B4-BE49-F238E27FC236}">
                <a16:creationId xmlns:a16="http://schemas.microsoft.com/office/drawing/2014/main" id="{3C3AC578-6843-E30C-C5FA-601CD82A2B5F}"/>
              </a:ext>
            </a:extLst>
          </p:cNvPr>
          <p:cNvPicPr>
            <a:picLocks noChangeAspect="1"/>
          </p:cNvPicPr>
          <p:nvPr/>
        </p:nvPicPr>
        <p:blipFill>
          <a:blip r:embed="rId3"/>
          <a:stretch>
            <a:fillRect/>
          </a:stretch>
        </p:blipFill>
        <p:spPr>
          <a:xfrm>
            <a:off x="592669" y="457200"/>
            <a:ext cx="11006661" cy="5943600"/>
          </a:xfrm>
          <a:prstGeom prst="rect">
            <a:avLst/>
          </a:prstGeom>
        </p:spPr>
      </p:pic>
    </p:spTree>
    <p:extLst>
      <p:ext uri="{BB962C8B-B14F-4D97-AF65-F5344CB8AC3E}">
        <p14:creationId xmlns:p14="http://schemas.microsoft.com/office/powerpoint/2010/main" val="4257912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hart with white text&#10;&#10;AI-generated content may be incorrect.">
            <a:extLst>
              <a:ext uri="{FF2B5EF4-FFF2-40B4-BE49-F238E27FC236}">
                <a16:creationId xmlns:a16="http://schemas.microsoft.com/office/drawing/2014/main" id="{1F6625F9-2D70-E38F-9726-33BBCFC6BF56}"/>
              </a:ext>
            </a:extLst>
          </p:cNvPr>
          <p:cNvPicPr>
            <a:picLocks noChangeAspect="1"/>
          </p:cNvPicPr>
          <p:nvPr/>
        </p:nvPicPr>
        <p:blipFill>
          <a:blip r:embed="rId3"/>
          <a:stretch>
            <a:fillRect/>
          </a:stretch>
        </p:blipFill>
        <p:spPr>
          <a:xfrm>
            <a:off x="0" y="100509"/>
            <a:ext cx="12192000" cy="6656982"/>
          </a:xfrm>
          <a:prstGeom prst="rect">
            <a:avLst/>
          </a:prstGeom>
        </p:spPr>
      </p:pic>
    </p:spTree>
    <p:extLst>
      <p:ext uri="{BB962C8B-B14F-4D97-AF65-F5344CB8AC3E}">
        <p14:creationId xmlns:p14="http://schemas.microsoft.com/office/powerpoint/2010/main" val="3375104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grid with yellow text&#10;&#10;AI-generated content may be incorrect.">
            <a:extLst>
              <a:ext uri="{FF2B5EF4-FFF2-40B4-BE49-F238E27FC236}">
                <a16:creationId xmlns:a16="http://schemas.microsoft.com/office/drawing/2014/main" id="{ADE2A6C2-D4F9-DCC3-4805-17DFC2D7AB28}"/>
              </a:ext>
            </a:extLst>
          </p:cNvPr>
          <p:cNvPicPr>
            <a:picLocks noChangeAspect="1"/>
          </p:cNvPicPr>
          <p:nvPr/>
        </p:nvPicPr>
        <p:blipFill>
          <a:blip r:embed="rId3"/>
          <a:stretch>
            <a:fillRect/>
          </a:stretch>
        </p:blipFill>
        <p:spPr>
          <a:xfrm>
            <a:off x="643158" y="457200"/>
            <a:ext cx="10905684" cy="5943600"/>
          </a:xfrm>
          <a:prstGeom prst="rect">
            <a:avLst/>
          </a:prstGeom>
        </p:spPr>
      </p:pic>
    </p:spTree>
    <p:extLst>
      <p:ext uri="{BB962C8B-B14F-4D97-AF65-F5344CB8AC3E}">
        <p14:creationId xmlns:p14="http://schemas.microsoft.com/office/powerpoint/2010/main" val="1162486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step&#10;&#10;AI-generated content may be incorrect.">
            <a:extLst>
              <a:ext uri="{FF2B5EF4-FFF2-40B4-BE49-F238E27FC236}">
                <a16:creationId xmlns:a16="http://schemas.microsoft.com/office/drawing/2014/main" id="{958717DA-A574-3E6A-696B-9D2AB2AD2B08}"/>
              </a:ext>
            </a:extLst>
          </p:cNvPr>
          <p:cNvPicPr>
            <a:picLocks noChangeAspect="1"/>
          </p:cNvPicPr>
          <p:nvPr/>
        </p:nvPicPr>
        <p:blipFill>
          <a:blip r:embed="rId3"/>
          <a:srcRect t="285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217173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background with white text&#10;&#10;AI-generated content may be incorrect.">
            <a:extLst>
              <a:ext uri="{FF2B5EF4-FFF2-40B4-BE49-F238E27FC236}">
                <a16:creationId xmlns:a16="http://schemas.microsoft.com/office/drawing/2014/main" id="{90BB7196-72C5-9DAD-78C0-1158E5962099}"/>
              </a:ext>
            </a:extLst>
          </p:cNvPr>
          <p:cNvPicPr>
            <a:picLocks noChangeAspect="1"/>
          </p:cNvPicPr>
          <p:nvPr/>
        </p:nvPicPr>
        <p:blipFill>
          <a:blip r:embed="rId3"/>
          <a:srcRect t="285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1006475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1404-2ACF-8401-32FF-920CA7C25AE6}"/>
              </a:ext>
            </a:extLst>
          </p:cNvPr>
          <p:cNvSpPr>
            <a:spLocks noGrp="1"/>
          </p:cNvSpPr>
          <p:nvPr>
            <p:ph type="title"/>
          </p:nvPr>
        </p:nvSpPr>
        <p:spPr/>
        <p:txBody>
          <a:bodyPr/>
          <a:lstStyle/>
          <a:p>
            <a:r>
              <a:rPr lang="en-GB" b="1" u="sng">
                <a:solidFill>
                  <a:srgbClr val="FFFF00"/>
                </a:solidFill>
              </a:rPr>
              <a:t>NDM Group activity – Operation Juniper</a:t>
            </a:r>
          </a:p>
        </p:txBody>
      </p:sp>
      <p:sp>
        <p:nvSpPr>
          <p:cNvPr id="3" name="Content Placeholder 2">
            <a:extLst>
              <a:ext uri="{FF2B5EF4-FFF2-40B4-BE49-F238E27FC236}">
                <a16:creationId xmlns:a16="http://schemas.microsoft.com/office/drawing/2014/main" id="{93F89F68-B979-D930-D92A-230C75FD82AE}"/>
              </a:ext>
            </a:extLst>
          </p:cNvPr>
          <p:cNvSpPr>
            <a:spLocks noGrp="1"/>
          </p:cNvSpPr>
          <p:nvPr>
            <p:ph sz="half" idx="1"/>
          </p:nvPr>
        </p:nvSpPr>
        <p:spPr>
          <a:xfrm>
            <a:off x="838200" y="1460282"/>
            <a:ext cx="5181600" cy="4351338"/>
          </a:xfrm>
        </p:spPr>
        <p:txBody>
          <a:bodyPr vert="horz" lIns="91440" tIns="45720" rIns="91440" bIns="45720" rtlCol="0" anchor="t">
            <a:normAutofit fontScale="92500"/>
          </a:bodyPr>
          <a:lstStyle/>
          <a:p>
            <a:r>
              <a:rPr lang="en-GB" sz="1200">
                <a:solidFill>
                  <a:schemeClr val="bg1"/>
                </a:solidFill>
              </a:rPr>
              <a:t>You are a Uniformed Police Constable (PC) on a late shift. You are double-crewed in a marked police vehicle.</a:t>
            </a:r>
          </a:p>
          <a:p>
            <a:r>
              <a:rPr lang="en-GB" sz="1200">
                <a:solidFill>
                  <a:schemeClr val="bg1"/>
                </a:solidFill>
              </a:rPr>
              <a:t>At 19:15 hours, a Grade 1 (Immediate) call is received from a female, </a:t>
            </a:r>
            <a:r>
              <a:rPr lang="en-GB" sz="1200" b="1">
                <a:solidFill>
                  <a:schemeClr val="bg1"/>
                </a:solidFill>
              </a:rPr>
              <a:t>Sarah LEYTON (34)</a:t>
            </a:r>
            <a:r>
              <a:rPr lang="en-GB" sz="1200">
                <a:solidFill>
                  <a:schemeClr val="bg1"/>
                </a:solidFill>
              </a:rPr>
              <a:t>. She is whispering and sounds highly distressed. She states that her ex-partner, </a:t>
            </a:r>
            <a:r>
              <a:rPr lang="en-GB" sz="1200" b="1">
                <a:solidFill>
                  <a:schemeClr val="bg1"/>
                </a:solidFill>
              </a:rPr>
              <a:t>Mark VANE (42)</a:t>
            </a:r>
            <a:r>
              <a:rPr lang="en-GB" sz="1200">
                <a:solidFill>
                  <a:schemeClr val="bg1"/>
                </a:solidFill>
              </a:rPr>
              <a:t>, has just called her mobile phone. He told her: </a:t>
            </a:r>
            <a:r>
              <a:rPr lang="en-GB" sz="1200" i="1">
                <a:solidFill>
                  <a:schemeClr val="bg1"/>
                </a:solidFill>
              </a:rPr>
              <a:t>"I'm coming over now to finish you off. I've got nothing left to lose. I'll take the kids too."</a:t>
            </a:r>
            <a:r>
              <a:rPr lang="en-GB" sz="1200">
                <a:solidFill>
                  <a:schemeClr val="bg1"/>
                </a:solidFill>
              </a:rPr>
              <a:t> The line went dead before the call handler could get more details.</a:t>
            </a:r>
          </a:p>
          <a:p>
            <a:r>
              <a:rPr lang="en-GB" sz="1200" b="1">
                <a:solidFill>
                  <a:schemeClr val="bg1"/>
                </a:solidFill>
              </a:rPr>
              <a:t>Victim’s Address:</a:t>
            </a:r>
            <a:r>
              <a:rPr lang="en-GB" sz="1200">
                <a:solidFill>
                  <a:schemeClr val="bg1"/>
                </a:solidFill>
              </a:rPr>
              <a:t> 14 Willow Court, Highbridge (A second-floor flat in a social housing complex).</a:t>
            </a:r>
          </a:p>
          <a:p>
            <a:r>
              <a:rPr lang="en-GB" sz="1200" b="1">
                <a:solidFill>
                  <a:schemeClr val="bg1"/>
                </a:solidFill>
              </a:rPr>
              <a:t>Suspect’s Address:</a:t>
            </a:r>
            <a:r>
              <a:rPr lang="en-GB" sz="1200">
                <a:solidFill>
                  <a:schemeClr val="bg1"/>
                </a:solidFill>
              </a:rPr>
              <a:t> 3A Station Road, Highbridge (A bedsit approx. 1.5 miles away).</a:t>
            </a:r>
          </a:p>
          <a:p>
            <a:r>
              <a:rPr lang="en-GB" sz="1200" b="1">
                <a:solidFill>
                  <a:schemeClr val="bg1"/>
                </a:solidFill>
              </a:rPr>
              <a:t>Children involved:</a:t>
            </a:r>
            <a:r>
              <a:rPr lang="en-GB" sz="1200">
                <a:solidFill>
                  <a:schemeClr val="bg1"/>
                </a:solidFill>
              </a:rPr>
              <a:t> </a:t>
            </a:r>
          </a:p>
          <a:p>
            <a:pPr lvl="1"/>
            <a:r>
              <a:rPr lang="en-GB" sz="1200">
                <a:solidFill>
                  <a:schemeClr val="bg1"/>
                </a:solidFill>
              </a:rPr>
              <a:t>* Leo (4) – Biological child of Sarah and Mark.</a:t>
            </a:r>
          </a:p>
          <a:p>
            <a:pPr lvl="1"/>
            <a:r>
              <a:rPr lang="en-GB" sz="1200">
                <a:solidFill>
                  <a:schemeClr val="bg1"/>
                </a:solidFill>
              </a:rPr>
              <a:t>Chloe (10) and Jack (12) – Sarah’s children from a previous relationship.</a:t>
            </a:r>
          </a:p>
          <a:p>
            <a:r>
              <a:rPr lang="en-GB" sz="1200" b="1">
                <a:solidFill>
                  <a:schemeClr val="bg1"/>
                </a:solidFill>
              </a:rPr>
              <a:t>Mark Vane:</a:t>
            </a:r>
            <a:r>
              <a:rPr lang="en-GB" sz="1200">
                <a:solidFill>
                  <a:schemeClr val="bg1"/>
                </a:solidFill>
              </a:rPr>
              <a:t> Known to police. Convictions for Section 18 Assault (GBH) and Possession of an Offensive Weapon. PNC (Police National Computer) markers for </a:t>
            </a:r>
            <a:r>
              <a:rPr lang="en-GB" sz="1200" b="1">
                <a:solidFill>
                  <a:schemeClr val="bg1"/>
                </a:solidFill>
              </a:rPr>
              <a:t>Violence</a:t>
            </a:r>
            <a:r>
              <a:rPr lang="en-GB" sz="1200">
                <a:solidFill>
                  <a:schemeClr val="bg1"/>
                </a:solidFill>
              </a:rPr>
              <a:t> and </a:t>
            </a:r>
            <a:r>
              <a:rPr lang="en-GB" sz="1200" b="1">
                <a:solidFill>
                  <a:schemeClr val="bg1"/>
                </a:solidFill>
              </a:rPr>
              <a:t>Alcohol Dependency</a:t>
            </a:r>
            <a:r>
              <a:rPr lang="en-GB" sz="1200">
                <a:solidFill>
                  <a:schemeClr val="bg1"/>
                </a:solidFill>
              </a:rPr>
              <a:t>.</a:t>
            </a:r>
          </a:p>
          <a:p>
            <a:r>
              <a:rPr lang="en-GB" sz="1200" b="1">
                <a:solidFill>
                  <a:schemeClr val="bg1"/>
                </a:solidFill>
              </a:rPr>
              <a:t>Sarah Leyton:</a:t>
            </a:r>
            <a:r>
              <a:rPr lang="en-GB" sz="1200">
                <a:solidFill>
                  <a:schemeClr val="bg1"/>
                </a:solidFill>
              </a:rPr>
              <a:t> Registered as a "High Risk" victim on the force’s domestic abuse system.</a:t>
            </a:r>
          </a:p>
          <a:p>
            <a:r>
              <a:rPr lang="en-GB" sz="1200" b="1">
                <a:solidFill>
                  <a:schemeClr val="bg1"/>
                </a:solidFill>
              </a:rPr>
              <a:t>Vulnerability:</a:t>
            </a:r>
            <a:r>
              <a:rPr lang="en-GB" sz="1200">
                <a:solidFill>
                  <a:schemeClr val="bg1"/>
                </a:solidFill>
              </a:rPr>
              <a:t> Sarah has a history of opioid recovery and is currently engaged with local drug and alcohol services.</a:t>
            </a:r>
          </a:p>
        </p:txBody>
      </p:sp>
      <p:sp>
        <p:nvSpPr>
          <p:cNvPr id="4" name="Content Placeholder 3">
            <a:extLst>
              <a:ext uri="{FF2B5EF4-FFF2-40B4-BE49-F238E27FC236}">
                <a16:creationId xmlns:a16="http://schemas.microsoft.com/office/drawing/2014/main" id="{AC6532AC-0BA0-9851-1ECD-62C1DD0F8C38}"/>
              </a:ext>
            </a:extLst>
          </p:cNvPr>
          <p:cNvSpPr>
            <a:spLocks noGrp="1"/>
          </p:cNvSpPr>
          <p:nvPr>
            <p:ph sz="half" idx="2"/>
          </p:nvPr>
        </p:nvSpPr>
        <p:spPr/>
        <p:txBody>
          <a:bodyPr vert="horz" lIns="91440" tIns="45720" rIns="91440" bIns="45720" rtlCol="0" anchor="t">
            <a:normAutofit fontScale="92500"/>
          </a:bodyPr>
          <a:lstStyle/>
          <a:p>
            <a:r>
              <a:rPr lang="en-GB" sz="1400">
                <a:solidFill>
                  <a:srgbClr val="FFFF00"/>
                </a:solidFill>
              </a:rPr>
              <a:t>Consider the circumstances of this incident.</a:t>
            </a:r>
          </a:p>
          <a:p>
            <a:endParaRPr lang="en-GB" sz="1400">
              <a:solidFill>
                <a:srgbClr val="FFFF00"/>
              </a:solidFill>
            </a:endParaRPr>
          </a:p>
          <a:p>
            <a:r>
              <a:rPr lang="en-GB" sz="1400">
                <a:solidFill>
                  <a:srgbClr val="FFFF00"/>
                </a:solidFill>
              </a:rPr>
              <a:t>Using the NDM consider Information and intelligence.</a:t>
            </a:r>
          </a:p>
          <a:p>
            <a:endParaRPr lang="en-GB" sz="1400">
              <a:solidFill>
                <a:srgbClr val="FFFF00"/>
              </a:solidFill>
            </a:endParaRPr>
          </a:p>
          <a:p>
            <a:r>
              <a:rPr lang="en-GB" sz="1400">
                <a:solidFill>
                  <a:srgbClr val="FFFF00"/>
                </a:solidFill>
              </a:rPr>
              <a:t>What do you know?</a:t>
            </a:r>
          </a:p>
          <a:p>
            <a:endParaRPr lang="en-GB" sz="1400">
              <a:solidFill>
                <a:srgbClr val="FFFF00"/>
              </a:solidFill>
            </a:endParaRPr>
          </a:p>
          <a:p>
            <a:r>
              <a:rPr lang="en-GB" sz="1400">
                <a:solidFill>
                  <a:srgbClr val="FFFF00"/>
                </a:solidFill>
              </a:rPr>
              <a:t>Why is it relevant?</a:t>
            </a:r>
          </a:p>
          <a:p>
            <a:endParaRPr lang="en-GB" sz="1400">
              <a:solidFill>
                <a:srgbClr val="FFFF00"/>
              </a:solidFill>
            </a:endParaRPr>
          </a:p>
          <a:p>
            <a:r>
              <a:rPr lang="en-GB" sz="1400">
                <a:solidFill>
                  <a:srgbClr val="FFFF00"/>
                </a:solidFill>
              </a:rPr>
              <a:t>What further information do you need?</a:t>
            </a:r>
          </a:p>
          <a:p>
            <a:endParaRPr lang="en-GB" sz="1400">
              <a:solidFill>
                <a:srgbClr val="FFFF00"/>
              </a:solidFill>
            </a:endParaRPr>
          </a:p>
          <a:p>
            <a:r>
              <a:rPr lang="en-GB" sz="1400">
                <a:solidFill>
                  <a:srgbClr val="FFFF00"/>
                </a:solidFill>
              </a:rPr>
              <a:t>Discuss as a group – record your considerations and report back via a nominated spokesperson.</a:t>
            </a:r>
          </a:p>
        </p:txBody>
      </p:sp>
      <p:pic>
        <p:nvPicPr>
          <p:cNvPr id="6" name="Picture 5" descr="A blue square with white lines&#10;&#10;AI-generated content may be incorrect.">
            <a:extLst>
              <a:ext uri="{FF2B5EF4-FFF2-40B4-BE49-F238E27FC236}">
                <a16:creationId xmlns:a16="http://schemas.microsoft.com/office/drawing/2014/main" id="{1A8577F6-D46A-A31B-86FD-918D5EDEBFD1}"/>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296499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ack and white text with green lines&#10;&#10;AI-generated content may be incorrect.">
            <a:extLst>
              <a:ext uri="{FF2B5EF4-FFF2-40B4-BE49-F238E27FC236}">
                <a16:creationId xmlns:a16="http://schemas.microsoft.com/office/drawing/2014/main" id="{1E691CF5-0486-2116-3C53-75DF48E4FA1F}"/>
              </a:ext>
            </a:extLst>
          </p:cNvPr>
          <p:cNvPicPr>
            <a:picLocks noChangeAspect="1"/>
          </p:cNvPicPr>
          <p:nvPr/>
        </p:nvPicPr>
        <p:blipFill>
          <a:blip r:embed="rId3"/>
          <a:stretch>
            <a:fillRect/>
          </a:stretch>
        </p:blipFill>
        <p:spPr>
          <a:xfrm>
            <a:off x="0" y="123488"/>
            <a:ext cx="12192000" cy="6611023"/>
          </a:xfrm>
          <a:prstGeom prst="rect">
            <a:avLst/>
          </a:prstGeom>
        </p:spPr>
      </p:pic>
    </p:spTree>
    <p:extLst>
      <p:ext uri="{BB962C8B-B14F-4D97-AF65-F5344CB8AC3E}">
        <p14:creationId xmlns:p14="http://schemas.microsoft.com/office/powerpoint/2010/main" val="38038915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people with yellow text&#10;&#10;AI-generated content may be incorrect.">
            <a:extLst>
              <a:ext uri="{FF2B5EF4-FFF2-40B4-BE49-F238E27FC236}">
                <a16:creationId xmlns:a16="http://schemas.microsoft.com/office/drawing/2014/main" id="{F6404B09-B083-70CF-B75D-4507560436BB}"/>
              </a:ext>
            </a:extLst>
          </p:cNvPr>
          <p:cNvPicPr>
            <a:picLocks noChangeAspect="1"/>
          </p:cNvPicPr>
          <p:nvPr/>
        </p:nvPicPr>
        <p:blipFill>
          <a:blip r:embed="rId3"/>
          <a:srcRect t="221" b="2631"/>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4193425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star with white text&#10;&#10;AI-generated content may be incorrect.">
            <a:extLst>
              <a:ext uri="{FF2B5EF4-FFF2-40B4-BE49-F238E27FC236}">
                <a16:creationId xmlns:a16="http://schemas.microsoft.com/office/drawing/2014/main" id="{01A92C61-6551-EED0-099F-23C426003738}"/>
              </a:ext>
            </a:extLst>
          </p:cNvPr>
          <p:cNvPicPr>
            <a:picLocks noChangeAspect="1"/>
          </p:cNvPicPr>
          <p:nvPr/>
        </p:nvPicPr>
        <p:blipFill>
          <a:blip r:embed="rId3"/>
          <a:srcRect t="285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3215778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91502-CDBE-7776-136B-4D42D332E01E}"/>
              </a:ext>
            </a:extLst>
          </p:cNvPr>
          <p:cNvSpPr>
            <a:spLocks noGrp="1"/>
          </p:cNvSpPr>
          <p:nvPr>
            <p:ph type="title"/>
          </p:nvPr>
        </p:nvSpPr>
        <p:spPr>
          <a:xfrm>
            <a:off x="1127208" y="857251"/>
            <a:ext cx="4747280" cy="3098061"/>
          </a:xfrm>
        </p:spPr>
        <p:txBody>
          <a:bodyPr vert="horz" lIns="91440" tIns="45720" rIns="91440" bIns="45720" rtlCol="0" anchor="b">
            <a:normAutofit/>
          </a:bodyPr>
          <a:lstStyle/>
          <a:p>
            <a:r>
              <a:rPr lang="en-US" sz="4800" kern="1200">
                <a:solidFill>
                  <a:srgbClr val="FFFFFF"/>
                </a:solidFill>
                <a:latin typeface="+mj-lt"/>
                <a:ea typeface="+mj-ea"/>
                <a:cs typeface="+mj-cs"/>
              </a:rPr>
              <a:t>Any Questions?</a:t>
            </a:r>
          </a:p>
        </p:txBody>
      </p:sp>
      <p:sp>
        <p:nvSpPr>
          <p:cNvPr id="22" name="Rectangle 21">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625EDFD1-85E1-3C0A-7E8A-897D1C882082}"/>
              </a:ext>
            </a:extLst>
          </p:cNvPr>
          <p:cNvPicPr>
            <a:picLocks noChangeAspect="1"/>
          </p:cNvPicPr>
          <p:nvPr/>
        </p:nvPicPr>
        <p:blipFill>
          <a:blip r:embed="rId3"/>
          <a:srcRect b="6250"/>
          <a:stretch/>
        </p:blipFill>
        <p:spPr>
          <a:xfrm>
            <a:off x="6920559" y="2385066"/>
            <a:ext cx="3737164" cy="2102154"/>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D6219826-7276-56FA-5D5D-6C821F6930C8}"/>
              </a:ext>
            </a:extLst>
          </p:cNvPr>
          <p:cNvPicPr>
            <a:picLocks noChangeAspect="1"/>
          </p:cNvPicPr>
          <p:nvPr/>
        </p:nvPicPr>
        <p:blipFill>
          <a:blip r:embed="rId4"/>
          <a:stretch>
            <a:fillRect/>
          </a:stretch>
        </p:blipFill>
        <p:spPr>
          <a:xfrm>
            <a:off x="0" y="6024916"/>
            <a:ext cx="12192000" cy="904169"/>
          </a:xfrm>
          <a:prstGeom prst="rect">
            <a:avLst/>
          </a:prstGeom>
        </p:spPr>
      </p:pic>
    </p:spTree>
    <p:extLst>
      <p:ext uri="{BB962C8B-B14F-4D97-AF65-F5344CB8AC3E}">
        <p14:creationId xmlns:p14="http://schemas.microsoft.com/office/powerpoint/2010/main" val="2332146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B546BC-A7E6-43FB-DA13-EA403E95F623}"/>
              </a:ext>
            </a:extLst>
          </p:cNvPr>
          <p:cNvPicPr>
            <a:picLocks noGrp="1" noChangeAspect="1"/>
          </p:cNvPicPr>
          <p:nvPr>
            <p:ph idx="1"/>
          </p:nvPr>
        </p:nvPicPr>
        <p:blipFill>
          <a:blip r:embed="rId2"/>
          <a:srcRect b="963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2F70C-8F0E-2BD4-BB7D-837CC770455D}"/>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Assessments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A blue square with white lines&#10;&#10;AI-generated content may be incorrect.">
            <a:extLst>
              <a:ext uri="{FF2B5EF4-FFF2-40B4-BE49-F238E27FC236}">
                <a16:creationId xmlns:a16="http://schemas.microsoft.com/office/drawing/2014/main" id="{9B123538-42F1-47E5-237F-DCA8CF6BB685}"/>
              </a:ext>
            </a:extLst>
          </p:cNvPr>
          <p:cNvPicPr>
            <a:picLocks noChangeAspect="1"/>
          </p:cNvPicPr>
          <p:nvPr/>
        </p:nvPicPr>
        <p:blipFill>
          <a:blip r:embed="rId3"/>
          <a:stretch>
            <a:fillRect/>
          </a:stretch>
        </p:blipFill>
        <p:spPr>
          <a:xfrm>
            <a:off x="0" y="1985"/>
            <a:ext cx="12192000" cy="904169"/>
          </a:xfrm>
          <a:prstGeom prst="rect">
            <a:avLst/>
          </a:prstGeom>
        </p:spPr>
      </p:pic>
    </p:spTree>
    <p:extLst>
      <p:ext uri="{BB962C8B-B14F-4D97-AF65-F5344CB8AC3E}">
        <p14:creationId xmlns:p14="http://schemas.microsoft.com/office/powerpoint/2010/main" val="2192933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04BC765-BF34-7FD7-BFEC-E9E9DDD2B4AE}"/>
              </a:ext>
            </a:extLst>
          </p:cNvPr>
          <p:cNvPicPr>
            <a:picLocks noChangeAspect="1"/>
          </p:cNvPicPr>
          <p:nvPr/>
        </p:nvPicPr>
        <p:blipFill>
          <a:blip r:embed="rId2"/>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9FCB8DF-B497-EEB8-F906-4211FA91AD30}"/>
              </a:ext>
            </a:extLst>
          </p:cNvPr>
          <p:cNvSpPr>
            <a:spLocks noGrp="1"/>
          </p:cNvSpPr>
          <p:nvPr>
            <p:ph type="title"/>
          </p:nvPr>
        </p:nvSpPr>
        <p:spPr>
          <a:xfrm>
            <a:off x="1037809" y="1071350"/>
            <a:ext cx="4775162" cy="1339382"/>
          </a:xfrm>
        </p:spPr>
        <p:txBody>
          <a:bodyPr>
            <a:normAutofit/>
          </a:bodyPr>
          <a:lstStyle/>
          <a:p>
            <a:pPr algn="ctr"/>
            <a:r>
              <a:rPr lang="en-GB" sz="3600"/>
              <a:t>Assessment 1</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CD0F5B-12A2-74F0-F11E-84A1ABBA3A90}"/>
              </a:ext>
            </a:extLst>
          </p:cNvPr>
          <p:cNvSpPr>
            <a:spLocks noGrp="1"/>
          </p:cNvSpPr>
          <p:nvPr>
            <p:ph idx="1"/>
          </p:nvPr>
        </p:nvSpPr>
        <p:spPr>
          <a:xfrm>
            <a:off x="1189319" y="2547257"/>
            <a:ext cx="4458446" cy="3109740"/>
          </a:xfrm>
        </p:spPr>
        <p:txBody>
          <a:bodyPr anchor="ctr">
            <a:normAutofit/>
          </a:bodyPr>
          <a:lstStyle/>
          <a:p>
            <a:r>
              <a:rPr lang="en-GB" sz="1400"/>
              <a:t>: One Element of The National Police Recruitment Process (Mock) Interview.</a:t>
            </a:r>
          </a:p>
          <a:p>
            <a:endParaRPr lang="en-GB" sz="1400"/>
          </a:p>
          <a:p>
            <a:r>
              <a:rPr lang="en-GB" sz="1400"/>
              <a:t>15 Minutes per person</a:t>
            </a:r>
          </a:p>
          <a:p>
            <a:endParaRPr lang="en-GB" sz="1400"/>
          </a:p>
          <a:p>
            <a:r>
              <a:rPr lang="en-GB" sz="1400"/>
              <a:t>Weighting : 50%</a:t>
            </a:r>
          </a:p>
          <a:p>
            <a:endParaRPr lang="en-GB" sz="1400"/>
          </a:p>
          <a:p>
            <a:r>
              <a:rPr lang="en-GB" sz="1400"/>
              <a:t>When: Week commencing </a:t>
            </a:r>
            <a:r>
              <a:rPr lang="en-GB" sz="1400">
                <a:solidFill>
                  <a:srgbClr val="FF0000"/>
                </a:solidFill>
              </a:rPr>
              <a:t>9</a:t>
            </a:r>
            <a:r>
              <a:rPr lang="en-GB" sz="1400" baseline="30000">
                <a:solidFill>
                  <a:srgbClr val="FF0000"/>
                </a:solidFill>
              </a:rPr>
              <a:t>th</a:t>
            </a:r>
            <a:r>
              <a:rPr lang="en-GB" sz="1400">
                <a:solidFill>
                  <a:srgbClr val="FF0000"/>
                </a:solidFill>
              </a:rPr>
              <a:t> March 2026</a:t>
            </a:r>
          </a:p>
          <a:p>
            <a:r>
              <a:rPr lang="en-GB" sz="1400"/>
              <a:t>Dates and times to be confirmed nearer the time. </a:t>
            </a:r>
          </a:p>
          <a:p>
            <a:endParaRPr lang="en-GB" sz="1400"/>
          </a:p>
          <a:p>
            <a:endParaRPr lang="en-GB" sz="1400"/>
          </a:p>
        </p:txBody>
      </p:sp>
      <p:pic>
        <p:nvPicPr>
          <p:cNvPr id="4" name="Picture 3" descr="A blue square with white lines&#10;&#10;AI-generated content may be incorrect.">
            <a:extLst>
              <a:ext uri="{FF2B5EF4-FFF2-40B4-BE49-F238E27FC236}">
                <a16:creationId xmlns:a16="http://schemas.microsoft.com/office/drawing/2014/main" id="{101949C6-5EA4-B805-F723-E52393BF09B7}"/>
              </a:ext>
            </a:extLst>
          </p:cNvPr>
          <p:cNvPicPr>
            <a:picLocks noChangeAspect="1"/>
          </p:cNvPicPr>
          <p:nvPr/>
        </p:nvPicPr>
        <p:blipFill>
          <a:blip r:embed="rId3"/>
          <a:stretch>
            <a:fillRect/>
          </a:stretch>
        </p:blipFill>
        <p:spPr>
          <a:xfrm>
            <a:off x="0" y="5951848"/>
            <a:ext cx="12192000" cy="904169"/>
          </a:xfrm>
          <a:prstGeom prst="rect">
            <a:avLst/>
          </a:prstGeom>
        </p:spPr>
      </p:pic>
    </p:spTree>
    <p:extLst>
      <p:ext uri="{BB962C8B-B14F-4D97-AF65-F5344CB8AC3E}">
        <p14:creationId xmlns:p14="http://schemas.microsoft.com/office/powerpoint/2010/main" val="20981502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6FED3-1EFD-CEE7-C192-DA9BEB1BE345}"/>
              </a:ext>
            </a:extLst>
          </p:cNvPr>
          <p:cNvSpPr>
            <a:spLocks noGrp="1"/>
          </p:cNvSpPr>
          <p:nvPr>
            <p:ph type="title"/>
          </p:nvPr>
        </p:nvSpPr>
        <p:spPr>
          <a:xfrm>
            <a:off x="5868557" y="1138036"/>
            <a:ext cx="5444382" cy="1402470"/>
          </a:xfrm>
        </p:spPr>
        <p:txBody>
          <a:bodyPr anchor="t">
            <a:normAutofit/>
          </a:bodyPr>
          <a:lstStyle/>
          <a:p>
            <a:r>
              <a:rPr lang="en-GB" sz="3200">
                <a:solidFill>
                  <a:srgbClr val="FFC000"/>
                </a:solidFill>
              </a:rPr>
              <a:t>Assessment 2</a:t>
            </a:r>
          </a:p>
        </p:txBody>
      </p:sp>
      <p:pic>
        <p:nvPicPr>
          <p:cNvPr id="5" name="Picture 4" descr="Hand holding a pen shading number on a sheet">
            <a:extLst>
              <a:ext uri="{FF2B5EF4-FFF2-40B4-BE49-F238E27FC236}">
                <a16:creationId xmlns:a16="http://schemas.microsoft.com/office/drawing/2014/main" id="{4C0E7D4D-990E-B9FF-D756-B9149838300F}"/>
              </a:ext>
            </a:extLst>
          </p:cNvPr>
          <p:cNvPicPr>
            <a:picLocks noChangeAspect="1"/>
          </p:cNvPicPr>
          <p:nvPr/>
        </p:nvPicPr>
        <p:blipFill>
          <a:blip r:embed="rId2"/>
          <a:srcRect l="48246" r="1616"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84D093-BE7D-F871-902A-CE7ABDB31B9D}"/>
              </a:ext>
            </a:extLst>
          </p:cNvPr>
          <p:cNvSpPr>
            <a:spLocks noGrp="1"/>
          </p:cNvSpPr>
          <p:nvPr>
            <p:ph idx="1"/>
          </p:nvPr>
        </p:nvSpPr>
        <p:spPr>
          <a:xfrm>
            <a:off x="5868557" y="2551176"/>
            <a:ext cx="5444382" cy="3591207"/>
          </a:xfrm>
        </p:spPr>
        <p:txBody>
          <a:bodyPr vert="horz" lIns="91440" tIns="45720" rIns="91440" bIns="45720" rtlCol="0" anchor="t">
            <a:normAutofit/>
          </a:bodyPr>
          <a:lstStyle/>
          <a:p>
            <a:r>
              <a:rPr lang="en-GB" sz="2000">
                <a:solidFill>
                  <a:srgbClr val="FFC000"/>
                </a:solidFill>
              </a:rPr>
              <a:t>Examination</a:t>
            </a:r>
          </a:p>
          <a:p>
            <a:r>
              <a:rPr lang="en-GB" sz="2000">
                <a:solidFill>
                  <a:srgbClr val="FFC000"/>
                </a:solidFill>
              </a:rPr>
              <a:t>2 hours long</a:t>
            </a:r>
          </a:p>
          <a:p>
            <a:r>
              <a:rPr lang="en-GB" sz="2000">
                <a:solidFill>
                  <a:srgbClr val="FFC000"/>
                </a:solidFill>
              </a:rPr>
              <a:t>Weighting : 50%</a:t>
            </a:r>
          </a:p>
          <a:p>
            <a:r>
              <a:rPr lang="en-GB" sz="2000">
                <a:solidFill>
                  <a:srgbClr val="FFC000"/>
                </a:solidFill>
              </a:rPr>
              <a:t>When : Exam period date TBC</a:t>
            </a:r>
          </a:p>
          <a:p>
            <a:r>
              <a:rPr lang="en-GB" sz="2000">
                <a:solidFill>
                  <a:srgbClr val="FFC000"/>
                </a:solidFill>
              </a:rPr>
              <a:t>Scenario based Multiple Choice answers</a:t>
            </a:r>
          </a:p>
          <a:p>
            <a:r>
              <a:rPr lang="en-GB" sz="2000">
                <a:solidFill>
                  <a:srgbClr val="FFC000"/>
                </a:solidFill>
              </a:rPr>
              <a:t>Both assessment specifications are saved on the module tile for you. </a:t>
            </a:r>
          </a:p>
        </p:txBody>
      </p:sp>
      <p:pic>
        <p:nvPicPr>
          <p:cNvPr id="4" name="Picture 3" descr="A blue square with white lines&#10;&#10;AI-generated content may be incorrect.">
            <a:extLst>
              <a:ext uri="{FF2B5EF4-FFF2-40B4-BE49-F238E27FC236}">
                <a16:creationId xmlns:a16="http://schemas.microsoft.com/office/drawing/2014/main" id="{176A9A6B-54F2-95C2-899E-E63FD18851BA}"/>
              </a:ext>
            </a:extLst>
          </p:cNvPr>
          <p:cNvPicPr>
            <a:picLocks noChangeAspect="1"/>
          </p:cNvPicPr>
          <p:nvPr/>
        </p:nvPicPr>
        <p:blipFill>
          <a:blip r:embed="rId3"/>
          <a:stretch>
            <a:fillRect/>
          </a:stretch>
        </p:blipFill>
        <p:spPr>
          <a:xfrm>
            <a:off x="0" y="6139738"/>
            <a:ext cx="12192000" cy="904169"/>
          </a:xfrm>
          <a:prstGeom prst="rect">
            <a:avLst/>
          </a:prstGeom>
        </p:spPr>
      </p:pic>
    </p:spTree>
    <p:extLst>
      <p:ext uri="{BB962C8B-B14F-4D97-AF65-F5344CB8AC3E}">
        <p14:creationId xmlns:p14="http://schemas.microsoft.com/office/powerpoint/2010/main" val="3930585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a:t>Helps everyone in policing make decisions </a:t>
            </a:r>
          </a:p>
          <a:p>
            <a:endParaRPr lang="en-GB"/>
          </a:p>
          <a:p>
            <a:pPr marL="285750" indent="-285750">
              <a:buFont typeface="Arial" panose="020B0604020202020204" pitchFamily="34" charset="0"/>
              <a:buChar char="•"/>
            </a:pPr>
            <a:r>
              <a:rPr lang="en-GB"/>
              <a:t>Provides a framework in which decisions can be examined and challenged </a:t>
            </a:r>
          </a:p>
          <a:p>
            <a:endParaRPr lang="en-GB"/>
          </a:p>
          <a:p>
            <a:pPr marL="285750" indent="-285750">
              <a:buFont typeface="Arial" panose="020B0604020202020204" pitchFamily="34" charset="0"/>
              <a:buChar char="•"/>
            </a:pPr>
            <a:r>
              <a:rPr lang="en-GB"/>
              <a:t>Encourages officers and staff to act in accordance with the Code of Ethics and use their discretion where appropriate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Reduces risk aversion and weighs the balance of resourcing against demand, threat and risk</a:t>
            </a:r>
          </a:p>
          <a:p>
            <a:endParaRPr lang="en-GB"/>
          </a:p>
          <a:p>
            <a:endParaRPr lang="en-GB"/>
          </a:p>
        </p:txBody>
      </p:sp>
    </p:spTree>
    <p:extLst>
      <p:ext uri="{BB962C8B-B14F-4D97-AF65-F5344CB8AC3E}">
        <p14:creationId xmlns:p14="http://schemas.microsoft.com/office/powerpoint/2010/main" val="11956981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9704-EEB7-33AC-1ECF-4B20588D950B}"/>
              </a:ext>
            </a:extLst>
          </p:cNvPr>
          <p:cNvSpPr>
            <a:spLocks noGrp="1"/>
          </p:cNvSpPr>
          <p:nvPr>
            <p:ph type="title"/>
          </p:nvPr>
        </p:nvSpPr>
        <p:spPr/>
        <p:txBody>
          <a:bodyPr/>
          <a:lstStyle/>
          <a:p>
            <a:r>
              <a:rPr lang="en-GB">
                <a:solidFill>
                  <a:srgbClr val="FFC000"/>
                </a:solidFill>
              </a:rPr>
              <a:t>Information and Intelligence</a:t>
            </a:r>
          </a:p>
        </p:txBody>
      </p:sp>
      <p:sp>
        <p:nvSpPr>
          <p:cNvPr id="3" name="Content Placeholder 2">
            <a:extLst>
              <a:ext uri="{FF2B5EF4-FFF2-40B4-BE49-F238E27FC236}">
                <a16:creationId xmlns:a16="http://schemas.microsoft.com/office/drawing/2014/main" id="{4B716DE4-F9F6-2620-23F7-D49B7315B8D2}"/>
              </a:ext>
            </a:extLst>
          </p:cNvPr>
          <p:cNvSpPr>
            <a:spLocks noGrp="1"/>
          </p:cNvSpPr>
          <p:nvPr>
            <p:ph idx="1"/>
          </p:nvPr>
        </p:nvSpPr>
        <p:spPr/>
        <p:txBody>
          <a:bodyPr vert="horz" lIns="91440" tIns="45720" rIns="91440" bIns="45720" rtlCol="0" anchor="t">
            <a:normAutofit/>
          </a:bodyPr>
          <a:lstStyle/>
          <a:p>
            <a:r>
              <a:rPr lang="en-GB">
                <a:solidFill>
                  <a:srgbClr val="FFC000"/>
                </a:solidFill>
              </a:rPr>
              <a:t>What sources of information and intelligence </a:t>
            </a:r>
          </a:p>
          <a:p>
            <a:endParaRPr lang="en-GB">
              <a:solidFill>
                <a:srgbClr val="FFC000"/>
              </a:solidFill>
            </a:endParaRPr>
          </a:p>
          <a:p>
            <a:r>
              <a:rPr lang="en-GB">
                <a:solidFill>
                  <a:srgbClr val="FFC000"/>
                </a:solidFill>
              </a:rPr>
              <a:t>What do I know?</a:t>
            </a:r>
            <a:endParaRPr lang="en-US">
              <a:solidFill>
                <a:srgbClr val="FFC000"/>
              </a:solidFill>
            </a:endParaRPr>
          </a:p>
          <a:p>
            <a:r>
              <a:rPr lang="en-GB">
                <a:solidFill>
                  <a:srgbClr val="FFC000"/>
                </a:solidFill>
              </a:rPr>
              <a:t>What is happening?</a:t>
            </a:r>
          </a:p>
          <a:p>
            <a:r>
              <a:rPr lang="en-GB">
                <a:solidFill>
                  <a:srgbClr val="FFC000"/>
                </a:solidFill>
              </a:rPr>
              <a:t>Where is it happening?</a:t>
            </a:r>
          </a:p>
          <a:p>
            <a:r>
              <a:rPr lang="en-GB">
                <a:solidFill>
                  <a:srgbClr val="FFC000"/>
                </a:solidFill>
              </a:rPr>
              <a:t>When is it happening?</a:t>
            </a:r>
          </a:p>
          <a:p>
            <a:r>
              <a:rPr lang="en-GB">
                <a:solidFill>
                  <a:srgbClr val="FFC000"/>
                </a:solidFill>
              </a:rPr>
              <a:t>Who is involved? What is their Identity? Capability? Intent? (ICI)</a:t>
            </a:r>
          </a:p>
          <a:p>
            <a:r>
              <a:rPr lang="en-GB">
                <a:solidFill>
                  <a:srgbClr val="FFC000"/>
                </a:solidFill>
              </a:rPr>
              <a:t>What do I not know? What more do I need to know?</a:t>
            </a:r>
          </a:p>
        </p:txBody>
      </p:sp>
      <p:pic>
        <p:nvPicPr>
          <p:cNvPr id="5" name="Picture 4" descr="A blue square with white lines&#10;&#10;AI-generated content may be incorrect.">
            <a:extLst>
              <a:ext uri="{FF2B5EF4-FFF2-40B4-BE49-F238E27FC236}">
                <a16:creationId xmlns:a16="http://schemas.microsoft.com/office/drawing/2014/main" id="{E3DD3B85-056F-BF55-CAE4-9442FF582E26}"/>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342509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2452C-E2EF-D49B-E8FA-1C9432802586}"/>
              </a:ext>
            </a:extLst>
          </p:cNvPr>
          <p:cNvSpPr>
            <a:spLocks noGrp="1"/>
          </p:cNvSpPr>
          <p:nvPr>
            <p:ph type="title"/>
          </p:nvPr>
        </p:nvSpPr>
        <p:spPr/>
        <p:txBody>
          <a:bodyPr/>
          <a:lstStyle/>
          <a:p>
            <a:r>
              <a:rPr lang="en-GB">
                <a:solidFill>
                  <a:srgbClr val="FFC000"/>
                </a:solidFill>
              </a:rPr>
              <a:t>Assess threat</a:t>
            </a:r>
          </a:p>
        </p:txBody>
      </p:sp>
      <p:sp>
        <p:nvSpPr>
          <p:cNvPr id="3" name="Content Placeholder 2">
            <a:extLst>
              <a:ext uri="{FF2B5EF4-FFF2-40B4-BE49-F238E27FC236}">
                <a16:creationId xmlns:a16="http://schemas.microsoft.com/office/drawing/2014/main" id="{7F5C1B22-1126-44E2-D455-993C6DF92E6B}"/>
              </a:ext>
            </a:extLst>
          </p:cNvPr>
          <p:cNvSpPr>
            <a:spLocks noGrp="1"/>
          </p:cNvSpPr>
          <p:nvPr>
            <p:ph idx="1"/>
          </p:nvPr>
        </p:nvSpPr>
        <p:spPr/>
        <p:txBody>
          <a:bodyPr vert="horz" lIns="91440" tIns="45720" rIns="91440" bIns="45720" rtlCol="0" anchor="t">
            <a:normAutofit/>
          </a:bodyPr>
          <a:lstStyle/>
          <a:p>
            <a:r>
              <a:rPr lang="en-GB">
                <a:solidFill>
                  <a:srgbClr val="FFC000"/>
                </a:solidFill>
              </a:rPr>
              <a:t>How do we assess the threat?</a:t>
            </a:r>
          </a:p>
          <a:p>
            <a:r>
              <a:rPr lang="en-GB">
                <a:solidFill>
                  <a:srgbClr val="FFC000"/>
                </a:solidFill>
              </a:rPr>
              <a:t>Who is at risk?</a:t>
            </a:r>
          </a:p>
          <a:p>
            <a:r>
              <a:rPr lang="en-GB">
                <a:solidFill>
                  <a:srgbClr val="FFC000"/>
                </a:solidFill>
              </a:rPr>
              <a:t>Where is the risk?</a:t>
            </a:r>
          </a:p>
          <a:p>
            <a:r>
              <a:rPr lang="en-GB">
                <a:solidFill>
                  <a:srgbClr val="FFC000"/>
                </a:solidFill>
              </a:rPr>
              <a:t>What is the level of risk? How can we describe different levels of risk?</a:t>
            </a:r>
          </a:p>
          <a:p>
            <a:r>
              <a:rPr lang="en-GB">
                <a:solidFill>
                  <a:srgbClr val="FFC000"/>
                </a:solidFill>
              </a:rPr>
              <a:t>Can police action / interaction impact on risk?</a:t>
            </a:r>
          </a:p>
        </p:txBody>
      </p:sp>
      <p:pic>
        <p:nvPicPr>
          <p:cNvPr id="5" name="Picture 4" descr="A blue square with white lines&#10;&#10;AI-generated content may be incorrect.">
            <a:extLst>
              <a:ext uri="{FF2B5EF4-FFF2-40B4-BE49-F238E27FC236}">
                <a16:creationId xmlns:a16="http://schemas.microsoft.com/office/drawing/2014/main" id="{65AFBA56-58BF-B7BE-4352-25A6209713FC}"/>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3530081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D7BD-1017-3D6D-DE47-34593B44B3B7}"/>
              </a:ext>
            </a:extLst>
          </p:cNvPr>
          <p:cNvSpPr>
            <a:spLocks noGrp="1"/>
          </p:cNvSpPr>
          <p:nvPr>
            <p:ph type="title"/>
          </p:nvPr>
        </p:nvSpPr>
        <p:spPr/>
        <p:txBody>
          <a:bodyPr/>
          <a:lstStyle/>
          <a:p>
            <a:r>
              <a:rPr lang="en-GB">
                <a:solidFill>
                  <a:srgbClr val="FFC000"/>
                </a:solidFill>
              </a:rPr>
              <a:t>Working Strategy</a:t>
            </a:r>
          </a:p>
        </p:txBody>
      </p:sp>
      <p:sp>
        <p:nvSpPr>
          <p:cNvPr id="3" name="Content Placeholder 2">
            <a:extLst>
              <a:ext uri="{FF2B5EF4-FFF2-40B4-BE49-F238E27FC236}">
                <a16:creationId xmlns:a16="http://schemas.microsoft.com/office/drawing/2014/main" id="{893D525F-E326-4899-5830-30B65005D560}"/>
              </a:ext>
            </a:extLst>
          </p:cNvPr>
          <p:cNvSpPr>
            <a:spLocks noGrp="1"/>
          </p:cNvSpPr>
          <p:nvPr>
            <p:ph idx="1"/>
          </p:nvPr>
        </p:nvSpPr>
        <p:spPr/>
        <p:txBody>
          <a:bodyPr vert="horz" lIns="91440" tIns="45720" rIns="91440" bIns="45720" rtlCol="0" anchor="t">
            <a:normAutofit/>
          </a:bodyPr>
          <a:lstStyle/>
          <a:p>
            <a:r>
              <a:rPr lang="en-GB">
                <a:solidFill>
                  <a:srgbClr val="FFC000"/>
                </a:solidFill>
              </a:rPr>
              <a:t>What is it?</a:t>
            </a:r>
          </a:p>
          <a:p>
            <a:endParaRPr lang="en-GB">
              <a:solidFill>
                <a:srgbClr val="FFC000"/>
              </a:solidFill>
            </a:endParaRPr>
          </a:p>
          <a:p>
            <a:r>
              <a:rPr lang="en-GB">
                <a:solidFill>
                  <a:srgbClr val="FFC000"/>
                </a:solidFill>
              </a:rPr>
              <a:t>Risk focussed </a:t>
            </a:r>
          </a:p>
          <a:p>
            <a:r>
              <a:rPr lang="en-GB">
                <a:solidFill>
                  <a:srgbClr val="FFC000"/>
                </a:solidFill>
              </a:rPr>
              <a:t>Highest risk = Highest priority e.g. Threats to kill against a Domestic abuse victim</a:t>
            </a:r>
          </a:p>
          <a:p>
            <a:r>
              <a:rPr lang="en-GB">
                <a:solidFill>
                  <a:srgbClr val="FFC000"/>
                </a:solidFill>
              </a:rPr>
              <a:t>Terminology – in general......</a:t>
            </a:r>
          </a:p>
          <a:p>
            <a:pPr lvl="1">
              <a:buFont typeface="Courier New" panose="020B0604020202020204" pitchFamily="34" charset="0"/>
              <a:buChar char="o"/>
            </a:pPr>
            <a:r>
              <a:rPr lang="en-GB">
                <a:solidFill>
                  <a:srgbClr val="FFC000"/>
                </a:solidFill>
              </a:rPr>
              <a:t>Minimise Risk to the public </a:t>
            </a:r>
            <a:endParaRPr lang="en-GB" sz="2800">
              <a:solidFill>
                <a:srgbClr val="FFC000"/>
              </a:solidFill>
            </a:endParaRPr>
          </a:p>
          <a:p>
            <a:pPr lvl="1">
              <a:buFont typeface="Courier New" panose="020B0604020202020204" pitchFamily="34" charset="0"/>
              <a:buChar char="o"/>
            </a:pPr>
            <a:r>
              <a:rPr lang="en-GB">
                <a:solidFill>
                  <a:srgbClr val="FFC000"/>
                </a:solidFill>
              </a:rPr>
              <a:t>Maximise Safety of responders</a:t>
            </a:r>
            <a:endParaRPr lang="en-GB" sz="2800">
              <a:solidFill>
                <a:srgbClr val="FFC000"/>
              </a:solidFill>
            </a:endParaRPr>
          </a:p>
        </p:txBody>
      </p:sp>
      <p:pic>
        <p:nvPicPr>
          <p:cNvPr id="5" name="Picture 4" descr="A blue square with white lines&#10;&#10;AI-generated content may be incorrect.">
            <a:extLst>
              <a:ext uri="{FF2B5EF4-FFF2-40B4-BE49-F238E27FC236}">
                <a16:creationId xmlns:a16="http://schemas.microsoft.com/office/drawing/2014/main" id="{FB56FCE6-1491-6BF2-286C-7201442F1F4A}"/>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0293241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491B-6998-237D-E64A-A1E7227075EF}"/>
              </a:ext>
            </a:extLst>
          </p:cNvPr>
          <p:cNvSpPr>
            <a:spLocks noGrp="1"/>
          </p:cNvSpPr>
          <p:nvPr>
            <p:ph type="title"/>
          </p:nvPr>
        </p:nvSpPr>
        <p:spPr/>
        <p:txBody>
          <a:bodyPr/>
          <a:lstStyle/>
          <a:p>
            <a:r>
              <a:rPr lang="en-GB">
                <a:solidFill>
                  <a:srgbClr val="FFC000"/>
                </a:solidFill>
              </a:rPr>
              <a:t>Powers and Policy</a:t>
            </a:r>
          </a:p>
        </p:txBody>
      </p:sp>
      <p:sp>
        <p:nvSpPr>
          <p:cNvPr id="3" name="Content Placeholder 2">
            <a:extLst>
              <a:ext uri="{FF2B5EF4-FFF2-40B4-BE49-F238E27FC236}">
                <a16:creationId xmlns:a16="http://schemas.microsoft.com/office/drawing/2014/main" id="{8C70259A-BE1D-EF30-1660-8E8E44EC618F}"/>
              </a:ext>
            </a:extLst>
          </p:cNvPr>
          <p:cNvSpPr>
            <a:spLocks noGrp="1"/>
          </p:cNvSpPr>
          <p:nvPr>
            <p:ph sz="half" idx="1"/>
          </p:nvPr>
        </p:nvSpPr>
        <p:spPr/>
        <p:txBody>
          <a:bodyPr vert="horz" lIns="91440" tIns="45720" rIns="91440" bIns="45720" rtlCol="0" anchor="t">
            <a:normAutofit/>
          </a:bodyPr>
          <a:lstStyle/>
          <a:p>
            <a:r>
              <a:rPr lang="en-GB">
                <a:solidFill>
                  <a:srgbClr val="FFC000"/>
                </a:solidFill>
              </a:rPr>
              <a:t>Powers</a:t>
            </a:r>
          </a:p>
          <a:p>
            <a:r>
              <a:rPr lang="en-GB">
                <a:solidFill>
                  <a:srgbClr val="FFC000"/>
                </a:solidFill>
              </a:rPr>
              <a:t>Human Rights Act (</a:t>
            </a:r>
            <a:r>
              <a:rPr lang="en-GB" err="1">
                <a:solidFill>
                  <a:srgbClr val="FFC000"/>
                </a:solidFill>
              </a:rPr>
              <a:t>esp</a:t>
            </a:r>
            <a:r>
              <a:rPr lang="en-GB">
                <a:solidFill>
                  <a:srgbClr val="FFC000"/>
                </a:solidFill>
              </a:rPr>
              <a:t> 2,5 &amp; 8)</a:t>
            </a:r>
          </a:p>
          <a:p>
            <a:r>
              <a:rPr lang="en-GB">
                <a:solidFill>
                  <a:srgbClr val="FFC000"/>
                </a:solidFill>
              </a:rPr>
              <a:t>Common Law Powers</a:t>
            </a:r>
          </a:p>
          <a:p>
            <a:r>
              <a:rPr lang="en-GB">
                <a:solidFill>
                  <a:srgbClr val="FFC000"/>
                </a:solidFill>
              </a:rPr>
              <a:t>Use of Force</a:t>
            </a:r>
          </a:p>
          <a:p>
            <a:r>
              <a:rPr lang="en-GB">
                <a:solidFill>
                  <a:srgbClr val="FFC000"/>
                </a:solidFill>
              </a:rPr>
              <a:t>Specific Offence Legislation</a:t>
            </a:r>
          </a:p>
        </p:txBody>
      </p:sp>
      <p:sp>
        <p:nvSpPr>
          <p:cNvPr id="4" name="Content Placeholder 3">
            <a:extLst>
              <a:ext uri="{FF2B5EF4-FFF2-40B4-BE49-F238E27FC236}">
                <a16:creationId xmlns:a16="http://schemas.microsoft.com/office/drawing/2014/main" id="{4128C0ED-6A4D-3ECB-A670-E54E9DF305DA}"/>
              </a:ext>
            </a:extLst>
          </p:cNvPr>
          <p:cNvSpPr>
            <a:spLocks noGrp="1"/>
          </p:cNvSpPr>
          <p:nvPr>
            <p:ph sz="half" idx="2"/>
          </p:nvPr>
        </p:nvSpPr>
        <p:spPr/>
        <p:txBody>
          <a:bodyPr vert="horz" lIns="91440" tIns="45720" rIns="91440" bIns="45720" rtlCol="0" anchor="t">
            <a:normAutofit/>
          </a:bodyPr>
          <a:lstStyle/>
          <a:p>
            <a:r>
              <a:rPr lang="en-GB">
                <a:solidFill>
                  <a:srgbClr val="FFC000"/>
                </a:solidFill>
              </a:rPr>
              <a:t>Policy</a:t>
            </a:r>
          </a:p>
          <a:p>
            <a:r>
              <a:rPr lang="en-GB">
                <a:solidFill>
                  <a:srgbClr val="FFC000"/>
                </a:solidFill>
              </a:rPr>
              <a:t>Force policy </a:t>
            </a:r>
          </a:p>
          <a:p>
            <a:r>
              <a:rPr lang="en-GB">
                <a:solidFill>
                  <a:srgbClr val="FFC000"/>
                </a:solidFill>
              </a:rPr>
              <a:t>Authorised Professional Practice</a:t>
            </a:r>
          </a:p>
          <a:p>
            <a:r>
              <a:rPr lang="en-GB">
                <a:solidFill>
                  <a:srgbClr val="FFC000"/>
                </a:solidFill>
              </a:rPr>
              <a:t>Code of Ethics</a:t>
            </a:r>
          </a:p>
        </p:txBody>
      </p:sp>
      <p:pic>
        <p:nvPicPr>
          <p:cNvPr id="6" name="Picture 5" descr="A blue square with white lines&#10;&#10;AI-generated content may be incorrect.">
            <a:extLst>
              <a:ext uri="{FF2B5EF4-FFF2-40B4-BE49-F238E27FC236}">
                <a16:creationId xmlns:a16="http://schemas.microsoft.com/office/drawing/2014/main" id="{E7C761AD-DB84-DFAD-F3B5-E50F1AEFC420}"/>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9405991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456B-6603-40A3-9D24-C350D8514DF6}"/>
              </a:ext>
            </a:extLst>
          </p:cNvPr>
          <p:cNvSpPr>
            <a:spLocks noGrp="1"/>
          </p:cNvSpPr>
          <p:nvPr>
            <p:ph type="title"/>
          </p:nvPr>
        </p:nvSpPr>
        <p:spPr/>
        <p:txBody>
          <a:bodyPr/>
          <a:lstStyle/>
          <a:p>
            <a:r>
              <a:rPr lang="en-GB">
                <a:solidFill>
                  <a:srgbClr val="FFC000"/>
                </a:solidFill>
              </a:rPr>
              <a:t>Identify Options and Contingencies</a:t>
            </a:r>
          </a:p>
        </p:txBody>
      </p:sp>
      <p:sp>
        <p:nvSpPr>
          <p:cNvPr id="3" name="Content Placeholder 2">
            <a:extLst>
              <a:ext uri="{FF2B5EF4-FFF2-40B4-BE49-F238E27FC236}">
                <a16:creationId xmlns:a16="http://schemas.microsoft.com/office/drawing/2014/main" id="{1C32D63C-75FA-DFBC-8978-5F9A29A0DC7C}"/>
              </a:ext>
            </a:extLst>
          </p:cNvPr>
          <p:cNvSpPr>
            <a:spLocks noGrp="1"/>
          </p:cNvSpPr>
          <p:nvPr>
            <p:ph sz="half" idx="1"/>
          </p:nvPr>
        </p:nvSpPr>
        <p:spPr/>
        <p:txBody>
          <a:bodyPr vert="horz" lIns="91440" tIns="45720" rIns="91440" bIns="45720" rtlCol="0" anchor="t">
            <a:normAutofit/>
          </a:bodyPr>
          <a:lstStyle/>
          <a:p>
            <a:r>
              <a:rPr lang="en-GB">
                <a:solidFill>
                  <a:srgbClr val="FFC000"/>
                </a:solidFill>
              </a:rPr>
              <a:t>What are options?</a:t>
            </a:r>
          </a:p>
          <a:p>
            <a:r>
              <a:rPr lang="en-GB">
                <a:solidFill>
                  <a:srgbClr val="FFC000"/>
                </a:solidFill>
              </a:rPr>
              <a:t>How will this incident be resolved?</a:t>
            </a:r>
          </a:p>
          <a:p>
            <a:r>
              <a:rPr lang="en-GB">
                <a:solidFill>
                  <a:srgbClr val="FFC000"/>
                </a:solidFill>
              </a:rPr>
              <a:t>What specific actions are to be undertaken?</a:t>
            </a:r>
          </a:p>
          <a:p>
            <a:pPr lvl="1">
              <a:buFont typeface="Courier New" panose="020B0604020202020204" pitchFamily="34" charset="0"/>
              <a:buChar char="o"/>
            </a:pPr>
            <a:r>
              <a:rPr lang="en-GB">
                <a:solidFill>
                  <a:srgbClr val="FFC000"/>
                </a:solidFill>
              </a:rPr>
              <a:t>Is it legal?</a:t>
            </a:r>
          </a:p>
          <a:p>
            <a:pPr lvl="1">
              <a:buFont typeface="Courier New" panose="020B0604020202020204" pitchFamily="34" charset="0"/>
              <a:buChar char="o"/>
            </a:pPr>
            <a:r>
              <a:rPr lang="en-GB">
                <a:solidFill>
                  <a:srgbClr val="FFC000"/>
                </a:solidFill>
              </a:rPr>
              <a:t>Necessary?</a:t>
            </a:r>
          </a:p>
          <a:p>
            <a:pPr lvl="1">
              <a:buFont typeface="Courier New" panose="020B0604020202020204" pitchFamily="34" charset="0"/>
              <a:buChar char="o"/>
            </a:pPr>
            <a:r>
              <a:rPr lang="en-GB">
                <a:solidFill>
                  <a:srgbClr val="FFC000"/>
                </a:solidFill>
              </a:rPr>
              <a:t>Proportionate?</a:t>
            </a:r>
          </a:p>
          <a:p>
            <a:endParaRPr lang="en-GB"/>
          </a:p>
        </p:txBody>
      </p:sp>
      <p:sp>
        <p:nvSpPr>
          <p:cNvPr id="4" name="Content Placeholder 3">
            <a:extLst>
              <a:ext uri="{FF2B5EF4-FFF2-40B4-BE49-F238E27FC236}">
                <a16:creationId xmlns:a16="http://schemas.microsoft.com/office/drawing/2014/main" id="{9894CC66-FFE0-0F94-CFFE-75B25FBF84D0}"/>
              </a:ext>
            </a:extLst>
          </p:cNvPr>
          <p:cNvSpPr>
            <a:spLocks noGrp="1"/>
          </p:cNvSpPr>
          <p:nvPr>
            <p:ph sz="half" idx="2"/>
          </p:nvPr>
        </p:nvSpPr>
        <p:spPr/>
        <p:txBody>
          <a:bodyPr vert="horz" lIns="91440" tIns="45720" rIns="91440" bIns="45720" rtlCol="0" anchor="t">
            <a:normAutofit/>
          </a:bodyPr>
          <a:lstStyle/>
          <a:p>
            <a:r>
              <a:rPr lang="en-GB">
                <a:solidFill>
                  <a:srgbClr val="FFC000"/>
                </a:solidFill>
              </a:rPr>
              <a:t>What are contingencies?</a:t>
            </a:r>
          </a:p>
          <a:p>
            <a:r>
              <a:rPr lang="en-GB" i="1">
                <a:solidFill>
                  <a:srgbClr val="FFC000"/>
                </a:solidFill>
              </a:rPr>
              <a:t>The best plan will plan for the plan not going to plan.</a:t>
            </a:r>
          </a:p>
          <a:p>
            <a:r>
              <a:rPr lang="en-GB">
                <a:solidFill>
                  <a:srgbClr val="FFC000"/>
                </a:solidFill>
              </a:rPr>
              <a:t>What additional considerations will you make in anticipation of this?</a:t>
            </a:r>
          </a:p>
        </p:txBody>
      </p:sp>
      <p:pic>
        <p:nvPicPr>
          <p:cNvPr id="6" name="Picture 5" descr="A blue square with white lines&#10;&#10;AI-generated content may be incorrect.">
            <a:extLst>
              <a:ext uri="{FF2B5EF4-FFF2-40B4-BE49-F238E27FC236}">
                <a16:creationId xmlns:a16="http://schemas.microsoft.com/office/drawing/2014/main" id="{C113A07D-7B51-DC49-62EC-C84CC83ED7DE}"/>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8792363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1C63E-3433-0D8D-4793-BAD72A5D8949}"/>
              </a:ext>
            </a:extLst>
          </p:cNvPr>
          <p:cNvSpPr>
            <a:spLocks noGrp="1"/>
          </p:cNvSpPr>
          <p:nvPr>
            <p:ph type="title"/>
          </p:nvPr>
        </p:nvSpPr>
        <p:spPr>
          <a:xfrm>
            <a:off x="761803" y="350196"/>
            <a:ext cx="4646904" cy="1624520"/>
          </a:xfrm>
        </p:spPr>
        <p:txBody>
          <a:bodyPr anchor="ctr">
            <a:normAutofit/>
          </a:bodyPr>
          <a:lstStyle/>
          <a:p>
            <a:r>
              <a:rPr lang="en-GB" sz="4000"/>
              <a:t>Take Action</a:t>
            </a:r>
          </a:p>
        </p:txBody>
      </p:sp>
      <p:sp>
        <p:nvSpPr>
          <p:cNvPr id="3" name="Content Placeholder 2">
            <a:extLst>
              <a:ext uri="{FF2B5EF4-FFF2-40B4-BE49-F238E27FC236}">
                <a16:creationId xmlns:a16="http://schemas.microsoft.com/office/drawing/2014/main" id="{A4C9E5BB-0708-0158-D177-E15E7A5D295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t>Do it!</a:t>
            </a:r>
          </a:p>
          <a:p>
            <a:r>
              <a:rPr lang="en-GB" sz="2000"/>
              <a:t>Carry out the plan.</a:t>
            </a:r>
          </a:p>
        </p:txBody>
      </p:sp>
      <p:pic>
        <p:nvPicPr>
          <p:cNvPr id="5" name="Picture 4" descr="Person pointing on a map">
            <a:extLst>
              <a:ext uri="{FF2B5EF4-FFF2-40B4-BE49-F238E27FC236}">
                <a16:creationId xmlns:a16="http://schemas.microsoft.com/office/drawing/2014/main" id="{27AB8254-9BEC-B27F-F840-9CAE993F9374}"/>
              </a:ext>
            </a:extLst>
          </p:cNvPr>
          <p:cNvPicPr>
            <a:picLocks noChangeAspect="1"/>
          </p:cNvPicPr>
          <p:nvPr/>
        </p:nvPicPr>
        <p:blipFill>
          <a:blip r:embed="rId3"/>
          <a:srcRect l="14918" r="25769" b="-3"/>
          <a:stretch>
            <a:fillRect/>
          </a:stretch>
        </p:blipFill>
        <p:spPr>
          <a:xfrm>
            <a:off x="6096000" y="1"/>
            <a:ext cx="6102825" cy="6858000"/>
          </a:xfrm>
          <a:prstGeom prst="rect">
            <a:avLst/>
          </a:prstGeom>
        </p:spPr>
      </p:pic>
      <p:pic>
        <p:nvPicPr>
          <p:cNvPr id="7" name="Picture 6" descr="A blue square with white lines&#10;&#10;AI-generated content may be incorrect.">
            <a:extLst>
              <a:ext uri="{FF2B5EF4-FFF2-40B4-BE49-F238E27FC236}">
                <a16:creationId xmlns:a16="http://schemas.microsoft.com/office/drawing/2014/main" id="{6E259151-D2AA-A437-6BCE-7420E5BCEB4F}"/>
              </a:ext>
            </a:extLst>
          </p:cNvPr>
          <p:cNvPicPr>
            <a:picLocks noChangeAspect="1"/>
          </p:cNvPicPr>
          <p:nvPr/>
        </p:nvPicPr>
        <p:blipFill>
          <a:blip r:embed="rId4"/>
          <a:stretch>
            <a:fillRect/>
          </a:stretch>
        </p:blipFill>
        <p:spPr>
          <a:xfrm>
            <a:off x="0" y="5951174"/>
            <a:ext cx="12192000" cy="904169"/>
          </a:xfrm>
          <a:prstGeom prst="rect">
            <a:avLst/>
          </a:prstGeom>
        </p:spPr>
      </p:pic>
    </p:spTree>
    <p:extLst>
      <p:ext uri="{BB962C8B-B14F-4D97-AF65-F5344CB8AC3E}">
        <p14:creationId xmlns:p14="http://schemas.microsoft.com/office/powerpoint/2010/main" val="220645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34CB-B4C1-53EC-8A77-BD75F5A3CCCF}"/>
              </a:ext>
            </a:extLst>
          </p:cNvPr>
          <p:cNvSpPr>
            <a:spLocks noGrp="1"/>
          </p:cNvSpPr>
          <p:nvPr>
            <p:ph type="title"/>
          </p:nvPr>
        </p:nvSpPr>
        <p:spPr/>
        <p:txBody>
          <a:bodyPr/>
          <a:lstStyle/>
          <a:p>
            <a:r>
              <a:rPr lang="en-GB">
                <a:solidFill>
                  <a:srgbClr val="FFC000"/>
                </a:solidFill>
              </a:rPr>
              <a:t>Review</a:t>
            </a:r>
          </a:p>
        </p:txBody>
      </p:sp>
      <p:sp>
        <p:nvSpPr>
          <p:cNvPr id="3" name="Content Placeholder 2">
            <a:extLst>
              <a:ext uri="{FF2B5EF4-FFF2-40B4-BE49-F238E27FC236}">
                <a16:creationId xmlns:a16="http://schemas.microsoft.com/office/drawing/2014/main" id="{FF4D06E8-2855-41B1-4717-6B3EA9012E2E}"/>
              </a:ext>
            </a:extLst>
          </p:cNvPr>
          <p:cNvSpPr>
            <a:spLocks noGrp="1"/>
          </p:cNvSpPr>
          <p:nvPr>
            <p:ph idx="1"/>
          </p:nvPr>
        </p:nvSpPr>
        <p:spPr/>
        <p:txBody>
          <a:bodyPr vert="horz" lIns="91440" tIns="45720" rIns="91440" bIns="45720" rtlCol="0" anchor="t">
            <a:normAutofit/>
          </a:bodyPr>
          <a:lstStyle/>
          <a:p>
            <a:r>
              <a:rPr lang="en-GB">
                <a:solidFill>
                  <a:srgbClr val="FFC000"/>
                </a:solidFill>
              </a:rPr>
              <a:t>Use the NDM!</a:t>
            </a:r>
          </a:p>
          <a:p>
            <a:r>
              <a:rPr lang="en-GB">
                <a:solidFill>
                  <a:srgbClr val="FFC000"/>
                </a:solidFill>
              </a:rPr>
              <a:t>What lessons can be learned?</a:t>
            </a:r>
          </a:p>
          <a:p>
            <a:r>
              <a:rPr lang="en-GB">
                <a:solidFill>
                  <a:srgbClr val="FFC000"/>
                </a:solidFill>
              </a:rPr>
              <a:t>How would I approach this in future?</a:t>
            </a:r>
          </a:p>
          <a:p>
            <a:r>
              <a:rPr lang="en-GB">
                <a:solidFill>
                  <a:srgbClr val="FFC000"/>
                </a:solidFill>
              </a:rPr>
              <a:t>Who did I involve in the process?</a:t>
            </a:r>
          </a:p>
          <a:p>
            <a:r>
              <a:rPr lang="en-GB">
                <a:solidFill>
                  <a:srgbClr val="FFC000"/>
                </a:solidFill>
              </a:rPr>
              <a:t>How did my decision making impact on the outcome.</a:t>
            </a:r>
          </a:p>
        </p:txBody>
      </p:sp>
      <p:pic>
        <p:nvPicPr>
          <p:cNvPr id="5" name="Picture 4" descr="A blue square with white lines&#10;&#10;AI-generated content may be incorrect.">
            <a:extLst>
              <a:ext uri="{FF2B5EF4-FFF2-40B4-BE49-F238E27FC236}">
                <a16:creationId xmlns:a16="http://schemas.microsoft.com/office/drawing/2014/main" id="{5CA75A42-9773-0C3E-C745-3CE017A1D69D}"/>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140816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E95B3-FEBD-3FE9-674F-90C3AE24FB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6DAB45-0C16-2019-A78E-53ADBF412E69}"/>
              </a:ext>
            </a:extLst>
          </p:cNvPr>
          <p:cNvSpPr>
            <a:spLocks noGrp="1"/>
          </p:cNvSpPr>
          <p:nvPr>
            <p:ph idx="1"/>
          </p:nvPr>
        </p:nvSpPr>
        <p:spPr/>
        <p:txBody>
          <a:bodyPr vert="horz" lIns="91440" tIns="45720" rIns="91440" bIns="45720" rtlCol="0" anchor="t">
            <a:normAutofit fontScale="32500" lnSpcReduction="20000"/>
          </a:bodyPr>
          <a:lstStyle/>
          <a:p>
            <a:r>
              <a:rPr lang="en-GB"/>
              <a:t>Operational Briefing: Operation Juniper</a:t>
            </a:r>
          </a:p>
          <a:p>
            <a:r>
              <a:rPr lang="en-GB" b="1">
                <a:ea typeface="+mn-lt"/>
                <a:cs typeface="+mn-lt"/>
              </a:rPr>
              <a:t>Role:</a:t>
            </a:r>
            <a:r>
              <a:rPr lang="en-GB">
                <a:ea typeface="+mn-lt"/>
                <a:cs typeface="+mn-lt"/>
              </a:rPr>
              <a:t> You are a Uniformed Police Constable (PC) on a late shift. You are double-crewed in a marked police vehicle.</a:t>
            </a:r>
            <a:endParaRPr lang="en-GB"/>
          </a:p>
          <a:p>
            <a:endParaRPr lang="en-GB"/>
          </a:p>
          <a:p>
            <a:r>
              <a:rPr lang="en-GB">
                <a:ea typeface="+mn-lt"/>
                <a:cs typeface="+mn-lt"/>
              </a:rPr>
              <a:t>At 19:15 hours, a Grade 1 (Immediate) call is received from a female, </a:t>
            </a:r>
            <a:r>
              <a:rPr lang="en-GB" b="1">
                <a:ea typeface="+mn-lt"/>
                <a:cs typeface="+mn-lt"/>
              </a:rPr>
              <a:t>Sarah LEYTON (34)</a:t>
            </a:r>
            <a:r>
              <a:rPr lang="en-GB">
                <a:ea typeface="+mn-lt"/>
                <a:cs typeface="+mn-lt"/>
              </a:rPr>
              <a:t>. She is whispering and sounds highly distressed. She states that her ex-partner, </a:t>
            </a:r>
            <a:r>
              <a:rPr lang="en-GB" b="1">
                <a:ea typeface="+mn-lt"/>
                <a:cs typeface="+mn-lt"/>
              </a:rPr>
              <a:t>Mark VANE (42)</a:t>
            </a:r>
            <a:r>
              <a:rPr lang="en-GB">
                <a:ea typeface="+mn-lt"/>
                <a:cs typeface="+mn-lt"/>
              </a:rPr>
              <a:t>, has just called her mobile phone. He told her: </a:t>
            </a:r>
            <a:r>
              <a:rPr lang="en-GB" i="1">
                <a:ea typeface="+mn-lt"/>
                <a:cs typeface="+mn-lt"/>
              </a:rPr>
              <a:t>"I'm coming over now to finish you off. I've got nothing left to lose. I'll take the kids too."</a:t>
            </a:r>
            <a:r>
              <a:rPr lang="en-GB">
                <a:ea typeface="+mn-lt"/>
                <a:cs typeface="+mn-lt"/>
              </a:rPr>
              <a:t> The line went dead before the call handler could get more details.</a:t>
            </a:r>
            <a:endParaRPr lang="en-GB"/>
          </a:p>
          <a:p>
            <a:r>
              <a:rPr lang="en-GB"/>
              <a:t>2. Location &amp; Parties</a:t>
            </a:r>
          </a:p>
          <a:p>
            <a:r>
              <a:rPr lang="en-GB" b="1">
                <a:ea typeface="+mn-lt"/>
                <a:cs typeface="+mn-lt"/>
              </a:rPr>
              <a:t>Victim’s Address:</a:t>
            </a:r>
            <a:r>
              <a:rPr lang="en-GB">
                <a:ea typeface="+mn-lt"/>
                <a:cs typeface="+mn-lt"/>
              </a:rPr>
              <a:t> 14 Willow Court, Highbridge (A second-floor flat in a social housing complex).</a:t>
            </a:r>
            <a:endParaRPr lang="en-GB"/>
          </a:p>
          <a:p>
            <a:r>
              <a:rPr lang="en-GB" b="1">
                <a:ea typeface="+mn-lt"/>
                <a:cs typeface="+mn-lt"/>
              </a:rPr>
              <a:t>Suspect’s Address:</a:t>
            </a:r>
            <a:r>
              <a:rPr lang="en-GB">
                <a:ea typeface="+mn-lt"/>
                <a:cs typeface="+mn-lt"/>
              </a:rPr>
              <a:t> 3A Station Road, Highbridge (A bedsit approx. 1.5 miles away).</a:t>
            </a:r>
            <a:endParaRPr lang="en-GB"/>
          </a:p>
          <a:p>
            <a:r>
              <a:rPr lang="en-GB" b="1">
                <a:ea typeface="+mn-lt"/>
                <a:cs typeface="+mn-lt"/>
              </a:rPr>
              <a:t>Children involved:</a:t>
            </a:r>
            <a:r>
              <a:rPr lang="en-GB">
                <a:ea typeface="+mn-lt"/>
                <a:cs typeface="+mn-lt"/>
              </a:rPr>
              <a:t> * Leo (4) – Biological child of Sarah and Mark.</a:t>
            </a:r>
            <a:endParaRPr lang="en-GB"/>
          </a:p>
          <a:p>
            <a:pPr lvl="1"/>
            <a:r>
              <a:rPr lang="en-GB">
                <a:ea typeface="+mn-lt"/>
                <a:cs typeface="+mn-lt"/>
              </a:rPr>
              <a:t>Chloe (10) and Jack (12) – Sarah’s children from a previous relationship.</a:t>
            </a:r>
            <a:endParaRPr lang="en-GB"/>
          </a:p>
          <a:p>
            <a:pPr lvl="1"/>
            <a:r>
              <a:rPr lang="en-GB"/>
              <a:t>3. Intelligence (The "Knowns")</a:t>
            </a:r>
          </a:p>
          <a:p>
            <a:r>
              <a:rPr lang="en-GB" b="1">
                <a:ea typeface="+mn-lt"/>
                <a:cs typeface="+mn-lt"/>
              </a:rPr>
              <a:t>Mark Vane:</a:t>
            </a:r>
            <a:r>
              <a:rPr lang="en-GB">
                <a:ea typeface="+mn-lt"/>
                <a:cs typeface="+mn-lt"/>
              </a:rPr>
              <a:t> Known to police. Convictions for Section 18 Assault (GBH) and Possession of an Offensive Weapon. PNC (Police National Computer) markers for </a:t>
            </a:r>
            <a:r>
              <a:rPr lang="en-GB" b="1">
                <a:ea typeface="+mn-lt"/>
                <a:cs typeface="+mn-lt"/>
              </a:rPr>
              <a:t>Violence</a:t>
            </a:r>
            <a:r>
              <a:rPr lang="en-GB">
                <a:ea typeface="+mn-lt"/>
                <a:cs typeface="+mn-lt"/>
              </a:rPr>
              <a:t> and </a:t>
            </a:r>
            <a:r>
              <a:rPr lang="en-GB" b="1">
                <a:ea typeface="+mn-lt"/>
                <a:cs typeface="+mn-lt"/>
              </a:rPr>
              <a:t>Alcohol Dependency</a:t>
            </a:r>
            <a:r>
              <a:rPr lang="en-GB">
                <a:ea typeface="+mn-lt"/>
                <a:cs typeface="+mn-lt"/>
              </a:rPr>
              <a:t>.</a:t>
            </a:r>
            <a:endParaRPr lang="en-GB"/>
          </a:p>
          <a:p>
            <a:r>
              <a:rPr lang="en-GB" b="1">
                <a:ea typeface="+mn-lt"/>
                <a:cs typeface="+mn-lt"/>
              </a:rPr>
              <a:t>Sarah Leyton:</a:t>
            </a:r>
            <a:r>
              <a:rPr lang="en-GB">
                <a:ea typeface="+mn-lt"/>
                <a:cs typeface="+mn-lt"/>
              </a:rPr>
              <a:t> Registered as a "High Risk" victim on the force’s domestic abuse system.</a:t>
            </a:r>
            <a:endParaRPr lang="en-GB"/>
          </a:p>
          <a:p>
            <a:r>
              <a:rPr lang="en-GB" b="1">
                <a:ea typeface="+mn-lt"/>
                <a:cs typeface="+mn-lt"/>
              </a:rPr>
              <a:t>Vulnerability:</a:t>
            </a:r>
            <a:r>
              <a:rPr lang="en-GB">
                <a:ea typeface="+mn-lt"/>
                <a:cs typeface="+mn-lt"/>
              </a:rPr>
              <a:t> Sarah has a history of opioid recovery and is currently engaged with local drug and alcohol services.</a:t>
            </a:r>
            <a:endParaRPr lang="en-GB"/>
          </a:p>
          <a:p>
            <a:br>
              <a:rPr lang="en-US"/>
            </a:br>
            <a:endParaRPr lang="en-US"/>
          </a:p>
          <a:p>
            <a:r>
              <a:rPr lang="en-GB"/>
              <a:t>Student Task: Applying the NDM</a:t>
            </a:r>
          </a:p>
          <a:p>
            <a:r>
              <a:rPr lang="en-GB">
                <a:ea typeface="+mn-lt"/>
                <a:cs typeface="+mn-lt"/>
              </a:rPr>
              <a:t>As the officers responding to this call, work through the first three stages of the </a:t>
            </a:r>
            <a:r>
              <a:rPr lang="en-GB" b="1">
                <a:ea typeface="+mn-lt"/>
                <a:cs typeface="+mn-lt"/>
              </a:rPr>
              <a:t>National Decision Model</a:t>
            </a:r>
            <a:r>
              <a:rPr lang="en-GB">
                <a:ea typeface="+mn-lt"/>
                <a:cs typeface="+mn-lt"/>
              </a:rPr>
              <a:t>.</a:t>
            </a:r>
            <a:endParaRPr lang="en-GB"/>
          </a:p>
          <a:p>
            <a:r>
              <a:rPr lang="en-GB"/>
              <a:t>Stage 1: Gather Information &amp; Intelligence</a:t>
            </a:r>
          </a:p>
          <a:p>
            <a:endParaRPr lang="en-GB"/>
          </a:p>
        </p:txBody>
      </p:sp>
    </p:spTree>
    <p:extLst>
      <p:ext uri="{BB962C8B-B14F-4D97-AF65-F5344CB8AC3E}">
        <p14:creationId xmlns:p14="http://schemas.microsoft.com/office/powerpoint/2010/main" val="24981744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D719D-683F-16C1-C5F8-F391352AFD0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Week one</a:t>
            </a:r>
          </a:p>
        </p:txBody>
      </p:sp>
      <p:graphicFrame>
        <p:nvGraphicFramePr>
          <p:cNvPr id="5" name="Content Placeholder 2">
            <a:extLst>
              <a:ext uri="{FF2B5EF4-FFF2-40B4-BE49-F238E27FC236}">
                <a16:creationId xmlns:a16="http://schemas.microsoft.com/office/drawing/2014/main" id="{EAEB4DA1-5B55-1A85-64C5-8E6B4E47EF34}"/>
              </a:ext>
            </a:extLst>
          </p:cNvPr>
          <p:cNvGraphicFramePr>
            <a:graphicFrameLocks noGrp="1"/>
          </p:cNvGraphicFramePr>
          <p:nvPr>
            <p:ph idx="1"/>
            <p:extLst>
              <p:ext uri="{D42A27DB-BD31-4B8C-83A1-F6EECF244321}">
                <p14:modId xmlns:p14="http://schemas.microsoft.com/office/powerpoint/2010/main" val="324701880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 name="Picture 27" descr="A blue square with white lines&#10;&#10;AI-generated content may be incorrect.">
            <a:extLst>
              <a:ext uri="{FF2B5EF4-FFF2-40B4-BE49-F238E27FC236}">
                <a16:creationId xmlns:a16="http://schemas.microsoft.com/office/drawing/2014/main" id="{489EDC82-37DF-0CC3-28E5-A5AF09189A44}"/>
              </a:ext>
            </a:extLst>
          </p:cNvPr>
          <p:cNvPicPr>
            <a:picLocks noChangeAspect="1"/>
          </p:cNvPicPr>
          <p:nvPr/>
        </p:nvPicPr>
        <p:blipFill>
          <a:blip r:embed="rId7"/>
          <a:stretch>
            <a:fillRect/>
          </a:stretch>
        </p:blipFill>
        <p:spPr>
          <a:xfrm>
            <a:off x="0" y="5962286"/>
            <a:ext cx="12192000" cy="904169"/>
          </a:xfrm>
          <a:prstGeom prst="rect">
            <a:avLst/>
          </a:prstGeom>
        </p:spPr>
      </p:pic>
    </p:spTree>
    <p:extLst>
      <p:ext uri="{BB962C8B-B14F-4D97-AF65-F5344CB8AC3E}">
        <p14:creationId xmlns:p14="http://schemas.microsoft.com/office/powerpoint/2010/main" val="26963207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3ABBAFB-F0C2-6538-4BC4-F2749FA77E96}"/>
              </a:ext>
            </a:extLst>
          </p:cNvPr>
          <p:cNvPicPr>
            <a:picLocks noGrp="1" noChangeAspect="1"/>
          </p:cNvPicPr>
          <p:nvPr>
            <p:ph idx="1"/>
          </p:nvPr>
        </p:nvPicPr>
        <p:blipFill>
          <a:blip r:embed="rId2"/>
          <a:srcRect t="2247" b="3219"/>
          <a:stretch/>
        </p:blipFill>
        <p:spPr>
          <a:xfrm>
            <a:off x="457200" y="457200"/>
            <a:ext cx="11277600" cy="5943600"/>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127EC7CE-665C-7635-78F0-4CD75AD2137D}"/>
              </a:ext>
            </a:extLst>
          </p:cNvPr>
          <p:cNvPicPr>
            <a:picLocks noChangeAspect="1"/>
          </p:cNvPicPr>
          <p:nvPr/>
        </p:nvPicPr>
        <p:blipFill>
          <a:blip r:embed="rId3"/>
          <a:stretch>
            <a:fillRect/>
          </a:stretch>
        </p:blipFill>
        <p:spPr>
          <a:xfrm>
            <a:off x="0" y="5951848"/>
            <a:ext cx="12192000" cy="904169"/>
          </a:xfrm>
          <a:prstGeom prst="rect">
            <a:avLst/>
          </a:prstGeom>
        </p:spPr>
      </p:pic>
    </p:spTree>
    <p:extLst>
      <p:ext uri="{BB962C8B-B14F-4D97-AF65-F5344CB8AC3E}">
        <p14:creationId xmlns:p14="http://schemas.microsoft.com/office/powerpoint/2010/main" val="42256158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96BD4F4-5CB7-8946-DC7D-8AAB1E5F09BF}"/>
              </a:ext>
            </a:extLst>
          </p:cNvPr>
          <p:cNvPicPr>
            <a:picLocks noGrp="1" noChangeAspect="1"/>
          </p:cNvPicPr>
          <p:nvPr>
            <p:ph idx="1"/>
          </p:nvPr>
        </p:nvPicPr>
        <p:blipFill>
          <a:blip r:embed="rId2"/>
          <a:srcRect r="425" b="-1"/>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545EF0B3-F5BE-8AEB-5955-EA8E065EB20C}"/>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056355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document&#10;&#10;Description automatically generated">
            <a:extLst>
              <a:ext uri="{FF2B5EF4-FFF2-40B4-BE49-F238E27FC236}">
                <a16:creationId xmlns:a16="http://schemas.microsoft.com/office/drawing/2014/main" id="{010D31FA-86A8-0875-CF61-07AC55F58CB3}"/>
              </a:ext>
            </a:extLst>
          </p:cNvPr>
          <p:cNvPicPr>
            <a:picLocks noGrp="1" noChangeAspect="1"/>
          </p:cNvPicPr>
          <p:nvPr>
            <p:ph idx="1"/>
          </p:nvPr>
        </p:nvPicPr>
        <p:blipFill>
          <a:blip r:embed="rId2"/>
          <a:srcRect b="19"/>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A125F50E-7BB8-16F6-F3D7-984EB26824EB}"/>
              </a:ext>
            </a:extLst>
          </p:cNvPr>
          <p:cNvPicPr>
            <a:picLocks noChangeAspect="1"/>
          </p:cNvPicPr>
          <p:nvPr/>
        </p:nvPicPr>
        <p:blipFill>
          <a:blip r:embed="rId3"/>
          <a:stretch>
            <a:fillRect/>
          </a:stretch>
        </p:blipFill>
        <p:spPr>
          <a:xfrm>
            <a:off x="0" y="5958241"/>
            <a:ext cx="12192000" cy="904169"/>
          </a:xfrm>
          <a:prstGeom prst="rect">
            <a:avLst/>
          </a:prstGeom>
        </p:spPr>
      </p:pic>
    </p:spTree>
    <p:extLst>
      <p:ext uri="{BB962C8B-B14F-4D97-AF65-F5344CB8AC3E}">
        <p14:creationId xmlns:p14="http://schemas.microsoft.com/office/powerpoint/2010/main" val="29068670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60822469-3BE1-8F7E-5297-AEA1777414BB}"/>
              </a:ext>
            </a:extLst>
          </p:cNvPr>
          <p:cNvPicPr>
            <a:picLocks noChangeAspect="1"/>
          </p:cNvPicPr>
          <p:nvPr/>
        </p:nvPicPr>
        <p:blipFill>
          <a:blip r:embed="rId2"/>
          <a:srcRect l="29637" r="25988"/>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3648B-6991-47A8-5D6F-0F4D893F2F84}"/>
              </a:ext>
            </a:extLst>
          </p:cNvPr>
          <p:cNvSpPr>
            <a:spLocks noGrp="1"/>
          </p:cNvSpPr>
          <p:nvPr>
            <p:ph type="title"/>
          </p:nvPr>
        </p:nvSpPr>
        <p:spPr>
          <a:xfrm>
            <a:off x="6115317" y="405685"/>
            <a:ext cx="5464968" cy="1559301"/>
          </a:xfrm>
        </p:spPr>
        <p:txBody>
          <a:bodyPr>
            <a:normAutofit/>
          </a:bodyPr>
          <a:lstStyle/>
          <a:p>
            <a:r>
              <a:rPr lang="en-GB" sz="4000"/>
              <a:t>Research task</a:t>
            </a:r>
          </a:p>
        </p:txBody>
      </p:sp>
      <p:sp>
        <p:nvSpPr>
          <p:cNvPr id="3" name="Content Placeholder 2">
            <a:extLst>
              <a:ext uri="{FF2B5EF4-FFF2-40B4-BE49-F238E27FC236}">
                <a16:creationId xmlns:a16="http://schemas.microsoft.com/office/drawing/2014/main" id="{391D68EA-986C-67A8-5507-1C8326E01F34}"/>
              </a:ext>
            </a:extLst>
          </p:cNvPr>
          <p:cNvSpPr>
            <a:spLocks noGrp="1"/>
          </p:cNvSpPr>
          <p:nvPr>
            <p:ph idx="1"/>
          </p:nvPr>
        </p:nvSpPr>
        <p:spPr>
          <a:xfrm>
            <a:off x="6115317" y="2743200"/>
            <a:ext cx="5247340" cy="3496878"/>
          </a:xfrm>
        </p:spPr>
        <p:txBody>
          <a:bodyPr anchor="ctr">
            <a:normAutofit/>
          </a:bodyPr>
          <a:lstStyle/>
          <a:p>
            <a:r>
              <a:rPr lang="en-GB" sz="2000"/>
              <a:t>What are the two pieces of case law that helped shape the way dishonesty is decided within the CJS?</a:t>
            </a:r>
          </a:p>
          <a:p>
            <a:endParaRPr lang="en-GB" sz="2000"/>
          </a:p>
          <a:p>
            <a:endParaRPr lang="en-GB" sz="2000"/>
          </a:p>
        </p:txBody>
      </p:sp>
      <p:pic>
        <p:nvPicPr>
          <p:cNvPr id="4" name="Picture 3" descr="A blue square with white lines&#10;&#10;AI-generated content may be incorrect.">
            <a:extLst>
              <a:ext uri="{FF2B5EF4-FFF2-40B4-BE49-F238E27FC236}">
                <a16:creationId xmlns:a16="http://schemas.microsoft.com/office/drawing/2014/main" id="{8AF98CB9-C9AD-A4F6-56B8-4D684D09DB4C}"/>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4716855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EBA23DA4-ECA6-43FC-03FA-0BB7514FA8CE}"/>
              </a:ext>
            </a:extLst>
          </p:cNvPr>
          <p:cNvPicPr>
            <a:picLocks noGrp="1" noChangeAspect="1"/>
          </p:cNvPicPr>
          <p:nvPr>
            <p:ph idx="1"/>
          </p:nvPr>
        </p:nvPicPr>
        <p:blipFill>
          <a:blip r:embed="rId2"/>
          <a:srcRect r="872" b="1"/>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D9C3212C-B2AF-823F-82AA-16DB443E9A0B}"/>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6987137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AC9F375-8452-E3EA-AB28-C54738A82FA3}"/>
              </a:ext>
            </a:extLst>
          </p:cNvPr>
          <p:cNvPicPr>
            <a:picLocks noGrp="1" noChangeAspect="1"/>
          </p:cNvPicPr>
          <p:nvPr>
            <p:ph idx="1"/>
          </p:nvPr>
        </p:nvPicPr>
        <p:blipFill>
          <a:blip r:embed="rId2"/>
          <a:srcRect b="461"/>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E85138EF-763E-B0E8-043E-3DCCB1FA2DB9}"/>
              </a:ext>
            </a:extLst>
          </p:cNvPr>
          <p:cNvPicPr>
            <a:picLocks noChangeAspect="1"/>
          </p:cNvPicPr>
          <p:nvPr/>
        </p:nvPicPr>
        <p:blipFill>
          <a:blip r:embed="rId3"/>
          <a:stretch>
            <a:fillRect/>
          </a:stretch>
        </p:blipFill>
        <p:spPr>
          <a:xfrm>
            <a:off x="0" y="6049497"/>
            <a:ext cx="12192000" cy="904169"/>
          </a:xfrm>
          <a:prstGeom prst="rect">
            <a:avLst/>
          </a:prstGeom>
        </p:spPr>
      </p:pic>
    </p:spTree>
    <p:extLst>
      <p:ext uri="{BB962C8B-B14F-4D97-AF65-F5344CB8AC3E}">
        <p14:creationId xmlns:p14="http://schemas.microsoft.com/office/powerpoint/2010/main" val="30624265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3756A02-FC6B-E36E-2818-800C98B6EE57}"/>
              </a:ext>
            </a:extLst>
          </p:cNvPr>
          <p:cNvPicPr>
            <a:picLocks noGrp="1" noChangeAspect="1"/>
          </p:cNvPicPr>
          <p:nvPr>
            <p:ph idx="1"/>
          </p:nvPr>
        </p:nvPicPr>
        <p:blipFill>
          <a:blip r:embed="rId2"/>
          <a:stretch>
            <a:fillRect/>
          </a:stretch>
        </p:blipFill>
        <p:spPr>
          <a:xfrm>
            <a:off x="812799" y="457200"/>
            <a:ext cx="10566401" cy="5943600"/>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0AA44C85-91DF-B6A2-749D-E284701608A2}"/>
              </a:ext>
            </a:extLst>
          </p:cNvPr>
          <p:cNvPicPr>
            <a:picLocks noChangeAspect="1"/>
          </p:cNvPicPr>
          <p:nvPr/>
        </p:nvPicPr>
        <p:blipFill>
          <a:blip r:embed="rId3"/>
          <a:stretch>
            <a:fillRect/>
          </a:stretch>
        </p:blipFill>
        <p:spPr>
          <a:xfrm>
            <a:off x="0" y="2658"/>
            <a:ext cx="12192000" cy="904169"/>
          </a:xfrm>
          <a:prstGeom prst="rect">
            <a:avLst/>
          </a:prstGeom>
        </p:spPr>
      </p:pic>
    </p:spTree>
    <p:extLst>
      <p:ext uri="{BB962C8B-B14F-4D97-AF65-F5344CB8AC3E}">
        <p14:creationId xmlns:p14="http://schemas.microsoft.com/office/powerpoint/2010/main" val="5881296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FAFF0F28-2462-95E6-DB63-C9A677FEA4EF}"/>
              </a:ext>
            </a:extLst>
          </p:cNvPr>
          <p:cNvPicPr>
            <a:picLocks noGrp="1" noChangeAspect="1"/>
          </p:cNvPicPr>
          <p:nvPr>
            <p:ph idx="1"/>
          </p:nvPr>
        </p:nvPicPr>
        <p:blipFill>
          <a:blip r:embed="rId2"/>
          <a:srcRect b="19"/>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E32ED5D3-F8EB-FD4A-0FE6-0D968F97E6E1}"/>
              </a:ext>
            </a:extLst>
          </p:cNvPr>
          <p:cNvPicPr>
            <a:picLocks noChangeAspect="1"/>
          </p:cNvPicPr>
          <p:nvPr/>
        </p:nvPicPr>
        <p:blipFill>
          <a:blip r:embed="rId3"/>
          <a:stretch>
            <a:fillRect/>
          </a:stretch>
        </p:blipFill>
        <p:spPr>
          <a:xfrm>
            <a:off x="0" y="6061787"/>
            <a:ext cx="12192000" cy="904169"/>
          </a:xfrm>
          <a:prstGeom prst="rect">
            <a:avLst/>
          </a:prstGeom>
        </p:spPr>
      </p:pic>
    </p:spTree>
    <p:extLst>
      <p:ext uri="{BB962C8B-B14F-4D97-AF65-F5344CB8AC3E}">
        <p14:creationId xmlns:p14="http://schemas.microsoft.com/office/powerpoint/2010/main" val="21705208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7FB2-CBEC-C8C5-96AD-172398FCA914}"/>
              </a:ext>
            </a:extLst>
          </p:cNvPr>
          <p:cNvSpPr>
            <a:spLocks noGrp="1"/>
          </p:cNvSpPr>
          <p:nvPr>
            <p:ph type="title"/>
          </p:nvPr>
        </p:nvSpPr>
        <p:spPr>
          <a:xfrm>
            <a:off x="6600264" y="556994"/>
            <a:ext cx="4753535" cy="1672499"/>
          </a:xfrm>
        </p:spPr>
        <p:txBody>
          <a:bodyPr>
            <a:normAutofit/>
          </a:bodyPr>
          <a:lstStyle/>
          <a:p>
            <a:r>
              <a:rPr lang="en-GB" sz="3700">
                <a:latin typeface="Arial" panose="020B0604020202020204" pitchFamily="34" charset="0"/>
                <a:cs typeface="Arial" panose="020B0604020202020204" pitchFamily="34" charset="0"/>
              </a:rPr>
              <a:t>Property continued: </a:t>
            </a:r>
            <a:r>
              <a:rPr lang="en-GB" sz="3700" kern="0">
                <a:latin typeface="Arial" panose="020B0604020202020204" pitchFamily="34" charset="0"/>
                <a:cs typeface="Arial" panose="020B0604020202020204" pitchFamily="34" charset="0"/>
              </a:rPr>
              <a:t>Property does </a:t>
            </a:r>
            <a:r>
              <a:rPr lang="en-GB" sz="3700" b="1" u="sng" kern="0">
                <a:latin typeface="Arial" panose="020B0604020202020204" pitchFamily="34" charset="0"/>
                <a:cs typeface="Arial" panose="020B0604020202020204" pitchFamily="34" charset="0"/>
              </a:rPr>
              <a:t>NOT</a:t>
            </a:r>
            <a:r>
              <a:rPr lang="en-GB" sz="3700" kern="0">
                <a:latin typeface="Arial" panose="020B0604020202020204" pitchFamily="34" charset="0"/>
                <a:cs typeface="Arial" panose="020B0604020202020204" pitchFamily="34" charset="0"/>
              </a:rPr>
              <a:t> include</a:t>
            </a:r>
            <a:endParaRPr lang="en-GB" sz="3700">
              <a:latin typeface="Arial" panose="020B0604020202020204" pitchFamily="34" charset="0"/>
              <a:cs typeface="Arial" panose="020B0604020202020204" pitchFamily="34" charset="0"/>
            </a:endParaRPr>
          </a:p>
        </p:txBody>
      </p:sp>
      <p:pic>
        <p:nvPicPr>
          <p:cNvPr id="6" name="Picture 5" descr="A tree with red berries&#10;&#10;Description automatically generated">
            <a:extLst>
              <a:ext uri="{FF2B5EF4-FFF2-40B4-BE49-F238E27FC236}">
                <a16:creationId xmlns:a16="http://schemas.microsoft.com/office/drawing/2014/main" id="{7ADCF5D2-FBAE-76AC-F45A-B85DFAF59625}"/>
              </a:ext>
            </a:extLst>
          </p:cNvPr>
          <p:cNvPicPr>
            <a:picLocks noChangeAspect="1"/>
          </p:cNvPicPr>
          <p:nvPr/>
        </p:nvPicPr>
        <p:blipFill rotWithShape="1">
          <a:blip r:embed="rId2"/>
          <a:srcRect l="10929" r="8800" b="4"/>
          <a:stretch/>
        </p:blipFill>
        <p:spPr>
          <a:xfrm>
            <a:off x="-4642" y="10"/>
            <a:ext cx="3006061" cy="3339639"/>
          </a:xfrm>
          <a:prstGeom prst="rect">
            <a:avLst/>
          </a:prstGeom>
        </p:spPr>
      </p:pic>
      <p:pic>
        <p:nvPicPr>
          <p:cNvPr id="4" name="Picture 3" descr="A fox running in the grass&#10;&#10;Description automatically generated">
            <a:extLst>
              <a:ext uri="{FF2B5EF4-FFF2-40B4-BE49-F238E27FC236}">
                <a16:creationId xmlns:a16="http://schemas.microsoft.com/office/drawing/2014/main" id="{6A62451F-A627-1CCB-6551-427774DFE0F9}"/>
              </a:ext>
            </a:extLst>
          </p:cNvPr>
          <p:cNvPicPr>
            <a:picLocks noChangeAspect="1"/>
          </p:cNvPicPr>
          <p:nvPr/>
        </p:nvPicPr>
        <p:blipFill rotWithShape="1">
          <a:blip r:embed="rId3"/>
          <a:srcRect l="1574" r="26634" b="1"/>
          <a:stretch/>
        </p:blipFill>
        <p:spPr>
          <a:xfrm>
            <a:off x="3198068" y="10"/>
            <a:ext cx="2991088" cy="3339639"/>
          </a:xfrm>
          <a:prstGeom prst="rect">
            <a:avLst/>
          </a:prstGeom>
        </p:spPr>
      </p:pic>
      <p:pic>
        <p:nvPicPr>
          <p:cNvPr id="7" name="Picture 6" descr="A group of mushrooms growing in the woods&#10;&#10;Description automatically generated">
            <a:extLst>
              <a:ext uri="{FF2B5EF4-FFF2-40B4-BE49-F238E27FC236}">
                <a16:creationId xmlns:a16="http://schemas.microsoft.com/office/drawing/2014/main" id="{3290104D-494D-CD4A-B36E-F62A351B0BAD}"/>
              </a:ext>
            </a:extLst>
          </p:cNvPr>
          <p:cNvPicPr>
            <a:picLocks noChangeAspect="1"/>
          </p:cNvPicPr>
          <p:nvPr/>
        </p:nvPicPr>
        <p:blipFill rotWithShape="1">
          <a:blip r:embed="rId4"/>
          <a:srcRect t="11954" r="-1" b="9388"/>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08905522-C2D3-E36D-EF2F-5D7BC31AD2CB}"/>
              </a:ext>
            </a:extLst>
          </p:cNvPr>
          <p:cNvSpPr>
            <a:spLocks noGrp="1"/>
          </p:cNvSpPr>
          <p:nvPr>
            <p:ph idx="1"/>
          </p:nvPr>
        </p:nvSpPr>
        <p:spPr>
          <a:xfrm>
            <a:off x="6600265" y="2413645"/>
            <a:ext cx="4753534" cy="3694734"/>
          </a:xfrm>
        </p:spPr>
        <p:txBody>
          <a:bodyPr>
            <a:normAutofit/>
          </a:bodyPr>
          <a:lstStyle/>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Wild creatures </a:t>
            </a:r>
            <a:b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b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(unless tamed or kept in captivity)</a:t>
            </a: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Mushrooms growing wild on any land</a:t>
            </a:r>
            <a:endParaRPr lang="en-GB" sz="2000" kern="0">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lang="en-GB" sz="2000" kern="0">
                <a:latin typeface="Arial" panose="020B0604020202020204" pitchFamily="34" charset="0"/>
                <a:cs typeface="Arial" panose="020B0604020202020204" pitchFamily="34" charset="0"/>
              </a:rPr>
              <a:t>The 3 F’s! -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lowers,</a:t>
            </a:r>
            <a:r>
              <a:rPr kumimoji="0" lang="en-GB" sz="2000" b="0" i="0" u="none" strike="noStrike" kern="0" cap="none" spc="0" normalizeH="0" noProof="0">
                <a:ln>
                  <a:noFill/>
                </a:ln>
                <a:effectLst/>
                <a:uLnTx/>
                <a:uFillTx/>
                <a:latin typeface="Arial" panose="020B0604020202020204" pitchFamily="34" charset="0"/>
                <a:cs typeface="Arial" panose="020B0604020202020204" pitchFamily="34" charset="0"/>
              </a:rPr>
              <a:t>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ruit or </a:t>
            </a:r>
            <a:r>
              <a:rPr lang="en-GB" sz="2000" kern="0">
                <a:latin typeface="Arial" panose="020B0604020202020204" pitchFamily="34" charset="0"/>
                <a:cs typeface="Arial" panose="020B0604020202020204" pitchFamily="34" charset="0"/>
              </a:rPr>
              <a:t>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oliage of a plant growing wild </a:t>
            </a:r>
            <a:r>
              <a:rPr kumimoji="0" lang="en-GB" sz="2000" b="1" i="0" u="none" strike="noStrike" kern="0" cap="none" spc="0" normalizeH="0" baseline="0" noProof="0">
                <a:ln>
                  <a:noFill/>
                </a:ln>
                <a:effectLst/>
                <a:uLnTx/>
                <a:uFillTx/>
                <a:latin typeface="Arial" panose="020B0604020202020204" pitchFamily="34" charset="0"/>
                <a:cs typeface="Arial" panose="020B0604020202020204" pitchFamily="34" charset="0"/>
              </a:rPr>
              <a:t>unless</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 picked for reward, sale or commercial purposes</a:t>
            </a:r>
          </a:p>
          <a:p>
            <a:endParaRPr lang="en-GB" sz="2000"/>
          </a:p>
        </p:txBody>
      </p:sp>
      <p:pic>
        <p:nvPicPr>
          <p:cNvPr id="5" name="Picture 4" descr="A blue square with white lines&#10;&#10;AI-generated content may be incorrect.">
            <a:extLst>
              <a:ext uri="{FF2B5EF4-FFF2-40B4-BE49-F238E27FC236}">
                <a16:creationId xmlns:a16="http://schemas.microsoft.com/office/drawing/2014/main" id="{52D076C4-615E-9177-AE64-9818A9120EF3}"/>
              </a:ext>
            </a:extLst>
          </p:cNvPr>
          <p:cNvPicPr>
            <a:picLocks noChangeAspect="1"/>
          </p:cNvPicPr>
          <p:nvPr/>
        </p:nvPicPr>
        <p:blipFill>
          <a:blip r:embed="rId5"/>
          <a:stretch>
            <a:fillRect/>
          </a:stretch>
        </p:blipFill>
        <p:spPr>
          <a:xfrm>
            <a:off x="0" y="6110948"/>
            <a:ext cx="12192000" cy="904169"/>
          </a:xfrm>
          <a:prstGeom prst="rect">
            <a:avLst/>
          </a:prstGeom>
        </p:spPr>
      </p:pic>
    </p:spTree>
    <p:extLst>
      <p:ext uri="{BB962C8B-B14F-4D97-AF65-F5344CB8AC3E}">
        <p14:creationId xmlns:p14="http://schemas.microsoft.com/office/powerpoint/2010/main" val="22258878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487-3396-8FC1-743B-538EB14C18FB}"/>
              </a:ext>
            </a:extLst>
          </p:cNvPr>
          <p:cNvSpPr>
            <a:spLocks noGrp="1"/>
          </p:cNvSpPr>
          <p:nvPr>
            <p:ph type="title"/>
          </p:nvPr>
        </p:nvSpPr>
        <p:spPr>
          <a:xfrm>
            <a:off x="838200" y="354687"/>
            <a:ext cx="8991600" cy="1356877"/>
          </a:xfrm>
        </p:spPr>
        <p:txBody>
          <a:bodyPr/>
          <a:lstStyle/>
          <a:p>
            <a:br>
              <a:rPr lang="en-GB" altLang="en-US">
                <a:cs typeface="Arial"/>
              </a:rPr>
            </a:br>
            <a:r>
              <a:rPr lang="en-GB" altLang="en-US" sz="4400">
                <a:cs typeface="Arial"/>
              </a:rPr>
              <a:t>General rule = land </a:t>
            </a:r>
            <a:r>
              <a:rPr lang="en-GB" altLang="en-US" sz="4400" u="sng">
                <a:solidFill>
                  <a:srgbClr val="FF0000"/>
                </a:solidFill>
                <a:cs typeface="Arial"/>
              </a:rPr>
              <a:t>cannot</a:t>
            </a:r>
            <a:r>
              <a:rPr lang="en-GB" altLang="en-US" sz="4400">
                <a:cs typeface="Arial"/>
              </a:rPr>
              <a:t> be stolen</a:t>
            </a:r>
            <a:endParaRPr lang="en-GB">
              <a:cs typeface="Arial"/>
            </a:endParaRPr>
          </a:p>
        </p:txBody>
      </p:sp>
      <p:sp>
        <p:nvSpPr>
          <p:cNvPr id="3" name="Content Placeholder 2">
            <a:extLst>
              <a:ext uri="{FF2B5EF4-FFF2-40B4-BE49-F238E27FC236}">
                <a16:creationId xmlns:a16="http://schemas.microsoft.com/office/drawing/2014/main" id="{F6A2593E-9583-659E-2595-8725B38464FF}"/>
              </a:ext>
            </a:extLst>
          </p:cNvPr>
          <p:cNvSpPr>
            <a:spLocks noGrp="1"/>
          </p:cNvSpPr>
          <p:nvPr>
            <p:ph idx="1"/>
          </p:nvPr>
        </p:nvSpPr>
        <p:spPr>
          <a:xfrm>
            <a:off x="838200" y="1864814"/>
            <a:ext cx="10515600" cy="4351338"/>
          </a:xfrm>
        </p:spPr>
        <p:txBody>
          <a:bodyPr/>
          <a:lstStyle/>
          <a:p>
            <a:pPr algn="ctr"/>
            <a:r>
              <a:rPr lang="en-GB" altLang="en-US" sz="2800" b="1">
                <a:cs typeface="Arial" panose="020B0604020202020204" pitchFamily="34" charset="0"/>
              </a:rPr>
              <a:t>Exceptions to the general rule include:</a:t>
            </a:r>
          </a:p>
          <a:p>
            <a:endParaRPr lang="en-GB" b="1">
              <a:cs typeface="Arial" panose="020B0604020202020204" pitchFamily="34" charset="0"/>
            </a:endParaRPr>
          </a:p>
        </p:txBody>
      </p:sp>
      <p:pic>
        <p:nvPicPr>
          <p:cNvPr id="6" name="Picture 5">
            <a:extLst>
              <a:ext uri="{FF2B5EF4-FFF2-40B4-BE49-F238E27FC236}">
                <a16:creationId xmlns:a16="http://schemas.microsoft.com/office/drawing/2014/main" id="{D7AD1C17-04D7-5AE7-C36F-E26B0D32F89F}"/>
              </a:ext>
            </a:extLst>
          </p:cNvPr>
          <p:cNvPicPr>
            <a:picLocks noChangeAspect="1"/>
          </p:cNvPicPr>
          <p:nvPr/>
        </p:nvPicPr>
        <p:blipFill>
          <a:blip r:embed="rId3"/>
          <a:stretch>
            <a:fillRect/>
          </a:stretch>
        </p:blipFill>
        <p:spPr>
          <a:xfrm>
            <a:off x="1631020" y="2273163"/>
            <a:ext cx="8929959" cy="4514046"/>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D9C56437-FB9B-E556-CD4F-130125094FBE}"/>
              </a:ext>
            </a:extLst>
          </p:cNvPr>
          <p:cNvPicPr>
            <a:picLocks noChangeAspect="1"/>
          </p:cNvPicPr>
          <p:nvPr/>
        </p:nvPicPr>
        <p:blipFill>
          <a:blip r:embed="rId4"/>
          <a:stretch>
            <a:fillRect/>
          </a:stretch>
        </p:blipFill>
        <p:spPr>
          <a:xfrm>
            <a:off x="0" y="-95665"/>
            <a:ext cx="12192000" cy="904169"/>
          </a:xfrm>
          <a:prstGeom prst="rect">
            <a:avLst/>
          </a:prstGeom>
        </p:spPr>
      </p:pic>
    </p:spTree>
    <p:extLst>
      <p:ext uri="{BB962C8B-B14F-4D97-AF65-F5344CB8AC3E}">
        <p14:creationId xmlns:p14="http://schemas.microsoft.com/office/powerpoint/2010/main" val="40626999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F65F-0E0B-2060-0F3E-0967642DCB4A}"/>
              </a:ext>
            </a:extLst>
          </p:cNvPr>
          <p:cNvSpPr>
            <a:spLocks noGrp="1"/>
          </p:cNvSpPr>
          <p:nvPr>
            <p:ph type="title"/>
          </p:nvPr>
        </p:nvSpPr>
        <p:spPr/>
        <p:txBody>
          <a:bodyPr>
            <a:normAutofit/>
          </a:bodyPr>
          <a:lstStyle/>
          <a:p>
            <a:r>
              <a:rPr lang="en-GB" sz="4400" b="1">
                <a:solidFill>
                  <a:schemeClr val="bg1"/>
                </a:solidFill>
              </a:rPr>
              <a:t>S.6 Deprive</a:t>
            </a:r>
            <a:br>
              <a:rPr lang="en-GB" sz="4400" b="1">
                <a:solidFill>
                  <a:schemeClr val="bg1"/>
                </a:solidFill>
              </a:rPr>
            </a:br>
            <a:endParaRPr lang="en-GB"/>
          </a:p>
        </p:txBody>
      </p:sp>
      <p:sp>
        <p:nvSpPr>
          <p:cNvPr id="3" name="Content Placeholder 2">
            <a:extLst>
              <a:ext uri="{FF2B5EF4-FFF2-40B4-BE49-F238E27FC236}">
                <a16:creationId xmlns:a16="http://schemas.microsoft.com/office/drawing/2014/main" id="{C1785580-52B6-0B52-5A80-4CA21F15DDF2}"/>
              </a:ext>
            </a:extLst>
          </p:cNvPr>
          <p:cNvSpPr>
            <a:spLocks noGrp="1"/>
          </p:cNvSpPr>
          <p:nvPr>
            <p:ph idx="1"/>
          </p:nvPr>
        </p:nvSpPr>
        <p:spPr>
          <a:xfrm>
            <a:off x="838200" y="365125"/>
            <a:ext cx="10515600" cy="5811838"/>
          </a:xfrm>
        </p:spPr>
        <p:txBody>
          <a:bodyPr>
            <a:normAutofit/>
          </a:bodyPr>
          <a:lstStyle/>
          <a:p>
            <a:pPr marL="0" indent="0" algn="ctr">
              <a:buNone/>
            </a:pPr>
            <a:r>
              <a:rPr lang="en-GB" sz="3600">
                <a:latin typeface="Arial" panose="020B0604020202020204" pitchFamily="34" charset="0"/>
                <a:cs typeface="Arial" panose="020B0604020202020204" pitchFamily="34" charset="0"/>
              </a:rPr>
              <a:t>Section 5 Belonging to Another: </a:t>
            </a:r>
          </a:p>
        </p:txBody>
      </p:sp>
      <p:pic>
        <p:nvPicPr>
          <p:cNvPr id="5" name="Picture 4">
            <a:extLst>
              <a:ext uri="{FF2B5EF4-FFF2-40B4-BE49-F238E27FC236}">
                <a16:creationId xmlns:a16="http://schemas.microsoft.com/office/drawing/2014/main" id="{BFF15932-69E7-08B5-C5E3-5A4294DD68EF}"/>
              </a:ext>
            </a:extLst>
          </p:cNvPr>
          <p:cNvPicPr>
            <a:picLocks noChangeAspect="1"/>
          </p:cNvPicPr>
          <p:nvPr/>
        </p:nvPicPr>
        <p:blipFill>
          <a:blip r:embed="rId2"/>
          <a:stretch>
            <a:fillRect/>
          </a:stretch>
        </p:blipFill>
        <p:spPr>
          <a:xfrm>
            <a:off x="1581422" y="1027906"/>
            <a:ext cx="8820150" cy="3886200"/>
          </a:xfrm>
          <a:prstGeom prst="rect">
            <a:avLst/>
          </a:prstGeom>
        </p:spPr>
      </p:pic>
      <p:pic>
        <p:nvPicPr>
          <p:cNvPr id="7" name="Picture 6">
            <a:extLst>
              <a:ext uri="{FF2B5EF4-FFF2-40B4-BE49-F238E27FC236}">
                <a16:creationId xmlns:a16="http://schemas.microsoft.com/office/drawing/2014/main" id="{899BB8B5-5999-2F31-BC13-128ED0FCE6D7}"/>
              </a:ext>
            </a:extLst>
          </p:cNvPr>
          <p:cNvPicPr>
            <a:picLocks noChangeAspect="1"/>
          </p:cNvPicPr>
          <p:nvPr/>
        </p:nvPicPr>
        <p:blipFill>
          <a:blip r:embed="rId3"/>
          <a:stretch>
            <a:fillRect/>
          </a:stretch>
        </p:blipFill>
        <p:spPr>
          <a:xfrm>
            <a:off x="3409405" y="4784428"/>
            <a:ext cx="5094516" cy="1785871"/>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96B1F2EC-4E39-A80F-B954-B0554DDD1164}"/>
              </a:ext>
            </a:extLst>
          </p:cNvPr>
          <p:cNvPicPr>
            <a:picLocks noChangeAspect="1"/>
          </p:cNvPicPr>
          <p:nvPr/>
        </p:nvPicPr>
        <p:blipFill>
          <a:blip r:embed="rId4"/>
          <a:stretch>
            <a:fillRect/>
          </a:stretch>
        </p:blipFill>
        <p:spPr>
          <a:xfrm>
            <a:off x="9183927" y="5159549"/>
            <a:ext cx="3009900" cy="1695450"/>
          </a:xfrm>
          <a:prstGeom prst="rect">
            <a:avLst/>
          </a:prstGeom>
        </p:spPr>
      </p:pic>
    </p:spTree>
    <p:extLst>
      <p:ext uri="{BB962C8B-B14F-4D97-AF65-F5344CB8AC3E}">
        <p14:creationId xmlns:p14="http://schemas.microsoft.com/office/powerpoint/2010/main" val="38234894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1516-EE28-B653-0AD4-FDA0F18E1227}"/>
              </a:ext>
            </a:extLst>
          </p:cNvPr>
          <p:cNvSpPr>
            <a:spLocks noGrp="1"/>
          </p:cNvSpPr>
          <p:nvPr>
            <p:ph type="title"/>
          </p:nvPr>
        </p:nvSpPr>
        <p:spPr/>
        <p:txBody>
          <a:bodyPr/>
          <a:lstStyle/>
          <a:p>
            <a:br>
              <a:rPr lang="en-GB"/>
            </a:br>
            <a:r>
              <a:rPr lang="en-GB"/>
              <a:t>Section 6 Intention to Permanently Deprive</a:t>
            </a:r>
          </a:p>
        </p:txBody>
      </p:sp>
      <p:sp>
        <p:nvSpPr>
          <p:cNvPr id="3" name="Content Placeholder 2">
            <a:extLst>
              <a:ext uri="{FF2B5EF4-FFF2-40B4-BE49-F238E27FC236}">
                <a16:creationId xmlns:a16="http://schemas.microsoft.com/office/drawing/2014/main" id="{E60B4053-600E-6FD0-7314-D0CF25C1D640}"/>
              </a:ext>
            </a:extLst>
          </p:cNvPr>
          <p:cNvSpPr>
            <a:spLocks noGrp="1"/>
          </p:cNvSpPr>
          <p:nvPr>
            <p:ph idx="1"/>
          </p:nvPr>
        </p:nvSpPr>
        <p:spPr/>
        <p:txBody>
          <a:bodyPr>
            <a:normAutofit fontScale="77500" lnSpcReduction="20000"/>
          </a:body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36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Section 6 of Theft </a:t>
            </a:r>
            <a:r>
              <a:rPr lang="en-GB" sz="3600" b="1" noProof="0">
                <a:solidFill>
                  <a:srgbClr val="000000"/>
                </a:solidFill>
                <a:latin typeface="Arial" panose="020B0604020202020204" pitchFamily="34" charset="0"/>
                <a:cs typeface="Arial" panose="020B0604020202020204" pitchFamily="34" charset="0"/>
              </a:rPr>
              <a:t>A</a:t>
            </a:r>
            <a:r>
              <a:rPr kumimoji="0" lang="en-GB" sz="36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200" b="1">
                <a:solidFill>
                  <a:srgbClr val="000000"/>
                </a:solidFill>
                <a:latin typeface="Arial" panose="020B0604020202020204" pitchFamily="34" charset="0"/>
                <a:cs typeface="Arial" panose="020B0604020202020204" pitchFamily="34" charset="0"/>
              </a:rPr>
              <a:t>D</a:t>
            </a:r>
            <a:r>
              <a:rPr kumimoji="0" lang="en-GB" sz="3200" b="1" i="0" u="none" strike="noStrike" kern="1200" cap="none" spc="0" normalizeH="0" baseline="0" noProof="0" err="1">
                <a:ln>
                  <a:noFill/>
                </a:ln>
                <a:solidFill>
                  <a:srgbClr val="000000"/>
                </a:solidFill>
                <a:effectLst/>
                <a:uLnTx/>
                <a:uFillTx/>
                <a:latin typeface="Arial" panose="020B0604020202020204" pitchFamily="34" charset="0"/>
                <a:cs typeface="Arial" panose="020B0604020202020204" pitchFamily="34" charset="0"/>
              </a:rPr>
              <a:t>efines</a:t>
            </a:r>
            <a:r>
              <a:rPr kumimoji="0" lang="en-GB" sz="32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endParaRPr lang="en-GB"/>
          </a:p>
        </p:txBody>
      </p:sp>
      <p:pic>
        <p:nvPicPr>
          <p:cNvPr id="4" name="Picture 3" descr="A blue square with white lines&#10;&#10;AI-generated content may be incorrect.">
            <a:extLst>
              <a:ext uri="{FF2B5EF4-FFF2-40B4-BE49-F238E27FC236}">
                <a16:creationId xmlns:a16="http://schemas.microsoft.com/office/drawing/2014/main" id="{8A0BACF9-4E03-C600-DA74-8D9148E8DA0C}"/>
              </a:ext>
            </a:extLst>
          </p:cNvPr>
          <p:cNvPicPr>
            <a:picLocks noChangeAspect="1"/>
          </p:cNvPicPr>
          <p:nvPr/>
        </p:nvPicPr>
        <p:blipFill>
          <a:blip r:embed="rId3"/>
          <a:stretch>
            <a:fillRect/>
          </a:stretch>
        </p:blipFill>
        <p:spPr>
          <a:xfrm>
            <a:off x="0" y="1985"/>
            <a:ext cx="12192000" cy="904169"/>
          </a:xfrm>
          <a:prstGeom prst="rect">
            <a:avLst/>
          </a:prstGeom>
        </p:spPr>
      </p:pic>
    </p:spTree>
    <p:extLst>
      <p:ext uri="{BB962C8B-B14F-4D97-AF65-F5344CB8AC3E}">
        <p14:creationId xmlns:p14="http://schemas.microsoft.com/office/powerpoint/2010/main" val="38668829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B4308D3-6D78-D740-2443-C51616523B3A}"/>
              </a:ext>
            </a:extLst>
          </p:cNvPr>
          <p:cNvPicPr>
            <a:picLocks noGrp="1" noChangeAspect="1"/>
          </p:cNvPicPr>
          <p:nvPr>
            <p:ph idx="1"/>
          </p:nvPr>
        </p:nvPicPr>
        <p:blipFill>
          <a:blip r:embed="rId2"/>
          <a:srcRect t="2416" b="1018"/>
          <a:stretch/>
        </p:blipFill>
        <p:spPr>
          <a:xfrm>
            <a:off x="20" y="10"/>
            <a:ext cx="12191980" cy="6857990"/>
          </a:xfrm>
          <a:prstGeom prst="rect">
            <a:avLst/>
          </a:prstGeom>
        </p:spPr>
      </p:pic>
      <p:sp>
        <p:nvSpPr>
          <p:cNvPr id="11"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C5D2C-4560-D812-1D2D-29F0BD4DF972}"/>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pPr algn="ctr"/>
            <a:r>
              <a:rPr lang="en-US" sz="4000">
                <a:solidFill>
                  <a:srgbClr val="FFFFFF"/>
                </a:solidFill>
              </a:rPr>
              <a:t>Burglary</a:t>
            </a:r>
          </a:p>
        </p:txBody>
      </p:sp>
      <p:pic>
        <p:nvPicPr>
          <p:cNvPr id="3" name="Picture 2" descr="A blue square with white lines&#10;&#10;AI-generated content may be incorrect.">
            <a:extLst>
              <a:ext uri="{FF2B5EF4-FFF2-40B4-BE49-F238E27FC236}">
                <a16:creationId xmlns:a16="http://schemas.microsoft.com/office/drawing/2014/main" id="{2736DE25-36C3-C43D-5DBA-45996E649901}"/>
              </a:ext>
            </a:extLst>
          </p:cNvPr>
          <p:cNvPicPr>
            <a:picLocks noChangeAspect="1"/>
          </p:cNvPicPr>
          <p:nvPr/>
        </p:nvPicPr>
        <p:blipFill>
          <a:blip r:embed="rId3"/>
          <a:stretch>
            <a:fillRect/>
          </a:stretch>
        </p:blipFill>
        <p:spPr>
          <a:xfrm>
            <a:off x="0" y="1985"/>
            <a:ext cx="12192000" cy="904169"/>
          </a:xfrm>
          <a:prstGeom prst="rect">
            <a:avLst/>
          </a:prstGeom>
        </p:spPr>
      </p:pic>
    </p:spTree>
    <p:extLst>
      <p:ext uri="{BB962C8B-B14F-4D97-AF65-F5344CB8AC3E}">
        <p14:creationId xmlns:p14="http://schemas.microsoft.com/office/powerpoint/2010/main" val="23027512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a:solidFill>
                  <a:schemeClr val="bg1"/>
                </a:solidFill>
              </a:rPr>
              <a:t>The basic offence of burglary…</a:t>
            </a:r>
          </a:p>
          <a:p>
            <a:endParaRPr lang="en-US"/>
          </a:p>
          <a:p>
            <a:endParaRPr lang="en-US"/>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1200329"/>
          </a:xfrm>
          <a:prstGeom prst="rect">
            <a:avLst/>
          </a:prstGeom>
          <a:noFill/>
        </p:spPr>
        <p:txBody>
          <a:bodyPr wrap="square" lIns="91440" tIns="45720" rIns="91440" bIns="45720" rtlCol="0" anchor="t">
            <a:spAutoFit/>
          </a:bodyPr>
          <a:lstStyle/>
          <a:p>
            <a:r>
              <a:rPr lang="en-US"/>
              <a:t>The basic offence of burglary is set out in section 9 of the Theft Act 1968. </a:t>
            </a:r>
            <a:br>
              <a:rPr lang="en-US"/>
            </a:br>
            <a:r>
              <a:rPr lang="en-US"/>
              <a:t>There are two subsections </a:t>
            </a:r>
            <a:r>
              <a:rPr lang="en-US">
                <a:highlight>
                  <a:srgbClr val="FFFF00"/>
                </a:highlight>
              </a:rPr>
              <a:t>S.9(1)(a) </a:t>
            </a:r>
            <a:r>
              <a:rPr lang="en-US"/>
              <a:t>AND </a:t>
            </a:r>
            <a:r>
              <a:rPr lang="en-US">
                <a:highlight>
                  <a:srgbClr val="FFFF00"/>
                </a:highlight>
              </a:rPr>
              <a:t>S.9(1)(b) </a:t>
            </a:r>
            <a:r>
              <a:rPr lang="en-US"/>
              <a:t>which describe the main ways the offence</a:t>
            </a:r>
          </a:p>
          <a:p>
            <a:r>
              <a:rPr lang="en-US"/>
              <a:t>can be committed: </a:t>
            </a:r>
          </a:p>
          <a:p>
            <a:endParaRPr lang="en-US"/>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a:solidFill>
                  <a:schemeClr val="bg1"/>
                </a:solidFill>
              </a:rPr>
              <a:t>To steal anything in the building or part of it, or</a:t>
            </a:r>
          </a:p>
          <a:p>
            <a:pPr marL="285750" indent="-285750" algn="ctr">
              <a:buFont typeface="Arial" panose="020B0604020202020204" pitchFamily="34" charset="0"/>
              <a:buChar char="•"/>
            </a:pPr>
            <a:r>
              <a:rPr lang="en-US">
                <a:solidFill>
                  <a:schemeClr val="bg1"/>
                </a:solidFill>
              </a:rPr>
              <a:t>To inflict GBH on any person in the building </a:t>
            </a:r>
          </a:p>
          <a:p>
            <a:endParaRPr lang="en-US"/>
          </a:p>
          <a:p>
            <a:endParaRPr lang="en-US"/>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a:solidFill>
                  <a:schemeClr val="accent2"/>
                </a:solidFill>
              </a:rPr>
              <a:t>9 (1) (A) </a:t>
            </a:r>
          </a:p>
        </p:txBody>
      </p:sp>
      <p:pic>
        <p:nvPicPr>
          <p:cNvPr id="16" name="Picture 15" descr="A blue background with white text&#10;&#10;AI-generated content may be incorrect.">
            <a:extLst>
              <a:ext uri="{FF2B5EF4-FFF2-40B4-BE49-F238E27FC236}">
                <a16:creationId xmlns:a16="http://schemas.microsoft.com/office/drawing/2014/main" id="{6488F884-DC5A-BB43-40FF-1385062EDE64}"/>
              </a:ext>
            </a:extLst>
          </p:cNvPr>
          <p:cNvPicPr>
            <a:picLocks noChangeAspect="1"/>
          </p:cNvPicPr>
          <p:nvPr/>
        </p:nvPicPr>
        <p:blipFill>
          <a:blip r:embed="rId3"/>
          <a:stretch>
            <a:fillRect/>
          </a:stretch>
        </p:blipFill>
        <p:spPr>
          <a:xfrm>
            <a:off x="9183927" y="13439"/>
            <a:ext cx="3009900" cy="1695450"/>
          </a:xfrm>
          <a:prstGeom prst="rect">
            <a:avLst/>
          </a:prstGeom>
        </p:spPr>
      </p:pic>
    </p:spTree>
    <p:extLst>
      <p:ext uri="{BB962C8B-B14F-4D97-AF65-F5344CB8AC3E}">
        <p14:creationId xmlns:p14="http://schemas.microsoft.com/office/powerpoint/2010/main" val="18445125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A person is guilty of burglary if he</a:t>
            </a:r>
            <a:r>
              <a:rPr lang="en-GB" sz="2400" b="1" i="1">
                <a:solidFill>
                  <a:schemeClr val="tx1"/>
                </a:solidFill>
              </a:rPr>
              <a:t> </a:t>
            </a:r>
            <a:r>
              <a:rPr lang="en-GB" sz="2400" b="1" i="1" u="sng">
                <a:solidFill>
                  <a:schemeClr val="tx1"/>
                </a:solidFill>
              </a:rPr>
              <a:t>enters</a:t>
            </a:r>
            <a:r>
              <a:rPr lang="en-GB" sz="2400" b="1" i="1">
                <a:solidFill>
                  <a:schemeClr val="tx1"/>
                </a:solidFill>
              </a:rPr>
              <a:t> </a:t>
            </a:r>
            <a:r>
              <a:rPr lang="en-GB" sz="2400">
                <a:solidFill>
                  <a:schemeClr val="tx1"/>
                </a:solidFill>
              </a:rPr>
              <a:t>a </a:t>
            </a:r>
            <a:r>
              <a:rPr lang="en-GB" sz="2400" b="1" i="1" u="sng">
                <a:solidFill>
                  <a:schemeClr val="tx1"/>
                </a:solidFill>
              </a:rPr>
              <a:t>building or part of a building</a:t>
            </a:r>
            <a:r>
              <a:rPr lang="en-GB" sz="2400" u="sng">
                <a:solidFill>
                  <a:schemeClr val="tx1"/>
                </a:solidFill>
              </a:rPr>
              <a:t> </a:t>
            </a:r>
            <a:r>
              <a:rPr lang="en-GB" sz="2400">
                <a:solidFill>
                  <a:schemeClr val="tx1"/>
                </a:solidFill>
              </a:rPr>
              <a:t>as a </a:t>
            </a:r>
            <a:r>
              <a:rPr lang="en-GB" sz="2400" b="1" i="1" u="sng">
                <a:solidFill>
                  <a:schemeClr val="tx1"/>
                </a:solidFill>
              </a:rPr>
              <a:t>trespasser with intent to</a:t>
            </a:r>
            <a:r>
              <a:rPr lang="en-GB" sz="2400" u="sng">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A blue background with white text&#10;&#10;AI-generated content may be incorrect.">
            <a:extLst>
              <a:ext uri="{FF2B5EF4-FFF2-40B4-BE49-F238E27FC236}">
                <a16:creationId xmlns:a16="http://schemas.microsoft.com/office/drawing/2014/main" id="{A633BAFF-C82C-7C9A-0307-14AC211EFC8C}"/>
              </a:ext>
            </a:extLst>
          </p:cNvPr>
          <p:cNvPicPr>
            <a:picLocks noChangeAspect="1"/>
          </p:cNvPicPr>
          <p:nvPr/>
        </p:nvPicPr>
        <p:blipFill>
          <a:blip r:embed="rId11"/>
          <a:stretch>
            <a:fillRect/>
          </a:stretch>
        </p:blipFill>
        <p:spPr>
          <a:xfrm>
            <a:off x="10144255" y="3001"/>
            <a:ext cx="2049572" cy="1163094"/>
          </a:xfrm>
          <a:prstGeom prst="rect">
            <a:avLst/>
          </a:prstGeom>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What is a </a:t>
            </a:r>
            <a:r>
              <a:rPr lang="en-GB" sz="3600" b="1" i="1">
                <a:solidFill>
                  <a:schemeClr val="bg1"/>
                </a:solidFill>
                <a:latin typeface="+mn-lt"/>
              </a:rPr>
              <a:t>‘building’ </a:t>
            </a:r>
            <a:r>
              <a:rPr lang="en-GB" sz="3600" b="1">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descr="A blue square with white lines&#10;&#10;AI-generated content may be incorrect.">
            <a:extLst>
              <a:ext uri="{FF2B5EF4-FFF2-40B4-BE49-F238E27FC236}">
                <a16:creationId xmlns:a16="http://schemas.microsoft.com/office/drawing/2014/main" id="{2C7694BC-CB01-D5EA-0A1A-43AFA3BB3EBC}"/>
              </a:ext>
            </a:extLst>
          </p:cNvPr>
          <p:cNvPicPr>
            <a:picLocks noChangeAspect="1"/>
          </p:cNvPicPr>
          <p:nvPr/>
        </p:nvPicPr>
        <p:blipFill>
          <a:blip r:embed="rId11"/>
          <a:stretch>
            <a:fillRect/>
          </a:stretch>
        </p:blipFill>
        <p:spPr>
          <a:xfrm>
            <a:off x="0" y="6024916"/>
            <a:ext cx="12192000" cy="904169"/>
          </a:xfrm>
          <a:prstGeom prst="rect">
            <a:avLst/>
          </a:prstGeom>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a:solidFill>
                  <a:schemeClr val="tx1"/>
                </a:solidFill>
              </a:rPr>
              <a:t>A person may commit burglary when they are in one part of a building with legitimate access but then enter another part of it as a trespasser. </a:t>
            </a:r>
            <a:r>
              <a:rPr lang="en-GB"/>
              <a:t>How does this happen?</a:t>
            </a:r>
            <a:br>
              <a:rPr lang="en-GB" sz="1800">
                <a:solidFill>
                  <a:schemeClr val="tx1"/>
                </a:solidFill>
              </a:rPr>
            </a:br>
            <a:br>
              <a:rPr lang="en-GB" sz="1800">
                <a:solidFill>
                  <a:schemeClr val="tx1"/>
                </a:solidFill>
              </a:rPr>
            </a:br>
            <a:r>
              <a:rPr lang="en-GB" sz="180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37" descr="A blue background with white text&#10;&#10;AI-generated content may be incorrect.">
            <a:extLst>
              <a:ext uri="{FF2B5EF4-FFF2-40B4-BE49-F238E27FC236}">
                <a16:creationId xmlns:a16="http://schemas.microsoft.com/office/drawing/2014/main" id="{F989ECD6-E706-2CE6-064C-848AA80A1D4E}"/>
              </a:ext>
            </a:extLst>
          </p:cNvPr>
          <p:cNvPicPr>
            <a:picLocks noChangeAspect="1"/>
          </p:cNvPicPr>
          <p:nvPr/>
        </p:nvPicPr>
        <p:blipFill>
          <a:blip r:embed="rId11"/>
          <a:stretch>
            <a:fillRect/>
          </a:stretch>
        </p:blipFill>
        <p:spPr>
          <a:xfrm>
            <a:off x="-1827" y="5660590"/>
            <a:ext cx="2112202" cy="1194409"/>
          </a:xfrm>
          <a:prstGeom prst="rect">
            <a:avLst/>
          </a:prstGeom>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Who is a ‘</a:t>
            </a:r>
            <a:r>
              <a:rPr lang="en-GB" sz="3600" b="1" i="1">
                <a:solidFill>
                  <a:schemeClr val="bg1"/>
                </a:solidFill>
                <a:latin typeface="+mn-lt"/>
              </a:rPr>
              <a:t>trespasser</a:t>
            </a:r>
            <a:r>
              <a:rPr lang="en-GB" sz="3600" b="1">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blue background with white text&#10;&#10;AI-generated content may be incorrect.">
            <a:extLst>
              <a:ext uri="{FF2B5EF4-FFF2-40B4-BE49-F238E27FC236}">
                <a16:creationId xmlns:a16="http://schemas.microsoft.com/office/drawing/2014/main" id="{127A63A4-CD82-1E7C-3437-8ACDE304411A}"/>
              </a:ext>
            </a:extLst>
          </p:cNvPr>
          <p:cNvPicPr>
            <a:picLocks noChangeAspect="1"/>
          </p:cNvPicPr>
          <p:nvPr/>
        </p:nvPicPr>
        <p:blipFill>
          <a:blip r:embed="rId10"/>
          <a:stretch>
            <a:fillRect/>
          </a:stretch>
        </p:blipFill>
        <p:spPr>
          <a:xfrm>
            <a:off x="10217324" y="3001"/>
            <a:ext cx="1976503" cy="1121341"/>
          </a:xfrm>
          <a:prstGeom prst="rect">
            <a:avLst/>
          </a:prstGeom>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a:latin typeface="Arial" panose="020B0604020202020204" pitchFamily="34" charset="0"/>
              </a:rPr>
              <a:t>(I</a:t>
            </a:r>
            <a:r>
              <a:rPr lang="en-GB" altLang="en-US" sz="1800">
                <a:latin typeface="Arial" panose="020B0604020202020204" pitchFamily="34" charset="0"/>
              </a:rPr>
              <a:t>nvolves a defendant’s behaviour </a:t>
            </a:r>
            <a:r>
              <a:rPr lang="en-GB" altLang="en-US" sz="1800" b="1">
                <a:solidFill>
                  <a:srgbClr val="FF0000"/>
                </a:solidFill>
                <a:latin typeface="Arial" panose="020B0604020202020204" pitchFamily="34" charset="0"/>
              </a:rPr>
              <a:t>after</a:t>
            </a:r>
            <a:r>
              <a:rPr lang="en-GB" altLang="en-US" sz="1800" b="1">
                <a:latin typeface="Arial" panose="020B0604020202020204" pitchFamily="34" charset="0"/>
              </a:rPr>
              <a:t> </a:t>
            </a:r>
            <a:r>
              <a:rPr lang="en-GB" altLang="en-US" sz="1800">
                <a:latin typeface="Arial" panose="020B0604020202020204" pitchFamily="34" charset="0"/>
              </a:rPr>
              <a:t>having entered a building or part of a building)</a:t>
            </a:r>
            <a:endParaRPr lang="en-US"/>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a:solidFill>
                  <a:schemeClr val="accent6"/>
                </a:solidFill>
              </a:rPr>
              <a:t>S I = </a:t>
            </a:r>
            <a:br>
              <a:rPr lang="en-US" b="1">
                <a:solidFill>
                  <a:schemeClr val="accent6"/>
                </a:solidFill>
              </a:rPr>
            </a:br>
            <a:r>
              <a:rPr lang="en-US" b="1">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1" name="Picture 20" descr="A blue background with white text&#10;&#10;AI-generated content may be incorrect.">
            <a:extLst>
              <a:ext uri="{FF2B5EF4-FFF2-40B4-BE49-F238E27FC236}">
                <a16:creationId xmlns:a16="http://schemas.microsoft.com/office/drawing/2014/main" id="{2087D500-A407-5258-E20A-2B0963D0F1B0}"/>
              </a:ext>
            </a:extLst>
          </p:cNvPr>
          <p:cNvPicPr>
            <a:picLocks noChangeAspect="1"/>
          </p:cNvPicPr>
          <p:nvPr/>
        </p:nvPicPr>
        <p:blipFill>
          <a:blip r:embed="rId11"/>
          <a:stretch>
            <a:fillRect/>
          </a:stretch>
        </p:blipFill>
        <p:spPr>
          <a:xfrm>
            <a:off x="10175570" y="3001"/>
            <a:ext cx="2018257" cy="1100464"/>
          </a:xfrm>
          <a:prstGeom prst="rect">
            <a:avLst/>
          </a:prstGeom>
        </p:spPr>
      </p:pic>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a:solidFill>
                  <a:schemeClr val="tx1"/>
                </a:solidFill>
              </a:rPr>
              <a:t>A person is guilty of aggravated burglary if he </a:t>
            </a:r>
            <a:r>
              <a:rPr lang="en-GB" sz="1800" b="1" i="1" u="sng">
                <a:solidFill>
                  <a:schemeClr val="accent1"/>
                </a:solidFill>
              </a:rPr>
              <a:t>commits any burglary </a:t>
            </a:r>
            <a:r>
              <a:rPr lang="en-GB" sz="1800">
                <a:solidFill>
                  <a:schemeClr val="tx1"/>
                </a:solidFill>
              </a:rPr>
              <a:t>&amp;</a:t>
            </a:r>
            <a:r>
              <a:rPr lang="en-GB" sz="1800" b="1" i="1" u="sng">
                <a:solidFill>
                  <a:schemeClr val="tx1"/>
                </a:solidFill>
              </a:rPr>
              <a:t> </a:t>
            </a:r>
            <a:r>
              <a:rPr lang="en-GB" sz="1800" b="1" i="1" u="sng">
                <a:solidFill>
                  <a:schemeClr val="accent1"/>
                </a:solidFill>
              </a:rPr>
              <a:t>at the time has with him</a:t>
            </a:r>
            <a:r>
              <a:rPr lang="en-GB" sz="1800" b="1" i="1" u="sng">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a:solidFill>
                  <a:schemeClr val="accent1"/>
                </a:solidFill>
              </a:rPr>
              <a:t>WIFE</a:t>
            </a:r>
            <a:r>
              <a:rPr lang="en-US"/>
              <a:t> </a:t>
            </a:r>
          </a:p>
        </p:txBody>
      </p:sp>
      <p:pic>
        <p:nvPicPr>
          <p:cNvPr id="36" name="Picture 35" descr="A blue square with white lines&#10;&#10;AI-generated content may be incorrect.">
            <a:extLst>
              <a:ext uri="{FF2B5EF4-FFF2-40B4-BE49-F238E27FC236}">
                <a16:creationId xmlns:a16="http://schemas.microsoft.com/office/drawing/2014/main" id="{B0B57274-CB64-B288-1BF1-A52FCDA73815}"/>
              </a:ext>
            </a:extLst>
          </p:cNvPr>
          <p:cNvPicPr>
            <a:picLocks noChangeAspect="1"/>
          </p:cNvPicPr>
          <p:nvPr/>
        </p:nvPicPr>
        <p:blipFill>
          <a:blip r:embed="rId12"/>
          <a:stretch>
            <a:fillRect/>
          </a:stretch>
        </p:blipFill>
        <p:spPr>
          <a:xfrm>
            <a:off x="0" y="6024916"/>
            <a:ext cx="12192000" cy="904169"/>
          </a:xfrm>
          <a:prstGeom prst="rect">
            <a:avLst/>
          </a:prstGeom>
        </p:spPr>
      </p:pic>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A550B-A66D-1628-3963-15428923ECA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Weapon of Offence</a:t>
            </a:r>
          </a:p>
        </p:txBody>
      </p:sp>
      <p:sp>
        <p:nvSpPr>
          <p:cNvPr id="3" name="Content Placeholder 2">
            <a:extLst>
              <a:ext uri="{FF2B5EF4-FFF2-40B4-BE49-F238E27FC236}">
                <a16:creationId xmlns:a16="http://schemas.microsoft.com/office/drawing/2014/main" id="{242EBFCC-3B49-7931-EBFD-A34B1911C556}"/>
              </a:ext>
            </a:extLst>
          </p:cNvPr>
          <p:cNvSpPr>
            <a:spLocks noGrp="1"/>
          </p:cNvSpPr>
          <p:nvPr>
            <p:ph idx="1"/>
          </p:nvPr>
        </p:nvSpPr>
        <p:spPr>
          <a:xfrm>
            <a:off x="4810259" y="649480"/>
            <a:ext cx="6555347" cy="5546047"/>
          </a:xfrm>
        </p:spPr>
        <p:txBody>
          <a:bodyPr anchor="ctr">
            <a:normAutofit/>
          </a:bodyPr>
          <a:lstStyle/>
          <a:p>
            <a:r>
              <a:rPr lang="en-GB" sz="2400"/>
              <a:t>A ‘weapon of offence’ is any article made or adapted for causing injury to, incapacitating a person or intended by the person having it with him for such use. </a:t>
            </a:r>
          </a:p>
        </p:txBody>
      </p:sp>
      <p:pic>
        <p:nvPicPr>
          <p:cNvPr id="4" name="Picture 3" descr="A blue square with white lines&#10;&#10;AI-generated content may be incorrect.">
            <a:extLst>
              <a:ext uri="{FF2B5EF4-FFF2-40B4-BE49-F238E27FC236}">
                <a16:creationId xmlns:a16="http://schemas.microsoft.com/office/drawing/2014/main" id="{22177D86-74F4-AF58-69FF-B20CD2A11409}"/>
              </a:ext>
            </a:extLst>
          </p:cNvPr>
          <p:cNvPicPr>
            <a:picLocks noChangeAspect="1"/>
          </p:cNvPicPr>
          <p:nvPr/>
        </p:nvPicPr>
        <p:blipFill>
          <a:blip r:embed="rId2"/>
          <a:stretch>
            <a:fillRect/>
          </a:stretch>
        </p:blipFill>
        <p:spPr>
          <a:xfrm>
            <a:off x="0" y="6056231"/>
            <a:ext cx="12192000" cy="904169"/>
          </a:xfrm>
          <a:prstGeom prst="rect">
            <a:avLst/>
          </a:prstGeom>
        </p:spPr>
      </p:pic>
    </p:spTree>
    <p:extLst>
      <p:ext uri="{BB962C8B-B14F-4D97-AF65-F5344CB8AC3E}">
        <p14:creationId xmlns:p14="http://schemas.microsoft.com/office/powerpoint/2010/main" val="290020613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a:solidFill>
                  <a:schemeClr val="bg1"/>
                </a:solidFill>
              </a:rPr>
              <a:t>Weapon</a:t>
            </a:r>
            <a:r>
              <a:rPr lang="en-GB" sz="2400">
                <a:solidFill>
                  <a:schemeClr val="bg1"/>
                </a:solidFill>
              </a:rPr>
              <a:t> of offence to cause injury:</a:t>
            </a:r>
          </a:p>
        </p:txBody>
      </p:sp>
      <p:graphicFrame>
        <p:nvGraphicFramePr>
          <p:cNvPr id="6" name="Diagram 5"/>
          <p:cNvGraphicFramePr/>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22F78C3-7593-A164-3F47-B0B439B38147}"/>
              </a:ext>
            </a:extLst>
          </p:cNvPr>
          <p:cNvPicPr>
            <a:picLocks noChangeAspect="1"/>
          </p:cNvPicPr>
          <p:nvPr/>
        </p:nvPicPr>
        <p:blipFill>
          <a:blip r:embed="rId3"/>
          <a:stretch>
            <a:fillRect/>
          </a:stretch>
        </p:blipFill>
        <p:spPr>
          <a:xfrm>
            <a:off x="457200" y="730275"/>
            <a:ext cx="11277600" cy="5397450"/>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7EB617F6-1839-CFE7-5995-A738BFD81E7B}"/>
              </a:ext>
            </a:extLst>
          </p:cNvPr>
          <p:cNvPicPr>
            <a:picLocks noChangeAspect="1"/>
          </p:cNvPicPr>
          <p:nvPr/>
        </p:nvPicPr>
        <p:blipFill>
          <a:blip r:embed="rId4"/>
          <a:stretch>
            <a:fillRect/>
          </a:stretch>
        </p:blipFill>
        <p:spPr>
          <a:xfrm>
            <a:off x="0" y="6024916"/>
            <a:ext cx="12192000" cy="904169"/>
          </a:xfrm>
          <a:prstGeom prst="rect">
            <a:avLst/>
          </a:prstGeom>
        </p:spPr>
      </p:pic>
    </p:spTree>
    <p:extLst>
      <p:ext uri="{BB962C8B-B14F-4D97-AF65-F5344CB8AC3E}">
        <p14:creationId xmlns:p14="http://schemas.microsoft.com/office/powerpoint/2010/main" val="1694496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9701</Words>
  <Application>Microsoft Office PowerPoint</Application>
  <PresentationFormat>Widescreen</PresentationFormat>
  <Paragraphs>685</Paragraphs>
  <Slides>59</Slides>
  <Notes>33</Notes>
  <HiddenSlides>26</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Aptos</vt:lpstr>
      <vt:lpstr>Aptos Display</vt:lpstr>
      <vt:lpstr>Arial</vt:lpstr>
      <vt:lpstr>Calibri</vt:lpstr>
      <vt:lpstr>Courier New</vt:lpstr>
      <vt:lpstr>Tahoma</vt:lpstr>
      <vt:lpstr>Office Theme</vt:lpstr>
      <vt:lpstr> Preparing for the Role of Constable – Week 1 part 1</vt:lpstr>
      <vt:lpstr>PowerPoint Presentation</vt:lpstr>
      <vt:lpstr>PowerPoint Presentation</vt:lpstr>
      <vt:lpstr>Module Aim</vt:lpstr>
      <vt:lpstr>Module Learning Outcomes</vt:lpstr>
      <vt:lpstr>PowerPoint Presentation</vt:lpstr>
      <vt:lpstr>PowerPoint Presentation</vt:lpstr>
      <vt:lpstr>Class Contract</vt:lpstr>
      <vt:lpstr>Class Contract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NDM Group activity – Operation Juniper</vt:lpstr>
      <vt:lpstr>PowerPoint Presentation</vt:lpstr>
      <vt:lpstr>PowerPoint Presentation</vt:lpstr>
      <vt:lpstr>PowerPoint Presentation</vt:lpstr>
      <vt:lpstr>Any Questions?</vt:lpstr>
      <vt:lpstr>Assessments</vt:lpstr>
      <vt:lpstr>Assessment 1</vt:lpstr>
      <vt:lpstr>Assessment 2</vt:lpstr>
      <vt:lpstr>The National Decision Model (NDM)</vt:lpstr>
      <vt:lpstr>Information and Intelligence</vt:lpstr>
      <vt:lpstr>Assess threat</vt:lpstr>
      <vt:lpstr>Working Strategy</vt:lpstr>
      <vt:lpstr>Powers and Policy</vt:lpstr>
      <vt:lpstr>Identify Options and Contingencies</vt:lpstr>
      <vt:lpstr>Take Action</vt:lpstr>
      <vt:lpstr>Review</vt:lpstr>
      <vt:lpstr>PowerPoint Presentation</vt:lpstr>
      <vt:lpstr>Week one</vt:lpstr>
      <vt:lpstr>PowerPoint Presentation</vt:lpstr>
      <vt:lpstr>PowerPoint Presentation</vt:lpstr>
      <vt:lpstr>PowerPoint Presentation</vt:lpstr>
      <vt:lpstr>Research task</vt:lpstr>
      <vt:lpstr>PowerPoint Presentation</vt:lpstr>
      <vt:lpstr>PowerPoint Presentation</vt:lpstr>
      <vt:lpstr>PowerPoint Presentation</vt:lpstr>
      <vt:lpstr>PowerPoint Presentation</vt:lpstr>
      <vt:lpstr>Property continued: Property does NOT include</vt:lpstr>
      <vt:lpstr> General rule = land cannot be stolen</vt:lpstr>
      <vt:lpstr>S.6 Deprive </vt:lpstr>
      <vt:lpstr> Section 6 Intention to Permanently Deprive</vt:lpstr>
      <vt:lpstr>Burglary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Weapon of Offence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Steven Thompson</cp:lastModifiedBy>
  <cp:revision>3</cp:revision>
  <dcterms:created xsi:type="dcterms:W3CDTF">2025-01-22T09:36:39Z</dcterms:created>
  <dcterms:modified xsi:type="dcterms:W3CDTF">2026-01-29T13:07:11Z</dcterms:modified>
</cp:coreProperties>
</file>