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17"/>
  </p:notesMasterIdLst>
  <p:sldIdLst>
    <p:sldId id="264" r:id="rId2"/>
    <p:sldId id="257" r:id="rId3"/>
    <p:sldId id="275" r:id="rId4"/>
    <p:sldId id="259" r:id="rId5"/>
    <p:sldId id="283" r:id="rId6"/>
    <p:sldId id="276" r:id="rId7"/>
    <p:sldId id="260" r:id="rId8"/>
    <p:sldId id="274" r:id="rId9"/>
    <p:sldId id="281" r:id="rId10"/>
    <p:sldId id="261" r:id="rId11"/>
    <p:sldId id="280" r:id="rId12"/>
    <p:sldId id="262" r:id="rId13"/>
    <p:sldId id="277" r:id="rId14"/>
    <p:sldId id="282" r:id="rId15"/>
    <p:sldId id="28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22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1E8C49-4A89-4A23-83BB-9EBF27596E6E}"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B4A037F-95C8-4132-9FB6-3D9F2D6F55D1}">
      <dgm:prSet/>
      <dgm:spPr/>
      <dgm:t>
        <a:bodyPr/>
        <a:lstStyle/>
        <a:p>
          <a:r>
            <a:rPr lang="en-US" dirty="0">
              <a:latin typeface="Arial"/>
              <a:cs typeface="Arial"/>
            </a:rPr>
            <a:t>Staff at Aurora Meredith have been trained and encouraged to use the </a:t>
          </a:r>
          <a:r>
            <a:rPr lang="en-US" dirty="0" err="1">
              <a:latin typeface="Arial"/>
              <a:cs typeface="Arial"/>
            </a:rPr>
            <a:t>Berlo’s</a:t>
          </a:r>
          <a:r>
            <a:rPr lang="en-US" dirty="0">
              <a:latin typeface="Arial"/>
              <a:cs typeface="Arial"/>
            </a:rPr>
            <a:t> Model of Communication​</a:t>
          </a:r>
        </a:p>
      </dgm:t>
    </dgm:pt>
    <dgm:pt modelId="{B284B774-B0FF-422E-B9CB-BB80491550FB}" type="parTrans" cxnId="{152EDCB7-275D-4D78-9F6C-24CA756BD29E}">
      <dgm:prSet/>
      <dgm:spPr/>
      <dgm:t>
        <a:bodyPr/>
        <a:lstStyle/>
        <a:p>
          <a:endParaRPr lang="en-US"/>
        </a:p>
      </dgm:t>
    </dgm:pt>
    <dgm:pt modelId="{2B209916-6E44-4EE9-BE9C-8297CC1497D9}" type="sibTrans" cxnId="{152EDCB7-275D-4D78-9F6C-24CA756BD29E}">
      <dgm:prSet/>
      <dgm:spPr/>
      <dgm:t>
        <a:bodyPr/>
        <a:lstStyle/>
        <a:p>
          <a:endParaRPr lang="en-US"/>
        </a:p>
      </dgm:t>
    </dgm:pt>
    <dgm:pt modelId="{1E187439-59B6-4BEF-BCDC-8C11AA8B793B}">
      <dgm:prSet/>
      <dgm:spPr/>
      <dgm:t>
        <a:bodyPr/>
        <a:lstStyle/>
        <a:p>
          <a:r>
            <a:rPr lang="en-US">
              <a:latin typeface="Arial"/>
              <a:cs typeface="Arial"/>
            </a:rPr>
            <a:t>Important to have good communication skills​</a:t>
          </a:r>
        </a:p>
      </dgm:t>
    </dgm:pt>
    <dgm:pt modelId="{CA87DFD6-0A1A-4025-98AD-238FB7884F3A}" type="parTrans" cxnId="{E41716CC-7188-41A5-B27C-699E3642401A}">
      <dgm:prSet/>
      <dgm:spPr/>
      <dgm:t>
        <a:bodyPr/>
        <a:lstStyle/>
        <a:p>
          <a:endParaRPr lang="en-US"/>
        </a:p>
      </dgm:t>
    </dgm:pt>
    <dgm:pt modelId="{434D9467-C249-400D-897B-2F0C71DA1BB4}" type="sibTrans" cxnId="{E41716CC-7188-41A5-B27C-699E3642401A}">
      <dgm:prSet/>
      <dgm:spPr/>
      <dgm:t>
        <a:bodyPr/>
        <a:lstStyle/>
        <a:p>
          <a:endParaRPr lang="en-US"/>
        </a:p>
      </dgm:t>
    </dgm:pt>
    <dgm:pt modelId="{D91496F5-7227-4A41-9A1D-E18DCA15AF0A}">
      <dgm:prSet/>
      <dgm:spPr/>
      <dgm:t>
        <a:bodyPr/>
        <a:lstStyle/>
        <a:p>
          <a:r>
            <a:rPr lang="en-GB" dirty="0">
              <a:latin typeface="Arial"/>
              <a:cs typeface="Arial"/>
            </a:rPr>
            <a:t>S</a:t>
          </a:r>
          <a:r>
            <a:rPr lang="en-US" dirty="0">
              <a:latin typeface="Arial"/>
              <a:cs typeface="Arial"/>
            </a:rPr>
            <a:t>ender and receiver of messages will also need to have the right attitude ​</a:t>
          </a:r>
        </a:p>
      </dgm:t>
    </dgm:pt>
    <dgm:pt modelId="{9C317035-C4D2-48AC-B9D1-AC9ACEDD24DF}" type="parTrans" cxnId="{6F88216F-166C-4E5C-A083-7765B7445397}">
      <dgm:prSet/>
      <dgm:spPr/>
      <dgm:t>
        <a:bodyPr/>
        <a:lstStyle/>
        <a:p>
          <a:endParaRPr lang="en-US"/>
        </a:p>
      </dgm:t>
    </dgm:pt>
    <dgm:pt modelId="{2910C124-E431-4EA5-9AFC-F49C30A9C1F7}" type="sibTrans" cxnId="{6F88216F-166C-4E5C-A083-7765B7445397}">
      <dgm:prSet/>
      <dgm:spPr/>
      <dgm:t>
        <a:bodyPr/>
        <a:lstStyle/>
        <a:p>
          <a:endParaRPr lang="en-US"/>
        </a:p>
      </dgm:t>
    </dgm:pt>
    <dgm:pt modelId="{B36696BA-5648-48CA-B6D0-79E04C478BC0}">
      <dgm:prSet/>
      <dgm:spPr/>
      <dgm:t>
        <a:bodyPr/>
        <a:lstStyle/>
        <a:p>
          <a:r>
            <a:rPr lang="en-US">
              <a:latin typeface="Arial"/>
              <a:cs typeface="Arial"/>
            </a:rPr>
            <a:t>Knowledge of subject of the message is also very important </a:t>
          </a:r>
        </a:p>
      </dgm:t>
    </dgm:pt>
    <dgm:pt modelId="{67748AA8-0D7B-4934-B3E9-08940C1767D7}" type="parTrans" cxnId="{E005358B-FDEF-4948-B36B-CC1AFC8A413C}">
      <dgm:prSet/>
      <dgm:spPr/>
      <dgm:t>
        <a:bodyPr/>
        <a:lstStyle/>
        <a:p>
          <a:endParaRPr lang="en-US"/>
        </a:p>
      </dgm:t>
    </dgm:pt>
    <dgm:pt modelId="{DD5A9EFE-64D8-4652-8E82-80671B29E0A5}" type="sibTrans" cxnId="{E005358B-FDEF-4948-B36B-CC1AFC8A413C}">
      <dgm:prSet/>
      <dgm:spPr/>
      <dgm:t>
        <a:bodyPr/>
        <a:lstStyle/>
        <a:p>
          <a:endParaRPr lang="en-US"/>
        </a:p>
      </dgm:t>
    </dgm:pt>
    <dgm:pt modelId="{D755952A-B9D9-4E72-B600-50690B07A763}" type="pres">
      <dgm:prSet presAssocID="{191E8C49-4A89-4A23-83BB-9EBF27596E6E}" presName="root" presStyleCnt="0">
        <dgm:presLayoutVars>
          <dgm:dir/>
          <dgm:resizeHandles val="exact"/>
        </dgm:presLayoutVars>
      </dgm:prSet>
      <dgm:spPr/>
    </dgm:pt>
    <dgm:pt modelId="{CEEEE581-D29C-4A0A-AAF6-7D190E287C39}" type="pres">
      <dgm:prSet presAssocID="{5B4A037F-95C8-4132-9FB6-3D9F2D6F55D1}" presName="compNode" presStyleCnt="0"/>
      <dgm:spPr/>
    </dgm:pt>
    <dgm:pt modelId="{A3E35724-FBFE-431E-B91D-8D4D93A7677A}" type="pres">
      <dgm:prSet presAssocID="{5B4A037F-95C8-4132-9FB6-3D9F2D6F55D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1FD0A64A-8CA6-46B8-8166-794BC05058F6}" type="pres">
      <dgm:prSet presAssocID="{5B4A037F-95C8-4132-9FB6-3D9F2D6F55D1}" presName="spaceRect" presStyleCnt="0"/>
      <dgm:spPr/>
    </dgm:pt>
    <dgm:pt modelId="{FFB35B68-A994-4730-A1D5-557E5F5FA827}" type="pres">
      <dgm:prSet presAssocID="{5B4A037F-95C8-4132-9FB6-3D9F2D6F55D1}" presName="textRect" presStyleLbl="revTx" presStyleIdx="0" presStyleCnt="4">
        <dgm:presLayoutVars>
          <dgm:chMax val="1"/>
          <dgm:chPref val="1"/>
        </dgm:presLayoutVars>
      </dgm:prSet>
      <dgm:spPr/>
    </dgm:pt>
    <dgm:pt modelId="{E5D8A919-BD47-4FB7-8368-807F1F9D3042}" type="pres">
      <dgm:prSet presAssocID="{2B209916-6E44-4EE9-BE9C-8297CC1497D9}" presName="sibTrans" presStyleCnt="0"/>
      <dgm:spPr/>
    </dgm:pt>
    <dgm:pt modelId="{72DEBD4D-3F2F-472B-BD8F-F695A427F373}" type="pres">
      <dgm:prSet presAssocID="{1E187439-59B6-4BEF-BCDC-8C11AA8B793B}" presName="compNode" presStyleCnt="0"/>
      <dgm:spPr/>
    </dgm:pt>
    <dgm:pt modelId="{2FC5A79F-29EF-4E21-B011-267546DA655C}" type="pres">
      <dgm:prSet presAssocID="{1E187439-59B6-4BEF-BCDC-8C11AA8B793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51E1F018-3969-4A2A-890A-FD6E42FD77A4}" type="pres">
      <dgm:prSet presAssocID="{1E187439-59B6-4BEF-BCDC-8C11AA8B793B}" presName="spaceRect" presStyleCnt="0"/>
      <dgm:spPr/>
    </dgm:pt>
    <dgm:pt modelId="{85B5844D-BD33-4DC9-94D9-E9616C020093}" type="pres">
      <dgm:prSet presAssocID="{1E187439-59B6-4BEF-BCDC-8C11AA8B793B}" presName="textRect" presStyleLbl="revTx" presStyleIdx="1" presStyleCnt="4">
        <dgm:presLayoutVars>
          <dgm:chMax val="1"/>
          <dgm:chPref val="1"/>
        </dgm:presLayoutVars>
      </dgm:prSet>
      <dgm:spPr/>
    </dgm:pt>
    <dgm:pt modelId="{AE087322-8644-484F-8223-94F38DC2591B}" type="pres">
      <dgm:prSet presAssocID="{434D9467-C249-400D-897B-2F0C71DA1BB4}" presName="sibTrans" presStyleCnt="0"/>
      <dgm:spPr/>
    </dgm:pt>
    <dgm:pt modelId="{2F06EEF3-76C7-477A-8FDE-5A5234BE91A3}" type="pres">
      <dgm:prSet presAssocID="{D91496F5-7227-4A41-9A1D-E18DCA15AF0A}" presName="compNode" presStyleCnt="0"/>
      <dgm:spPr/>
    </dgm:pt>
    <dgm:pt modelId="{5B5DE17D-40B6-4A07-A3A2-3E2B25122A63}" type="pres">
      <dgm:prSet presAssocID="{D91496F5-7227-4A41-9A1D-E18DCA15AF0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nvelope"/>
        </a:ext>
      </dgm:extLst>
    </dgm:pt>
    <dgm:pt modelId="{01DF6A71-8C5E-4A52-A49F-DE2AE778379A}" type="pres">
      <dgm:prSet presAssocID="{D91496F5-7227-4A41-9A1D-E18DCA15AF0A}" presName="spaceRect" presStyleCnt="0"/>
      <dgm:spPr/>
    </dgm:pt>
    <dgm:pt modelId="{A122E3D4-E0EC-4BA9-94AC-40264DB44FDB}" type="pres">
      <dgm:prSet presAssocID="{D91496F5-7227-4A41-9A1D-E18DCA15AF0A}" presName="textRect" presStyleLbl="revTx" presStyleIdx="2" presStyleCnt="4">
        <dgm:presLayoutVars>
          <dgm:chMax val="1"/>
          <dgm:chPref val="1"/>
        </dgm:presLayoutVars>
      </dgm:prSet>
      <dgm:spPr/>
    </dgm:pt>
    <dgm:pt modelId="{34A01527-A251-4378-8C21-1654241E3577}" type="pres">
      <dgm:prSet presAssocID="{2910C124-E431-4EA5-9AFC-F49C30A9C1F7}" presName="sibTrans" presStyleCnt="0"/>
      <dgm:spPr/>
    </dgm:pt>
    <dgm:pt modelId="{4309DEA4-78E3-4FFF-A3AE-8A530C50AFEC}" type="pres">
      <dgm:prSet presAssocID="{B36696BA-5648-48CA-B6D0-79E04C478BC0}" presName="compNode" presStyleCnt="0"/>
      <dgm:spPr/>
    </dgm:pt>
    <dgm:pt modelId="{CC285745-302B-4D09-B208-F42A78A234C2}" type="pres">
      <dgm:prSet presAssocID="{B36696BA-5648-48CA-B6D0-79E04C478BC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38EAC2A6-3CDF-465D-BCE1-D80F2D3FDFA3}" type="pres">
      <dgm:prSet presAssocID="{B36696BA-5648-48CA-B6D0-79E04C478BC0}" presName="spaceRect" presStyleCnt="0"/>
      <dgm:spPr/>
    </dgm:pt>
    <dgm:pt modelId="{CD19CBA3-8BD2-4372-93FF-3BE4180DC6F3}" type="pres">
      <dgm:prSet presAssocID="{B36696BA-5648-48CA-B6D0-79E04C478BC0}" presName="textRect" presStyleLbl="revTx" presStyleIdx="3" presStyleCnt="4">
        <dgm:presLayoutVars>
          <dgm:chMax val="1"/>
          <dgm:chPref val="1"/>
        </dgm:presLayoutVars>
      </dgm:prSet>
      <dgm:spPr/>
    </dgm:pt>
  </dgm:ptLst>
  <dgm:cxnLst>
    <dgm:cxn modelId="{8C80CC12-835C-45CE-B1F0-6DF1DBC80605}" type="presOf" srcId="{1E187439-59B6-4BEF-BCDC-8C11AA8B793B}" destId="{85B5844D-BD33-4DC9-94D9-E9616C020093}" srcOrd="0" destOrd="0" presId="urn:microsoft.com/office/officeart/2018/2/layout/IconLabelList"/>
    <dgm:cxn modelId="{9B173343-FF3D-4740-8285-86ADE0C44E26}" type="presOf" srcId="{B36696BA-5648-48CA-B6D0-79E04C478BC0}" destId="{CD19CBA3-8BD2-4372-93FF-3BE4180DC6F3}" srcOrd="0" destOrd="0" presId="urn:microsoft.com/office/officeart/2018/2/layout/IconLabelList"/>
    <dgm:cxn modelId="{6F88216F-166C-4E5C-A083-7765B7445397}" srcId="{191E8C49-4A89-4A23-83BB-9EBF27596E6E}" destId="{D91496F5-7227-4A41-9A1D-E18DCA15AF0A}" srcOrd="2" destOrd="0" parTransId="{9C317035-C4D2-48AC-B9D1-AC9ACEDD24DF}" sibTransId="{2910C124-E431-4EA5-9AFC-F49C30A9C1F7}"/>
    <dgm:cxn modelId="{E005358B-FDEF-4948-B36B-CC1AFC8A413C}" srcId="{191E8C49-4A89-4A23-83BB-9EBF27596E6E}" destId="{B36696BA-5648-48CA-B6D0-79E04C478BC0}" srcOrd="3" destOrd="0" parTransId="{67748AA8-0D7B-4934-B3E9-08940C1767D7}" sibTransId="{DD5A9EFE-64D8-4652-8E82-80671B29E0A5}"/>
    <dgm:cxn modelId="{7E7F0DA5-2773-4108-98C4-E3AD00B0ED91}" type="presOf" srcId="{191E8C49-4A89-4A23-83BB-9EBF27596E6E}" destId="{D755952A-B9D9-4E72-B600-50690B07A763}" srcOrd="0" destOrd="0" presId="urn:microsoft.com/office/officeart/2018/2/layout/IconLabelList"/>
    <dgm:cxn modelId="{152EDCB7-275D-4D78-9F6C-24CA756BD29E}" srcId="{191E8C49-4A89-4A23-83BB-9EBF27596E6E}" destId="{5B4A037F-95C8-4132-9FB6-3D9F2D6F55D1}" srcOrd="0" destOrd="0" parTransId="{B284B774-B0FF-422E-B9CB-BB80491550FB}" sibTransId="{2B209916-6E44-4EE9-BE9C-8297CC1497D9}"/>
    <dgm:cxn modelId="{E41716CC-7188-41A5-B27C-699E3642401A}" srcId="{191E8C49-4A89-4A23-83BB-9EBF27596E6E}" destId="{1E187439-59B6-4BEF-BCDC-8C11AA8B793B}" srcOrd="1" destOrd="0" parTransId="{CA87DFD6-0A1A-4025-98AD-238FB7884F3A}" sibTransId="{434D9467-C249-400D-897B-2F0C71DA1BB4}"/>
    <dgm:cxn modelId="{8FAAF4D6-6330-463A-AD99-BB9AF2D034F9}" type="presOf" srcId="{5B4A037F-95C8-4132-9FB6-3D9F2D6F55D1}" destId="{FFB35B68-A994-4730-A1D5-557E5F5FA827}" srcOrd="0" destOrd="0" presId="urn:microsoft.com/office/officeart/2018/2/layout/IconLabelList"/>
    <dgm:cxn modelId="{9EFDEDEE-4793-4991-9C9F-A567D856116F}" type="presOf" srcId="{D91496F5-7227-4A41-9A1D-E18DCA15AF0A}" destId="{A122E3D4-E0EC-4BA9-94AC-40264DB44FDB}" srcOrd="0" destOrd="0" presId="urn:microsoft.com/office/officeart/2018/2/layout/IconLabelList"/>
    <dgm:cxn modelId="{A7B6B692-28C7-4EC8-B671-9310A76D9DD5}" type="presParOf" srcId="{D755952A-B9D9-4E72-B600-50690B07A763}" destId="{CEEEE581-D29C-4A0A-AAF6-7D190E287C39}" srcOrd="0" destOrd="0" presId="urn:microsoft.com/office/officeart/2018/2/layout/IconLabelList"/>
    <dgm:cxn modelId="{D80BA615-0974-41FE-AC0C-ED5F7D03BE4F}" type="presParOf" srcId="{CEEEE581-D29C-4A0A-AAF6-7D190E287C39}" destId="{A3E35724-FBFE-431E-B91D-8D4D93A7677A}" srcOrd="0" destOrd="0" presId="urn:microsoft.com/office/officeart/2018/2/layout/IconLabelList"/>
    <dgm:cxn modelId="{9F717E7E-2DF9-4B99-A5F6-72C130466B85}" type="presParOf" srcId="{CEEEE581-D29C-4A0A-AAF6-7D190E287C39}" destId="{1FD0A64A-8CA6-46B8-8166-794BC05058F6}" srcOrd="1" destOrd="0" presId="urn:microsoft.com/office/officeart/2018/2/layout/IconLabelList"/>
    <dgm:cxn modelId="{9BC987B5-3A39-4C03-9763-B01749377E3B}" type="presParOf" srcId="{CEEEE581-D29C-4A0A-AAF6-7D190E287C39}" destId="{FFB35B68-A994-4730-A1D5-557E5F5FA827}" srcOrd="2" destOrd="0" presId="urn:microsoft.com/office/officeart/2018/2/layout/IconLabelList"/>
    <dgm:cxn modelId="{A9CA3BA5-B609-4BB9-8A04-90A82EB47133}" type="presParOf" srcId="{D755952A-B9D9-4E72-B600-50690B07A763}" destId="{E5D8A919-BD47-4FB7-8368-807F1F9D3042}" srcOrd="1" destOrd="0" presId="urn:microsoft.com/office/officeart/2018/2/layout/IconLabelList"/>
    <dgm:cxn modelId="{CF47D383-4060-4BE9-B1D9-2CCB93EC0CB3}" type="presParOf" srcId="{D755952A-B9D9-4E72-B600-50690B07A763}" destId="{72DEBD4D-3F2F-472B-BD8F-F695A427F373}" srcOrd="2" destOrd="0" presId="urn:microsoft.com/office/officeart/2018/2/layout/IconLabelList"/>
    <dgm:cxn modelId="{2D09EF6D-4C4B-42B6-AA2E-311CF2CF2148}" type="presParOf" srcId="{72DEBD4D-3F2F-472B-BD8F-F695A427F373}" destId="{2FC5A79F-29EF-4E21-B011-267546DA655C}" srcOrd="0" destOrd="0" presId="urn:microsoft.com/office/officeart/2018/2/layout/IconLabelList"/>
    <dgm:cxn modelId="{EDB246E2-384A-40E6-B421-FB7291CA1F28}" type="presParOf" srcId="{72DEBD4D-3F2F-472B-BD8F-F695A427F373}" destId="{51E1F018-3969-4A2A-890A-FD6E42FD77A4}" srcOrd="1" destOrd="0" presId="urn:microsoft.com/office/officeart/2018/2/layout/IconLabelList"/>
    <dgm:cxn modelId="{28EC8D34-2DE9-4176-9452-80D042E8C7C2}" type="presParOf" srcId="{72DEBD4D-3F2F-472B-BD8F-F695A427F373}" destId="{85B5844D-BD33-4DC9-94D9-E9616C020093}" srcOrd="2" destOrd="0" presId="urn:microsoft.com/office/officeart/2018/2/layout/IconLabelList"/>
    <dgm:cxn modelId="{0876A6B6-3358-4600-BE86-4D6CFCB833F1}" type="presParOf" srcId="{D755952A-B9D9-4E72-B600-50690B07A763}" destId="{AE087322-8644-484F-8223-94F38DC2591B}" srcOrd="3" destOrd="0" presId="urn:microsoft.com/office/officeart/2018/2/layout/IconLabelList"/>
    <dgm:cxn modelId="{83156C17-8E39-422D-B691-F5D178C8FA54}" type="presParOf" srcId="{D755952A-B9D9-4E72-B600-50690B07A763}" destId="{2F06EEF3-76C7-477A-8FDE-5A5234BE91A3}" srcOrd="4" destOrd="0" presId="urn:microsoft.com/office/officeart/2018/2/layout/IconLabelList"/>
    <dgm:cxn modelId="{0C43D2BB-1F8E-4AAA-8D55-BD98DF7729C4}" type="presParOf" srcId="{2F06EEF3-76C7-477A-8FDE-5A5234BE91A3}" destId="{5B5DE17D-40B6-4A07-A3A2-3E2B25122A63}" srcOrd="0" destOrd="0" presId="urn:microsoft.com/office/officeart/2018/2/layout/IconLabelList"/>
    <dgm:cxn modelId="{9F1A2BCA-09DB-477B-B32F-B02F833C365E}" type="presParOf" srcId="{2F06EEF3-76C7-477A-8FDE-5A5234BE91A3}" destId="{01DF6A71-8C5E-4A52-A49F-DE2AE778379A}" srcOrd="1" destOrd="0" presId="urn:microsoft.com/office/officeart/2018/2/layout/IconLabelList"/>
    <dgm:cxn modelId="{00C4F3A1-AF4D-466D-9067-94D67BB9B4DE}" type="presParOf" srcId="{2F06EEF3-76C7-477A-8FDE-5A5234BE91A3}" destId="{A122E3D4-E0EC-4BA9-94AC-40264DB44FDB}" srcOrd="2" destOrd="0" presId="urn:microsoft.com/office/officeart/2018/2/layout/IconLabelList"/>
    <dgm:cxn modelId="{113BB310-4B8C-4F1F-8574-5474762D1201}" type="presParOf" srcId="{D755952A-B9D9-4E72-B600-50690B07A763}" destId="{34A01527-A251-4378-8C21-1654241E3577}" srcOrd="5" destOrd="0" presId="urn:microsoft.com/office/officeart/2018/2/layout/IconLabelList"/>
    <dgm:cxn modelId="{BA4AC749-7ADC-41BE-A2E4-784FC9374E52}" type="presParOf" srcId="{D755952A-B9D9-4E72-B600-50690B07A763}" destId="{4309DEA4-78E3-4FFF-A3AE-8A530C50AFEC}" srcOrd="6" destOrd="0" presId="urn:microsoft.com/office/officeart/2018/2/layout/IconLabelList"/>
    <dgm:cxn modelId="{49F37B01-C0C2-4408-AFB4-6208BFE2D682}" type="presParOf" srcId="{4309DEA4-78E3-4FFF-A3AE-8A530C50AFEC}" destId="{CC285745-302B-4D09-B208-F42A78A234C2}" srcOrd="0" destOrd="0" presId="urn:microsoft.com/office/officeart/2018/2/layout/IconLabelList"/>
    <dgm:cxn modelId="{DAC26A39-5FF1-4438-8050-83CEAA074313}" type="presParOf" srcId="{4309DEA4-78E3-4FFF-A3AE-8A530C50AFEC}" destId="{38EAC2A6-3CDF-465D-BCE1-D80F2D3FDFA3}" srcOrd="1" destOrd="0" presId="urn:microsoft.com/office/officeart/2018/2/layout/IconLabelList"/>
    <dgm:cxn modelId="{D83541D2-1EE3-4E2F-B3B0-A6F7784F001F}" type="presParOf" srcId="{4309DEA4-78E3-4FFF-A3AE-8A530C50AFEC}" destId="{CD19CBA3-8BD2-4372-93FF-3BE4180DC6F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E35724-FBFE-431E-B91D-8D4D93A7677A}">
      <dsp:nvSpPr>
        <dsp:cNvPr id="0" name=""/>
        <dsp:cNvSpPr/>
      </dsp:nvSpPr>
      <dsp:spPr>
        <a:xfrm>
          <a:off x="1309523" y="367863"/>
          <a:ext cx="938039" cy="9380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B35B68-A994-4730-A1D5-557E5F5FA827}">
      <dsp:nvSpPr>
        <dsp:cNvPr id="0" name=""/>
        <dsp:cNvSpPr/>
      </dsp:nvSpPr>
      <dsp:spPr>
        <a:xfrm>
          <a:off x="736276" y="1598520"/>
          <a:ext cx="20845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dirty="0">
              <a:latin typeface="Arial"/>
              <a:cs typeface="Arial"/>
            </a:rPr>
            <a:t>Staff at Aurora Meredith have been trained and encouraged to use the </a:t>
          </a:r>
          <a:r>
            <a:rPr lang="en-US" sz="1200" kern="1200" dirty="0" err="1">
              <a:latin typeface="Arial"/>
              <a:cs typeface="Arial"/>
            </a:rPr>
            <a:t>Berlo’s</a:t>
          </a:r>
          <a:r>
            <a:rPr lang="en-US" sz="1200" kern="1200" dirty="0">
              <a:latin typeface="Arial"/>
              <a:cs typeface="Arial"/>
            </a:rPr>
            <a:t> Model of Communication​</a:t>
          </a:r>
        </a:p>
      </dsp:txBody>
      <dsp:txXfrm>
        <a:off x="736276" y="1598520"/>
        <a:ext cx="2084533" cy="720000"/>
      </dsp:txXfrm>
    </dsp:sp>
    <dsp:sp modelId="{2FC5A79F-29EF-4E21-B011-267546DA655C}">
      <dsp:nvSpPr>
        <dsp:cNvPr id="0" name=""/>
        <dsp:cNvSpPr/>
      </dsp:nvSpPr>
      <dsp:spPr>
        <a:xfrm>
          <a:off x="3758849" y="367863"/>
          <a:ext cx="938039" cy="9380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B5844D-BD33-4DC9-94D9-E9616C020093}">
      <dsp:nvSpPr>
        <dsp:cNvPr id="0" name=""/>
        <dsp:cNvSpPr/>
      </dsp:nvSpPr>
      <dsp:spPr>
        <a:xfrm>
          <a:off x="3185603" y="1598520"/>
          <a:ext cx="20845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latin typeface="Arial"/>
              <a:cs typeface="Arial"/>
            </a:rPr>
            <a:t>Important to have good communication skills​</a:t>
          </a:r>
        </a:p>
      </dsp:txBody>
      <dsp:txXfrm>
        <a:off x="3185603" y="1598520"/>
        <a:ext cx="2084533" cy="720000"/>
      </dsp:txXfrm>
    </dsp:sp>
    <dsp:sp modelId="{5B5DE17D-40B6-4A07-A3A2-3E2B25122A63}">
      <dsp:nvSpPr>
        <dsp:cNvPr id="0" name=""/>
        <dsp:cNvSpPr/>
      </dsp:nvSpPr>
      <dsp:spPr>
        <a:xfrm>
          <a:off x="6208176" y="367863"/>
          <a:ext cx="938039" cy="9380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22E3D4-E0EC-4BA9-94AC-40264DB44FDB}">
      <dsp:nvSpPr>
        <dsp:cNvPr id="0" name=""/>
        <dsp:cNvSpPr/>
      </dsp:nvSpPr>
      <dsp:spPr>
        <a:xfrm>
          <a:off x="5634929" y="1598520"/>
          <a:ext cx="20845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latin typeface="Arial"/>
              <a:cs typeface="Arial"/>
            </a:rPr>
            <a:t>S</a:t>
          </a:r>
          <a:r>
            <a:rPr lang="en-US" sz="1200" kern="1200" dirty="0">
              <a:latin typeface="Arial"/>
              <a:cs typeface="Arial"/>
            </a:rPr>
            <a:t>ender and receiver of messages will also need to have the right attitude ​</a:t>
          </a:r>
        </a:p>
      </dsp:txBody>
      <dsp:txXfrm>
        <a:off x="5634929" y="1598520"/>
        <a:ext cx="2084533" cy="720000"/>
      </dsp:txXfrm>
    </dsp:sp>
    <dsp:sp modelId="{CC285745-302B-4D09-B208-F42A78A234C2}">
      <dsp:nvSpPr>
        <dsp:cNvPr id="0" name=""/>
        <dsp:cNvSpPr/>
      </dsp:nvSpPr>
      <dsp:spPr>
        <a:xfrm>
          <a:off x="8657502" y="367863"/>
          <a:ext cx="938039" cy="9380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19CBA3-8BD2-4372-93FF-3BE4180DC6F3}">
      <dsp:nvSpPr>
        <dsp:cNvPr id="0" name=""/>
        <dsp:cNvSpPr/>
      </dsp:nvSpPr>
      <dsp:spPr>
        <a:xfrm>
          <a:off x="8084256" y="1598520"/>
          <a:ext cx="20845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latin typeface="Arial"/>
              <a:cs typeface="Arial"/>
            </a:rPr>
            <a:t>Knowledge of subject of the message is also very important </a:t>
          </a:r>
        </a:p>
      </dsp:txBody>
      <dsp:txXfrm>
        <a:off x="8084256" y="1598520"/>
        <a:ext cx="2084533"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CF4651-20AA-4F0D-962E-A06286335901}" type="datetimeFigureOut">
              <a:t>7/31/2022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FA7A21-5B2A-4A76-9EF5-EF2B331E6339}" type="slidenum">
              <a:t>‹#›</a:t>
            </a:fld>
            <a:endParaRPr lang="en-GB"/>
          </a:p>
        </p:txBody>
      </p:sp>
    </p:spTree>
    <p:extLst>
      <p:ext uri="{BB962C8B-B14F-4D97-AF65-F5344CB8AC3E}">
        <p14:creationId xmlns:p14="http://schemas.microsoft.com/office/powerpoint/2010/main" val="32587569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FA7A21-5B2A-4A76-9EF5-EF2B331E6339}" type="slidenum">
              <a:t>1</a:t>
            </a:fld>
            <a:endParaRPr lang="en-GB"/>
          </a:p>
        </p:txBody>
      </p:sp>
    </p:spTree>
    <p:extLst>
      <p:ext uri="{BB962C8B-B14F-4D97-AF65-F5344CB8AC3E}">
        <p14:creationId xmlns:p14="http://schemas.microsoft.com/office/powerpoint/2010/main" val="3913207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FA7A21-5B2A-4A76-9EF5-EF2B331E6339}" type="slidenum">
              <a:t>2</a:t>
            </a:fld>
            <a:endParaRPr lang="en-GB"/>
          </a:p>
        </p:txBody>
      </p:sp>
    </p:spTree>
    <p:extLst>
      <p:ext uri="{BB962C8B-B14F-4D97-AF65-F5344CB8AC3E}">
        <p14:creationId xmlns:p14="http://schemas.microsoft.com/office/powerpoint/2010/main" val="898143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FA7A21-5B2A-4A76-9EF5-EF2B331E6339}" type="slidenum">
              <a:t>4</a:t>
            </a:fld>
            <a:endParaRPr lang="en-GB"/>
          </a:p>
        </p:txBody>
      </p:sp>
    </p:spTree>
    <p:extLst>
      <p:ext uri="{BB962C8B-B14F-4D97-AF65-F5344CB8AC3E}">
        <p14:creationId xmlns:p14="http://schemas.microsoft.com/office/powerpoint/2010/main" val="42305231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dirty="0"/>
              <a:t>Message- what is sent by sender that could be a voice, audio, text, video or other media. A message contains</a:t>
            </a:r>
            <a:endParaRPr lang="en-US" dirty="0"/>
          </a:p>
          <a:p>
            <a:pPr>
              <a:lnSpc>
                <a:spcPct val="90000"/>
              </a:lnSpc>
              <a:spcBef>
                <a:spcPts val="1000"/>
              </a:spcBef>
            </a:pPr>
            <a:endParaRPr lang="en-GB" dirty="0"/>
          </a:p>
          <a:p>
            <a:pPr marL="285750" indent="-285750">
              <a:lnSpc>
                <a:spcPct val="90000"/>
              </a:lnSpc>
              <a:spcBef>
                <a:spcPts val="1000"/>
              </a:spcBef>
              <a:buFont typeface="Arial,Sans-Serif"/>
              <a:buChar char="•"/>
            </a:pPr>
            <a:r>
              <a:rPr lang="en-GB" dirty="0"/>
              <a:t>Content -which is the whole message</a:t>
            </a:r>
            <a:endParaRPr lang="en-US" dirty="0"/>
          </a:p>
          <a:p>
            <a:pPr marL="285750" indent="-285750">
              <a:lnSpc>
                <a:spcPct val="90000"/>
              </a:lnSpc>
              <a:spcBef>
                <a:spcPts val="1000"/>
              </a:spcBef>
              <a:buFont typeface="Arial,Sans-Serif"/>
              <a:buChar char="•"/>
            </a:pPr>
            <a:r>
              <a:rPr lang="en-GB" dirty="0"/>
              <a:t>Elements – nonverbal elements such as gestures and signs</a:t>
            </a:r>
            <a:endParaRPr lang="en-US" dirty="0"/>
          </a:p>
          <a:p>
            <a:pPr marL="285750" indent="-285750">
              <a:lnSpc>
                <a:spcPct val="90000"/>
              </a:lnSpc>
              <a:spcBef>
                <a:spcPts val="1000"/>
              </a:spcBef>
              <a:buFont typeface="Arial,Sans-Serif"/>
              <a:buChar char="•"/>
            </a:pPr>
            <a:r>
              <a:rPr lang="en-GB" dirty="0"/>
              <a:t>Treatment – the way message is conveyed</a:t>
            </a:r>
            <a:endParaRPr lang="en-US" dirty="0"/>
          </a:p>
          <a:p>
            <a:pPr marL="285750" indent="-285750">
              <a:lnSpc>
                <a:spcPct val="90000"/>
              </a:lnSpc>
              <a:spcBef>
                <a:spcPts val="1000"/>
              </a:spcBef>
              <a:buFont typeface="Arial,Sans-Serif"/>
              <a:buChar char="•"/>
            </a:pPr>
            <a:r>
              <a:rPr lang="en-GB" dirty="0"/>
              <a:t>Structure - the way it has been structured or arranged</a:t>
            </a:r>
            <a:endParaRPr lang="en-US" dirty="0"/>
          </a:p>
          <a:p>
            <a:pPr marL="285750" indent="-285750">
              <a:lnSpc>
                <a:spcPct val="90000"/>
              </a:lnSpc>
              <a:spcBef>
                <a:spcPts val="1000"/>
              </a:spcBef>
              <a:buFont typeface="Arial,Sans-Serif"/>
              <a:buChar char="•"/>
            </a:pPr>
            <a:r>
              <a:rPr lang="en-GB" dirty="0"/>
              <a:t>Code- form in which the message is sent. </a:t>
            </a:r>
            <a:endParaRPr lang="en-US" dirty="0"/>
          </a:p>
          <a:p>
            <a:pPr marL="285750" indent="-285750">
              <a:lnSpc>
                <a:spcPct val="90000"/>
              </a:lnSpc>
              <a:spcBef>
                <a:spcPts val="1000"/>
              </a:spcBef>
              <a:buFont typeface="Arial,Sans-Serif"/>
              <a:buChar char="•"/>
            </a:pPr>
            <a:endParaRPr lang="en-GB" dirty="0"/>
          </a:p>
          <a:p>
            <a:pPr>
              <a:lnSpc>
                <a:spcPct val="90000"/>
              </a:lnSpc>
              <a:spcBef>
                <a:spcPts val="1000"/>
              </a:spcBef>
            </a:pPr>
            <a:r>
              <a:rPr lang="en-GB" dirty="0"/>
              <a:t>Channel - medium used to send the message. In interpersonal communication our five senses are important in how we communicate effectively </a:t>
            </a:r>
            <a:endParaRPr lang="en-US" dirty="0"/>
          </a:p>
          <a:p>
            <a:pPr marL="171450" indent="-171450">
              <a:lnSpc>
                <a:spcPct val="90000"/>
              </a:lnSpc>
              <a:spcBef>
                <a:spcPts val="1000"/>
              </a:spcBef>
              <a:buFont typeface="Arial,Sans-Serif"/>
              <a:buChar char="•"/>
            </a:pPr>
            <a:endParaRPr lang="en-GB" dirty="0"/>
          </a:p>
          <a:p>
            <a:pPr marL="171450" indent="-171450">
              <a:lnSpc>
                <a:spcPct val="90000"/>
              </a:lnSpc>
              <a:spcBef>
                <a:spcPts val="1000"/>
              </a:spcBef>
              <a:buFont typeface="Arial,Sans-Serif"/>
              <a:buChar char="•"/>
            </a:pPr>
            <a:r>
              <a:rPr lang="en-GB" dirty="0"/>
              <a:t>Hearing   – Face to face, phone call, video calls, through sources</a:t>
            </a:r>
            <a:endParaRPr lang="en-US" dirty="0"/>
          </a:p>
          <a:p>
            <a:pPr marL="171450" indent="-171450">
              <a:lnSpc>
                <a:spcPct val="90000"/>
              </a:lnSpc>
              <a:spcBef>
                <a:spcPts val="1000"/>
              </a:spcBef>
              <a:buFont typeface="Arial,Sans-Serif"/>
              <a:buChar char="•"/>
            </a:pPr>
            <a:r>
              <a:rPr lang="en-GB" dirty="0"/>
              <a:t>Seeing     – Face to face, video calls, email, letters</a:t>
            </a:r>
            <a:endParaRPr lang="en-US" dirty="0"/>
          </a:p>
          <a:p>
            <a:pPr marL="171450" indent="-171450">
              <a:lnSpc>
                <a:spcPct val="90000"/>
              </a:lnSpc>
              <a:spcBef>
                <a:spcPts val="1000"/>
              </a:spcBef>
              <a:buFont typeface="Arial,Sans-Serif"/>
              <a:buChar char="•"/>
            </a:pPr>
            <a:r>
              <a:rPr lang="en-GB" dirty="0"/>
              <a:t>Touching – Holding hands, </a:t>
            </a:r>
            <a:endParaRPr lang="en-US" dirty="0"/>
          </a:p>
          <a:p>
            <a:pPr marL="171450" indent="-171450">
              <a:lnSpc>
                <a:spcPct val="90000"/>
              </a:lnSpc>
              <a:spcBef>
                <a:spcPts val="1000"/>
              </a:spcBef>
              <a:buFont typeface="Arial,Sans-Serif"/>
              <a:buChar char="•"/>
            </a:pPr>
            <a:r>
              <a:rPr lang="en-GB" dirty="0"/>
              <a:t>Smelling </a:t>
            </a:r>
            <a:endParaRPr lang="en-US" dirty="0"/>
          </a:p>
          <a:p>
            <a:pPr marL="171450" indent="-171450">
              <a:lnSpc>
                <a:spcPct val="90000"/>
              </a:lnSpc>
              <a:spcBef>
                <a:spcPts val="1000"/>
              </a:spcBef>
              <a:buFont typeface="Arial,Sans-Serif"/>
              <a:buChar char="•"/>
            </a:pPr>
            <a:r>
              <a:rPr lang="en-GB" dirty="0"/>
              <a:t>Tasting   </a:t>
            </a:r>
          </a:p>
          <a:p>
            <a:pPr marL="171450" indent="-171450">
              <a:lnSpc>
                <a:spcPct val="90000"/>
              </a:lnSpc>
              <a:spcBef>
                <a:spcPts val="1000"/>
              </a:spcBef>
              <a:buFont typeface="Arial,Sans-Serif"/>
              <a:buChar char="•"/>
            </a:pPr>
            <a:endParaRPr lang="en-GB" dirty="0"/>
          </a:p>
          <a:p>
            <a:pPr>
              <a:lnSpc>
                <a:spcPct val="90000"/>
              </a:lnSpc>
              <a:spcBef>
                <a:spcPts val="1000"/>
              </a:spcBef>
            </a:pPr>
            <a:r>
              <a:rPr lang="en-GB" dirty="0"/>
              <a:t>Receiver is the person who gets the message and a receiver must have very good listening skills as well as the following;</a:t>
            </a:r>
            <a:endParaRPr lang="en-US" dirty="0"/>
          </a:p>
          <a:p>
            <a:pPr marL="171450" indent="-171450">
              <a:lnSpc>
                <a:spcPct val="90000"/>
              </a:lnSpc>
              <a:spcBef>
                <a:spcPts val="1000"/>
              </a:spcBef>
              <a:buFont typeface="Arial,Sans-Serif"/>
              <a:buChar char="•"/>
            </a:pPr>
            <a:r>
              <a:rPr lang="en-GB" dirty="0"/>
              <a:t>Communication skills – ability to speak, write, read and listen.</a:t>
            </a:r>
            <a:endParaRPr lang="en-US" dirty="0"/>
          </a:p>
          <a:p>
            <a:pPr marL="171450" indent="-171450">
              <a:lnSpc>
                <a:spcPct val="90000"/>
              </a:lnSpc>
              <a:spcBef>
                <a:spcPts val="1000"/>
              </a:spcBef>
              <a:buFont typeface="Arial,Sans-Serif"/>
              <a:buChar char="•"/>
            </a:pPr>
            <a:r>
              <a:rPr lang="en-GB" dirty="0"/>
              <a:t>Attitudes should fit into situation</a:t>
            </a:r>
            <a:endParaRPr lang="en-US" dirty="0"/>
          </a:p>
          <a:p>
            <a:pPr marL="171450" indent="-171450">
              <a:lnSpc>
                <a:spcPct val="90000"/>
              </a:lnSpc>
              <a:spcBef>
                <a:spcPts val="1000"/>
              </a:spcBef>
              <a:buFont typeface="Arial,Sans-Serif"/>
              <a:buChar char="•"/>
            </a:pPr>
            <a:r>
              <a:rPr lang="en-GB" dirty="0"/>
              <a:t>Knowledge – about the subject </a:t>
            </a:r>
            <a:endParaRPr lang="en-US" dirty="0"/>
          </a:p>
          <a:p>
            <a:pPr marL="171450" indent="-171450">
              <a:lnSpc>
                <a:spcPct val="90000"/>
              </a:lnSpc>
              <a:spcBef>
                <a:spcPts val="1000"/>
              </a:spcBef>
              <a:buFont typeface="Arial,Sans-Serif"/>
              <a:buChar char="•"/>
            </a:pPr>
            <a:r>
              <a:rPr lang="en-GB" dirty="0"/>
              <a:t>Social Systems – values, beliefs and culture </a:t>
            </a:r>
            <a:endParaRPr lang="en-US" dirty="0"/>
          </a:p>
          <a:p>
            <a:pPr marL="171450" indent="-171450">
              <a:lnSpc>
                <a:spcPct val="90000"/>
              </a:lnSpc>
              <a:spcBef>
                <a:spcPts val="1000"/>
              </a:spcBef>
              <a:buFont typeface="Arial,Sans-Serif"/>
              <a:buChar char="•"/>
            </a:pPr>
            <a:r>
              <a:rPr lang="en-GB" dirty="0"/>
              <a:t>Culture - Cultural differences make messages different </a:t>
            </a:r>
            <a:endParaRPr lang="en-US" dirty="0"/>
          </a:p>
          <a:p>
            <a:pPr>
              <a:lnSpc>
                <a:spcPct val="90000"/>
              </a:lnSpc>
              <a:spcBef>
                <a:spcPts val="1000"/>
              </a:spcBef>
            </a:pP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09FA7A21-5B2A-4A76-9EF5-EF2B331E6339}" type="slidenum">
              <a:rPr lang="en-US"/>
              <a:t>5</a:t>
            </a:fld>
            <a:endParaRPr lang="en-US"/>
          </a:p>
        </p:txBody>
      </p:sp>
    </p:spTree>
    <p:extLst>
      <p:ext uri="{BB962C8B-B14F-4D97-AF65-F5344CB8AC3E}">
        <p14:creationId xmlns:p14="http://schemas.microsoft.com/office/powerpoint/2010/main" val="917822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There are many external stake holders with the Aurora Meridith Care home which include the </a:t>
            </a:r>
            <a:r>
              <a:rPr lang="en-US" dirty="0"/>
              <a:t>patients, insurance companies, pharmaceutical companies, and medical equipment manufacturers.</a:t>
            </a:r>
            <a:endParaRPr lang="en-GB" dirty="0"/>
          </a:p>
          <a:p>
            <a:r>
              <a:rPr lang="en-US" dirty="0"/>
              <a:t>Planning for the unexpected is an essential part of building relationships with stakeholders. It is inevitable that something unexpected will occur in every project or initiative. Sponsors may perceive you to be incompetent when unexpected problems arise without a relationship.</a:t>
            </a:r>
            <a:endParaRPr lang="en-US"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09FA7A21-5B2A-4A76-9EF5-EF2B331E6339}" type="slidenum">
              <a:t>7</a:t>
            </a:fld>
            <a:endParaRPr lang="en-GB"/>
          </a:p>
        </p:txBody>
      </p:sp>
    </p:spTree>
    <p:extLst>
      <p:ext uri="{BB962C8B-B14F-4D97-AF65-F5344CB8AC3E}">
        <p14:creationId xmlns:p14="http://schemas.microsoft.com/office/powerpoint/2010/main" val="1279384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FA7A21-5B2A-4A76-9EF5-EF2B331E6339}" type="slidenum">
              <a:t>10</a:t>
            </a:fld>
            <a:endParaRPr lang="en-GB"/>
          </a:p>
        </p:txBody>
      </p:sp>
    </p:spTree>
    <p:extLst>
      <p:ext uri="{BB962C8B-B14F-4D97-AF65-F5344CB8AC3E}">
        <p14:creationId xmlns:p14="http://schemas.microsoft.com/office/powerpoint/2010/main" val="39041635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FA7A21-5B2A-4A76-9EF5-EF2B331E6339}" type="slidenum">
              <a:t>12</a:t>
            </a:fld>
            <a:endParaRPr lang="en-GB"/>
          </a:p>
        </p:txBody>
      </p:sp>
    </p:spTree>
    <p:extLst>
      <p:ext uri="{BB962C8B-B14F-4D97-AF65-F5344CB8AC3E}">
        <p14:creationId xmlns:p14="http://schemas.microsoft.com/office/powerpoint/2010/main" val="15060501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76097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12480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35894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30478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7/31/2022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22831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7/31/2022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74816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7/31/2022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37027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486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16726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38613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94607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7/31/2022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993160014"/>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pngall.com/team-png"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learningcommons.ubc.ca/student-toolkits-2/working-in-groups/communicating-effectively"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75C90E8-1015-477F-C6A4-D5705D267B27}"/>
              </a:ext>
            </a:extLst>
          </p:cNvPr>
          <p:cNvSpPr>
            <a:spLocks noGrp="1"/>
          </p:cNvSpPr>
          <p:nvPr>
            <p:ph type="title"/>
          </p:nvPr>
        </p:nvSpPr>
        <p:spPr>
          <a:xfrm>
            <a:off x="838200" y="159131"/>
            <a:ext cx="6435436" cy="5985557"/>
          </a:xfrm>
        </p:spPr>
        <p:txBody>
          <a:bodyPr>
            <a:normAutofit/>
          </a:bodyPr>
          <a:lstStyle/>
          <a:p>
            <a:pPr>
              <a:spcBef>
                <a:spcPts val="0"/>
              </a:spcBef>
              <a:spcAft>
                <a:spcPts val="600"/>
              </a:spcAft>
            </a:pPr>
            <a:r>
              <a:rPr lang="en-US" sz="2000" b="1" dirty="0">
                <a:latin typeface="Arial"/>
                <a:cs typeface="Arial"/>
              </a:rPr>
              <a:t>Effective Team Working and Communication</a:t>
            </a:r>
            <a:br>
              <a:rPr lang="en-US" sz="2000" b="1" dirty="0">
                <a:latin typeface="Arial"/>
                <a:cs typeface="Arial"/>
              </a:rPr>
            </a:br>
            <a:r>
              <a:rPr lang="en-US" sz="2000" b="1" dirty="0">
                <a:latin typeface="Arial"/>
                <a:cs typeface="Arial"/>
              </a:rPr>
              <a:t>BMSW 4002_BIRM</a:t>
            </a:r>
            <a:r>
              <a:rPr lang="en-GB" sz="2000" b="1" dirty="0">
                <a:latin typeface="Arial"/>
                <a:cs typeface="Arial"/>
              </a:rPr>
              <a:t> </a:t>
            </a:r>
            <a:r>
              <a:rPr lang="en-GB" sz="2000" dirty="0">
                <a:latin typeface="Arial"/>
                <a:ea typeface="+mj-lt"/>
                <a:cs typeface="+mj-lt"/>
              </a:rPr>
              <a:t> </a:t>
            </a:r>
            <a:br>
              <a:rPr lang="en-GB" sz="2000" dirty="0">
                <a:latin typeface="Arial"/>
                <a:ea typeface="+mj-lt"/>
                <a:cs typeface="+mj-lt"/>
              </a:rPr>
            </a:br>
            <a:r>
              <a:rPr lang="en-GB" sz="2000" dirty="0">
                <a:latin typeface="Arial"/>
                <a:ea typeface="+mj-lt"/>
                <a:cs typeface="+mj-lt"/>
              </a:rPr>
              <a:t> </a:t>
            </a:r>
            <a:br>
              <a:rPr lang="en-GB" sz="2000" dirty="0">
                <a:latin typeface="Arial"/>
                <a:ea typeface="+mj-lt"/>
                <a:cs typeface="+mj-lt"/>
              </a:rPr>
            </a:br>
            <a:r>
              <a:rPr lang="en-GB" sz="2000" dirty="0">
                <a:latin typeface="Arial"/>
                <a:ea typeface="+mj-lt"/>
                <a:cs typeface="+mj-lt"/>
              </a:rPr>
              <a:t>Strategies for Effective Communication in a Business Setting </a:t>
            </a:r>
            <a:br>
              <a:rPr lang="en-GB" sz="2000" dirty="0">
                <a:latin typeface="Arial"/>
                <a:ea typeface="+mj-lt"/>
                <a:cs typeface="+mj-lt"/>
              </a:rPr>
            </a:br>
            <a:br>
              <a:rPr lang="en-GB" sz="2000" dirty="0">
                <a:latin typeface="Arial"/>
                <a:ea typeface="+mj-lt"/>
                <a:cs typeface="+mj-lt"/>
              </a:rPr>
            </a:br>
            <a:r>
              <a:rPr lang="en-GB" sz="2000" dirty="0">
                <a:latin typeface="Arial"/>
                <a:ea typeface="+mj-lt"/>
                <a:cs typeface="+mj-lt"/>
              </a:rPr>
              <a:t>Hafiz Rahmani</a:t>
            </a:r>
            <a:br>
              <a:rPr lang="en-GB" sz="2000" dirty="0">
                <a:latin typeface="Arial"/>
                <a:ea typeface="+mj-lt"/>
                <a:cs typeface="+mj-lt"/>
              </a:rPr>
            </a:br>
            <a:r>
              <a:rPr lang="en-GB" sz="2000" dirty="0">
                <a:latin typeface="Arial"/>
                <a:ea typeface="+mj-lt"/>
                <a:cs typeface="+mj-lt"/>
              </a:rPr>
              <a:t>Date: 05/08/22</a:t>
            </a:r>
            <a:br>
              <a:rPr lang="en-GB" sz="2000" dirty="0">
                <a:latin typeface="Arial"/>
                <a:ea typeface="+mj-lt"/>
                <a:cs typeface="+mj-lt"/>
              </a:rPr>
            </a:br>
            <a:r>
              <a:rPr lang="en-GB" sz="2000" dirty="0">
                <a:latin typeface="Arial"/>
                <a:ea typeface="+mj-lt"/>
                <a:cs typeface="+mj-lt"/>
              </a:rPr>
              <a:t>Time: 10.30am</a:t>
            </a:r>
            <a:br>
              <a:rPr lang="en-GB" sz="1800" dirty="0">
                <a:latin typeface="Arial"/>
                <a:ea typeface="+mj-lt"/>
                <a:cs typeface="+mj-lt"/>
              </a:rPr>
            </a:br>
            <a:br>
              <a:rPr lang="en-GB" sz="1800" dirty="0">
                <a:latin typeface="Arial"/>
                <a:ea typeface="+mj-lt"/>
                <a:cs typeface="+mj-lt"/>
              </a:rPr>
            </a:br>
            <a:br>
              <a:rPr lang="en-GB" sz="1800" dirty="0">
                <a:latin typeface="Arial"/>
                <a:ea typeface="+mj-lt"/>
                <a:cs typeface="+mj-lt"/>
              </a:rPr>
            </a:br>
            <a:br>
              <a:rPr lang="en-GB" sz="1800" dirty="0">
                <a:latin typeface="Arial"/>
                <a:ea typeface="+mj-lt"/>
                <a:cs typeface="+mj-lt"/>
              </a:rPr>
            </a:br>
            <a:br>
              <a:rPr lang="en-GB" sz="2000" dirty="0">
                <a:latin typeface="Arial"/>
                <a:ea typeface="+mj-lt"/>
                <a:cs typeface="+mj-lt"/>
              </a:rPr>
            </a:br>
            <a:r>
              <a:rPr lang="en-GB" sz="2000" dirty="0">
                <a:latin typeface="Arial"/>
                <a:ea typeface="+mj-lt"/>
                <a:cs typeface="+mj-lt"/>
              </a:rPr>
              <a:t>Stephanie Whelan (2029726) </a:t>
            </a:r>
            <a:br>
              <a:rPr lang="en-GB" sz="2000" dirty="0">
                <a:latin typeface="Arial"/>
                <a:ea typeface="+mj-lt"/>
                <a:cs typeface="+mj-lt"/>
              </a:rPr>
            </a:br>
            <a:r>
              <a:rPr lang="en-GB" sz="2000" dirty="0">
                <a:latin typeface="Arial"/>
                <a:ea typeface="+mj-lt"/>
                <a:cs typeface="+mj-lt"/>
              </a:rPr>
              <a:t>Ioan Man (2015341) </a:t>
            </a:r>
            <a:br>
              <a:rPr lang="en-GB" sz="2000" dirty="0">
                <a:latin typeface="Arial"/>
                <a:ea typeface="+mj-lt"/>
                <a:cs typeface="+mj-lt"/>
              </a:rPr>
            </a:br>
            <a:r>
              <a:rPr lang="en-GB" sz="2000" dirty="0">
                <a:latin typeface="Arial"/>
                <a:ea typeface="+mj-lt"/>
                <a:cs typeface="+mj-lt"/>
              </a:rPr>
              <a:t>Nabilla Nambiar (2122534)</a:t>
            </a:r>
            <a:br>
              <a:rPr lang="en-GB" sz="1800" dirty="0">
                <a:ea typeface="+mj-lt"/>
                <a:cs typeface="+mj-lt"/>
              </a:rPr>
            </a:br>
            <a:r>
              <a:rPr lang="en-GB" sz="1800" dirty="0">
                <a:ea typeface="+mj-lt"/>
                <a:cs typeface="+mj-lt"/>
              </a:rPr>
              <a:t> </a:t>
            </a:r>
            <a:endParaRPr lang="en-US" sz="1800" dirty="0">
              <a:ea typeface="+mj-lt"/>
              <a:cs typeface="+mj-lt"/>
            </a:endParaRPr>
          </a:p>
          <a:p>
            <a:pPr>
              <a:spcBef>
                <a:spcPts val="0"/>
              </a:spcBef>
              <a:spcAft>
                <a:spcPts val="600"/>
              </a:spcAft>
            </a:pPr>
            <a:br>
              <a:rPr lang="en-GB" sz="1800" dirty="0">
                <a:ea typeface="+mj-lt"/>
                <a:cs typeface="+mj-lt"/>
              </a:rPr>
            </a:br>
            <a:br>
              <a:rPr lang="en-GB" sz="1800" dirty="0">
                <a:ea typeface="+mj-lt"/>
                <a:cs typeface="+mj-lt"/>
              </a:rPr>
            </a:br>
            <a:r>
              <a:rPr lang="en-GB" sz="1800" dirty="0">
                <a:ea typeface="+mj-lt"/>
                <a:cs typeface="+mj-lt"/>
              </a:rPr>
              <a:t> </a:t>
            </a:r>
            <a:br>
              <a:rPr lang="en-GB" sz="1800" dirty="0">
                <a:ea typeface="+mj-lt"/>
                <a:cs typeface="+mj-lt"/>
              </a:rPr>
            </a:br>
            <a:endParaRPr lang="en-GB" sz="1800">
              <a:cs typeface="Calibri Light"/>
            </a:endParaRPr>
          </a:p>
        </p:txBody>
      </p:sp>
      <p:pic>
        <p:nvPicPr>
          <p:cNvPr id="4" name="Picture 6">
            <a:extLst>
              <a:ext uri="{FF2B5EF4-FFF2-40B4-BE49-F238E27FC236}">
                <a16:creationId xmlns:a16="http://schemas.microsoft.com/office/drawing/2014/main" id="{9167D4C4-F59F-908E-4842-DE823B50A86D}"/>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6929886" y="1619609"/>
            <a:ext cx="4423914" cy="4438291"/>
          </a:xfrm>
        </p:spPr>
      </p:pic>
    </p:spTree>
    <p:extLst>
      <p:ext uri="{BB962C8B-B14F-4D97-AF65-F5344CB8AC3E}">
        <p14:creationId xmlns:p14="http://schemas.microsoft.com/office/powerpoint/2010/main" val="2076143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63">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2727D4-EA8B-7308-EF4C-DBA183D7C92E}"/>
              </a:ext>
            </a:extLst>
          </p:cNvPr>
          <p:cNvSpPr>
            <a:spLocks noGrp="1"/>
          </p:cNvSpPr>
          <p:nvPr>
            <p:ph type="title"/>
          </p:nvPr>
        </p:nvSpPr>
        <p:spPr>
          <a:xfrm>
            <a:off x="1271588" y="662400"/>
            <a:ext cx="10055721" cy="1325563"/>
          </a:xfrm>
        </p:spPr>
        <p:txBody>
          <a:bodyPr anchor="t">
            <a:normAutofit/>
          </a:bodyPr>
          <a:lstStyle/>
          <a:p>
            <a:r>
              <a:rPr lang="en-US">
                <a:latin typeface="Arial"/>
                <a:cs typeface="Calibri Light"/>
              </a:rPr>
              <a:t>Introduction</a:t>
            </a:r>
          </a:p>
        </p:txBody>
      </p:sp>
      <p:grpSp>
        <p:nvGrpSpPr>
          <p:cNvPr id="84" name="Group 65">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67"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85"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3" name="Content Placeholder 2">
            <a:extLst>
              <a:ext uri="{FF2B5EF4-FFF2-40B4-BE49-F238E27FC236}">
                <a16:creationId xmlns:a16="http://schemas.microsoft.com/office/drawing/2014/main" id="{784C9739-D18F-977E-FDF1-7B579BB9B044}"/>
              </a:ext>
            </a:extLst>
          </p:cNvPr>
          <p:cNvSpPr>
            <a:spLocks noGrp="1"/>
          </p:cNvSpPr>
          <p:nvPr>
            <p:ph idx="1"/>
          </p:nvPr>
        </p:nvSpPr>
        <p:spPr>
          <a:xfrm>
            <a:off x="1266055" y="1639020"/>
            <a:ext cx="10060358" cy="4556580"/>
          </a:xfrm>
        </p:spPr>
        <p:txBody>
          <a:bodyPr vert="horz" lIns="91440" tIns="45720" rIns="91440" bIns="45720" rtlCol="0" anchor="t">
            <a:noAutofit/>
          </a:bodyPr>
          <a:lstStyle/>
          <a:p>
            <a:pPr marL="0" indent="0">
              <a:buNone/>
            </a:pPr>
            <a:r>
              <a:rPr lang="en-US" sz="1800">
                <a:solidFill>
                  <a:schemeClr val="tx1">
                    <a:alpha val="60000"/>
                  </a:schemeClr>
                </a:solidFill>
                <a:latin typeface="Arial"/>
                <a:cs typeface="Arial"/>
              </a:rPr>
              <a:t>Aurora Meredith is a live in care home catering to young adults with  disability ranging from moderate to severe.</a:t>
            </a:r>
            <a:br>
              <a:rPr lang="en-US" sz="1800">
                <a:latin typeface="Arial"/>
                <a:cs typeface="Arial"/>
              </a:rPr>
            </a:br>
            <a:br>
              <a:rPr lang="en-US" sz="1800">
                <a:latin typeface="Arial"/>
                <a:cs typeface="Arial"/>
              </a:rPr>
            </a:br>
            <a:r>
              <a:rPr lang="en-US" sz="1800">
                <a:solidFill>
                  <a:schemeClr val="tx1">
                    <a:alpha val="60000"/>
                  </a:schemeClr>
                </a:solidFill>
                <a:latin typeface="Arial"/>
                <a:cs typeface="Arial"/>
              </a:rPr>
              <a:t>The home has 40 residents and 15 care workers working different shifts on a 24hour schedule. </a:t>
            </a:r>
            <a:br>
              <a:rPr lang="en-US" sz="1800">
                <a:latin typeface="Arial"/>
                <a:cs typeface="Arial"/>
              </a:rPr>
            </a:br>
            <a:br>
              <a:rPr lang="en-US" sz="1800">
                <a:latin typeface="Arial"/>
                <a:cs typeface="Arial"/>
              </a:rPr>
            </a:br>
            <a:r>
              <a:rPr lang="en-US" sz="1800">
                <a:solidFill>
                  <a:schemeClr val="tx1">
                    <a:alpha val="60000"/>
                  </a:schemeClr>
                </a:solidFill>
                <a:latin typeface="Arial"/>
                <a:cs typeface="Arial"/>
              </a:rPr>
              <a:t>Many residents at the care home are not just severely autistic but they also suffer dysarthria, making it a challenge for staff to communicate effectively with them.</a:t>
            </a:r>
            <a:br>
              <a:rPr lang="en-US" sz="1800">
                <a:latin typeface="Arial"/>
                <a:cs typeface="Arial"/>
              </a:rPr>
            </a:br>
            <a:br>
              <a:rPr lang="en-US" sz="1800">
                <a:latin typeface="Arial"/>
                <a:cs typeface="Arial"/>
              </a:rPr>
            </a:br>
            <a:r>
              <a:rPr lang="en-US" sz="1800">
                <a:solidFill>
                  <a:schemeClr val="tx1">
                    <a:alpha val="60000"/>
                  </a:schemeClr>
                </a:solidFill>
                <a:latin typeface="Arial"/>
                <a:cs typeface="Arial"/>
              </a:rPr>
              <a:t>The staff and management  team are therefore required to have a range of communication skills to deal effectively with:</a:t>
            </a:r>
          </a:p>
          <a:p>
            <a:r>
              <a:rPr lang="en-US" sz="1800">
                <a:solidFill>
                  <a:schemeClr val="tx1">
                    <a:alpha val="60000"/>
                  </a:schemeClr>
                </a:solidFill>
                <a:latin typeface="Arial"/>
                <a:cs typeface="Arial"/>
              </a:rPr>
              <a:t>Residents</a:t>
            </a:r>
          </a:p>
          <a:p>
            <a:r>
              <a:rPr lang="en-US" sz="1800">
                <a:solidFill>
                  <a:schemeClr val="tx1">
                    <a:alpha val="60000"/>
                  </a:schemeClr>
                </a:solidFill>
                <a:latin typeface="Arial"/>
                <a:cs typeface="Arial"/>
              </a:rPr>
              <a:t>Their family members and visitors</a:t>
            </a:r>
          </a:p>
          <a:p>
            <a:r>
              <a:rPr lang="en-US" sz="1800">
                <a:solidFill>
                  <a:schemeClr val="tx1">
                    <a:alpha val="60000"/>
                  </a:schemeClr>
                </a:solidFill>
                <a:latin typeface="Arial"/>
                <a:cs typeface="Arial"/>
              </a:rPr>
              <a:t>Subordinates</a:t>
            </a:r>
          </a:p>
          <a:p>
            <a:r>
              <a:rPr lang="en-US" sz="1800">
                <a:solidFill>
                  <a:schemeClr val="tx1">
                    <a:alpha val="60000"/>
                  </a:schemeClr>
                </a:solidFill>
                <a:latin typeface="Arial"/>
                <a:cs typeface="Arial"/>
              </a:rPr>
              <a:t>Superiors</a:t>
            </a:r>
          </a:p>
          <a:p>
            <a:r>
              <a:rPr lang="en-US" sz="1800">
                <a:solidFill>
                  <a:schemeClr val="tx1">
                    <a:alpha val="60000"/>
                  </a:schemeClr>
                </a:solidFill>
                <a:latin typeface="Arial"/>
                <a:cs typeface="Arial"/>
              </a:rPr>
              <a:t>Teammates and Senior management</a:t>
            </a:r>
            <a:br>
              <a:rPr lang="en-US" sz="1600">
                <a:latin typeface="Arial"/>
                <a:cs typeface="Arial"/>
              </a:rPr>
            </a:br>
            <a:endParaRPr lang="en-US" sz="1600">
              <a:solidFill>
                <a:schemeClr val="tx1">
                  <a:alpha val="60000"/>
                </a:schemeClr>
              </a:solidFill>
              <a:latin typeface="Arial"/>
              <a:cs typeface="Arial"/>
            </a:endParaRPr>
          </a:p>
          <a:p>
            <a:pPr marL="0" indent="0">
              <a:buNone/>
            </a:pPr>
            <a:endParaRPr lang="en-US" sz="1600">
              <a:solidFill>
                <a:schemeClr val="tx1">
                  <a:alpha val="60000"/>
                </a:schemeClr>
              </a:solidFill>
              <a:cs typeface="Calibri" panose="020F0502020204030204"/>
            </a:endParaRPr>
          </a:p>
        </p:txBody>
      </p:sp>
    </p:spTree>
    <p:extLst>
      <p:ext uri="{BB962C8B-B14F-4D97-AF65-F5344CB8AC3E}">
        <p14:creationId xmlns:p14="http://schemas.microsoft.com/office/powerpoint/2010/main" val="17468659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51DF09CD-25B8-4B12-8634-158BA767BC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6" cy="6858000"/>
            <a:chOff x="1" y="0"/>
            <a:chExt cx="12191996" cy="6858000"/>
          </a:xfrm>
        </p:grpSpPr>
        <p:sp>
          <p:nvSpPr>
            <p:cNvPr id="24" name="Rectangle 23">
              <a:extLst>
                <a:ext uri="{FF2B5EF4-FFF2-40B4-BE49-F238E27FC236}">
                  <a16:creationId xmlns:a16="http://schemas.microsoft.com/office/drawing/2014/main" id="{9D1DCDDC-E189-49ED-BAB0-BF014853B5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rgbClr val="FFFFFF"/>
            </a:solidFill>
            <a:ln w="0">
              <a:noFill/>
              <a:prstDash val="solid"/>
              <a:round/>
              <a:headEnd/>
              <a:tailEnd/>
            </a:ln>
          </p:spPr>
          <p:txBody>
            <a:bodyPr rtlCol="0" anchor="ctr"/>
            <a:lstStyle/>
            <a:p>
              <a:pPr algn="ctr" defTabSz="457200"/>
              <a:endParaRPr lang="en-US">
                <a:solidFill>
                  <a:schemeClr val="tx1"/>
                </a:solidFill>
              </a:endParaRPr>
            </a:p>
          </p:txBody>
        </p:sp>
        <p:sp>
          <p:nvSpPr>
            <p:cNvPr id="25" name="Rectangle 24">
              <a:extLst>
                <a:ext uri="{FF2B5EF4-FFF2-40B4-BE49-F238E27FC236}">
                  <a16:creationId xmlns:a16="http://schemas.microsoft.com/office/drawing/2014/main" id="{3A30EFBC-FDAD-4CE7-8222-23968A79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grpSp>
      <p:sp useBgFill="1">
        <p:nvSpPr>
          <p:cNvPr id="27" name="Freeform: Shape 26">
            <a:extLst>
              <a:ext uri="{FF2B5EF4-FFF2-40B4-BE49-F238E27FC236}">
                <a16:creationId xmlns:a16="http://schemas.microsoft.com/office/drawing/2014/main" id="{C5E33FA7-5CA0-4E9A-8D01-D8EDB5F4C4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551875"/>
          </a:xfrm>
          <a:custGeom>
            <a:avLst/>
            <a:gdLst>
              <a:gd name="connsiteX0" fmla="*/ 0 w 12191999"/>
              <a:gd name="connsiteY0" fmla="*/ 0 h 6551875"/>
              <a:gd name="connsiteX1" fmla="*/ 12191999 w 12191999"/>
              <a:gd name="connsiteY1" fmla="*/ 0 h 6551875"/>
              <a:gd name="connsiteX2" fmla="*/ 12191999 w 12191999"/>
              <a:gd name="connsiteY2" fmla="*/ 6181404 h 6551875"/>
              <a:gd name="connsiteX3" fmla="*/ 12190147 w 12191999"/>
              <a:gd name="connsiteY3" fmla="*/ 6181361 h 6551875"/>
              <a:gd name="connsiteX4" fmla="*/ 12129821 w 12191999"/>
              <a:gd name="connsiteY4" fmla="*/ 6173424 h 6551875"/>
              <a:gd name="connsiteX5" fmla="*/ 12077433 w 12191999"/>
              <a:gd name="connsiteY5" fmla="*/ 6162311 h 6551875"/>
              <a:gd name="connsiteX6" fmla="*/ 12031397 w 12191999"/>
              <a:gd name="connsiteY6" fmla="*/ 6148023 h 6551875"/>
              <a:gd name="connsiteX7" fmla="*/ 11990121 w 12191999"/>
              <a:gd name="connsiteY7" fmla="*/ 6132148 h 6551875"/>
              <a:gd name="connsiteX8" fmla="*/ 11953609 w 12191999"/>
              <a:gd name="connsiteY8" fmla="*/ 6113098 h 6551875"/>
              <a:gd name="connsiteX9" fmla="*/ 11915509 w 12191999"/>
              <a:gd name="connsiteY9" fmla="*/ 6094048 h 6551875"/>
              <a:gd name="connsiteX10" fmla="*/ 11877409 w 12191999"/>
              <a:gd name="connsiteY10" fmla="*/ 6074998 h 6551875"/>
              <a:gd name="connsiteX11" fmla="*/ 11840897 w 12191999"/>
              <a:gd name="connsiteY11" fmla="*/ 6059123 h 6551875"/>
              <a:gd name="connsiteX12" fmla="*/ 11799621 w 12191999"/>
              <a:gd name="connsiteY12" fmla="*/ 6043248 h 6551875"/>
              <a:gd name="connsiteX13" fmla="*/ 11753583 w 12191999"/>
              <a:gd name="connsiteY13" fmla="*/ 6027373 h 6551875"/>
              <a:gd name="connsiteX14" fmla="*/ 11701197 w 12191999"/>
              <a:gd name="connsiteY14" fmla="*/ 6016261 h 6551875"/>
              <a:gd name="connsiteX15" fmla="*/ 11640871 w 12191999"/>
              <a:gd name="connsiteY15" fmla="*/ 6009911 h 6551875"/>
              <a:gd name="connsiteX16" fmla="*/ 11572609 w 12191999"/>
              <a:gd name="connsiteY16" fmla="*/ 6006736 h 6551875"/>
              <a:gd name="connsiteX17" fmla="*/ 11504347 w 12191999"/>
              <a:gd name="connsiteY17" fmla="*/ 6009911 h 6551875"/>
              <a:gd name="connsiteX18" fmla="*/ 11444021 w 12191999"/>
              <a:gd name="connsiteY18" fmla="*/ 6016261 h 6551875"/>
              <a:gd name="connsiteX19" fmla="*/ 11391633 w 12191999"/>
              <a:gd name="connsiteY19" fmla="*/ 6027373 h 6551875"/>
              <a:gd name="connsiteX20" fmla="*/ 11345597 w 12191999"/>
              <a:gd name="connsiteY20" fmla="*/ 6043248 h 6551875"/>
              <a:gd name="connsiteX21" fmla="*/ 11304321 w 12191999"/>
              <a:gd name="connsiteY21" fmla="*/ 6059123 h 6551875"/>
              <a:gd name="connsiteX22" fmla="*/ 11267809 w 12191999"/>
              <a:gd name="connsiteY22" fmla="*/ 6074998 h 6551875"/>
              <a:gd name="connsiteX23" fmla="*/ 11229709 w 12191999"/>
              <a:gd name="connsiteY23" fmla="*/ 6094048 h 6551875"/>
              <a:gd name="connsiteX24" fmla="*/ 11191609 w 12191999"/>
              <a:gd name="connsiteY24" fmla="*/ 6113098 h 6551875"/>
              <a:gd name="connsiteX25" fmla="*/ 11155097 w 12191999"/>
              <a:gd name="connsiteY25" fmla="*/ 6132148 h 6551875"/>
              <a:gd name="connsiteX26" fmla="*/ 11113821 w 12191999"/>
              <a:gd name="connsiteY26" fmla="*/ 6148023 h 6551875"/>
              <a:gd name="connsiteX27" fmla="*/ 11067783 w 12191999"/>
              <a:gd name="connsiteY27" fmla="*/ 6162311 h 6551875"/>
              <a:gd name="connsiteX28" fmla="*/ 11015397 w 12191999"/>
              <a:gd name="connsiteY28" fmla="*/ 6173423 h 6551875"/>
              <a:gd name="connsiteX29" fmla="*/ 10955071 w 12191999"/>
              <a:gd name="connsiteY29" fmla="*/ 6181361 h 6551875"/>
              <a:gd name="connsiteX30" fmla="*/ 10886809 w 12191999"/>
              <a:gd name="connsiteY30" fmla="*/ 6182948 h 6551875"/>
              <a:gd name="connsiteX31" fmla="*/ 10818547 w 12191999"/>
              <a:gd name="connsiteY31" fmla="*/ 6181361 h 6551875"/>
              <a:gd name="connsiteX32" fmla="*/ 10758221 w 12191999"/>
              <a:gd name="connsiteY32" fmla="*/ 6173423 h 6551875"/>
              <a:gd name="connsiteX33" fmla="*/ 10705833 w 12191999"/>
              <a:gd name="connsiteY33" fmla="*/ 6162311 h 6551875"/>
              <a:gd name="connsiteX34" fmla="*/ 10659797 w 12191999"/>
              <a:gd name="connsiteY34" fmla="*/ 6148023 h 6551875"/>
              <a:gd name="connsiteX35" fmla="*/ 10618521 w 12191999"/>
              <a:gd name="connsiteY35" fmla="*/ 6132148 h 6551875"/>
              <a:gd name="connsiteX36" fmla="*/ 10582009 w 12191999"/>
              <a:gd name="connsiteY36" fmla="*/ 6113098 h 6551875"/>
              <a:gd name="connsiteX37" fmla="*/ 10543909 w 12191999"/>
              <a:gd name="connsiteY37" fmla="*/ 6094048 h 6551875"/>
              <a:gd name="connsiteX38" fmla="*/ 10505809 w 12191999"/>
              <a:gd name="connsiteY38" fmla="*/ 6074998 h 6551875"/>
              <a:gd name="connsiteX39" fmla="*/ 10469297 w 12191999"/>
              <a:gd name="connsiteY39" fmla="*/ 6059123 h 6551875"/>
              <a:gd name="connsiteX40" fmla="*/ 10428021 w 12191999"/>
              <a:gd name="connsiteY40" fmla="*/ 6043248 h 6551875"/>
              <a:gd name="connsiteX41" fmla="*/ 10381983 w 12191999"/>
              <a:gd name="connsiteY41" fmla="*/ 6027373 h 6551875"/>
              <a:gd name="connsiteX42" fmla="*/ 10329597 w 12191999"/>
              <a:gd name="connsiteY42" fmla="*/ 6016261 h 6551875"/>
              <a:gd name="connsiteX43" fmla="*/ 10269271 w 12191999"/>
              <a:gd name="connsiteY43" fmla="*/ 6009911 h 6551875"/>
              <a:gd name="connsiteX44" fmla="*/ 10201009 w 12191999"/>
              <a:gd name="connsiteY44" fmla="*/ 6006736 h 6551875"/>
              <a:gd name="connsiteX45" fmla="*/ 10132747 w 12191999"/>
              <a:gd name="connsiteY45" fmla="*/ 6009911 h 6551875"/>
              <a:gd name="connsiteX46" fmla="*/ 10072421 w 12191999"/>
              <a:gd name="connsiteY46" fmla="*/ 6016261 h 6551875"/>
              <a:gd name="connsiteX47" fmla="*/ 10020033 w 12191999"/>
              <a:gd name="connsiteY47" fmla="*/ 6027373 h 6551875"/>
              <a:gd name="connsiteX48" fmla="*/ 9973997 w 12191999"/>
              <a:gd name="connsiteY48" fmla="*/ 6043248 h 6551875"/>
              <a:gd name="connsiteX49" fmla="*/ 9932721 w 12191999"/>
              <a:gd name="connsiteY49" fmla="*/ 6059123 h 6551875"/>
              <a:gd name="connsiteX50" fmla="*/ 9896209 w 12191999"/>
              <a:gd name="connsiteY50" fmla="*/ 6074998 h 6551875"/>
              <a:gd name="connsiteX51" fmla="*/ 9820009 w 12191999"/>
              <a:gd name="connsiteY51" fmla="*/ 6113098 h 6551875"/>
              <a:gd name="connsiteX52" fmla="*/ 9783497 w 12191999"/>
              <a:gd name="connsiteY52" fmla="*/ 6132148 h 6551875"/>
              <a:gd name="connsiteX53" fmla="*/ 9742221 w 12191999"/>
              <a:gd name="connsiteY53" fmla="*/ 6148023 h 6551875"/>
              <a:gd name="connsiteX54" fmla="*/ 9696183 w 12191999"/>
              <a:gd name="connsiteY54" fmla="*/ 6162311 h 6551875"/>
              <a:gd name="connsiteX55" fmla="*/ 9643797 w 12191999"/>
              <a:gd name="connsiteY55" fmla="*/ 6173423 h 6551875"/>
              <a:gd name="connsiteX56" fmla="*/ 9583471 w 12191999"/>
              <a:gd name="connsiteY56" fmla="*/ 6181361 h 6551875"/>
              <a:gd name="connsiteX57" fmla="*/ 9515209 w 12191999"/>
              <a:gd name="connsiteY57" fmla="*/ 6182948 h 6551875"/>
              <a:gd name="connsiteX58" fmla="*/ 9446947 w 12191999"/>
              <a:gd name="connsiteY58" fmla="*/ 6181361 h 6551875"/>
              <a:gd name="connsiteX59" fmla="*/ 9386621 w 12191999"/>
              <a:gd name="connsiteY59" fmla="*/ 6173423 h 6551875"/>
              <a:gd name="connsiteX60" fmla="*/ 9334233 w 12191999"/>
              <a:gd name="connsiteY60" fmla="*/ 6162311 h 6551875"/>
              <a:gd name="connsiteX61" fmla="*/ 9288197 w 12191999"/>
              <a:gd name="connsiteY61" fmla="*/ 6148023 h 6551875"/>
              <a:gd name="connsiteX62" fmla="*/ 9246921 w 12191999"/>
              <a:gd name="connsiteY62" fmla="*/ 6132148 h 6551875"/>
              <a:gd name="connsiteX63" fmla="*/ 9210409 w 12191999"/>
              <a:gd name="connsiteY63" fmla="*/ 6113098 h 6551875"/>
              <a:gd name="connsiteX64" fmla="*/ 9172309 w 12191999"/>
              <a:gd name="connsiteY64" fmla="*/ 6094048 h 6551875"/>
              <a:gd name="connsiteX65" fmla="*/ 9134209 w 12191999"/>
              <a:gd name="connsiteY65" fmla="*/ 6074998 h 6551875"/>
              <a:gd name="connsiteX66" fmla="*/ 9097697 w 12191999"/>
              <a:gd name="connsiteY66" fmla="*/ 6059123 h 6551875"/>
              <a:gd name="connsiteX67" fmla="*/ 9056421 w 12191999"/>
              <a:gd name="connsiteY67" fmla="*/ 6043248 h 6551875"/>
              <a:gd name="connsiteX68" fmla="*/ 9010383 w 12191999"/>
              <a:gd name="connsiteY68" fmla="*/ 6027373 h 6551875"/>
              <a:gd name="connsiteX69" fmla="*/ 8957997 w 12191999"/>
              <a:gd name="connsiteY69" fmla="*/ 6016261 h 6551875"/>
              <a:gd name="connsiteX70" fmla="*/ 8897671 w 12191999"/>
              <a:gd name="connsiteY70" fmla="*/ 6009911 h 6551875"/>
              <a:gd name="connsiteX71" fmla="*/ 8827821 w 12191999"/>
              <a:gd name="connsiteY71" fmla="*/ 6006736 h 6551875"/>
              <a:gd name="connsiteX72" fmla="*/ 8761147 w 12191999"/>
              <a:gd name="connsiteY72" fmla="*/ 6009911 h 6551875"/>
              <a:gd name="connsiteX73" fmla="*/ 8700821 w 12191999"/>
              <a:gd name="connsiteY73" fmla="*/ 6016261 h 6551875"/>
              <a:gd name="connsiteX74" fmla="*/ 8648433 w 12191999"/>
              <a:gd name="connsiteY74" fmla="*/ 6027373 h 6551875"/>
              <a:gd name="connsiteX75" fmla="*/ 8602397 w 12191999"/>
              <a:gd name="connsiteY75" fmla="*/ 6043248 h 6551875"/>
              <a:gd name="connsiteX76" fmla="*/ 8561121 w 12191999"/>
              <a:gd name="connsiteY76" fmla="*/ 6059123 h 6551875"/>
              <a:gd name="connsiteX77" fmla="*/ 8524609 w 12191999"/>
              <a:gd name="connsiteY77" fmla="*/ 6074998 h 6551875"/>
              <a:gd name="connsiteX78" fmla="*/ 8486509 w 12191999"/>
              <a:gd name="connsiteY78" fmla="*/ 6094048 h 6551875"/>
              <a:gd name="connsiteX79" fmla="*/ 8448409 w 12191999"/>
              <a:gd name="connsiteY79" fmla="*/ 6113098 h 6551875"/>
              <a:gd name="connsiteX80" fmla="*/ 8411897 w 12191999"/>
              <a:gd name="connsiteY80" fmla="*/ 6132148 h 6551875"/>
              <a:gd name="connsiteX81" fmla="*/ 8370622 w 12191999"/>
              <a:gd name="connsiteY81" fmla="*/ 6148023 h 6551875"/>
              <a:gd name="connsiteX82" fmla="*/ 8324584 w 12191999"/>
              <a:gd name="connsiteY82" fmla="*/ 6162311 h 6551875"/>
              <a:gd name="connsiteX83" fmla="*/ 8272197 w 12191999"/>
              <a:gd name="connsiteY83" fmla="*/ 6173423 h 6551875"/>
              <a:gd name="connsiteX84" fmla="*/ 8211872 w 12191999"/>
              <a:gd name="connsiteY84" fmla="*/ 6181361 h 6551875"/>
              <a:gd name="connsiteX85" fmla="*/ 8143609 w 12191999"/>
              <a:gd name="connsiteY85" fmla="*/ 6182948 h 6551875"/>
              <a:gd name="connsiteX86" fmla="*/ 8075347 w 12191999"/>
              <a:gd name="connsiteY86" fmla="*/ 6181361 h 6551875"/>
              <a:gd name="connsiteX87" fmla="*/ 8015022 w 12191999"/>
              <a:gd name="connsiteY87" fmla="*/ 6173423 h 6551875"/>
              <a:gd name="connsiteX88" fmla="*/ 7962634 w 12191999"/>
              <a:gd name="connsiteY88" fmla="*/ 6162311 h 6551875"/>
              <a:gd name="connsiteX89" fmla="*/ 7916597 w 12191999"/>
              <a:gd name="connsiteY89" fmla="*/ 6148023 h 6551875"/>
              <a:gd name="connsiteX90" fmla="*/ 7875322 w 12191999"/>
              <a:gd name="connsiteY90" fmla="*/ 6132148 h 6551875"/>
              <a:gd name="connsiteX91" fmla="*/ 7838809 w 12191999"/>
              <a:gd name="connsiteY91" fmla="*/ 6113098 h 6551875"/>
              <a:gd name="connsiteX92" fmla="*/ 7800709 w 12191999"/>
              <a:gd name="connsiteY92" fmla="*/ 6094048 h 6551875"/>
              <a:gd name="connsiteX93" fmla="*/ 7762609 w 12191999"/>
              <a:gd name="connsiteY93" fmla="*/ 6074998 h 6551875"/>
              <a:gd name="connsiteX94" fmla="*/ 7726097 w 12191999"/>
              <a:gd name="connsiteY94" fmla="*/ 6059123 h 6551875"/>
              <a:gd name="connsiteX95" fmla="*/ 7684822 w 12191999"/>
              <a:gd name="connsiteY95" fmla="*/ 6043248 h 6551875"/>
              <a:gd name="connsiteX96" fmla="*/ 7638784 w 12191999"/>
              <a:gd name="connsiteY96" fmla="*/ 6027373 h 6551875"/>
              <a:gd name="connsiteX97" fmla="*/ 7586397 w 12191999"/>
              <a:gd name="connsiteY97" fmla="*/ 6016261 h 6551875"/>
              <a:gd name="connsiteX98" fmla="*/ 7526072 w 12191999"/>
              <a:gd name="connsiteY98" fmla="*/ 6009911 h 6551875"/>
              <a:gd name="connsiteX99" fmla="*/ 7457809 w 12191999"/>
              <a:gd name="connsiteY99" fmla="*/ 6006736 h 6551875"/>
              <a:gd name="connsiteX100" fmla="*/ 7389547 w 12191999"/>
              <a:gd name="connsiteY100" fmla="*/ 6009911 h 6551875"/>
              <a:gd name="connsiteX101" fmla="*/ 7329222 w 12191999"/>
              <a:gd name="connsiteY101" fmla="*/ 6016261 h 6551875"/>
              <a:gd name="connsiteX102" fmla="*/ 7276834 w 12191999"/>
              <a:gd name="connsiteY102" fmla="*/ 6027373 h 6551875"/>
              <a:gd name="connsiteX103" fmla="*/ 7230797 w 12191999"/>
              <a:gd name="connsiteY103" fmla="*/ 6043248 h 6551875"/>
              <a:gd name="connsiteX104" fmla="*/ 7189522 w 12191999"/>
              <a:gd name="connsiteY104" fmla="*/ 6059123 h 6551875"/>
              <a:gd name="connsiteX105" fmla="*/ 7153009 w 12191999"/>
              <a:gd name="connsiteY105" fmla="*/ 6074998 h 6551875"/>
              <a:gd name="connsiteX106" fmla="*/ 7114909 w 12191999"/>
              <a:gd name="connsiteY106" fmla="*/ 6094048 h 6551875"/>
              <a:gd name="connsiteX107" fmla="*/ 7076809 w 12191999"/>
              <a:gd name="connsiteY107" fmla="*/ 6113098 h 6551875"/>
              <a:gd name="connsiteX108" fmla="*/ 7040297 w 12191999"/>
              <a:gd name="connsiteY108" fmla="*/ 6132148 h 6551875"/>
              <a:gd name="connsiteX109" fmla="*/ 6999022 w 12191999"/>
              <a:gd name="connsiteY109" fmla="*/ 6148023 h 6551875"/>
              <a:gd name="connsiteX110" fmla="*/ 6952984 w 12191999"/>
              <a:gd name="connsiteY110" fmla="*/ 6162311 h 6551875"/>
              <a:gd name="connsiteX111" fmla="*/ 6900597 w 12191999"/>
              <a:gd name="connsiteY111" fmla="*/ 6173423 h 6551875"/>
              <a:gd name="connsiteX112" fmla="*/ 6840272 w 12191999"/>
              <a:gd name="connsiteY112" fmla="*/ 6181361 h 6551875"/>
              <a:gd name="connsiteX113" fmla="*/ 6781800 w 12191999"/>
              <a:gd name="connsiteY113" fmla="*/ 6182721 h 6551875"/>
              <a:gd name="connsiteX114" fmla="*/ 6723328 w 12191999"/>
              <a:gd name="connsiteY114" fmla="*/ 6181361 h 6551875"/>
              <a:gd name="connsiteX115" fmla="*/ 6663003 w 12191999"/>
              <a:gd name="connsiteY115" fmla="*/ 6173423 h 6551875"/>
              <a:gd name="connsiteX116" fmla="*/ 6610615 w 12191999"/>
              <a:gd name="connsiteY116" fmla="*/ 6162311 h 6551875"/>
              <a:gd name="connsiteX117" fmla="*/ 6564578 w 12191999"/>
              <a:gd name="connsiteY117" fmla="*/ 6148023 h 6551875"/>
              <a:gd name="connsiteX118" fmla="*/ 6523303 w 12191999"/>
              <a:gd name="connsiteY118" fmla="*/ 6132148 h 6551875"/>
              <a:gd name="connsiteX119" fmla="*/ 6486790 w 12191999"/>
              <a:gd name="connsiteY119" fmla="*/ 6113098 h 6551875"/>
              <a:gd name="connsiteX120" fmla="*/ 6448690 w 12191999"/>
              <a:gd name="connsiteY120" fmla="*/ 6094048 h 6551875"/>
              <a:gd name="connsiteX121" fmla="*/ 6410590 w 12191999"/>
              <a:gd name="connsiteY121" fmla="*/ 6074998 h 6551875"/>
              <a:gd name="connsiteX122" fmla="*/ 6374078 w 12191999"/>
              <a:gd name="connsiteY122" fmla="*/ 6059123 h 6551875"/>
              <a:gd name="connsiteX123" fmla="*/ 6332803 w 12191999"/>
              <a:gd name="connsiteY123" fmla="*/ 6043248 h 6551875"/>
              <a:gd name="connsiteX124" fmla="*/ 6286765 w 12191999"/>
              <a:gd name="connsiteY124" fmla="*/ 6027373 h 6551875"/>
              <a:gd name="connsiteX125" fmla="*/ 6234378 w 12191999"/>
              <a:gd name="connsiteY125" fmla="*/ 6016261 h 6551875"/>
              <a:gd name="connsiteX126" fmla="*/ 6174053 w 12191999"/>
              <a:gd name="connsiteY126" fmla="*/ 6009911 h 6551875"/>
              <a:gd name="connsiteX127" fmla="*/ 6105790 w 12191999"/>
              <a:gd name="connsiteY127" fmla="*/ 6006736 h 6551875"/>
              <a:gd name="connsiteX128" fmla="*/ 6096000 w 12191999"/>
              <a:gd name="connsiteY128" fmla="*/ 6007191 h 6551875"/>
              <a:gd name="connsiteX129" fmla="*/ 6086211 w 12191999"/>
              <a:gd name="connsiteY129" fmla="*/ 6006736 h 6551875"/>
              <a:gd name="connsiteX130" fmla="*/ 6017949 w 12191999"/>
              <a:gd name="connsiteY130" fmla="*/ 6009911 h 6551875"/>
              <a:gd name="connsiteX131" fmla="*/ 5957622 w 12191999"/>
              <a:gd name="connsiteY131" fmla="*/ 6016261 h 6551875"/>
              <a:gd name="connsiteX132" fmla="*/ 5905235 w 12191999"/>
              <a:gd name="connsiteY132" fmla="*/ 6027373 h 6551875"/>
              <a:gd name="connsiteX133" fmla="*/ 5859197 w 12191999"/>
              <a:gd name="connsiteY133" fmla="*/ 6043248 h 6551875"/>
              <a:gd name="connsiteX134" fmla="*/ 5817922 w 12191999"/>
              <a:gd name="connsiteY134" fmla="*/ 6059123 h 6551875"/>
              <a:gd name="connsiteX135" fmla="*/ 5781409 w 12191999"/>
              <a:gd name="connsiteY135" fmla="*/ 6074998 h 6551875"/>
              <a:gd name="connsiteX136" fmla="*/ 5743309 w 12191999"/>
              <a:gd name="connsiteY136" fmla="*/ 6094048 h 6551875"/>
              <a:gd name="connsiteX137" fmla="*/ 5705211 w 12191999"/>
              <a:gd name="connsiteY137" fmla="*/ 6113098 h 6551875"/>
              <a:gd name="connsiteX138" fmla="*/ 5668697 w 12191999"/>
              <a:gd name="connsiteY138" fmla="*/ 6132148 h 6551875"/>
              <a:gd name="connsiteX139" fmla="*/ 5627422 w 12191999"/>
              <a:gd name="connsiteY139" fmla="*/ 6148023 h 6551875"/>
              <a:gd name="connsiteX140" fmla="*/ 5581384 w 12191999"/>
              <a:gd name="connsiteY140" fmla="*/ 6162311 h 6551875"/>
              <a:gd name="connsiteX141" fmla="*/ 5528997 w 12191999"/>
              <a:gd name="connsiteY141" fmla="*/ 6173423 h 6551875"/>
              <a:gd name="connsiteX142" fmla="*/ 5468672 w 12191999"/>
              <a:gd name="connsiteY142" fmla="*/ 6181361 h 6551875"/>
              <a:gd name="connsiteX143" fmla="*/ 5410200 w 12191999"/>
              <a:gd name="connsiteY143" fmla="*/ 6182721 h 6551875"/>
              <a:gd name="connsiteX144" fmla="*/ 5351728 w 12191999"/>
              <a:gd name="connsiteY144" fmla="*/ 6181361 h 6551875"/>
              <a:gd name="connsiteX145" fmla="*/ 5291402 w 12191999"/>
              <a:gd name="connsiteY145" fmla="*/ 6173423 h 6551875"/>
              <a:gd name="connsiteX146" fmla="*/ 5239015 w 12191999"/>
              <a:gd name="connsiteY146" fmla="*/ 6162311 h 6551875"/>
              <a:gd name="connsiteX147" fmla="*/ 5192979 w 12191999"/>
              <a:gd name="connsiteY147" fmla="*/ 6148023 h 6551875"/>
              <a:gd name="connsiteX148" fmla="*/ 5151703 w 12191999"/>
              <a:gd name="connsiteY148" fmla="*/ 6132148 h 6551875"/>
              <a:gd name="connsiteX149" fmla="*/ 5115190 w 12191999"/>
              <a:gd name="connsiteY149" fmla="*/ 6113098 h 6551875"/>
              <a:gd name="connsiteX150" fmla="*/ 5077092 w 12191999"/>
              <a:gd name="connsiteY150" fmla="*/ 6094048 h 6551875"/>
              <a:gd name="connsiteX151" fmla="*/ 5038990 w 12191999"/>
              <a:gd name="connsiteY151" fmla="*/ 6074998 h 6551875"/>
              <a:gd name="connsiteX152" fmla="*/ 5002479 w 12191999"/>
              <a:gd name="connsiteY152" fmla="*/ 6059123 h 6551875"/>
              <a:gd name="connsiteX153" fmla="*/ 4961203 w 12191999"/>
              <a:gd name="connsiteY153" fmla="*/ 6043248 h 6551875"/>
              <a:gd name="connsiteX154" fmla="*/ 4915166 w 12191999"/>
              <a:gd name="connsiteY154" fmla="*/ 6027373 h 6551875"/>
              <a:gd name="connsiteX155" fmla="*/ 4862778 w 12191999"/>
              <a:gd name="connsiteY155" fmla="*/ 6016261 h 6551875"/>
              <a:gd name="connsiteX156" fmla="*/ 4802454 w 12191999"/>
              <a:gd name="connsiteY156" fmla="*/ 6009911 h 6551875"/>
              <a:gd name="connsiteX157" fmla="*/ 4734190 w 12191999"/>
              <a:gd name="connsiteY157" fmla="*/ 6006736 h 6551875"/>
              <a:gd name="connsiteX158" fmla="*/ 4665929 w 12191999"/>
              <a:gd name="connsiteY158" fmla="*/ 6009911 h 6551875"/>
              <a:gd name="connsiteX159" fmla="*/ 4605603 w 12191999"/>
              <a:gd name="connsiteY159" fmla="*/ 6016261 h 6551875"/>
              <a:gd name="connsiteX160" fmla="*/ 4553217 w 12191999"/>
              <a:gd name="connsiteY160" fmla="*/ 6027373 h 6551875"/>
              <a:gd name="connsiteX161" fmla="*/ 4507178 w 12191999"/>
              <a:gd name="connsiteY161" fmla="*/ 6043248 h 6551875"/>
              <a:gd name="connsiteX162" fmla="*/ 4465903 w 12191999"/>
              <a:gd name="connsiteY162" fmla="*/ 6059123 h 6551875"/>
              <a:gd name="connsiteX163" fmla="*/ 4429390 w 12191999"/>
              <a:gd name="connsiteY163" fmla="*/ 6074998 h 6551875"/>
              <a:gd name="connsiteX164" fmla="*/ 4353190 w 12191999"/>
              <a:gd name="connsiteY164" fmla="*/ 6113098 h 6551875"/>
              <a:gd name="connsiteX165" fmla="*/ 4316678 w 12191999"/>
              <a:gd name="connsiteY165" fmla="*/ 6132148 h 6551875"/>
              <a:gd name="connsiteX166" fmla="*/ 4275403 w 12191999"/>
              <a:gd name="connsiteY166" fmla="*/ 6148023 h 6551875"/>
              <a:gd name="connsiteX167" fmla="*/ 4229365 w 12191999"/>
              <a:gd name="connsiteY167" fmla="*/ 6162311 h 6551875"/>
              <a:gd name="connsiteX168" fmla="*/ 4176978 w 12191999"/>
              <a:gd name="connsiteY168" fmla="*/ 6173423 h 6551875"/>
              <a:gd name="connsiteX169" fmla="*/ 4116653 w 12191999"/>
              <a:gd name="connsiteY169" fmla="*/ 6181361 h 6551875"/>
              <a:gd name="connsiteX170" fmla="*/ 4048390 w 12191999"/>
              <a:gd name="connsiteY170" fmla="*/ 6182948 h 6551875"/>
              <a:gd name="connsiteX171" fmla="*/ 3980128 w 12191999"/>
              <a:gd name="connsiteY171" fmla="*/ 6181361 h 6551875"/>
              <a:gd name="connsiteX172" fmla="*/ 3919803 w 12191999"/>
              <a:gd name="connsiteY172" fmla="*/ 6173423 h 6551875"/>
              <a:gd name="connsiteX173" fmla="*/ 3867415 w 12191999"/>
              <a:gd name="connsiteY173" fmla="*/ 6162311 h 6551875"/>
              <a:gd name="connsiteX174" fmla="*/ 3821378 w 12191999"/>
              <a:gd name="connsiteY174" fmla="*/ 6148023 h 6551875"/>
              <a:gd name="connsiteX175" fmla="*/ 3780103 w 12191999"/>
              <a:gd name="connsiteY175" fmla="*/ 6132148 h 6551875"/>
              <a:gd name="connsiteX176" fmla="*/ 3743590 w 12191999"/>
              <a:gd name="connsiteY176" fmla="*/ 6113098 h 6551875"/>
              <a:gd name="connsiteX177" fmla="*/ 3705490 w 12191999"/>
              <a:gd name="connsiteY177" fmla="*/ 6094048 h 6551875"/>
              <a:gd name="connsiteX178" fmla="*/ 3667390 w 12191999"/>
              <a:gd name="connsiteY178" fmla="*/ 6074998 h 6551875"/>
              <a:gd name="connsiteX179" fmla="*/ 3630878 w 12191999"/>
              <a:gd name="connsiteY179" fmla="*/ 6059123 h 6551875"/>
              <a:gd name="connsiteX180" fmla="*/ 3589603 w 12191999"/>
              <a:gd name="connsiteY180" fmla="*/ 6043248 h 6551875"/>
              <a:gd name="connsiteX181" fmla="*/ 3543565 w 12191999"/>
              <a:gd name="connsiteY181" fmla="*/ 6027373 h 6551875"/>
              <a:gd name="connsiteX182" fmla="*/ 3491178 w 12191999"/>
              <a:gd name="connsiteY182" fmla="*/ 6016261 h 6551875"/>
              <a:gd name="connsiteX183" fmla="*/ 3430853 w 12191999"/>
              <a:gd name="connsiteY183" fmla="*/ 6009911 h 6551875"/>
              <a:gd name="connsiteX184" fmla="*/ 3361003 w 12191999"/>
              <a:gd name="connsiteY184" fmla="*/ 6006736 h 6551875"/>
              <a:gd name="connsiteX185" fmla="*/ 3294328 w 12191999"/>
              <a:gd name="connsiteY185" fmla="*/ 6009911 h 6551875"/>
              <a:gd name="connsiteX186" fmla="*/ 3234003 w 12191999"/>
              <a:gd name="connsiteY186" fmla="*/ 6016261 h 6551875"/>
              <a:gd name="connsiteX187" fmla="*/ 3181615 w 12191999"/>
              <a:gd name="connsiteY187" fmla="*/ 6027373 h 6551875"/>
              <a:gd name="connsiteX188" fmla="*/ 3135578 w 12191999"/>
              <a:gd name="connsiteY188" fmla="*/ 6043248 h 6551875"/>
              <a:gd name="connsiteX189" fmla="*/ 3094303 w 12191999"/>
              <a:gd name="connsiteY189" fmla="*/ 6059123 h 6551875"/>
              <a:gd name="connsiteX190" fmla="*/ 3057790 w 12191999"/>
              <a:gd name="connsiteY190" fmla="*/ 6074998 h 6551875"/>
              <a:gd name="connsiteX191" fmla="*/ 3019690 w 12191999"/>
              <a:gd name="connsiteY191" fmla="*/ 6094048 h 6551875"/>
              <a:gd name="connsiteX192" fmla="*/ 2981590 w 12191999"/>
              <a:gd name="connsiteY192" fmla="*/ 6113098 h 6551875"/>
              <a:gd name="connsiteX193" fmla="*/ 2945078 w 12191999"/>
              <a:gd name="connsiteY193" fmla="*/ 6132148 h 6551875"/>
              <a:gd name="connsiteX194" fmla="*/ 2903803 w 12191999"/>
              <a:gd name="connsiteY194" fmla="*/ 6148023 h 6551875"/>
              <a:gd name="connsiteX195" fmla="*/ 2857765 w 12191999"/>
              <a:gd name="connsiteY195" fmla="*/ 6162311 h 6551875"/>
              <a:gd name="connsiteX196" fmla="*/ 2805378 w 12191999"/>
              <a:gd name="connsiteY196" fmla="*/ 6173423 h 6551875"/>
              <a:gd name="connsiteX197" fmla="*/ 2745053 w 12191999"/>
              <a:gd name="connsiteY197" fmla="*/ 6181361 h 6551875"/>
              <a:gd name="connsiteX198" fmla="*/ 2676790 w 12191999"/>
              <a:gd name="connsiteY198" fmla="*/ 6182948 h 6551875"/>
              <a:gd name="connsiteX199" fmla="*/ 2608528 w 12191999"/>
              <a:gd name="connsiteY199" fmla="*/ 6181361 h 6551875"/>
              <a:gd name="connsiteX200" fmla="*/ 2548203 w 12191999"/>
              <a:gd name="connsiteY200" fmla="*/ 6173423 h 6551875"/>
              <a:gd name="connsiteX201" fmla="*/ 2495815 w 12191999"/>
              <a:gd name="connsiteY201" fmla="*/ 6162311 h 6551875"/>
              <a:gd name="connsiteX202" fmla="*/ 2449778 w 12191999"/>
              <a:gd name="connsiteY202" fmla="*/ 6148023 h 6551875"/>
              <a:gd name="connsiteX203" fmla="*/ 2408503 w 12191999"/>
              <a:gd name="connsiteY203" fmla="*/ 6132148 h 6551875"/>
              <a:gd name="connsiteX204" fmla="*/ 2371990 w 12191999"/>
              <a:gd name="connsiteY204" fmla="*/ 6113098 h 6551875"/>
              <a:gd name="connsiteX205" fmla="*/ 2333890 w 12191999"/>
              <a:gd name="connsiteY205" fmla="*/ 6094048 h 6551875"/>
              <a:gd name="connsiteX206" fmla="*/ 2295790 w 12191999"/>
              <a:gd name="connsiteY206" fmla="*/ 6074998 h 6551875"/>
              <a:gd name="connsiteX207" fmla="*/ 2259278 w 12191999"/>
              <a:gd name="connsiteY207" fmla="*/ 6059123 h 6551875"/>
              <a:gd name="connsiteX208" fmla="*/ 2218003 w 12191999"/>
              <a:gd name="connsiteY208" fmla="*/ 6043248 h 6551875"/>
              <a:gd name="connsiteX209" fmla="*/ 2171965 w 12191999"/>
              <a:gd name="connsiteY209" fmla="*/ 6027373 h 6551875"/>
              <a:gd name="connsiteX210" fmla="*/ 2119578 w 12191999"/>
              <a:gd name="connsiteY210" fmla="*/ 6016261 h 6551875"/>
              <a:gd name="connsiteX211" fmla="*/ 2059253 w 12191999"/>
              <a:gd name="connsiteY211" fmla="*/ 6009911 h 6551875"/>
              <a:gd name="connsiteX212" fmla="*/ 1990990 w 12191999"/>
              <a:gd name="connsiteY212" fmla="*/ 6006736 h 6551875"/>
              <a:gd name="connsiteX213" fmla="*/ 1922728 w 12191999"/>
              <a:gd name="connsiteY213" fmla="*/ 6009911 h 6551875"/>
              <a:gd name="connsiteX214" fmla="*/ 1862403 w 12191999"/>
              <a:gd name="connsiteY214" fmla="*/ 6016261 h 6551875"/>
              <a:gd name="connsiteX215" fmla="*/ 1810015 w 12191999"/>
              <a:gd name="connsiteY215" fmla="*/ 6027373 h 6551875"/>
              <a:gd name="connsiteX216" fmla="*/ 1763978 w 12191999"/>
              <a:gd name="connsiteY216" fmla="*/ 6043248 h 6551875"/>
              <a:gd name="connsiteX217" fmla="*/ 1722703 w 12191999"/>
              <a:gd name="connsiteY217" fmla="*/ 6059123 h 6551875"/>
              <a:gd name="connsiteX218" fmla="*/ 1686190 w 12191999"/>
              <a:gd name="connsiteY218" fmla="*/ 6074998 h 6551875"/>
              <a:gd name="connsiteX219" fmla="*/ 1648090 w 12191999"/>
              <a:gd name="connsiteY219" fmla="*/ 6094048 h 6551875"/>
              <a:gd name="connsiteX220" fmla="*/ 1609990 w 12191999"/>
              <a:gd name="connsiteY220" fmla="*/ 6113098 h 6551875"/>
              <a:gd name="connsiteX221" fmla="*/ 1573478 w 12191999"/>
              <a:gd name="connsiteY221" fmla="*/ 6132148 h 6551875"/>
              <a:gd name="connsiteX222" fmla="*/ 1532203 w 12191999"/>
              <a:gd name="connsiteY222" fmla="*/ 6148023 h 6551875"/>
              <a:gd name="connsiteX223" fmla="*/ 1486165 w 12191999"/>
              <a:gd name="connsiteY223" fmla="*/ 6162311 h 6551875"/>
              <a:gd name="connsiteX224" fmla="*/ 1433778 w 12191999"/>
              <a:gd name="connsiteY224" fmla="*/ 6173423 h 6551875"/>
              <a:gd name="connsiteX225" fmla="*/ 1373453 w 12191999"/>
              <a:gd name="connsiteY225" fmla="*/ 6181361 h 6551875"/>
              <a:gd name="connsiteX226" fmla="*/ 1305190 w 12191999"/>
              <a:gd name="connsiteY226" fmla="*/ 6182948 h 6551875"/>
              <a:gd name="connsiteX227" fmla="*/ 1236928 w 12191999"/>
              <a:gd name="connsiteY227" fmla="*/ 6181361 h 6551875"/>
              <a:gd name="connsiteX228" fmla="*/ 1176603 w 12191999"/>
              <a:gd name="connsiteY228" fmla="*/ 6173423 h 6551875"/>
              <a:gd name="connsiteX229" fmla="*/ 1124215 w 12191999"/>
              <a:gd name="connsiteY229" fmla="*/ 6162311 h 6551875"/>
              <a:gd name="connsiteX230" fmla="*/ 1078178 w 12191999"/>
              <a:gd name="connsiteY230" fmla="*/ 6148023 h 6551875"/>
              <a:gd name="connsiteX231" fmla="*/ 1036903 w 12191999"/>
              <a:gd name="connsiteY231" fmla="*/ 6132148 h 6551875"/>
              <a:gd name="connsiteX232" fmla="*/ 1000390 w 12191999"/>
              <a:gd name="connsiteY232" fmla="*/ 6113098 h 6551875"/>
              <a:gd name="connsiteX233" fmla="*/ 962290 w 12191999"/>
              <a:gd name="connsiteY233" fmla="*/ 6094048 h 6551875"/>
              <a:gd name="connsiteX234" fmla="*/ 924190 w 12191999"/>
              <a:gd name="connsiteY234" fmla="*/ 6074998 h 6551875"/>
              <a:gd name="connsiteX235" fmla="*/ 887678 w 12191999"/>
              <a:gd name="connsiteY235" fmla="*/ 6059123 h 6551875"/>
              <a:gd name="connsiteX236" fmla="*/ 846403 w 12191999"/>
              <a:gd name="connsiteY236" fmla="*/ 6043248 h 6551875"/>
              <a:gd name="connsiteX237" fmla="*/ 800365 w 12191999"/>
              <a:gd name="connsiteY237" fmla="*/ 6027373 h 6551875"/>
              <a:gd name="connsiteX238" fmla="*/ 747978 w 12191999"/>
              <a:gd name="connsiteY238" fmla="*/ 6016261 h 6551875"/>
              <a:gd name="connsiteX239" fmla="*/ 687653 w 12191999"/>
              <a:gd name="connsiteY239" fmla="*/ 6009911 h 6551875"/>
              <a:gd name="connsiteX240" fmla="*/ 619390 w 12191999"/>
              <a:gd name="connsiteY240" fmla="*/ 6006736 h 6551875"/>
              <a:gd name="connsiteX241" fmla="*/ 551128 w 12191999"/>
              <a:gd name="connsiteY241" fmla="*/ 6009911 h 6551875"/>
              <a:gd name="connsiteX242" fmla="*/ 490803 w 12191999"/>
              <a:gd name="connsiteY242" fmla="*/ 6016261 h 6551875"/>
              <a:gd name="connsiteX243" fmla="*/ 438415 w 12191999"/>
              <a:gd name="connsiteY243" fmla="*/ 6027373 h 6551875"/>
              <a:gd name="connsiteX244" fmla="*/ 392378 w 12191999"/>
              <a:gd name="connsiteY244" fmla="*/ 6043248 h 6551875"/>
              <a:gd name="connsiteX245" fmla="*/ 351103 w 12191999"/>
              <a:gd name="connsiteY245" fmla="*/ 6059123 h 6551875"/>
              <a:gd name="connsiteX246" fmla="*/ 314590 w 12191999"/>
              <a:gd name="connsiteY246" fmla="*/ 6074998 h 6551875"/>
              <a:gd name="connsiteX247" fmla="*/ 276490 w 12191999"/>
              <a:gd name="connsiteY247" fmla="*/ 6094048 h 6551875"/>
              <a:gd name="connsiteX248" fmla="*/ 238390 w 12191999"/>
              <a:gd name="connsiteY248" fmla="*/ 6113098 h 6551875"/>
              <a:gd name="connsiteX249" fmla="*/ 201878 w 12191999"/>
              <a:gd name="connsiteY249" fmla="*/ 6132148 h 6551875"/>
              <a:gd name="connsiteX250" fmla="*/ 160603 w 12191999"/>
              <a:gd name="connsiteY250" fmla="*/ 6148023 h 6551875"/>
              <a:gd name="connsiteX251" fmla="*/ 114565 w 12191999"/>
              <a:gd name="connsiteY251" fmla="*/ 6162311 h 6551875"/>
              <a:gd name="connsiteX252" fmla="*/ 62178 w 12191999"/>
              <a:gd name="connsiteY252" fmla="*/ 6173423 h 6551875"/>
              <a:gd name="connsiteX253" fmla="*/ 1853 w 12191999"/>
              <a:gd name="connsiteY253" fmla="*/ 6181361 h 6551875"/>
              <a:gd name="connsiteX254" fmla="*/ 1 w 12191999"/>
              <a:gd name="connsiteY254" fmla="*/ 6181404 h 6551875"/>
              <a:gd name="connsiteX255" fmla="*/ 1 w 12191999"/>
              <a:gd name="connsiteY255" fmla="*/ 6551875 h 6551875"/>
              <a:gd name="connsiteX256" fmla="*/ 0 w 12191999"/>
              <a:gd name="connsiteY256" fmla="*/ 6551875 h 6551875"/>
              <a:gd name="connsiteX257" fmla="*/ 0 w 12191999"/>
              <a:gd name="connsiteY257" fmla="*/ 0 h 6551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191999" h="6551875">
                <a:moveTo>
                  <a:pt x="0" y="0"/>
                </a:moveTo>
                <a:lnTo>
                  <a:pt x="12191999" y="0"/>
                </a:lnTo>
                <a:lnTo>
                  <a:pt x="12191999" y="6181404"/>
                </a:lnTo>
                <a:lnTo>
                  <a:pt x="12190147" y="6181361"/>
                </a:lnTo>
                <a:lnTo>
                  <a:pt x="12129821" y="6173424"/>
                </a:lnTo>
                <a:lnTo>
                  <a:pt x="12077433" y="6162311"/>
                </a:lnTo>
                <a:lnTo>
                  <a:pt x="12031397" y="6148023"/>
                </a:lnTo>
                <a:lnTo>
                  <a:pt x="11990121" y="6132148"/>
                </a:lnTo>
                <a:lnTo>
                  <a:pt x="11953609" y="6113098"/>
                </a:lnTo>
                <a:lnTo>
                  <a:pt x="11915509" y="6094048"/>
                </a:lnTo>
                <a:lnTo>
                  <a:pt x="11877409" y="6074998"/>
                </a:lnTo>
                <a:lnTo>
                  <a:pt x="11840897" y="6059123"/>
                </a:lnTo>
                <a:lnTo>
                  <a:pt x="11799621" y="6043248"/>
                </a:lnTo>
                <a:lnTo>
                  <a:pt x="11753583" y="6027373"/>
                </a:lnTo>
                <a:lnTo>
                  <a:pt x="11701197" y="6016261"/>
                </a:lnTo>
                <a:lnTo>
                  <a:pt x="11640871" y="6009911"/>
                </a:lnTo>
                <a:lnTo>
                  <a:pt x="11572609" y="6006736"/>
                </a:lnTo>
                <a:lnTo>
                  <a:pt x="11504347" y="6009911"/>
                </a:lnTo>
                <a:lnTo>
                  <a:pt x="11444021" y="6016261"/>
                </a:lnTo>
                <a:lnTo>
                  <a:pt x="11391633" y="6027373"/>
                </a:lnTo>
                <a:lnTo>
                  <a:pt x="11345597" y="6043248"/>
                </a:lnTo>
                <a:lnTo>
                  <a:pt x="11304321" y="6059123"/>
                </a:lnTo>
                <a:lnTo>
                  <a:pt x="11267809" y="6074998"/>
                </a:lnTo>
                <a:lnTo>
                  <a:pt x="11229709" y="6094048"/>
                </a:lnTo>
                <a:lnTo>
                  <a:pt x="11191609" y="6113098"/>
                </a:lnTo>
                <a:lnTo>
                  <a:pt x="11155097" y="6132148"/>
                </a:lnTo>
                <a:lnTo>
                  <a:pt x="11113821" y="6148023"/>
                </a:lnTo>
                <a:lnTo>
                  <a:pt x="11067783" y="6162311"/>
                </a:lnTo>
                <a:lnTo>
                  <a:pt x="11015397" y="6173423"/>
                </a:lnTo>
                <a:lnTo>
                  <a:pt x="10955071" y="6181361"/>
                </a:lnTo>
                <a:lnTo>
                  <a:pt x="10886809" y="6182948"/>
                </a:lnTo>
                <a:lnTo>
                  <a:pt x="10818547" y="6181361"/>
                </a:lnTo>
                <a:lnTo>
                  <a:pt x="10758221" y="6173423"/>
                </a:lnTo>
                <a:lnTo>
                  <a:pt x="10705833" y="6162311"/>
                </a:lnTo>
                <a:lnTo>
                  <a:pt x="10659797" y="6148023"/>
                </a:lnTo>
                <a:lnTo>
                  <a:pt x="10618521" y="6132148"/>
                </a:lnTo>
                <a:lnTo>
                  <a:pt x="10582009" y="6113098"/>
                </a:lnTo>
                <a:lnTo>
                  <a:pt x="10543909" y="6094048"/>
                </a:lnTo>
                <a:lnTo>
                  <a:pt x="10505809" y="6074998"/>
                </a:lnTo>
                <a:lnTo>
                  <a:pt x="10469297" y="6059123"/>
                </a:lnTo>
                <a:lnTo>
                  <a:pt x="10428021" y="6043248"/>
                </a:lnTo>
                <a:lnTo>
                  <a:pt x="10381983" y="6027373"/>
                </a:lnTo>
                <a:lnTo>
                  <a:pt x="10329597" y="6016261"/>
                </a:lnTo>
                <a:lnTo>
                  <a:pt x="10269271" y="6009911"/>
                </a:lnTo>
                <a:lnTo>
                  <a:pt x="10201009" y="6006736"/>
                </a:lnTo>
                <a:lnTo>
                  <a:pt x="10132747" y="6009911"/>
                </a:lnTo>
                <a:lnTo>
                  <a:pt x="10072421" y="6016261"/>
                </a:lnTo>
                <a:lnTo>
                  <a:pt x="10020033" y="6027373"/>
                </a:lnTo>
                <a:lnTo>
                  <a:pt x="9973997" y="6043248"/>
                </a:lnTo>
                <a:lnTo>
                  <a:pt x="9932721" y="6059123"/>
                </a:lnTo>
                <a:lnTo>
                  <a:pt x="9896209" y="6074998"/>
                </a:lnTo>
                <a:lnTo>
                  <a:pt x="9820009" y="6113098"/>
                </a:lnTo>
                <a:lnTo>
                  <a:pt x="9783497" y="6132148"/>
                </a:lnTo>
                <a:lnTo>
                  <a:pt x="9742221" y="6148023"/>
                </a:lnTo>
                <a:lnTo>
                  <a:pt x="9696183" y="6162311"/>
                </a:lnTo>
                <a:lnTo>
                  <a:pt x="9643797" y="6173423"/>
                </a:lnTo>
                <a:lnTo>
                  <a:pt x="9583471" y="6181361"/>
                </a:lnTo>
                <a:lnTo>
                  <a:pt x="9515209" y="6182948"/>
                </a:lnTo>
                <a:lnTo>
                  <a:pt x="9446947" y="6181361"/>
                </a:lnTo>
                <a:lnTo>
                  <a:pt x="9386621" y="6173423"/>
                </a:lnTo>
                <a:lnTo>
                  <a:pt x="9334233" y="6162311"/>
                </a:lnTo>
                <a:lnTo>
                  <a:pt x="9288197" y="6148023"/>
                </a:lnTo>
                <a:lnTo>
                  <a:pt x="9246921" y="6132148"/>
                </a:lnTo>
                <a:lnTo>
                  <a:pt x="9210409" y="6113098"/>
                </a:lnTo>
                <a:lnTo>
                  <a:pt x="9172309" y="6094048"/>
                </a:lnTo>
                <a:lnTo>
                  <a:pt x="9134209" y="6074998"/>
                </a:lnTo>
                <a:lnTo>
                  <a:pt x="9097697" y="6059123"/>
                </a:lnTo>
                <a:lnTo>
                  <a:pt x="9056421" y="6043248"/>
                </a:lnTo>
                <a:lnTo>
                  <a:pt x="9010383" y="6027373"/>
                </a:lnTo>
                <a:lnTo>
                  <a:pt x="8957997" y="6016261"/>
                </a:lnTo>
                <a:lnTo>
                  <a:pt x="8897671" y="6009911"/>
                </a:lnTo>
                <a:lnTo>
                  <a:pt x="8827821" y="6006736"/>
                </a:lnTo>
                <a:lnTo>
                  <a:pt x="8761147" y="6009911"/>
                </a:lnTo>
                <a:lnTo>
                  <a:pt x="8700821" y="6016261"/>
                </a:lnTo>
                <a:lnTo>
                  <a:pt x="8648433" y="6027373"/>
                </a:lnTo>
                <a:lnTo>
                  <a:pt x="8602397" y="6043248"/>
                </a:lnTo>
                <a:lnTo>
                  <a:pt x="8561121" y="6059123"/>
                </a:lnTo>
                <a:lnTo>
                  <a:pt x="8524609" y="6074998"/>
                </a:lnTo>
                <a:lnTo>
                  <a:pt x="8486509" y="6094048"/>
                </a:lnTo>
                <a:lnTo>
                  <a:pt x="8448409" y="6113098"/>
                </a:lnTo>
                <a:lnTo>
                  <a:pt x="8411897" y="6132148"/>
                </a:lnTo>
                <a:lnTo>
                  <a:pt x="8370622" y="6148023"/>
                </a:lnTo>
                <a:lnTo>
                  <a:pt x="8324584" y="6162311"/>
                </a:lnTo>
                <a:lnTo>
                  <a:pt x="8272197" y="6173423"/>
                </a:lnTo>
                <a:lnTo>
                  <a:pt x="8211872" y="6181361"/>
                </a:lnTo>
                <a:lnTo>
                  <a:pt x="8143609" y="6182948"/>
                </a:lnTo>
                <a:lnTo>
                  <a:pt x="8075347" y="6181361"/>
                </a:lnTo>
                <a:lnTo>
                  <a:pt x="8015022" y="6173423"/>
                </a:lnTo>
                <a:lnTo>
                  <a:pt x="7962634" y="6162311"/>
                </a:lnTo>
                <a:lnTo>
                  <a:pt x="7916597" y="6148023"/>
                </a:lnTo>
                <a:lnTo>
                  <a:pt x="7875322" y="6132148"/>
                </a:lnTo>
                <a:lnTo>
                  <a:pt x="7838809" y="6113098"/>
                </a:lnTo>
                <a:lnTo>
                  <a:pt x="7800709" y="6094048"/>
                </a:lnTo>
                <a:lnTo>
                  <a:pt x="7762609" y="6074998"/>
                </a:lnTo>
                <a:lnTo>
                  <a:pt x="7726097" y="6059123"/>
                </a:lnTo>
                <a:lnTo>
                  <a:pt x="7684822" y="6043248"/>
                </a:lnTo>
                <a:lnTo>
                  <a:pt x="7638784" y="6027373"/>
                </a:lnTo>
                <a:lnTo>
                  <a:pt x="7586397" y="6016261"/>
                </a:lnTo>
                <a:lnTo>
                  <a:pt x="7526072" y="6009911"/>
                </a:lnTo>
                <a:lnTo>
                  <a:pt x="7457809" y="6006736"/>
                </a:lnTo>
                <a:lnTo>
                  <a:pt x="7389547" y="6009911"/>
                </a:lnTo>
                <a:lnTo>
                  <a:pt x="7329222" y="6016261"/>
                </a:lnTo>
                <a:lnTo>
                  <a:pt x="7276834" y="6027373"/>
                </a:lnTo>
                <a:lnTo>
                  <a:pt x="7230797" y="6043248"/>
                </a:lnTo>
                <a:lnTo>
                  <a:pt x="7189522" y="6059123"/>
                </a:lnTo>
                <a:lnTo>
                  <a:pt x="7153009" y="6074998"/>
                </a:lnTo>
                <a:lnTo>
                  <a:pt x="7114909" y="6094048"/>
                </a:lnTo>
                <a:lnTo>
                  <a:pt x="7076809" y="6113098"/>
                </a:lnTo>
                <a:lnTo>
                  <a:pt x="7040297" y="6132148"/>
                </a:lnTo>
                <a:lnTo>
                  <a:pt x="6999022" y="6148023"/>
                </a:lnTo>
                <a:lnTo>
                  <a:pt x="6952984" y="6162311"/>
                </a:lnTo>
                <a:lnTo>
                  <a:pt x="6900597" y="6173423"/>
                </a:lnTo>
                <a:lnTo>
                  <a:pt x="6840272" y="6181361"/>
                </a:lnTo>
                <a:lnTo>
                  <a:pt x="6781800" y="6182721"/>
                </a:lnTo>
                <a:lnTo>
                  <a:pt x="6723328" y="6181361"/>
                </a:lnTo>
                <a:lnTo>
                  <a:pt x="6663003" y="6173423"/>
                </a:lnTo>
                <a:lnTo>
                  <a:pt x="6610615" y="6162311"/>
                </a:lnTo>
                <a:lnTo>
                  <a:pt x="6564578" y="6148023"/>
                </a:lnTo>
                <a:lnTo>
                  <a:pt x="6523303" y="6132148"/>
                </a:lnTo>
                <a:lnTo>
                  <a:pt x="6486790" y="6113098"/>
                </a:lnTo>
                <a:lnTo>
                  <a:pt x="6448690" y="6094048"/>
                </a:lnTo>
                <a:lnTo>
                  <a:pt x="6410590" y="6074998"/>
                </a:lnTo>
                <a:lnTo>
                  <a:pt x="6374078" y="6059123"/>
                </a:lnTo>
                <a:lnTo>
                  <a:pt x="6332803" y="6043248"/>
                </a:lnTo>
                <a:lnTo>
                  <a:pt x="6286765" y="6027373"/>
                </a:lnTo>
                <a:lnTo>
                  <a:pt x="6234378" y="6016261"/>
                </a:lnTo>
                <a:lnTo>
                  <a:pt x="6174053" y="6009911"/>
                </a:lnTo>
                <a:lnTo>
                  <a:pt x="6105790" y="6006736"/>
                </a:lnTo>
                <a:lnTo>
                  <a:pt x="6096000" y="6007191"/>
                </a:lnTo>
                <a:lnTo>
                  <a:pt x="6086211" y="6006736"/>
                </a:lnTo>
                <a:lnTo>
                  <a:pt x="6017949" y="6009911"/>
                </a:lnTo>
                <a:lnTo>
                  <a:pt x="5957622" y="6016261"/>
                </a:lnTo>
                <a:lnTo>
                  <a:pt x="5905235" y="6027373"/>
                </a:lnTo>
                <a:lnTo>
                  <a:pt x="5859197" y="6043248"/>
                </a:lnTo>
                <a:lnTo>
                  <a:pt x="5817922" y="6059123"/>
                </a:lnTo>
                <a:lnTo>
                  <a:pt x="5781409" y="6074998"/>
                </a:lnTo>
                <a:lnTo>
                  <a:pt x="5743309" y="6094048"/>
                </a:lnTo>
                <a:lnTo>
                  <a:pt x="5705211" y="6113098"/>
                </a:lnTo>
                <a:lnTo>
                  <a:pt x="5668697" y="6132148"/>
                </a:lnTo>
                <a:lnTo>
                  <a:pt x="5627422" y="6148023"/>
                </a:lnTo>
                <a:lnTo>
                  <a:pt x="5581384" y="6162311"/>
                </a:lnTo>
                <a:lnTo>
                  <a:pt x="5528997" y="6173423"/>
                </a:lnTo>
                <a:lnTo>
                  <a:pt x="5468672" y="6181361"/>
                </a:lnTo>
                <a:lnTo>
                  <a:pt x="5410200" y="6182721"/>
                </a:lnTo>
                <a:lnTo>
                  <a:pt x="5351728" y="6181361"/>
                </a:lnTo>
                <a:lnTo>
                  <a:pt x="5291402" y="6173423"/>
                </a:lnTo>
                <a:lnTo>
                  <a:pt x="5239015" y="6162311"/>
                </a:lnTo>
                <a:lnTo>
                  <a:pt x="5192979" y="6148023"/>
                </a:lnTo>
                <a:lnTo>
                  <a:pt x="5151703" y="6132148"/>
                </a:lnTo>
                <a:lnTo>
                  <a:pt x="5115190" y="6113098"/>
                </a:lnTo>
                <a:lnTo>
                  <a:pt x="5077092" y="6094048"/>
                </a:lnTo>
                <a:lnTo>
                  <a:pt x="5038990" y="6074998"/>
                </a:lnTo>
                <a:lnTo>
                  <a:pt x="5002479" y="6059123"/>
                </a:lnTo>
                <a:lnTo>
                  <a:pt x="4961203" y="6043248"/>
                </a:lnTo>
                <a:lnTo>
                  <a:pt x="4915166" y="6027373"/>
                </a:lnTo>
                <a:lnTo>
                  <a:pt x="4862778" y="6016261"/>
                </a:lnTo>
                <a:lnTo>
                  <a:pt x="4802454" y="6009911"/>
                </a:lnTo>
                <a:lnTo>
                  <a:pt x="4734190" y="6006736"/>
                </a:lnTo>
                <a:lnTo>
                  <a:pt x="4665929" y="6009911"/>
                </a:lnTo>
                <a:lnTo>
                  <a:pt x="4605603" y="6016261"/>
                </a:lnTo>
                <a:lnTo>
                  <a:pt x="4553217" y="6027373"/>
                </a:lnTo>
                <a:lnTo>
                  <a:pt x="4507178" y="6043248"/>
                </a:lnTo>
                <a:lnTo>
                  <a:pt x="4465903" y="6059123"/>
                </a:lnTo>
                <a:lnTo>
                  <a:pt x="4429390" y="6074998"/>
                </a:lnTo>
                <a:lnTo>
                  <a:pt x="4353190" y="6113098"/>
                </a:lnTo>
                <a:lnTo>
                  <a:pt x="4316678" y="6132148"/>
                </a:lnTo>
                <a:lnTo>
                  <a:pt x="4275403" y="6148023"/>
                </a:lnTo>
                <a:lnTo>
                  <a:pt x="4229365" y="6162311"/>
                </a:lnTo>
                <a:lnTo>
                  <a:pt x="4176978" y="6173423"/>
                </a:lnTo>
                <a:lnTo>
                  <a:pt x="4116653" y="6181361"/>
                </a:lnTo>
                <a:lnTo>
                  <a:pt x="4048390" y="6182948"/>
                </a:lnTo>
                <a:lnTo>
                  <a:pt x="3980128" y="6181361"/>
                </a:lnTo>
                <a:lnTo>
                  <a:pt x="3919803" y="6173423"/>
                </a:lnTo>
                <a:lnTo>
                  <a:pt x="3867415" y="6162311"/>
                </a:lnTo>
                <a:lnTo>
                  <a:pt x="3821378" y="6148023"/>
                </a:lnTo>
                <a:lnTo>
                  <a:pt x="3780103" y="6132148"/>
                </a:lnTo>
                <a:lnTo>
                  <a:pt x="3743590" y="6113098"/>
                </a:lnTo>
                <a:lnTo>
                  <a:pt x="3705490" y="6094048"/>
                </a:lnTo>
                <a:lnTo>
                  <a:pt x="3667390" y="6074998"/>
                </a:lnTo>
                <a:lnTo>
                  <a:pt x="3630878" y="6059123"/>
                </a:lnTo>
                <a:lnTo>
                  <a:pt x="3589603" y="6043248"/>
                </a:lnTo>
                <a:lnTo>
                  <a:pt x="3543565" y="6027373"/>
                </a:lnTo>
                <a:lnTo>
                  <a:pt x="3491178" y="6016261"/>
                </a:lnTo>
                <a:lnTo>
                  <a:pt x="3430853" y="6009911"/>
                </a:lnTo>
                <a:lnTo>
                  <a:pt x="3361003" y="6006736"/>
                </a:lnTo>
                <a:lnTo>
                  <a:pt x="3294328" y="6009911"/>
                </a:lnTo>
                <a:lnTo>
                  <a:pt x="3234003" y="6016261"/>
                </a:lnTo>
                <a:lnTo>
                  <a:pt x="3181615" y="6027373"/>
                </a:lnTo>
                <a:lnTo>
                  <a:pt x="3135578" y="6043248"/>
                </a:lnTo>
                <a:lnTo>
                  <a:pt x="3094303" y="6059123"/>
                </a:lnTo>
                <a:lnTo>
                  <a:pt x="3057790" y="6074998"/>
                </a:lnTo>
                <a:lnTo>
                  <a:pt x="3019690" y="6094048"/>
                </a:lnTo>
                <a:lnTo>
                  <a:pt x="2981590" y="6113098"/>
                </a:lnTo>
                <a:lnTo>
                  <a:pt x="2945078" y="6132148"/>
                </a:lnTo>
                <a:lnTo>
                  <a:pt x="2903803" y="6148023"/>
                </a:lnTo>
                <a:lnTo>
                  <a:pt x="2857765" y="6162311"/>
                </a:lnTo>
                <a:lnTo>
                  <a:pt x="2805378" y="6173423"/>
                </a:lnTo>
                <a:lnTo>
                  <a:pt x="2745053" y="6181361"/>
                </a:lnTo>
                <a:lnTo>
                  <a:pt x="2676790" y="6182948"/>
                </a:lnTo>
                <a:lnTo>
                  <a:pt x="2608528" y="6181361"/>
                </a:lnTo>
                <a:lnTo>
                  <a:pt x="2548203" y="6173423"/>
                </a:lnTo>
                <a:lnTo>
                  <a:pt x="2495815" y="6162311"/>
                </a:lnTo>
                <a:lnTo>
                  <a:pt x="2449778" y="6148023"/>
                </a:lnTo>
                <a:lnTo>
                  <a:pt x="2408503" y="6132148"/>
                </a:lnTo>
                <a:lnTo>
                  <a:pt x="2371990" y="6113098"/>
                </a:lnTo>
                <a:lnTo>
                  <a:pt x="2333890" y="6094048"/>
                </a:lnTo>
                <a:lnTo>
                  <a:pt x="2295790" y="6074998"/>
                </a:lnTo>
                <a:lnTo>
                  <a:pt x="2259278" y="6059123"/>
                </a:lnTo>
                <a:lnTo>
                  <a:pt x="2218003" y="6043248"/>
                </a:lnTo>
                <a:lnTo>
                  <a:pt x="2171965" y="6027373"/>
                </a:lnTo>
                <a:lnTo>
                  <a:pt x="2119578" y="6016261"/>
                </a:lnTo>
                <a:lnTo>
                  <a:pt x="2059253" y="6009911"/>
                </a:lnTo>
                <a:lnTo>
                  <a:pt x="1990990" y="6006736"/>
                </a:lnTo>
                <a:lnTo>
                  <a:pt x="1922728" y="6009911"/>
                </a:lnTo>
                <a:lnTo>
                  <a:pt x="1862403" y="6016261"/>
                </a:lnTo>
                <a:lnTo>
                  <a:pt x="1810015" y="6027373"/>
                </a:lnTo>
                <a:lnTo>
                  <a:pt x="1763978" y="6043248"/>
                </a:lnTo>
                <a:lnTo>
                  <a:pt x="1722703" y="6059123"/>
                </a:lnTo>
                <a:lnTo>
                  <a:pt x="1686190" y="6074998"/>
                </a:lnTo>
                <a:lnTo>
                  <a:pt x="1648090" y="6094048"/>
                </a:lnTo>
                <a:lnTo>
                  <a:pt x="1609990" y="6113098"/>
                </a:lnTo>
                <a:lnTo>
                  <a:pt x="1573478" y="6132148"/>
                </a:lnTo>
                <a:lnTo>
                  <a:pt x="1532203" y="6148023"/>
                </a:lnTo>
                <a:lnTo>
                  <a:pt x="1486165" y="6162311"/>
                </a:lnTo>
                <a:lnTo>
                  <a:pt x="1433778" y="6173423"/>
                </a:lnTo>
                <a:lnTo>
                  <a:pt x="1373453" y="6181361"/>
                </a:lnTo>
                <a:lnTo>
                  <a:pt x="1305190" y="6182948"/>
                </a:lnTo>
                <a:lnTo>
                  <a:pt x="1236928" y="6181361"/>
                </a:lnTo>
                <a:lnTo>
                  <a:pt x="1176603" y="6173423"/>
                </a:lnTo>
                <a:lnTo>
                  <a:pt x="1124215" y="6162311"/>
                </a:lnTo>
                <a:lnTo>
                  <a:pt x="1078178" y="6148023"/>
                </a:lnTo>
                <a:lnTo>
                  <a:pt x="1036903" y="6132148"/>
                </a:lnTo>
                <a:lnTo>
                  <a:pt x="1000390" y="6113098"/>
                </a:lnTo>
                <a:lnTo>
                  <a:pt x="962290" y="6094048"/>
                </a:lnTo>
                <a:lnTo>
                  <a:pt x="924190" y="6074998"/>
                </a:lnTo>
                <a:lnTo>
                  <a:pt x="887678" y="6059123"/>
                </a:lnTo>
                <a:lnTo>
                  <a:pt x="846403" y="6043248"/>
                </a:lnTo>
                <a:lnTo>
                  <a:pt x="800365" y="6027373"/>
                </a:lnTo>
                <a:lnTo>
                  <a:pt x="747978" y="6016261"/>
                </a:lnTo>
                <a:lnTo>
                  <a:pt x="687653" y="6009911"/>
                </a:lnTo>
                <a:lnTo>
                  <a:pt x="619390" y="6006736"/>
                </a:lnTo>
                <a:lnTo>
                  <a:pt x="551128" y="6009911"/>
                </a:lnTo>
                <a:lnTo>
                  <a:pt x="490803" y="6016261"/>
                </a:lnTo>
                <a:lnTo>
                  <a:pt x="438415" y="6027373"/>
                </a:lnTo>
                <a:lnTo>
                  <a:pt x="392378" y="6043248"/>
                </a:lnTo>
                <a:lnTo>
                  <a:pt x="351103" y="6059123"/>
                </a:lnTo>
                <a:lnTo>
                  <a:pt x="314590" y="6074998"/>
                </a:lnTo>
                <a:lnTo>
                  <a:pt x="276490" y="6094048"/>
                </a:lnTo>
                <a:lnTo>
                  <a:pt x="238390" y="6113098"/>
                </a:lnTo>
                <a:lnTo>
                  <a:pt x="201878" y="6132148"/>
                </a:lnTo>
                <a:lnTo>
                  <a:pt x="160603" y="6148023"/>
                </a:lnTo>
                <a:lnTo>
                  <a:pt x="114565" y="6162311"/>
                </a:lnTo>
                <a:lnTo>
                  <a:pt x="62178" y="6173423"/>
                </a:lnTo>
                <a:lnTo>
                  <a:pt x="1853" y="6181361"/>
                </a:lnTo>
                <a:lnTo>
                  <a:pt x="1" y="6181404"/>
                </a:lnTo>
                <a:lnTo>
                  <a:pt x="1" y="6551875"/>
                </a:lnTo>
                <a:lnTo>
                  <a:pt x="0" y="6551875"/>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5CCDEC3-728E-3A56-545B-29FC4C59E5AB}"/>
              </a:ext>
            </a:extLst>
          </p:cNvPr>
          <p:cNvSpPr>
            <a:spLocks noGrp="1"/>
          </p:cNvSpPr>
          <p:nvPr>
            <p:ph type="title"/>
          </p:nvPr>
        </p:nvSpPr>
        <p:spPr>
          <a:xfrm>
            <a:off x="761996" y="662400"/>
            <a:ext cx="10668004" cy="1113295"/>
          </a:xfrm>
        </p:spPr>
        <p:txBody>
          <a:bodyPr anchor="t">
            <a:normAutofit/>
          </a:bodyPr>
          <a:lstStyle/>
          <a:p>
            <a:r>
              <a:rPr lang="en-US" sz="3700">
                <a:latin typeface="Arial"/>
                <a:ea typeface="+mj-lt"/>
                <a:cs typeface="+mj-lt"/>
              </a:rPr>
              <a:t>What are the benefits of effective communication on the organization’s business process? </a:t>
            </a:r>
            <a:endParaRPr lang="en-US" sz="3700">
              <a:latin typeface="Arial"/>
            </a:endParaRPr>
          </a:p>
        </p:txBody>
      </p:sp>
      <p:sp>
        <p:nvSpPr>
          <p:cNvPr id="3" name="Content Placeholder 2">
            <a:extLst>
              <a:ext uri="{FF2B5EF4-FFF2-40B4-BE49-F238E27FC236}">
                <a16:creationId xmlns:a16="http://schemas.microsoft.com/office/drawing/2014/main" id="{BC969C54-8C93-A067-E40E-610107B703D0}"/>
              </a:ext>
            </a:extLst>
          </p:cNvPr>
          <p:cNvSpPr>
            <a:spLocks noGrp="1"/>
          </p:cNvSpPr>
          <p:nvPr>
            <p:ph idx="1"/>
          </p:nvPr>
        </p:nvSpPr>
        <p:spPr>
          <a:xfrm>
            <a:off x="761996" y="2286000"/>
            <a:ext cx="10668004" cy="3426737"/>
          </a:xfrm>
        </p:spPr>
        <p:txBody>
          <a:bodyPr vert="horz" lIns="91440" tIns="45720" rIns="91440" bIns="45720" rtlCol="0">
            <a:normAutofit/>
          </a:bodyPr>
          <a:lstStyle/>
          <a:p>
            <a:r>
              <a:rPr lang="en-GB" sz="1700">
                <a:solidFill>
                  <a:schemeClr val="tx1">
                    <a:alpha val="60000"/>
                  </a:schemeClr>
                </a:solidFill>
                <a:latin typeface="Arial"/>
                <a:ea typeface="+mn-lt"/>
                <a:cs typeface="+mn-lt"/>
              </a:rPr>
              <a:t>According to Leonard and Graham et al (2004) Communication failures are the leading cause of inadvertent patient harm. </a:t>
            </a:r>
          </a:p>
          <a:p>
            <a:r>
              <a:rPr lang="en-GB" sz="1700">
                <a:solidFill>
                  <a:schemeClr val="tx1">
                    <a:alpha val="60000"/>
                  </a:schemeClr>
                </a:solidFill>
                <a:latin typeface="Arial"/>
                <a:cs typeface="Calibri"/>
              </a:rPr>
              <a:t>Their report states that 70% of the 2455 cases reported to the Joint Commission for hospital accreditation were due to communication failures, which resulted in 75% of those patients dying.</a:t>
            </a:r>
          </a:p>
          <a:p>
            <a:r>
              <a:rPr lang="en-GB" sz="1700">
                <a:solidFill>
                  <a:schemeClr val="tx1">
                    <a:alpha val="60000"/>
                  </a:schemeClr>
                </a:solidFill>
                <a:latin typeface="Arial"/>
                <a:cs typeface="Calibri"/>
              </a:rPr>
              <a:t>In such a situation, effective communication can often mean the difference between life and death.</a:t>
            </a:r>
          </a:p>
          <a:p>
            <a:r>
              <a:rPr lang="en-US" sz="1700">
                <a:solidFill>
                  <a:schemeClr val="tx1">
                    <a:alpha val="60000"/>
                  </a:schemeClr>
                </a:solidFill>
                <a:latin typeface="Arial"/>
                <a:cs typeface="Calibri"/>
              </a:rPr>
              <a:t>Robbins and Coulter (2017) list four main reasons to communicate: to inform, to express emotions, to motivate, and to control.</a:t>
            </a:r>
          </a:p>
          <a:p>
            <a:r>
              <a:rPr lang="en-US" sz="1700">
                <a:solidFill>
                  <a:schemeClr val="tx1">
                    <a:alpha val="60000"/>
                  </a:schemeClr>
                </a:solidFill>
                <a:latin typeface="Arial"/>
                <a:ea typeface="+mn-lt"/>
                <a:cs typeface="+mn-lt"/>
              </a:rPr>
              <a:t>There are many nonverbal communication methods, such as facial expression, gestures, pointing/using hands, writing/drawing, touch, and eye contact.</a:t>
            </a:r>
            <a:endParaRPr lang="en-US" sz="1700">
              <a:solidFill>
                <a:schemeClr val="tx1">
                  <a:alpha val="60000"/>
                </a:schemeClr>
              </a:solidFill>
              <a:latin typeface="Arial"/>
              <a:cs typeface="Calibri"/>
            </a:endParaRPr>
          </a:p>
          <a:p>
            <a:endParaRPr lang="en-GB" sz="1700">
              <a:solidFill>
                <a:schemeClr val="tx1">
                  <a:alpha val="60000"/>
                </a:schemeClr>
              </a:solidFill>
              <a:latin typeface="Arial"/>
              <a:cs typeface="Calibri"/>
            </a:endParaRPr>
          </a:p>
        </p:txBody>
      </p:sp>
    </p:spTree>
    <p:extLst>
      <p:ext uri="{BB962C8B-B14F-4D97-AF65-F5344CB8AC3E}">
        <p14:creationId xmlns:p14="http://schemas.microsoft.com/office/powerpoint/2010/main" val="3600367027"/>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35F1D9-9179-365F-C632-FC92A99E64F4}"/>
              </a:ext>
            </a:extLst>
          </p:cNvPr>
          <p:cNvSpPr>
            <a:spLocks noGrp="1"/>
          </p:cNvSpPr>
          <p:nvPr>
            <p:ph type="title"/>
          </p:nvPr>
        </p:nvSpPr>
        <p:spPr>
          <a:xfrm>
            <a:off x="327349" y="399206"/>
            <a:ext cx="10905066" cy="1135737"/>
          </a:xfrm>
        </p:spPr>
        <p:txBody>
          <a:bodyPr vert="horz" lIns="91440" tIns="45720" rIns="91440" bIns="45720" rtlCol="0">
            <a:normAutofit/>
          </a:bodyPr>
          <a:lstStyle/>
          <a:p>
            <a:pPr algn="ctr"/>
            <a:r>
              <a:rPr lang="en-US" sz="3600" kern="1200" dirty="0">
                <a:latin typeface="Arial"/>
                <a:cs typeface="Arial"/>
              </a:rPr>
              <a:t>How should the </a:t>
            </a:r>
            <a:r>
              <a:rPr lang="en-US" sz="3600" kern="1200" dirty="0" err="1">
                <a:latin typeface="Arial"/>
                <a:cs typeface="Arial"/>
              </a:rPr>
              <a:t>organisation</a:t>
            </a:r>
            <a:r>
              <a:rPr lang="en-US" sz="3600" kern="1200" dirty="0">
                <a:latin typeface="Arial"/>
                <a:cs typeface="Arial"/>
              </a:rPr>
              <a:t> use the theories relating to models of communication?</a:t>
            </a:r>
          </a:p>
        </p:txBody>
      </p:sp>
      <p:sp>
        <p:nvSpPr>
          <p:cNvPr id="78" name="Rectangle 7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Isosceles Triangle 79">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Isosceles Triangle 8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B9304CB-1A22-BA30-4E62-FF370CA8AA68}"/>
              </a:ext>
            </a:extLst>
          </p:cNvPr>
          <p:cNvSpPr txBox="1"/>
          <p:nvPr/>
        </p:nvSpPr>
        <p:spPr>
          <a:xfrm>
            <a:off x="1014060" y="2019510"/>
            <a:ext cx="9150024" cy="923330"/>
          </a:xfrm>
          <a:prstGeom prst="rect">
            <a:avLst/>
          </a:prstGeom>
          <a:noFill/>
        </p:spPr>
        <p:txBody>
          <a:bodyPr wrap="square" rtlCol="0">
            <a:spAutoFit/>
          </a:bodyPr>
          <a:lstStyle/>
          <a:p>
            <a:pPr marL="285750" indent="-285750" algn="l">
              <a:buFont typeface="Arial" panose="020B0604020202020204" pitchFamily="34" charset="0"/>
              <a:buChar char="•"/>
            </a:pPr>
            <a:r>
              <a:rPr lang="en-GB" dirty="0">
                <a:latin typeface="Arial" panose="020B0604020202020204" pitchFamily="34" charset="0"/>
                <a:cs typeface="Arial" panose="020B0604020202020204" pitchFamily="34" charset="0"/>
              </a:rPr>
              <a:t>The organisation, in this case Aurora Meredith Care Home should use effectively the models of communication in order to facilitate and improve the communication between their staff and their residents.</a:t>
            </a:r>
          </a:p>
        </p:txBody>
      </p:sp>
      <p:graphicFrame>
        <p:nvGraphicFramePr>
          <p:cNvPr id="6" name="TextBox 2">
            <a:extLst>
              <a:ext uri="{FF2B5EF4-FFF2-40B4-BE49-F238E27FC236}">
                <a16:creationId xmlns:a16="http://schemas.microsoft.com/office/drawing/2014/main" id="{20A6FBF1-E815-73DD-7757-3DD603503FAA}"/>
              </a:ext>
            </a:extLst>
          </p:cNvPr>
          <p:cNvGraphicFramePr/>
          <p:nvPr>
            <p:extLst>
              <p:ext uri="{D42A27DB-BD31-4B8C-83A1-F6EECF244321}">
                <p14:modId xmlns:p14="http://schemas.microsoft.com/office/powerpoint/2010/main" val="3195032763"/>
              </p:ext>
            </p:extLst>
          </p:nvPr>
        </p:nvGraphicFramePr>
        <p:xfrm>
          <a:off x="507030" y="3769531"/>
          <a:ext cx="10905066" cy="26863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5BCF3234-0996-469E-FE5D-F6712F23E84A}"/>
              </a:ext>
            </a:extLst>
          </p:cNvPr>
          <p:cNvSpPr txBox="1"/>
          <p:nvPr/>
        </p:nvSpPr>
        <p:spPr>
          <a:xfrm>
            <a:off x="1014060" y="3084688"/>
            <a:ext cx="8726843" cy="646331"/>
          </a:xfrm>
          <a:prstGeom prst="rect">
            <a:avLst/>
          </a:prstGeom>
          <a:noFill/>
        </p:spPr>
        <p:txBody>
          <a:bodyPr wrap="square" rtlCol="0">
            <a:spAutoFit/>
          </a:bodyPr>
          <a:lstStyle/>
          <a:p>
            <a:pPr marL="285750" indent="-285750" algn="l">
              <a:buFont typeface="Arial" panose="020B0604020202020204" pitchFamily="34" charset="0"/>
              <a:buChar char="•"/>
            </a:pPr>
            <a:r>
              <a:rPr lang="en-GB" dirty="0">
                <a:latin typeface="Arial" panose="020B0604020202020204" pitchFamily="34" charset="0"/>
                <a:cs typeface="Arial" panose="020B0604020202020204" pitchFamily="34" charset="0"/>
              </a:rPr>
              <a:t>There are many models of communication, but the model most appropriate to use in this case, is the </a:t>
            </a:r>
            <a:r>
              <a:rPr lang="en-GB" dirty="0" err="1">
                <a:latin typeface="Arial" panose="020B0604020202020204" pitchFamily="34" charset="0"/>
                <a:cs typeface="Arial" panose="020B0604020202020204" pitchFamily="34" charset="0"/>
              </a:rPr>
              <a:t>Berlot’s</a:t>
            </a:r>
            <a:r>
              <a:rPr lang="en-GB" dirty="0">
                <a:latin typeface="Arial" panose="020B0604020202020204" pitchFamily="34" charset="0"/>
                <a:cs typeface="Arial" panose="020B0604020202020204" pitchFamily="34" charset="0"/>
              </a:rPr>
              <a:t> Model of Communication.</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633991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6" grpId="0">
        <p:bldAsOne/>
      </p:bldGraphic>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3000"/>
                <a:satMod val="150000"/>
                <a:shade val="98000"/>
                <a:lumMod val="102000"/>
              </a:schemeClr>
            </a:gs>
            <a:gs pos="50000">
              <a:schemeClr val="bg2">
                <a:tint val="98000"/>
                <a:satMod val="130000"/>
                <a:shade val="90000"/>
                <a:lumMod val="103000"/>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6AA24DE7-C336-4994-8C52-D9B3F3D0F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311" y="953311"/>
            <a:ext cx="10603149" cy="5263867"/>
          </a:xfrm>
          <a:prstGeom prst="roundRect">
            <a:avLst>
              <a:gd name="adj" fmla="val 1566"/>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FB98C859-F950-96AB-114C-A48B58BD0759}"/>
              </a:ext>
            </a:extLst>
          </p:cNvPr>
          <p:cNvPicPr>
            <a:picLocks noChangeAspect="1"/>
          </p:cNvPicPr>
          <p:nvPr/>
        </p:nvPicPr>
        <p:blipFill rotWithShape="1">
          <a:blip r:embed="rId3">
            <a:extLst>
              <a:ext uri="{28A0092B-C50C-407E-A947-70E740481C1C}">
                <a14:useLocalDpi xmlns:a14="http://schemas.microsoft.com/office/drawing/2010/main" val="0"/>
              </a:ext>
            </a:extLst>
          </a:blip>
          <a:srcRect l="19589" t="1" b="-1454"/>
          <a:stretch/>
        </p:blipFill>
        <p:spPr>
          <a:xfrm>
            <a:off x="8300469" y="953311"/>
            <a:ext cx="3550775" cy="534787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9" name="TextBox 8">
            <a:extLst>
              <a:ext uri="{FF2B5EF4-FFF2-40B4-BE49-F238E27FC236}">
                <a16:creationId xmlns:a16="http://schemas.microsoft.com/office/drawing/2014/main" id="{EDF10063-F004-3943-CB16-5B660811E2B7}"/>
              </a:ext>
            </a:extLst>
          </p:cNvPr>
          <p:cNvSpPr txBox="1"/>
          <p:nvPr/>
        </p:nvSpPr>
        <p:spPr>
          <a:xfrm>
            <a:off x="1362585" y="1720840"/>
            <a:ext cx="6643100" cy="3693319"/>
          </a:xfrm>
          <a:prstGeom prst="rect">
            <a:avLst/>
          </a:prstGeom>
          <a:noFill/>
        </p:spPr>
        <p:txBody>
          <a:bodyPr wrap="square" rtlCol="0">
            <a:spAutoFit/>
          </a:bodyPr>
          <a:lstStyle/>
          <a:p>
            <a:pPr marL="285750" indent="-285750" algn="l">
              <a:buFont typeface="Arial" panose="020B0604020202020204" pitchFamily="34" charset="0"/>
              <a:buChar char="•"/>
            </a:pPr>
            <a:r>
              <a:rPr lang="en-GB" dirty="0">
                <a:latin typeface="Arial" panose="020B0604020202020204" pitchFamily="34" charset="0"/>
                <a:cs typeface="Arial" panose="020B0604020202020204" pitchFamily="34" charset="0"/>
              </a:rPr>
              <a:t>David Kenneth </a:t>
            </a:r>
            <a:r>
              <a:rPr lang="en-GB" dirty="0" err="1">
                <a:latin typeface="Arial" panose="020B0604020202020204" pitchFamily="34" charset="0"/>
                <a:cs typeface="Arial" panose="020B0604020202020204" pitchFamily="34" charset="0"/>
              </a:rPr>
              <a:t>Berlo</a:t>
            </a:r>
            <a:r>
              <a:rPr lang="en-GB" dirty="0">
                <a:latin typeface="Arial" panose="020B0604020202020204" pitchFamily="34" charset="0"/>
                <a:cs typeface="Arial" panose="020B0604020202020204" pitchFamily="34" charset="0"/>
              </a:rPr>
              <a:t> was a famous American communication theorist that postulated the SMRC Model of Communication in 1960. This model is an expansion and a more complete version, of the Shannon-Weaver model.</a:t>
            </a:r>
          </a:p>
          <a:p>
            <a:pPr marL="285750" indent="-285750" algn="l">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dirty="0">
                <a:latin typeface="Arial" panose="020B0604020202020204" pitchFamily="34" charset="0"/>
                <a:cs typeface="Arial" panose="020B0604020202020204" pitchFamily="34" charset="0"/>
              </a:rPr>
              <a:t>Rayudu, (2009) mentions in his e-book that David K. </a:t>
            </a:r>
            <a:r>
              <a:rPr lang="en-GB" dirty="0" err="1">
                <a:latin typeface="Arial" panose="020B0604020202020204" pitchFamily="34" charset="0"/>
                <a:cs typeface="Arial" panose="020B0604020202020204" pitchFamily="34" charset="0"/>
              </a:rPr>
              <a:t>Berlo</a:t>
            </a:r>
            <a:r>
              <a:rPr lang="en-GB" dirty="0">
                <a:latin typeface="Arial" panose="020B0604020202020204" pitchFamily="34" charset="0"/>
                <a:cs typeface="Arial" panose="020B0604020202020204" pitchFamily="34" charset="0"/>
              </a:rPr>
              <a:t> emphasises the treatment or the way in which the message is conveyed​ and the channel or medium is one of the key of </a:t>
            </a:r>
            <a:r>
              <a:rPr lang="en-GB" dirty="0" err="1">
                <a:latin typeface="Arial" panose="020B0604020202020204" pitchFamily="34" charset="0"/>
                <a:cs typeface="Arial" panose="020B0604020202020204" pitchFamily="34" charset="0"/>
              </a:rPr>
              <a:t>Berlo's</a:t>
            </a:r>
            <a:r>
              <a:rPr lang="en-GB" dirty="0">
                <a:latin typeface="Arial" panose="020B0604020202020204" pitchFamily="34" charset="0"/>
                <a:cs typeface="Arial" panose="020B0604020202020204" pitchFamily="34" charset="0"/>
              </a:rPr>
              <a:t> model, which involves all of our five human senses. In our study case, communicating with nonverbal residents, involves interaction beyond just simply speaking, making </a:t>
            </a:r>
            <a:r>
              <a:rPr lang="en-GB">
                <a:latin typeface="Arial" panose="020B0604020202020204" pitchFamily="34" charset="0"/>
                <a:cs typeface="Arial" panose="020B0604020202020204" pitchFamily="34" charset="0"/>
              </a:rPr>
              <a:t>it harder,  </a:t>
            </a:r>
            <a:r>
              <a:rPr lang="en-GB" dirty="0">
                <a:latin typeface="Arial" panose="020B0604020202020204" pitchFamily="34" charset="0"/>
                <a:cs typeface="Arial" panose="020B0604020202020204" pitchFamily="34" charset="0"/>
              </a:rPr>
              <a:t>so all of the factors must be in sync in order for  communication to be </a:t>
            </a:r>
            <a:r>
              <a:rPr lang="en-GB" dirty="0" err="1">
                <a:latin typeface="Arial" panose="020B0604020202020204" pitchFamily="34" charset="0"/>
                <a:cs typeface="Arial" panose="020B0604020202020204" pitchFamily="34" charset="0"/>
              </a:rPr>
              <a:t>successfull</a:t>
            </a:r>
            <a:r>
              <a:rPr lang="en-GB" dirty="0">
                <a:latin typeface="Arial" panose="020B0604020202020204" pitchFamily="34" charset="0"/>
                <a:cs typeface="Arial" panose="020B0604020202020204" pitchFamily="34" charset="0"/>
              </a:rPr>
              <a:t> and effective.</a:t>
            </a:r>
          </a:p>
        </p:txBody>
      </p:sp>
    </p:spTree>
    <p:extLst>
      <p:ext uri="{BB962C8B-B14F-4D97-AF65-F5344CB8AC3E}">
        <p14:creationId xmlns:p14="http://schemas.microsoft.com/office/powerpoint/2010/main" val="147745989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8212EC3-7AD2-A33F-33D2-8F729FE5A4FF}"/>
              </a:ext>
            </a:extLst>
          </p:cNvPr>
          <p:cNvSpPr>
            <a:spLocks noGrp="1"/>
          </p:cNvSpPr>
          <p:nvPr>
            <p:ph type="title"/>
          </p:nvPr>
        </p:nvSpPr>
        <p:spPr>
          <a:xfrm>
            <a:off x="2407060" y="886856"/>
            <a:ext cx="8053057" cy="1221269"/>
          </a:xfrm>
        </p:spPr>
        <p:txBody>
          <a:bodyPr>
            <a:normAutofit/>
          </a:bodyPr>
          <a:lstStyle/>
          <a:p>
            <a:r>
              <a:rPr lang="en-US" sz="4000" dirty="0" err="1">
                <a:solidFill>
                  <a:srgbClr val="FFFFFF"/>
                </a:solidFill>
                <a:latin typeface="Arial"/>
                <a:cs typeface="Calibri Light"/>
              </a:rPr>
              <a:t>Berlo's</a:t>
            </a:r>
            <a:r>
              <a:rPr lang="en-US" sz="4000" dirty="0">
                <a:solidFill>
                  <a:srgbClr val="FFFFFF"/>
                </a:solidFill>
                <a:latin typeface="Arial"/>
                <a:cs typeface="Calibri Light"/>
              </a:rPr>
              <a:t> Model</a:t>
            </a:r>
            <a:r>
              <a:rPr lang="en-GB" sz="4000" dirty="0">
                <a:solidFill>
                  <a:srgbClr val="FFFFFF"/>
                </a:solidFill>
                <a:latin typeface="Arial"/>
                <a:cs typeface="Calibri Light"/>
              </a:rPr>
              <a:t> of Communication</a:t>
            </a:r>
            <a:endParaRPr lang="en-US" sz="4000" dirty="0">
              <a:solidFill>
                <a:srgbClr val="FFFFFF"/>
              </a:solidFill>
              <a:latin typeface="Arial"/>
            </a:endParaRPr>
          </a:p>
        </p:txBody>
      </p:sp>
      <p:sp>
        <p:nvSpPr>
          <p:cNvPr id="5" name="TextBox 4">
            <a:extLst>
              <a:ext uri="{FF2B5EF4-FFF2-40B4-BE49-F238E27FC236}">
                <a16:creationId xmlns:a16="http://schemas.microsoft.com/office/drawing/2014/main" id="{58A8A6E7-DA43-2B3B-11DA-80AF58A50213}"/>
              </a:ext>
            </a:extLst>
          </p:cNvPr>
          <p:cNvSpPr txBox="1"/>
          <p:nvPr/>
        </p:nvSpPr>
        <p:spPr>
          <a:xfrm>
            <a:off x="1119322" y="-3926440"/>
            <a:ext cx="11352182" cy="19865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dirty="0">
                <a:latin typeface="Arial"/>
                <a:ea typeface="Segoe UI"/>
                <a:cs typeface="Segoe UI"/>
              </a:rPr>
              <a:t>​</a:t>
            </a:r>
          </a:p>
          <a:p>
            <a:pPr>
              <a:lnSpc>
                <a:spcPct val="150000"/>
              </a:lnSpc>
            </a:pPr>
            <a:r>
              <a:rPr lang="en-GB" dirty="0">
                <a:latin typeface="Arial"/>
                <a:ea typeface="Segoe UI"/>
                <a:cs typeface="Segoe UI"/>
              </a:rPr>
              <a:t>Rayudu</a:t>
            </a:r>
            <a:r>
              <a:rPr lang="en-GB">
                <a:latin typeface="Arial"/>
                <a:ea typeface="Segoe UI"/>
                <a:cs typeface="Segoe UI"/>
              </a:rPr>
              <a:t>, (</a:t>
            </a:r>
            <a:r>
              <a:rPr lang="en-GB" dirty="0">
                <a:latin typeface="Arial"/>
                <a:ea typeface="Segoe UI"/>
                <a:cs typeface="Segoe UI"/>
              </a:rPr>
              <a:t>2009) mentions in his e-book that  </a:t>
            </a:r>
            <a:r>
              <a:rPr lang="en-GB" dirty="0" err="1">
                <a:latin typeface="Arial"/>
                <a:ea typeface="Segoe UI"/>
                <a:cs typeface="Segoe UI"/>
              </a:rPr>
              <a:t>Berlo</a:t>
            </a:r>
            <a:r>
              <a:rPr lang="en-GB" dirty="0">
                <a:latin typeface="Arial"/>
                <a:ea typeface="Segoe UI"/>
                <a:cs typeface="Segoe UI"/>
              </a:rPr>
              <a:t> emphasises the treatment or the way in which the message is conveyed​ and the </a:t>
            </a:r>
            <a:r>
              <a:rPr lang="en-GB" dirty="0">
                <a:latin typeface="Arial"/>
                <a:ea typeface="+mn-lt"/>
                <a:cs typeface="+mn-lt"/>
              </a:rPr>
              <a:t>channel or medium is one of the key features of </a:t>
            </a:r>
            <a:r>
              <a:rPr lang="en-GB" dirty="0" err="1">
                <a:latin typeface="Arial"/>
                <a:ea typeface="+mn-lt"/>
                <a:cs typeface="+mn-lt"/>
              </a:rPr>
              <a:t>Berlo's</a:t>
            </a:r>
            <a:r>
              <a:rPr lang="en-GB" dirty="0">
                <a:latin typeface="Arial"/>
                <a:ea typeface="+mn-lt"/>
                <a:cs typeface="+mn-lt"/>
              </a:rPr>
              <a:t> model, which involves all five senses. </a:t>
            </a:r>
            <a:r>
              <a:rPr lang="en-GB" dirty="0">
                <a:ea typeface="+mn-lt"/>
                <a:cs typeface="+mn-lt"/>
              </a:rPr>
              <a:t>C</a:t>
            </a:r>
            <a:r>
              <a:rPr lang="en-GB" dirty="0">
                <a:latin typeface="Arial"/>
                <a:cs typeface="Arial"/>
              </a:rPr>
              <a:t>ommunicating with nonverbal residents involve interaction beyond speaking so all factors mentioned above must be in sync for communication to be effective. </a:t>
            </a:r>
            <a:endParaRPr lang="en-GB" dirty="0">
              <a:cs typeface="Calibri"/>
            </a:endParaRPr>
          </a:p>
        </p:txBody>
      </p:sp>
      <p:pic>
        <p:nvPicPr>
          <p:cNvPr id="6" name="Picture 9">
            <a:extLst>
              <a:ext uri="{FF2B5EF4-FFF2-40B4-BE49-F238E27FC236}">
                <a16:creationId xmlns:a16="http://schemas.microsoft.com/office/drawing/2014/main" id="{623A241E-1E94-87A0-F700-34FC2D8881A9}"/>
              </a:ext>
            </a:extLst>
          </p:cNvPr>
          <p:cNvPicPr>
            <a:picLocks noChangeAspect="1"/>
          </p:cNvPicPr>
          <p:nvPr/>
        </p:nvPicPr>
        <p:blipFill rotWithShape="1">
          <a:blip r:embed="rId2">
            <a:extLst>
              <a:ext uri="{28A0092B-C50C-407E-A947-70E740481C1C}">
                <a14:useLocalDpi xmlns:a14="http://schemas.microsoft.com/office/drawing/2010/main" val="0"/>
              </a:ext>
            </a:extLst>
          </a:blip>
          <a:srcRect t="9228" b="12723"/>
          <a:stretch/>
        </p:blipFill>
        <p:spPr>
          <a:xfrm>
            <a:off x="2645494" y="2354089"/>
            <a:ext cx="7051537" cy="4116233"/>
          </a:xfrm>
          <a:prstGeom prst="rect">
            <a:avLst/>
          </a:prstGeom>
        </p:spPr>
      </p:pic>
    </p:spTree>
    <p:extLst>
      <p:ext uri="{BB962C8B-B14F-4D97-AF65-F5344CB8AC3E}">
        <p14:creationId xmlns:p14="http://schemas.microsoft.com/office/powerpoint/2010/main" val="69431499"/>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656130-0D31-B7FD-D99C-149B2A74EB2F}"/>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GB" sz="2600"/>
              <a:t>The types of barriers that can prevent effective communication between the organisation and their external stakeholders</a:t>
            </a:r>
          </a:p>
        </p:txBody>
      </p:sp>
      <p:sp>
        <p:nvSpPr>
          <p:cNvPr id="8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E2440FB-FEBB-57E4-124B-62E4EC72B9FD}"/>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indent="-228600">
              <a:lnSpc>
                <a:spcPct val="90000"/>
              </a:lnSpc>
              <a:spcAft>
                <a:spcPts val="600"/>
              </a:spcAft>
              <a:buFont typeface="Arial" panose="020B0604020202020204" pitchFamily="34" charset="0"/>
              <a:buChar char="•"/>
            </a:pPr>
            <a:r>
              <a:rPr lang="en-US" sz="2200">
                <a:ea typeface="+mn-lt"/>
                <a:cs typeface="+mn-lt"/>
              </a:rPr>
              <a:t>There are many external stakeholders, including patients, insurance companies, pharmaceutical companies, and medical equipment manufacturers.</a:t>
            </a:r>
          </a:p>
          <a:p>
            <a:br>
              <a:rPr lang="en-US"/>
            </a:br>
            <a:endParaRPr lang="en-US">
              <a:cs typeface="Calibri" panose="020F0502020204030204"/>
            </a:endParaRPr>
          </a:p>
          <a:p>
            <a:pPr>
              <a:buFont typeface="Arial" panose="020B0604020202020204" pitchFamily="34" charset="0"/>
              <a:buChar char="•"/>
            </a:pPr>
            <a:r>
              <a:rPr lang="en" sz="2200">
                <a:ea typeface="+mn-lt"/>
                <a:cs typeface="+mn-lt"/>
              </a:rPr>
              <a:t> Known for his work on stakeholder theory and business ethics, Freeman (1984) advocated that businesses should build their strategy around their relationships with key stakeholders.</a:t>
            </a:r>
            <a:endParaRPr lang="en" sz="2200" b="1">
              <a:cs typeface="Calibri"/>
            </a:endParaRPr>
          </a:p>
          <a:p>
            <a:pPr indent="-228600">
              <a:lnSpc>
                <a:spcPct val="90000"/>
              </a:lnSpc>
              <a:spcAft>
                <a:spcPts val="600"/>
              </a:spcAft>
              <a:buFont typeface="Arial" panose="020B0604020202020204" pitchFamily="34" charset="0"/>
              <a:buChar char="•"/>
            </a:pPr>
            <a:endParaRPr lang="en-US" sz="2200">
              <a:ea typeface="+mn-lt"/>
              <a:cs typeface="+mn-lt"/>
            </a:endParaRPr>
          </a:p>
          <a:p>
            <a:pPr indent="-228600">
              <a:lnSpc>
                <a:spcPct val="90000"/>
              </a:lnSpc>
              <a:spcAft>
                <a:spcPts val="600"/>
              </a:spcAft>
              <a:buFont typeface="Arial" panose="020B0604020202020204" pitchFamily="34" charset="0"/>
              <a:buChar char="•"/>
            </a:pPr>
            <a:endParaRPr lang="en-US" sz="2200">
              <a:ea typeface="+mn-lt"/>
              <a:cs typeface="+mn-lt"/>
            </a:endParaRPr>
          </a:p>
          <a:p>
            <a:pPr indent="-228600">
              <a:lnSpc>
                <a:spcPct val="90000"/>
              </a:lnSpc>
              <a:spcAft>
                <a:spcPts val="600"/>
              </a:spcAft>
              <a:buFont typeface="Arial" panose="020B0604020202020204" pitchFamily="34" charset="0"/>
              <a:buChar char="•"/>
            </a:pPr>
            <a:endParaRPr lang="en-US" sz="2200">
              <a:ea typeface="+mn-lt"/>
              <a:cs typeface="+mn-lt"/>
            </a:endParaRPr>
          </a:p>
        </p:txBody>
      </p:sp>
      <p:pic>
        <p:nvPicPr>
          <p:cNvPr id="5" name="Picture 4" descr="3D rendering of game pieces tied together with a rope">
            <a:extLst>
              <a:ext uri="{FF2B5EF4-FFF2-40B4-BE49-F238E27FC236}">
                <a16:creationId xmlns:a16="http://schemas.microsoft.com/office/drawing/2014/main" id="{4B8656E2-6EA7-3BA1-7921-DC7373C93E74}"/>
              </a:ext>
            </a:extLst>
          </p:cNvPr>
          <p:cNvPicPr>
            <a:picLocks noChangeAspect="1"/>
          </p:cNvPicPr>
          <p:nvPr/>
        </p:nvPicPr>
        <p:blipFill rotWithShape="1">
          <a:blip r:embed="rId3"/>
          <a:srcRect r="2477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5678448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6BF4F81-CE79-4A24-860D-9959FF716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9278" y="484632"/>
            <a:ext cx="4189913" cy="5852642"/>
          </a:xfrm>
          <a:prstGeom prst="rect">
            <a:avLst/>
          </a:prstGeom>
          <a:solidFill>
            <a:schemeClr val="bg2"/>
          </a:solidFill>
          <a:ln w="1270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2248F2-6AD6-2A7B-794B-42638E6B969A}"/>
              </a:ext>
            </a:extLst>
          </p:cNvPr>
          <p:cNvSpPr>
            <a:spLocks noGrp="1"/>
          </p:cNvSpPr>
          <p:nvPr>
            <p:ph type="title"/>
          </p:nvPr>
        </p:nvSpPr>
        <p:spPr>
          <a:xfrm>
            <a:off x="537862" y="580396"/>
            <a:ext cx="3911307" cy="1889452"/>
          </a:xfrm>
        </p:spPr>
        <p:txBody>
          <a:bodyPr>
            <a:normAutofit/>
          </a:bodyPr>
          <a:lstStyle/>
          <a:p>
            <a:r>
              <a:rPr lang="en-US" sz="2500" dirty="0">
                <a:cs typeface="Calibri Light"/>
              </a:rPr>
              <a:t>There are specific items that can  prevent effective communication within an </a:t>
            </a:r>
            <a:r>
              <a:rPr lang="en-GB" sz="2500" dirty="0">
                <a:cs typeface="Calibri Light"/>
              </a:rPr>
              <a:t>organisation</a:t>
            </a:r>
            <a:r>
              <a:rPr lang="en-US" sz="2500" dirty="0">
                <a:cs typeface="Calibri Light"/>
              </a:rPr>
              <a:t> such as:</a:t>
            </a:r>
            <a:endParaRPr lang="en-US" sz="2500" dirty="0"/>
          </a:p>
        </p:txBody>
      </p:sp>
      <p:sp>
        <p:nvSpPr>
          <p:cNvPr id="21" name="Content Placeholder 20">
            <a:extLst>
              <a:ext uri="{FF2B5EF4-FFF2-40B4-BE49-F238E27FC236}">
                <a16:creationId xmlns:a16="http://schemas.microsoft.com/office/drawing/2014/main" id="{A272F3A5-8A5B-9995-CA1E-24B67593B8CB}"/>
              </a:ext>
            </a:extLst>
          </p:cNvPr>
          <p:cNvSpPr>
            <a:spLocks noGrp="1"/>
          </p:cNvSpPr>
          <p:nvPr>
            <p:ph idx="1"/>
          </p:nvPr>
        </p:nvSpPr>
        <p:spPr>
          <a:xfrm>
            <a:off x="710390" y="2630161"/>
            <a:ext cx="3738780" cy="3546801"/>
          </a:xfrm>
        </p:spPr>
        <p:txBody>
          <a:bodyPr vert="horz" lIns="91440" tIns="45720" rIns="91440" bIns="45720" rtlCol="0" anchor="t">
            <a:normAutofit/>
          </a:bodyPr>
          <a:lstStyle/>
          <a:p>
            <a:r>
              <a:rPr lang="en-US" sz="2000" dirty="0">
                <a:cs typeface="Calibri"/>
              </a:rPr>
              <a:t>National Culture</a:t>
            </a:r>
          </a:p>
          <a:p>
            <a:r>
              <a:rPr lang="en-US" sz="2000" dirty="0">
                <a:cs typeface="Calibri"/>
              </a:rPr>
              <a:t>Language</a:t>
            </a:r>
          </a:p>
          <a:p>
            <a:r>
              <a:rPr lang="en-US" sz="2000" dirty="0">
                <a:cs typeface="Calibri"/>
              </a:rPr>
              <a:t>Defensiveness</a:t>
            </a:r>
          </a:p>
          <a:p>
            <a:r>
              <a:rPr lang="en-US" sz="2000" dirty="0">
                <a:cs typeface="Calibri"/>
              </a:rPr>
              <a:t>Filtering</a:t>
            </a:r>
          </a:p>
          <a:p>
            <a:r>
              <a:rPr lang="en-US" sz="2000" dirty="0">
                <a:cs typeface="Calibri"/>
              </a:rPr>
              <a:t>Emotions</a:t>
            </a:r>
          </a:p>
          <a:p>
            <a:r>
              <a:rPr lang="en-US" sz="2000" dirty="0">
                <a:cs typeface="Calibri"/>
              </a:rPr>
              <a:t>Information Overload</a:t>
            </a:r>
          </a:p>
          <a:p>
            <a:pPr marL="0" indent="0">
              <a:buNone/>
            </a:pPr>
            <a:endParaRPr lang="en-US" sz="2000" dirty="0">
              <a:cs typeface="Calibri"/>
            </a:endParaRPr>
          </a:p>
          <a:p>
            <a:pPr marL="0" indent="0">
              <a:buNone/>
            </a:pPr>
            <a:endParaRPr lang="en-US" sz="2000" dirty="0">
              <a:cs typeface="Calibri"/>
            </a:endParaRPr>
          </a:p>
        </p:txBody>
      </p:sp>
      <p:pic>
        <p:nvPicPr>
          <p:cNvPr id="18" name="Picture 17" descr="A 3D pattern of ring shapes connected by lines">
            <a:extLst>
              <a:ext uri="{FF2B5EF4-FFF2-40B4-BE49-F238E27FC236}">
                <a16:creationId xmlns:a16="http://schemas.microsoft.com/office/drawing/2014/main" id="{04E1B27B-5567-69A8-F53F-9CB7260EC170}"/>
              </a:ext>
            </a:extLst>
          </p:cNvPr>
          <p:cNvPicPr>
            <a:picLocks noChangeAspect="1"/>
          </p:cNvPicPr>
          <p:nvPr/>
        </p:nvPicPr>
        <p:blipFill rotWithShape="1">
          <a:blip r:embed="rId2"/>
          <a:srcRect l="562" r="36945" b="-1"/>
          <a:stretch/>
        </p:blipFill>
        <p:spPr>
          <a:xfrm>
            <a:off x="5170507" y="484633"/>
            <a:ext cx="6542215" cy="5888736"/>
          </a:xfrm>
          <a:prstGeom prst="rect">
            <a:avLst/>
          </a:prstGeom>
        </p:spPr>
      </p:pic>
    </p:spTree>
    <p:extLst>
      <p:ext uri="{BB962C8B-B14F-4D97-AF65-F5344CB8AC3E}">
        <p14:creationId xmlns:p14="http://schemas.microsoft.com/office/powerpoint/2010/main" val="6116859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2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DE886778-FFB3-DD39-EE01-466BE2F28A07}"/>
              </a:ext>
            </a:extLst>
          </p:cNvPr>
          <p:cNvPicPr>
            <a:picLocks noChangeAspect="1"/>
          </p:cNvPicPr>
          <p:nvPr/>
        </p:nvPicPr>
        <p:blipFill rotWithShape="1">
          <a:blip r:embed="rId2"/>
          <a:srcRect l="22632" r="18726"/>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70CF6FEC-D287-67A0-E160-D2F5BD70DBEB}"/>
              </a:ext>
            </a:extLst>
          </p:cNvPr>
          <p:cNvSpPr>
            <a:spLocks noGrp="1"/>
          </p:cNvSpPr>
          <p:nvPr>
            <p:ph idx="1"/>
          </p:nvPr>
        </p:nvSpPr>
        <p:spPr>
          <a:xfrm>
            <a:off x="6513788" y="2333297"/>
            <a:ext cx="4840010" cy="3843666"/>
          </a:xfrm>
        </p:spPr>
        <p:txBody>
          <a:bodyPr vert="horz" lIns="91440" tIns="45720" rIns="91440" bIns="45720" rtlCol="0" anchor="t">
            <a:normAutofit/>
          </a:bodyPr>
          <a:lstStyle/>
          <a:p>
            <a:pPr>
              <a:lnSpc>
                <a:spcPct val="100000"/>
              </a:lnSpc>
            </a:pPr>
            <a:r>
              <a:rPr lang="en-US" sz="2000">
                <a:latin typeface="Arial"/>
                <a:ea typeface="+mn-lt"/>
                <a:cs typeface="+mn-lt"/>
              </a:rPr>
              <a:t>People often encounter barriers when they try to join forces to achieve the same goals. Individuals differ in terms of their background, experience, mood, and expectations, so getting to know one another can be a frustrating process as differences are identified and dealt with (Quill 1995).</a:t>
            </a:r>
            <a:endParaRPr lang="en-US" sz="2000">
              <a:latin typeface="Arial"/>
              <a:cs typeface="Arial"/>
            </a:endParaRPr>
          </a:p>
        </p:txBody>
      </p:sp>
    </p:spTree>
    <p:extLst>
      <p:ext uri="{BB962C8B-B14F-4D97-AF65-F5344CB8AC3E}">
        <p14:creationId xmlns:p14="http://schemas.microsoft.com/office/powerpoint/2010/main" val="240023353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09821A95-4AEC-48B6-A584-7555C9056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9D8A54-C342-A9FF-1F20-0EBF34274A9F}"/>
              </a:ext>
            </a:extLst>
          </p:cNvPr>
          <p:cNvSpPr>
            <a:spLocks noGrp="1"/>
          </p:cNvSpPr>
          <p:nvPr>
            <p:ph type="title"/>
          </p:nvPr>
        </p:nvSpPr>
        <p:spPr>
          <a:xfrm>
            <a:off x="1271588" y="662399"/>
            <a:ext cx="10153650" cy="1494000"/>
          </a:xfrm>
        </p:spPr>
        <p:txBody>
          <a:bodyPr vert="horz" lIns="91440" tIns="45720" rIns="91440" bIns="45720" rtlCol="0" anchor="t">
            <a:normAutofit/>
          </a:bodyPr>
          <a:lstStyle/>
          <a:p>
            <a:r>
              <a:rPr lang="en-US" sz="3400" dirty="0"/>
              <a:t>What are the channels of communication used by the organization and channels that can be used to improve communication?</a:t>
            </a:r>
          </a:p>
        </p:txBody>
      </p:sp>
      <p:grpSp>
        <p:nvGrpSpPr>
          <p:cNvPr id="23" name="Group 17">
            <a:extLst>
              <a:ext uri="{FF2B5EF4-FFF2-40B4-BE49-F238E27FC236}">
                <a16:creationId xmlns:a16="http://schemas.microsoft.com/office/drawing/2014/main" id="{69996FAB-012A-4B0F-A158-D21B9D459F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9" name="Freeform 6">
              <a:extLst>
                <a:ext uri="{FF2B5EF4-FFF2-40B4-BE49-F238E27FC236}">
                  <a16:creationId xmlns:a16="http://schemas.microsoft.com/office/drawing/2014/main" id="{E1CDEC00-6E40-4AC1-B45A-15954C78D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20" name="Freeform 6">
              <a:extLst>
                <a:ext uri="{FF2B5EF4-FFF2-40B4-BE49-F238E27FC236}">
                  <a16:creationId xmlns:a16="http://schemas.microsoft.com/office/drawing/2014/main" id="{8BF78D31-BD66-4296-ABEF-9492C4222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US" dirty="0"/>
            </a:p>
          </p:txBody>
        </p:sp>
      </p:grpSp>
      <p:sp>
        <p:nvSpPr>
          <p:cNvPr id="3" name="TextBox 2">
            <a:extLst>
              <a:ext uri="{FF2B5EF4-FFF2-40B4-BE49-F238E27FC236}">
                <a16:creationId xmlns:a16="http://schemas.microsoft.com/office/drawing/2014/main" id="{D5B9506E-AD54-F76E-B61D-B3D51F063EF8}"/>
              </a:ext>
            </a:extLst>
          </p:cNvPr>
          <p:cNvSpPr txBox="1"/>
          <p:nvPr/>
        </p:nvSpPr>
        <p:spPr>
          <a:xfrm>
            <a:off x="1266055" y="2286001"/>
            <a:ext cx="6360953" cy="410359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1700" dirty="0">
                <a:solidFill>
                  <a:schemeClr val="tx1">
                    <a:alpha val="60000"/>
                  </a:schemeClr>
                </a:solidFill>
                <a:latin typeface="Arial"/>
                <a:cs typeface="Arial"/>
              </a:rPr>
              <a:t>Verbal communication.</a:t>
            </a:r>
          </a:p>
          <a:p>
            <a:pPr marL="285750" indent="-228600">
              <a:lnSpc>
                <a:spcPct val="90000"/>
              </a:lnSpc>
              <a:spcAft>
                <a:spcPts val="600"/>
              </a:spcAft>
              <a:buFont typeface="Arial" panose="020B0604020202020204" pitchFamily="34" charset="0"/>
              <a:buChar char="•"/>
            </a:pPr>
            <a:r>
              <a:rPr lang="en-US" sz="1700" dirty="0">
                <a:solidFill>
                  <a:schemeClr val="tx1">
                    <a:alpha val="60000"/>
                  </a:schemeClr>
                </a:solidFill>
                <a:latin typeface="Arial"/>
                <a:cs typeface="Arial"/>
              </a:rPr>
              <a:t>Non-verbal communication (or body language).</a:t>
            </a:r>
          </a:p>
          <a:p>
            <a:pPr marL="285750" indent="-228600">
              <a:lnSpc>
                <a:spcPct val="90000"/>
              </a:lnSpc>
              <a:spcAft>
                <a:spcPts val="600"/>
              </a:spcAft>
              <a:buFont typeface="Arial" panose="020B0604020202020204" pitchFamily="34" charset="0"/>
              <a:buChar char="•"/>
            </a:pPr>
            <a:r>
              <a:rPr lang="en-US" sz="1700" dirty="0">
                <a:solidFill>
                  <a:schemeClr val="tx1">
                    <a:alpha val="60000"/>
                  </a:schemeClr>
                </a:solidFill>
                <a:latin typeface="Arial"/>
                <a:cs typeface="Arial"/>
              </a:rPr>
              <a:t>Written communication.</a:t>
            </a:r>
          </a:p>
          <a:p>
            <a:pPr marL="285750" indent="-228600">
              <a:lnSpc>
                <a:spcPct val="90000"/>
              </a:lnSpc>
              <a:spcAft>
                <a:spcPts val="600"/>
              </a:spcAft>
              <a:buFont typeface="Arial" panose="020B0604020202020204" pitchFamily="34" charset="0"/>
              <a:buChar char="•"/>
            </a:pPr>
            <a:r>
              <a:rPr lang="en-US" sz="1700" dirty="0">
                <a:solidFill>
                  <a:schemeClr val="tx1">
                    <a:alpha val="60000"/>
                  </a:schemeClr>
                </a:solidFill>
                <a:latin typeface="Arial"/>
                <a:cs typeface="Arial"/>
              </a:rPr>
              <a:t>Formal communication.</a:t>
            </a:r>
          </a:p>
          <a:p>
            <a:pPr marL="57150">
              <a:lnSpc>
                <a:spcPct val="90000"/>
              </a:lnSpc>
              <a:spcAft>
                <a:spcPts val="600"/>
              </a:spcAft>
            </a:pPr>
            <a:endParaRPr lang="en-US" sz="1700" dirty="0">
              <a:solidFill>
                <a:srgbClr val="000000">
                  <a:alpha val="60000"/>
                </a:srgbClr>
              </a:solidFill>
              <a:latin typeface="Arial"/>
              <a:cs typeface="Arial"/>
            </a:endParaRPr>
          </a:p>
          <a:p>
            <a:pPr marL="285750" indent="-228600">
              <a:lnSpc>
                <a:spcPct val="90000"/>
              </a:lnSpc>
              <a:spcAft>
                <a:spcPts val="600"/>
              </a:spcAft>
              <a:buFont typeface="Arial" panose="020B0604020202020204" pitchFamily="34" charset="0"/>
              <a:buChar char="•"/>
            </a:pPr>
            <a:endParaRPr lang="en-US" sz="1700" dirty="0">
              <a:solidFill>
                <a:schemeClr val="tx1">
                  <a:alpha val="60000"/>
                </a:schemeClr>
              </a:solidFill>
              <a:latin typeface="Arial"/>
              <a:cs typeface="Arial"/>
            </a:endParaRPr>
          </a:p>
          <a:p>
            <a:pPr marL="285750" indent="-228600">
              <a:lnSpc>
                <a:spcPct val="90000"/>
              </a:lnSpc>
              <a:spcAft>
                <a:spcPts val="600"/>
              </a:spcAft>
              <a:buFont typeface="Arial" panose="020B0604020202020204" pitchFamily="34" charset="0"/>
              <a:buChar char="•"/>
            </a:pPr>
            <a:endParaRPr lang="en-US" sz="1700" dirty="0">
              <a:solidFill>
                <a:schemeClr val="tx1">
                  <a:alpha val="60000"/>
                </a:schemeClr>
              </a:solidFill>
              <a:latin typeface="Arial"/>
              <a:cs typeface="Arial"/>
            </a:endParaRPr>
          </a:p>
          <a:p>
            <a:pPr>
              <a:lnSpc>
                <a:spcPct val="90000"/>
              </a:lnSpc>
              <a:spcAft>
                <a:spcPts val="600"/>
              </a:spcAft>
            </a:pPr>
            <a:r>
              <a:rPr lang="en-US" sz="1700" dirty="0">
                <a:solidFill>
                  <a:schemeClr val="tx1">
                    <a:alpha val="60000"/>
                  </a:schemeClr>
                </a:solidFill>
                <a:latin typeface="Arial"/>
                <a:cs typeface="Arial"/>
              </a:rPr>
              <a:t> "The channel is the ‘pipe’ along which a message is conveyed, and there are a wide variety of different communication channels available, from basic face-to-face conversation, through to telecommunication channels like the telephone or e-mail, and computational channels like the medical record" (</a:t>
            </a:r>
            <a:r>
              <a:rPr lang="en-US" sz="1700" dirty="0" err="1">
                <a:solidFill>
                  <a:schemeClr val="tx1">
                    <a:alpha val="60000"/>
                  </a:schemeClr>
                </a:solidFill>
                <a:latin typeface="Arial"/>
                <a:cs typeface="Arial"/>
              </a:rPr>
              <a:t>Coiera</a:t>
            </a:r>
            <a:r>
              <a:rPr lang="en-US" sz="1700" dirty="0">
                <a:solidFill>
                  <a:schemeClr val="tx1">
                    <a:alpha val="60000"/>
                  </a:schemeClr>
                </a:solidFill>
                <a:latin typeface="Arial"/>
                <a:cs typeface="Arial"/>
              </a:rPr>
              <a:t>, 2006, p. 89).</a:t>
            </a:r>
            <a:endParaRPr lang="en-US" sz="1700" dirty="0">
              <a:solidFill>
                <a:srgbClr val="000000">
                  <a:alpha val="60000"/>
                </a:srgbClr>
              </a:solidFill>
              <a:latin typeface="Arial"/>
              <a:cs typeface="Arial"/>
            </a:endParaRPr>
          </a:p>
        </p:txBody>
      </p:sp>
      <p:pic>
        <p:nvPicPr>
          <p:cNvPr id="5" name="Picture 4" descr="Multi-coloured dialogue boxes">
            <a:extLst>
              <a:ext uri="{FF2B5EF4-FFF2-40B4-BE49-F238E27FC236}">
                <a16:creationId xmlns:a16="http://schemas.microsoft.com/office/drawing/2014/main" id="{8EC2146E-6728-49AD-3425-96BF4E3618AD}"/>
              </a:ext>
            </a:extLst>
          </p:cNvPr>
          <p:cNvPicPr>
            <a:picLocks noChangeAspect="1"/>
          </p:cNvPicPr>
          <p:nvPr/>
        </p:nvPicPr>
        <p:blipFill rotWithShape="1">
          <a:blip r:embed="rId3"/>
          <a:srcRect l="9170" r="13235"/>
          <a:stretch/>
        </p:blipFill>
        <p:spPr>
          <a:xfrm>
            <a:off x="7754811" y="2197353"/>
            <a:ext cx="3860171" cy="3855489"/>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p:spPr>
      </p:pic>
    </p:spTree>
    <p:extLst>
      <p:ext uri="{BB962C8B-B14F-4D97-AF65-F5344CB8AC3E}">
        <p14:creationId xmlns:p14="http://schemas.microsoft.com/office/powerpoint/2010/main" val="121048051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74BA50-AF5F-045A-A50F-E60BA3D7CFF8}"/>
              </a:ext>
            </a:extLst>
          </p:cNvPr>
          <p:cNvSpPr>
            <a:spLocks noGrp="1"/>
          </p:cNvSpPr>
          <p:nvPr>
            <p:ph idx="1"/>
          </p:nvPr>
        </p:nvSpPr>
        <p:spPr>
          <a:xfrm>
            <a:off x="296659" y="608725"/>
            <a:ext cx="6781679" cy="5706063"/>
          </a:xfrm>
        </p:spPr>
        <p:txBody>
          <a:bodyPr vert="horz" lIns="91440" tIns="45720" rIns="91440" bIns="45720" rtlCol="0" anchor="t">
            <a:noAutofit/>
          </a:bodyPr>
          <a:lstStyle/>
          <a:p>
            <a:pPr marL="0" indent="0">
              <a:buNone/>
            </a:pPr>
            <a:r>
              <a:rPr lang="en-US" sz="1800" dirty="0">
                <a:latin typeface="Arial"/>
                <a:ea typeface="+mn-lt"/>
                <a:cs typeface="+mn-lt"/>
              </a:rPr>
              <a:t>Channels of communication can then be improved by:</a:t>
            </a:r>
            <a:endParaRPr lang="en-US" sz="1800" dirty="0">
              <a:latin typeface="Arial"/>
              <a:cs typeface="Arial"/>
            </a:endParaRPr>
          </a:p>
          <a:p>
            <a:endParaRPr lang="en-US" sz="1800" dirty="0">
              <a:latin typeface="Arial"/>
              <a:cs typeface="Calibri"/>
            </a:endParaRPr>
          </a:p>
          <a:p>
            <a:r>
              <a:rPr lang="en-GB" sz="1800" dirty="0">
                <a:latin typeface="Arial"/>
                <a:cs typeface="Calibri"/>
              </a:rPr>
              <a:t>Prioritising</a:t>
            </a:r>
            <a:r>
              <a:rPr lang="en-US" sz="1800" dirty="0">
                <a:latin typeface="Arial"/>
                <a:cs typeface="Calibri"/>
              </a:rPr>
              <a:t> face-face communication</a:t>
            </a:r>
            <a:endParaRPr lang="en-US" sz="1800" dirty="0">
              <a:latin typeface="Arial"/>
              <a:cs typeface="Arial"/>
            </a:endParaRPr>
          </a:p>
          <a:p>
            <a:endParaRPr lang="en-US" sz="1800" dirty="0">
              <a:latin typeface="Arial"/>
              <a:cs typeface="Arial"/>
            </a:endParaRPr>
          </a:p>
          <a:p>
            <a:r>
              <a:rPr lang="en-US" sz="1800" dirty="0">
                <a:latin typeface="Arial"/>
                <a:cs typeface="Arial"/>
              </a:rPr>
              <a:t>Encouraging Mobile Collaboration for Effective Communication Between Healthcare Professionals</a:t>
            </a:r>
          </a:p>
          <a:p>
            <a:endParaRPr lang="en-US" sz="1800" dirty="0">
              <a:latin typeface="Arial"/>
              <a:cs typeface="Calibri"/>
            </a:endParaRPr>
          </a:p>
          <a:p>
            <a:r>
              <a:rPr lang="en-US" sz="1800" dirty="0">
                <a:latin typeface="Arial"/>
                <a:cs typeface="Calibri"/>
              </a:rPr>
              <a:t>Following for simple steps to improve listening performance: observe, focus, knowledge, respect. </a:t>
            </a:r>
          </a:p>
          <a:p>
            <a:endParaRPr lang="en-US" sz="1800" dirty="0">
              <a:latin typeface="Arial"/>
              <a:cs typeface="Calibri"/>
            </a:endParaRPr>
          </a:p>
          <a:p>
            <a:pPr marL="0" indent="0">
              <a:buNone/>
            </a:pPr>
            <a:r>
              <a:rPr lang="en-GB" sz="1800" err="1">
                <a:latin typeface="Arial"/>
                <a:ea typeface="+mn-lt"/>
                <a:cs typeface="Arial"/>
              </a:rPr>
              <a:t>Bounsang</a:t>
            </a:r>
            <a:r>
              <a:rPr lang="en-GB" sz="1800" dirty="0">
                <a:latin typeface="Arial"/>
                <a:ea typeface="+mn-lt"/>
                <a:cs typeface="Arial"/>
              </a:rPr>
              <a:t> et al (2016) discovered t</a:t>
            </a:r>
            <a:r>
              <a:rPr lang="en-US" sz="1800" dirty="0">
                <a:latin typeface="Arial"/>
                <a:ea typeface="+mn-lt"/>
                <a:cs typeface="+mn-lt"/>
              </a:rPr>
              <a:t>here is a statistically significant link between finding health information on the Internet and improved health status, proving that using the Internet as a source of health information has positive effects on health .</a:t>
            </a:r>
            <a:endParaRPr lang="en-US" sz="1800" dirty="0">
              <a:latin typeface="Arial"/>
              <a:cs typeface="Calibri"/>
            </a:endParaRPr>
          </a:p>
          <a:p>
            <a:endParaRPr lang="en-US" sz="1100">
              <a:latin typeface="Arial"/>
              <a:cs typeface="Calibri"/>
            </a:endParaRPr>
          </a:p>
        </p:txBody>
      </p:sp>
      <p:sp>
        <p:nvSpPr>
          <p:cNvPr id="36" name="Rectangle 3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3" descr="A picture containing wheel, transport&#10;&#10;Description automatically generated">
            <a:extLst>
              <a:ext uri="{FF2B5EF4-FFF2-40B4-BE49-F238E27FC236}">
                <a16:creationId xmlns:a16="http://schemas.microsoft.com/office/drawing/2014/main" id="{73BB5B84-1080-69BA-B7BB-E71D40622B7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75967" y="1889406"/>
            <a:ext cx="4170530" cy="3111080"/>
          </a:xfrm>
          <a:prstGeom prst="rect">
            <a:avLst/>
          </a:prstGeom>
        </p:spPr>
      </p:pic>
    </p:spTree>
    <p:extLst>
      <p:ext uri="{BB962C8B-B14F-4D97-AF65-F5344CB8AC3E}">
        <p14:creationId xmlns:p14="http://schemas.microsoft.com/office/powerpoint/2010/main" val="58887039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a puzzle piece">
            <a:extLst>
              <a:ext uri="{FF2B5EF4-FFF2-40B4-BE49-F238E27FC236}">
                <a16:creationId xmlns:a16="http://schemas.microsoft.com/office/drawing/2014/main" id="{D6DC3B5C-37F7-79E4-D214-D80AAFD74308}"/>
              </a:ext>
            </a:extLst>
          </p:cNvPr>
          <p:cNvPicPr>
            <a:picLocks noChangeAspect="1"/>
          </p:cNvPicPr>
          <p:nvPr/>
        </p:nvPicPr>
        <p:blipFill rotWithShape="1">
          <a:blip r:embed="rId3"/>
          <a:srcRect t="9091" r="22149" b="1"/>
          <a:stretch/>
        </p:blipFill>
        <p:spPr>
          <a:xfrm>
            <a:off x="3523488" y="10"/>
            <a:ext cx="8668512" cy="6857990"/>
          </a:xfrm>
          <a:prstGeom prst="rect">
            <a:avLst/>
          </a:prstGeom>
        </p:spPr>
      </p:pic>
      <p:sp>
        <p:nvSpPr>
          <p:cNvPr id="18" name="Rectangle 17">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17C59B-BAF4-AD6C-8DEF-EEDE58B1F3F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Teamwork evaluation</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2853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A4AFB157-1AB4-D83B-8232-BD019E56B26A}"/>
              </a:ext>
            </a:extLst>
          </p:cNvPr>
          <p:cNvGraphicFramePr>
            <a:graphicFrameLocks noGrp="1"/>
          </p:cNvGraphicFramePr>
          <p:nvPr>
            <p:ph idx="1"/>
            <p:extLst>
              <p:ext uri="{D42A27DB-BD31-4B8C-83A1-F6EECF244321}">
                <p14:modId xmlns:p14="http://schemas.microsoft.com/office/powerpoint/2010/main" val="1356513043"/>
              </p:ext>
            </p:extLst>
          </p:nvPr>
        </p:nvGraphicFramePr>
        <p:xfrm>
          <a:off x="833886" y="675735"/>
          <a:ext cx="10515598" cy="5534053"/>
        </p:xfrm>
        <a:graphic>
          <a:graphicData uri="http://schemas.openxmlformats.org/drawingml/2006/table">
            <a:tbl>
              <a:tblPr firstRow="1" bandRow="1">
                <a:tableStyleId>{5C22544A-7EE6-4342-B048-85BDC9FD1C3A}</a:tableStyleId>
              </a:tblPr>
              <a:tblGrid>
                <a:gridCol w="4036978">
                  <a:extLst>
                    <a:ext uri="{9D8B030D-6E8A-4147-A177-3AD203B41FA5}">
                      <a16:colId xmlns:a16="http://schemas.microsoft.com/office/drawing/2014/main" val="1430085825"/>
                    </a:ext>
                  </a:extLst>
                </a:gridCol>
                <a:gridCol w="6478620">
                  <a:extLst>
                    <a:ext uri="{9D8B030D-6E8A-4147-A177-3AD203B41FA5}">
                      <a16:colId xmlns:a16="http://schemas.microsoft.com/office/drawing/2014/main" val="2213419438"/>
                    </a:ext>
                  </a:extLst>
                </a:gridCol>
              </a:tblGrid>
              <a:tr h="1008012">
                <a:tc>
                  <a:txBody>
                    <a:bodyPr/>
                    <a:lstStyle/>
                    <a:p>
                      <a:pPr lvl="0" algn="ctr">
                        <a:buNone/>
                      </a:pPr>
                      <a:r>
                        <a:rPr lang="en-US" sz="2800" b="1" i="0" u="none" strike="noStrike" noProof="0" dirty="0">
                          <a:latin typeface="Calibri"/>
                        </a:rPr>
                        <a:t>Teamwork Evaluation </a:t>
                      </a:r>
                      <a:endParaRPr lang="en-US" sz="2800" dirty="0"/>
                    </a:p>
                  </a:txBody>
                  <a:tcPr/>
                </a:tc>
                <a:tc>
                  <a:txBody>
                    <a:bodyPr/>
                    <a:lstStyle/>
                    <a:p>
                      <a:pPr lvl="0" algn="ctr">
                        <a:buNone/>
                      </a:pPr>
                      <a:r>
                        <a:rPr lang="en-US" sz="2800" b="1" i="0" u="none" strike="noStrike" noProof="0" dirty="0">
                          <a:latin typeface="Calibri"/>
                        </a:rPr>
                        <a:t>Team responses. </a:t>
                      </a:r>
                      <a:endParaRPr lang="en-US" sz="2800" dirty="0"/>
                    </a:p>
                  </a:txBody>
                  <a:tcPr/>
                </a:tc>
                <a:extLst>
                  <a:ext uri="{0D108BD9-81ED-4DB2-BD59-A6C34878D82A}">
                    <a16:rowId xmlns:a16="http://schemas.microsoft.com/office/drawing/2014/main" val="1808169540"/>
                  </a:ext>
                </a:extLst>
              </a:tr>
              <a:tr h="868441">
                <a:tc>
                  <a:txBody>
                    <a:bodyPr/>
                    <a:lstStyle/>
                    <a:p>
                      <a:pPr lvl="0">
                        <a:buNone/>
                      </a:pPr>
                      <a:r>
                        <a:rPr lang="en-US" sz="1800" b="0" i="0" u="none" strike="noStrike" noProof="0" dirty="0">
                          <a:latin typeface="Calibri"/>
                        </a:rPr>
                        <a:t>Who was in your team? </a:t>
                      </a:r>
                      <a:endParaRPr lang="en-US" dirty="0"/>
                    </a:p>
                  </a:txBody>
                  <a:tcPr/>
                </a:tc>
                <a:tc>
                  <a:txBody>
                    <a:bodyPr/>
                    <a:lstStyle/>
                    <a:p>
                      <a:r>
                        <a:rPr lang="en-US" dirty="0"/>
                        <a:t>Nabilla Nambiar</a:t>
                      </a:r>
                    </a:p>
                    <a:p>
                      <a:r>
                        <a:rPr lang="en-US" dirty="0"/>
                        <a:t>Stephanie Whelan</a:t>
                      </a:r>
                    </a:p>
                    <a:p>
                      <a:pPr lvl="0">
                        <a:buNone/>
                      </a:pPr>
                      <a:r>
                        <a:rPr lang="en-US" dirty="0"/>
                        <a:t>Ioan Man</a:t>
                      </a:r>
                    </a:p>
                  </a:txBody>
                  <a:tcPr/>
                </a:tc>
                <a:extLst>
                  <a:ext uri="{0D108BD9-81ED-4DB2-BD59-A6C34878D82A}">
                    <a16:rowId xmlns:a16="http://schemas.microsoft.com/office/drawing/2014/main" val="3089856617"/>
                  </a:ext>
                </a:extLst>
              </a:tr>
              <a:tr h="868441">
                <a:tc>
                  <a:txBody>
                    <a:bodyPr/>
                    <a:lstStyle/>
                    <a:p>
                      <a:pPr lvl="0">
                        <a:buNone/>
                      </a:pPr>
                      <a:r>
                        <a:rPr lang="en-US" sz="1800" b="0" i="0" u="none" strike="noStrike" noProof="0" dirty="0">
                          <a:latin typeface="Calibri"/>
                        </a:rPr>
                        <a:t>What were the key strengths of your team? </a:t>
                      </a:r>
                      <a:endParaRPr lang="en-US" dirty="0"/>
                    </a:p>
                  </a:txBody>
                  <a:tcPr/>
                </a:tc>
                <a:tc>
                  <a:txBody>
                    <a:bodyPr/>
                    <a:lstStyle/>
                    <a:p>
                      <a:r>
                        <a:rPr lang="en-US" dirty="0"/>
                        <a:t>Writing skills</a:t>
                      </a:r>
                    </a:p>
                    <a:p>
                      <a:r>
                        <a:rPr lang="en-US" dirty="0" err="1"/>
                        <a:t>Organising</a:t>
                      </a:r>
                      <a:r>
                        <a:rPr lang="en-US" dirty="0"/>
                        <a:t> skills</a:t>
                      </a:r>
                    </a:p>
                    <a:p>
                      <a:r>
                        <a:rPr lang="en-US" dirty="0"/>
                        <a:t>Internet research skills</a:t>
                      </a:r>
                    </a:p>
                  </a:txBody>
                  <a:tcPr/>
                </a:tc>
                <a:extLst>
                  <a:ext uri="{0D108BD9-81ED-4DB2-BD59-A6C34878D82A}">
                    <a16:rowId xmlns:a16="http://schemas.microsoft.com/office/drawing/2014/main" val="86593478"/>
                  </a:ext>
                </a:extLst>
              </a:tr>
              <a:tr h="868441">
                <a:tc>
                  <a:txBody>
                    <a:bodyPr/>
                    <a:lstStyle/>
                    <a:p>
                      <a:pPr lvl="0">
                        <a:buNone/>
                      </a:pPr>
                      <a:r>
                        <a:rPr lang="en-US" sz="1800" b="0" i="0" u="none" strike="noStrike" noProof="0" dirty="0">
                          <a:latin typeface="Calibri"/>
                        </a:rPr>
                        <a:t>What were the challenges that you overcame as a team?</a:t>
                      </a:r>
                      <a:endParaRPr lang="en-US" dirty="0"/>
                    </a:p>
                  </a:txBody>
                  <a:tcPr/>
                </a:tc>
                <a:tc>
                  <a:txBody>
                    <a:bodyPr/>
                    <a:lstStyle/>
                    <a:p>
                      <a:r>
                        <a:rPr lang="en-US" dirty="0"/>
                        <a:t>Communicating effectively through different methods</a:t>
                      </a:r>
                    </a:p>
                    <a:p>
                      <a:pPr lvl="0">
                        <a:buNone/>
                      </a:pPr>
                      <a:r>
                        <a:rPr lang="en-US" dirty="0"/>
                        <a:t>Work allocation</a:t>
                      </a:r>
                    </a:p>
                    <a:p>
                      <a:pPr lvl="0">
                        <a:buNone/>
                      </a:pPr>
                      <a:r>
                        <a:rPr lang="en-US" dirty="0"/>
                        <a:t>collaborating</a:t>
                      </a:r>
                    </a:p>
                  </a:txBody>
                  <a:tcPr/>
                </a:tc>
                <a:extLst>
                  <a:ext uri="{0D108BD9-81ED-4DB2-BD59-A6C34878D82A}">
                    <a16:rowId xmlns:a16="http://schemas.microsoft.com/office/drawing/2014/main" val="1648299312"/>
                  </a:ext>
                </a:extLst>
              </a:tr>
              <a:tr h="868441">
                <a:tc>
                  <a:txBody>
                    <a:bodyPr/>
                    <a:lstStyle/>
                    <a:p>
                      <a:pPr lvl="0">
                        <a:buNone/>
                      </a:pPr>
                      <a:r>
                        <a:rPr lang="en-US" sz="1800" b="0" i="0" u="none" strike="noStrike" noProof="0" dirty="0">
                          <a:latin typeface="Calibri"/>
                        </a:rPr>
                        <a:t>What would you do differently if you worked as a team again?</a:t>
                      </a:r>
                      <a:endParaRPr lang="en-US" dirty="0"/>
                    </a:p>
                  </a:txBody>
                  <a:tcPr/>
                </a:tc>
                <a:tc>
                  <a:txBody>
                    <a:bodyPr/>
                    <a:lstStyle/>
                    <a:p>
                      <a:r>
                        <a:rPr lang="en-US" dirty="0"/>
                        <a:t>Ensure every member is willing to work as a team</a:t>
                      </a:r>
                    </a:p>
                    <a:p>
                      <a:pPr lvl="0">
                        <a:buNone/>
                      </a:pPr>
                      <a:r>
                        <a:rPr lang="en-US" dirty="0"/>
                        <a:t>Establish a team leader and all agree upon it</a:t>
                      </a:r>
                    </a:p>
                    <a:p>
                      <a:pPr lvl="0">
                        <a:buNone/>
                      </a:pPr>
                      <a:r>
                        <a:rPr lang="en-US" dirty="0"/>
                        <a:t>Share workload more evenly</a:t>
                      </a:r>
                    </a:p>
                  </a:txBody>
                  <a:tcPr/>
                </a:tc>
                <a:extLst>
                  <a:ext uri="{0D108BD9-81ED-4DB2-BD59-A6C34878D82A}">
                    <a16:rowId xmlns:a16="http://schemas.microsoft.com/office/drawing/2014/main" val="221825530"/>
                  </a:ext>
                </a:extLst>
              </a:tr>
              <a:tr h="868441">
                <a:tc>
                  <a:txBody>
                    <a:bodyPr/>
                    <a:lstStyle/>
                    <a:p>
                      <a:pPr lvl="0">
                        <a:buNone/>
                      </a:pPr>
                      <a:r>
                        <a:rPr lang="en-US" sz="1800" b="0" i="0" u="none" strike="noStrike" noProof="0" dirty="0">
                          <a:latin typeface="Calibri"/>
                        </a:rPr>
                        <a:t>How would you rate your team working? Out of 10? </a:t>
                      </a:r>
                      <a:endParaRPr lang="en-US" dirty="0"/>
                    </a:p>
                  </a:txBody>
                  <a:tcPr/>
                </a:tc>
                <a:tc>
                  <a:txBody>
                    <a:bodyPr/>
                    <a:lstStyle/>
                    <a:p>
                      <a:r>
                        <a:rPr lang="en-US" dirty="0"/>
                        <a:t>7</a:t>
                      </a:r>
                    </a:p>
                    <a:p>
                      <a:pPr lvl="0">
                        <a:buNone/>
                      </a:pPr>
                      <a:r>
                        <a:rPr lang="en-US" dirty="0"/>
                        <a:t>Steph: 7</a:t>
                      </a:r>
                    </a:p>
                  </a:txBody>
                  <a:tcPr/>
                </a:tc>
                <a:extLst>
                  <a:ext uri="{0D108BD9-81ED-4DB2-BD59-A6C34878D82A}">
                    <a16:rowId xmlns:a16="http://schemas.microsoft.com/office/drawing/2014/main" val="292061979"/>
                  </a:ext>
                </a:extLst>
              </a:tr>
            </a:tbl>
          </a:graphicData>
        </a:graphic>
      </p:graphicFrame>
    </p:spTree>
    <p:extLst>
      <p:ext uri="{BB962C8B-B14F-4D97-AF65-F5344CB8AC3E}">
        <p14:creationId xmlns:p14="http://schemas.microsoft.com/office/powerpoint/2010/main" val="3217593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7F427-DF60-23B4-0AF8-2EBF945C6D28}"/>
              </a:ext>
            </a:extLst>
          </p:cNvPr>
          <p:cNvSpPr>
            <a:spLocks noGrp="1"/>
          </p:cNvSpPr>
          <p:nvPr>
            <p:ph type="title"/>
          </p:nvPr>
        </p:nvSpPr>
        <p:spPr/>
        <p:txBody>
          <a:bodyPr/>
          <a:lstStyle/>
          <a:p>
            <a:r>
              <a:rPr lang="en-US" dirty="0">
                <a:latin typeface="Arial"/>
                <a:cs typeface="Calibri Light"/>
              </a:rPr>
              <a:t>References</a:t>
            </a:r>
            <a:endParaRPr lang="en-US" dirty="0">
              <a:latin typeface="Arial"/>
            </a:endParaRPr>
          </a:p>
        </p:txBody>
      </p:sp>
      <p:sp>
        <p:nvSpPr>
          <p:cNvPr id="3" name="Content Placeholder 2">
            <a:extLst>
              <a:ext uri="{FF2B5EF4-FFF2-40B4-BE49-F238E27FC236}">
                <a16:creationId xmlns:a16="http://schemas.microsoft.com/office/drawing/2014/main" id="{A715B66B-3952-1A09-745A-972FDA019344}"/>
              </a:ext>
            </a:extLst>
          </p:cNvPr>
          <p:cNvSpPr>
            <a:spLocks noGrp="1"/>
          </p:cNvSpPr>
          <p:nvPr>
            <p:ph idx="1"/>
          </p:nvPr>
        </p:nvSpPr>
        <p:spPr>
          <a:xfrm>
            <a:off x="1297797" y="1579382"/>
            <a:ext cx="10515600" cy="5113337"/>
          </a:xfrm>
        </p:spPr>
        <p:txBody>
          <a:bodyPr vert="horz" lIns="91440" tIns="45720" rIns="91440" bIns="45720" rtlCol="0" anchor="t">
            <a:noAutofit/>
          </a:bodyPr>
          <a:lstStyle/>
          <a:p>
            <a:pPr marL="457200" indent="-457200"/>
            <a:r>
              <a:rPr lang="en-GB" sz="2000" dirty="0" err="1">
                <a:latin typeface="Arial"/>
                <a:ea typeface="+mn-lt"/>
                <a:cs typeface="+mn-lt"/>
              </a:rPr>
              <a:t>Bounsang</a:t>
            </a:r>
            <a:r>
              <a:rPr lang="en-GB" sz="2000" dirty="0">
                <a:latin typeface="Arial"/>
                <a:ea typeface="+mn-lt"/>
                <a:cs typeface="+mn-lt"/>
              </a:rPr>
              <a:t>, J, Voss M, Crum, A  and Hung, M, (2016). The association between perceived health status and health information communication channels. </a:t>
            </a:r>
            <a:r>
              <a:rPr lang="en-GB" sz="2000" i="1" dirty="0">
                <a:latin typeface="Arial"/>
                <a:ea typeface="+mn-lt"/>
                <a:cs typeface="+mn-lt"/>
              </a:rPr>
              <a:t>Journal of health communication</a:t>
            </a:r>
            <a:r>
              <a:rPr lang="en-GB" sz="2000" dirty="0">
                <a:latin typeface="Arial"/>
                <a:ea typeface="+mn-lt"/>
                <a:cs typeface="+mn-lt"/>
              </a:rPr>
              <a:t>, </a:t>
            </a:r>
            <a:r>
              <a:rPr lang="en-GB" sz="2000" i="1" dirty="0">
                <a:latin typeface="Arial"/>
                <a:ea typeface="+mn-lt"/>
                <a:cs typeface="+mn-lt"/>
              </a:rPr>
              <a:t>21</a:t>
            </a:r>
            <a:r>
              <a:rPr lang="en-GB" sz="2000" dirty="0">
                <a:latin typeface="Arial"/>
                <a:ea typeface="+mn-lt"/>
                <a:cs typeface="+mn-lt"/>
              </a:rPr>
              <a:t>(11), pp.1148-1152.</a:t>
            </a:r>
          </a:p>
          <a:p>
            <a:pPr marL="457200" indent="-457200"/>
            <a:endParaRPr lang="en-GB" sz="2000" dirty="0">
              <a:latin typeface="Arial"/>
              <a:ea typeface="+mn-lt"/>
              <a:cs typeface="+mn-lt"/>
            </a:endParaRPr>
          </a:p>
          <a:p>
            <a:pPr marL="457200" indent="-457200"/>
            <a:r>
              <a:rPr lang="en-GB" sz="2000" dirty="0" err="1">
                <a:latin typeface="Arial"/>
                <a:ea typeface="+mn-lt"/>
                <a:cs typeface="+mn-lt"/>
              </a:rPr>
              <a:t>Coiera</a:t>
            </a:r>
            <a:r>
              <a:rPr lang="en-GB" sz="2000" dirty="0">
                <a:latin typeface="Arial"/>
                <a:ea typeface="+mn-lt"/>
                <a:cs typeface="+mn-lt"/>
              </a:rPr>
              <a:t>, E. (2006) 'Communication systems in healthcare', </a:t>
            </a:r>
            <a:r>
              <a:rPr lang="en-GB" sz="2000" i="1" dirty="0">
                <a:latin typeface="Arial"/>
                <a:ea typeface="+mn-lt"/>
                <a:cs typeface="+mn-lt"/>
              </a:rPr>
              <a:t>Clinical Biochemist Reviews</a:t>
            </a:r>
            <a:r>
              <a:rPr lang="en-GB" sz="2000" dirty="0">
                <a:latin typeface="Arial"/>
                <a:ea typeface="+mn-lt"/>
                <a:cs typeface="+mn-lt"/>
              </a:rPr>
              <a:t>, </a:t>
            </a:r>
            <a:r>
              <a:rPr lang="en-GB" sz="2000" i="1" dirty="0">
                <a:latin typeface="Arial"/>
                <a:ea typeface="+mn-lt"/>
                <a:cs typeface="+mn-lt"/>
              </a:rPr>
              <a:t>27</a:t>
            </a:r>
            <a:r>
              <a:rPr lang="en-GB" sz="2000" dirty="0">
                <a:latin typeface="Arial"/>
                <a:ea typeface="+mn-lt"/>
                <a:cs typeface="+mn-lt"/>
              </a:rPr>
              <a:t>(2), p.89.</a:t>
            </a:r>
            <a:endParaRPr lang="en-GB" sz="2000" dirty="0">
              <a:latin typeface="Arial"/>
              <a:cs typeface="Arial"/>
            </a:endParaRPr>
          </a:p>
          <a:p>
            <a:pPr marL="457200" indent="-457200"/>
            <a:endParaRPr lang="en-GB" sz="2000" dirty="0">
              <a:latin typeface="Arial"/>
              <a:cs typeface="Arial"/>
            </a:endParaRPr>
          </a:p>
          <a:p>
            <a:pPr marL="457200" indent="-457200"/>
            <a:r>
              <a:rPr lang="en-GB" sz="2000" dirty="0">
                <a:latin typeface="Arial"/>
                <a:cs typeface="Arial"/>
              </a:rPr>
              <a:t>Freeman, R. (1984) Strategic Management: </a:t>
            </a:r>
            <a:r>
              <a:rPr lang="en-GB" sz="2000" i="1" dirty="0">
                <a:latin typeface="Arial"/>
                <a:cs typeface="Arial"/>
              </a:rPr>
              <a:t>A Stakeholder Approach.</a:t>
            </a:r>
            <a:r>
              <a:rPr lang="en-GB" sz="2000" dirty="0">
                <a:latin typeface="Arial"/>
                <a:cs typeface="Arial"/>
              </a:rPr>
              <a:t> Pitman, Boston.</a:t>
            </a:r>
            <a:endParaRPr lang="en-GB" sz="2000" dirty="0">
              <a:latin typeface="Arial"/>
              <a:ea typeface="+mn-lt"/>
              <a:cs typeface="+mn-lt"/>
            </a:endParaRPr>
          </a:p>
          <a:p>
            <a:pPr marL="0" indent="0">
              <a:buNone/>
            </a:pPr>
            <a:endParaRPr lang="en-GB" sz="2000" dirty="0">
              <a:latin typeface="Arial"/>
              <a:ea typeface="+mn-lt"/>
              <a:cs typeface="+mn-lt"/>
            </a:endParaRPr>
          </a:p>
          <a:p>
            <a:pPr marL="457200" indent="-457200"/>
            <a:r>
              <a:rPr lang="en-GB" sz="2000" dirty="0">
                <a:latin typeface="Arial"/>
                <a:cs typeface="Arial"/>
              </a:rPr>
              <a:t>Griffith, B and Durham, E. (2015) </a:t>
            </a:r>
            <a:r>
              <a:rPr lang="en-GB" sz="2000" i="1" dirty="0">
                <a:latin typeface="Arial"/>
                <a:cs typeface="Arial"/>
              </a:rPr>
              <a:t>Working in Teams: moving from high potential to high performance </a:t>
            </a:r>
            <a:r>
              <a:rPr lang="en-GB" sz="2000" dirty="0">
                <a:latin typeface="Arial"/>
                <a:cs typeface="Arial"/>
              </a:rPr>
              <a:t>Los Angeles: SAGE Publications.</a:t>
            </a:r>
            <a:endParaRPr lang="en-US" sz="2000" dirty="0">
              <a:latin typeface="Arial"/>
              <a:ea typeface="+mn-lt"/>
              <a:cs typeface="+mn-lt"/>
            </a:endParaRPr>
          </a:p>
          <a:p>
            <a:pPr marL="457200" indent="-457200"/>
            <a:endParaRPr lang="en-GB" sz="2000" dirty="0">
              <a:latin typeface="Arial"/>
              <a:ea typeface="+mn-lt"/>
              <a:cs typeface="+mn-lt"/>
            </a:endParaRPr>
          </a:p>
          <a:p>
            <a:pPr marL="457200" indent="-457200"/>
            <a:r>
              <a:rPr lang="en-GB" sz="2000" dirty="0">
                <a:latin typeface="Arial"/>
                <a:ea typeface="+mn-lt"/>
                <a:cs typeface="+mn-lt"/>
              </a:rPr>
              <a:t>James, R., 2022. David </a:t>
            </a:r>
            <a:r>
              <a:rPr lang="en-GB" sz="2000" dirty="0" err="1">
                <a:latin typeface="Arial"/>
                <a:ea typeface="+mn-lt"/>
                <a:cs typeface="+mn-lt"/>
              </a:rPr>
              <a:t>Berlo's</a:t>
            </a:r>
            <a:r>
              <a:rPr lang="en-GB" sz="2000" dirty="0">
                <a:latin typeface="Arial"/>
                <a:ea typeface="+mn-lt"/>
                <a:cs typeface="+mn-lt"/>
              </a:rPr>
              <a:t> SMCR Model. [online] </a:t>
            </a:r>
            <a:r>
              <a:rPr lang="en-GB" sz="2000" dirty="0" err="1">
                <a:latin typeface="Arial"/>
                <a:ea typeface="+mn-lt"/>
                <a:cs typeface="+mn-lt"/>
              </a:rPr>
              <a:t>Academia.edu</a:t>
            </a:r>
            <a:r>
              <a:rPr lang="en-GB" sz="2000" dirty="0">
                <a:latin typeface="Arial"/>
                <a:ea typeface="+mn-lt"/>
                <a:cs typeface="+mn-lt"/>
              </a:rPr>
              <a:t>. Available at: &lt;https://www.academia.edu/9134901/David_Berlos_SMCR_Model&gt; [Accessed 31 July 2022].</a:t>
            </a:r>
          </a:p>
          <a:p>
            <a:pPr marL="457200" indent="-457200"/>
            <a:endParaRPr lang="en-US" sz="1800" dirty="0">
              <a:latin typeface="Arial"/>
              <a:ea typeface="+mn-lt"/>
              <a:cs typeface="+mn-lt"/>
            </a:endParaRPr>
          </a:p>
        </p:txBody>
      </p:sp>
    </p:spTree>
    <p:extLst>
      <p:ext uri="{BB962C8B-B14F-4D97-AF65-F5344CB8AC3E}">
        <p14:creationId xmlns:p14="http://schemas.microsoft.com/office/powerpoint/2010/main" val="14415574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759153-1D29-06FF-6CDB-E8EED61CB01E}"/>
              </a:ext>
            </a:extLst>
          </p:cNvPr>
          <p:cNvSpPr>
            <a:spLocks noGrp="1"/>
          </p:cNvSpPr>
          <p:nvPr>
            <p:ph idx="1"/>
          </p:nvPr>
        </p:nvSpPr>
        <p:spPr>
          <a:xfrm>
            <a:off x="723181" y="560418"/>
            <a:ext cx="10515600" cy="4351338"/>
          </a:xfrm>
        </p:spPr>
        <p:txBody>
          <a:bodyPr vert="horz" lIns="91440" tIns="45720" rIns="91440" bIns="45720" rtlCol="0" anchor="t">
            <a:normAutofit lnSpcReduction="10000"/>
          </a:bodyPr>
          <a:lstStyle/>
          <a:p>
            <a:pPr marL="457200" indent="-457200"/>
            <a:r>
              <a:rPr lang="en-GB" sz="2000" dirty="0">
                <a:latin typeface="Arial"/>
                <a:cs typeface="Arial"/>
              </a:rPr>
              <a:t>Leonard M, Graham S and </a:t>
            </a:r>
            <a:r>
              <a:rPr lang="en-GB" sz="2000" dirty="0" err="1">
                <a:latin typeface="Arial"/>
                <a:cs typeface="Arial"/>
              </a:rPr>
              <a:t>Bonacum</a:t>
            </a:r>
            <a:r>
              <a:rPr lang="en-GB" sz="2000" dirty="0">
                <a:latin typeface="Arial"/>
                <a:cs typeface="Arial"/>
              </a:rPr>
              <a:t>, D. (2004) The human factor:</a:t>
            </a:r>
            <a:r>
              <a:rPr lang="en-GB" sz="2000" i="1" dirty="0">
                <a:latin typeface="Arial"/>
                <a:cs typeface="Arial"/>
              </a:rPr>
              <a:t> the critical importance of effective teamwork and communication in providing safe care</a:t>
            </a:r>
            <a:r>
              <a:rPr lang="en-GB" sz="2000" dirty="0">
                <a:latin typeface="Arial"/>
                <a:cs typeface="Arial"/>
              </a:rPr>
              <a:t>. BMJ Quality &amp; Safety 13 pp. 85-90. </a:t>
            </a:r>
            <a:endParaRPr lang="en-US" sz="2000" dirty="0">
              <a:latin typeface="Arial"/>
              <a:ea typeface="+mn-lt"/>
              <a:cs typeface="+mn-lt"/>
            </a:endParaRPr>
          </a:p>
          <a:p>
            <a:pPr marL="457200" indent="-457200"/>
            <a:endParaRPr lang="en-US" sz="1800" dirty="0">
              <a:latin typeface="Arial"/>
              <a:ea typeface="+mn-lt"/>
              <a:cs typeface="+mn-lt"/>
            </a:endParaRPr>
          </a:p>
          <a:p>
            <a:pPr marL="457200" indent="-457200"/>
            <a:r>
              <a:rPr lang="en-US" sz="2000" dirty="0" err="1">
                <a:latin typeface="Arial"/>
                <a:cs typeface="Arial"/>
              </a:rPr>
              <a:t>NursingAnswers.net</a:t>
            </a:r>
            <a:r>
              <a:rPr lang="en-US" sz="2000" dirty="0">
                <a:latin typeface="Arial"/>
                <a:cs typeface="Arial"/>
              </a:rPr>
              <a:t>. November 2018. Good Communication Skills Of Health Workers Nursing Essay. [online]. Available from: https://nursinganswers.net/essays/good-communication-skills-of-health-workers-nursing-essay.php?vref=1 [Accessed 3</a:t>
            </a:r>
            <a:r>
              <a:rPr lang="en-GB" sz="2000" dirty="0">
                <a:latin typeface="Arial"/>
                <a:cs typeface="Arial"/>
              </a:rPr>
              <a:t>0</a:t>
            </a:r>
            <a:r>
              <a:rPr lang="en-US" sz="2000" dirty="0">
                <a:latin typeface="Arial"/>
                <a:cs typeface="Arial"/>
              </a:rPr>
              <a:t> July 2022].</a:t>
            </a:r>
            <a:endParaRPr lang="en-GB" sz="2000" dirty="0">
              <a:latin typeface="Arial"/>
              <a:cs typeface="Arial"/>
            </a:endParaRPr>
          </a:p>
          <a:p>
            <a:pPr marL="457200" indent="-457200"/>
            <a:endParaRPr lang="en-GB" sz="2000" dirty="0">
              <a:latin typeface="Arial"/>
              <a:cs typeface="Arial"/>
            </a:endParaRPr>
          </a:p>
          <a:p>
            <a:pPr marL="457200" indent="-457200"/>
            <a:r>
              <a:rPr lang="en-US" sz="2000" dirty="0">
                <a:latin typeface="Arial"/>
                <a:cs typeface="Arial"/>
              </a:rPr>
              <a:t>Rayudu, C., (2009) Communication, Global Media, Mumbai. Available at: ProQuest </a:t>
            </a:r>
            <a:r>
              <a:rPr lang="en-US" sz="2000" dirty="0" err="1">
                <a:latin typeface="Arial"/>
                <a:cs typeface="Arial"/>
              </a:rPr>
              <a:t>Ebook</a:t>
            </a:r>
            <a:r>
              <a:rPr lang="en-US" sz="2000" dirty="0">
                <a:latin typeface="Arial"/>
                <a:cs typeface="Arial"/>
              </a:rPr>
              <a:t> Central. (Accessed: 29 August 2022).</a:t>
            </a:r>
          </a:p>
          <a:p>
            <a:pPr marL="457200" indent="-457200"/>
            <a:endParaRPr lang="en-US" sz="2000" dirty="0">
              <a:latin typeface="Arial"/>
              <a:cs typeface="Arial"/>
            </a:endParaRPr>
          </a:p>
          <a:p>
            <a:pPr marL="457200" indent="-457200"/>
            <a:r>
              <a:rPr lang="en-US" sz="2000" dirty="0">
                <a:latin typeface="Arial"/>
                <a:cs typeface="Arial"/>
              </a:rPr>
              <a:t>Quill, T. (1995) 'Barriers to effective communication', </a:t>
            </a:r>
            <a:r>
              <a:rPr lang="en-US" sz="2000" i="1" dirty="0">
                <a:latin typeface="Arial"/>
                <a:cs typeface="Arial"/>
              </a:rPr>
              <a:t>In The medical interview,</a:t>
            </a:r>
            <a:r>
              <a:rPr lang="en-US" sz="2000" dirty="0">
                <a:latin typeface="Arial"/>
                <a:cs typeface="Arial"/>
              </a:rPr>
              <a:t> pp. 110-121 Springer, New York, NY.</a:t>
            </a:r>
            <a:endParaRPr lang="en-US" sz="2000" dirty="0">
              <a:ea typeface="+mn-lt"/>
              <a:cs typeface="+mn-lt"/>
            </a:endParaRPr>
          </a:p>
          <a:p>
            <a:endParaRPr lang="en-US" dirty="0">
              <a:ea typeface="+mn-lt"/>
              <a:cs typeface="+mn-lt"/>
            </a:endParaRPr>
          </a:p>
          <a:p>
            <a:endParaRPr lang="en-US" dirty="0">
              <a:cs typeface="Calibri"/>
            </a:endParaRPr>
          </a:p>
        </p:txBody>
      </p:sp>
    </p:spTree>
    <p:extLst>
      <p:ext uri="{BB962C8B-B14F-4D97-AF65-F5344CB8AC3E}">
        <p14:creationId xmlns:p14="http://schemas.microsoft.com/office/powerpoint/2010/main" val="38116673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1605</Words>
  <Application>Microsoft Office PowerPoint</Application>
  <PresentationFormat>Widescreen</PresentationFormat>
  <Paragraphs>129</Paragraphs>
  <Slides>15</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Arial,Sans-Serif</vt:lpstr>
      <vt:lpstr>Calibri</vt:lpstr>
      <vt:lpstr>Calibri Light</vt:lpstr>
      <vt:lpstr>Office Theme</vt:lpstr>
      <vt:lpstr>Effective Team Working and Communication BMSW 4002_BIRM     Strategies for Effective Communication in a Business Setting   Hafiz Rahmani Date: 05/08/22 Time: 10.30am     Stephanie Whelan (2029726)  Ioan Man (2015341)  Nabilla Nambiar (2122534)       </vt:lpstr>
      <vt:lpstr>Introduction</vt:lpstr>
      <vt:lpstr>What are the benefits of effective communication on the organization’s business process? </vt:lpstr>
      <vt:lpstr>How should the organisation use the theories relating to models of communication?</vt:lpstr>
      <vt:lpstr>PowerPoint Presentation</vt:lpstr>
      <vt:lpstr>Berlo's Model of Communication</vt:lpstr>
      <vt:lpstr>The types of barriers that can prevent effective communication between the organisation and their external stakeholders</vt:lpstr>
      <vt:lpstr>There are specific items that can  prevent effective communication within an organisation such as:</vt:lpstr>
      <vt:lpstr>PowerPoint Presentation</vt:lpstr>
      <vt:lpstr>What are the channels of communication used by the organization and channels that can be used to improve communication?</vt:lpstr>
      <vt:lpstr>PowerPoint Presentation</vt:lpstr>
      <vt:lpstr>Teamwork evaluation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Nabilla Nambiar (2122534)</cp:lastModifiedBy>
  <cp:revision>124</cp:revision>
  <dcterms:created xsi:type="dcterms:W3CDTF">2022-07-08T09:50:00Z</dcterms:created>
  <dcterms:modified xsi:type="dcterms:W3CDTF">2022-07-31T12:03:28Z</dcterms:modified>
</cp:coreProperties>
</file>