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BD0FF"/>
    <a:srgbClr val="CCCCFF"/>
    <a:srgbClr val="ECBE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637503-8F0E-41B7-BD29-52F2B9377A86}" v="6" dt="2023-09-27T16:11:21.4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66" d="100"/>
          <a:sy n="66" d="100"/>
        </p:scale>
        <p:origin x="59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na Bint-E Saif (2129742)" userId="fb021771-5696-4529-8435-4ab01ff2f591" providerId="ADAL" clId="{17637503-8F0E-41B7-BD29-52F2B9377A86}"/>
    <pc:docChg chg="undo redo custSel modSld">
      <pc:chgData name="Janna Bint-E Saif (2129742)" userId="fb021771-5696-4529-8435-4ab01ff2f591" providerId="ADAL" clId="{17637503-8F0E-41B7-BD29-52F2B9377A86}" dt="2023-09-27T16:50:33.523" v="1135" actId="313"/>
      <pc:docMkLst>
        <pc:docMk/>
      </pc:docMkLst>
      <pc:sldChg chg="addSp delSp modSp mod setBg">
        <pc:chgData name="Janna Bint-E Saif (2129742)" userId="fb021771-5696-4529-8435-4ab01ff2f591" providerId="ADAL" clId="{17637503-8F0E-41B7-BD29-52F2B9377A86}" dt="2023-09-27T16:20:31.092" v="1036" actId="14100"/>
        <pc:sldMkLst>
          <pc:docMk/>
          <pc:sldMk cId="4012180674" sldId="257"/>
        </pc:sldMkLst>
        <pc:spChg chg="mod ord">
          <ac:chgData name="Janna Bint-E Saif (2129742)" userId="fb021771-5696-4529-8435-4ab01ff2f591" providerId="ADAL" clId="{17637503-8F0E-41B7-BD29-52F2B9377A86}" dt="2023-09-27T15:35:10.129" v="983" actId="26606"/>
          <ac:spMkLst>
            <pc:docMk/>
            <pc:sldMk cId="4012180674" sldId="257"/>
            <ac:spMk id="2" creationId="{F36F313F-7B10-3345-5EA7-08D3CC8E4769}"/>
          </ac:spMkLst>
        </pc:spChg>
        <pc:spChg chg="mod">
          <ac:chgData name="Janna Bint-E Saif (2129742)" userId="fb021771-5696-4529-8435-4ab01ff2f591" providerId="ADAL" clId="{17637503-8F0E-41B7-BD29-52F2B9377A86}" dt="2023-09-27T15:35:10.129" v="983" actId="26606"/>
          <ac:spMkLst>
            <pc:docMk/>
            <pc:sldMk cId="4012180674" sldId="257"/>
            <ac:spMk id="4" creationId="{AF6A8D9D-DB6B-E815-7476-79A7C5AFC384}"/>
          </ac:spMkLst>
        </pc:spChg>
        <pc:spChg chg="mod">
          <ac:chgData name="Janna Bint-E Saif (2129742)" userId="fb021771-5696-4529-8435-4ab01ff2f591" providerId="ADAL" clId="{17637503-8F0E-41B7-BD29-52F2B9377A86}" dt="2023-09-27T16:20:31.092" v="1036" actId="14100"/>
          <ac:spMkLst>
            <pc:docMk/>
            <pc:sldMk cId="4012180674" sldId="257"/>
            <ac:spMk id="5" creationId="{8A0B7468-4B74-B8BE-5AAC-2F5499DC3503}"/>
          </ac:spMkLst>
        </pc:spChg>
        <pc:spChg chg="mod">
          <ac:chgData name="Janna Bint-E Saif (2129742)" userId="fb021771-5696-4529-8435-4ab01ff2f591" providerId="ADAL" clId="{17637503-8F0E-41B7-BD29-52F2B9377A86}" dt="2023-09-27T15:37:33.062" v="997" actId="14100"/>
          <ac:spMkLst>
            <pc:docMk/>
            <pc:sldMk cId="4012180674" sldId="257"/>
            <ac:spMk id="6" creationId="{7717085D-D52C-B144-2D83-5D5940E9DD96}"/>
          </ac:spMkLst>
        </pc:spChg>
        <pc:spChg chg="mod">
          <ac:chgData name="Janna Bint-E Saif (2129742)" userId="fb021771-5696-4529-8435-4ab01ff2f591" providerId="ADAL" clId="{17637503-8F0E-41B7-BD29-52F2B9377A86}" dt="2023-09-27T15:37:40.639" v="998" actId="14100"/>
          <ac:spMkLst>
            <pc:docMk/>
            <pc:sldMk cId="4012180674" sldId="257"/>
            <ac:spMk id="7" creationId="{EA4E4EBA-CA50-A3D4-9D4E-214FA9F15F33}"/>
          </ac:spMkLst>
        </pc:spChg>
        <pc:spChg chg="mod">
          <ac:chgData name="Janna Bint-E Saif (2129742)" userId="fb021771-5696-4529-8435-4ab01ff2f591" providerId="ADAL" clId="{17637503-8F0E-41B7-BD29-52F2B9377A86}" dt="2023-09-27T15:37:49.636" v="999" actId="14100"/>
          <ac:spMkLst>
            <pc:docMk/>
            <pc:sldMk cId="4012180674" sldId="257"/>
            <ac:spMk id="8" creationId="{2241DEB9-FF4A-D1BA-C41F-6571AF306D04}"/>
          </ac:spMkLst>
        </pc:spChg>
        <pc:spChg chg="mod">
          <ac:chgData name="Janna Bint-E Saif (2129742)" userId="fb021771-5696-4529-8435-4ab01ff2f591" providerId="ADAL" clId="{17637503-8F0E-41B7-BD29-52F2B9377A86}" dt="2023-09-27T15:38:20.199" v="1002" actId="14100"/>
          <ac:spMkLst>
            <pc:docMk/>
            <pc:sldMk cId="4012180674" sldId="257"/>
            <ac:spMk id="9" creationId="{ACAD7BFB-E51E-9474-B7E4-CD80AAE981FF}"/>
          </ac:spMkLst>
        </pc:spChg>
        <pc:spChg chg="mod">
          <ac:chgData name="Janna Bint-E Saif (2129742)" userId="fb021771-5696-4529-8435-4ab01ff2f591" providerId="ADAL" clId="{17637503-8F0E-41B7-BD29-52F2B9377A86}" dt="2023-09-27T15:35:10.129" v="983" actId="26606"/>
          <ac:spMkLst>
            <pc:docMk/>
            <pc:sldMk cId="4012180674" sldId="257"/>
            <ac:spMk id="10" creationId="{8853EE21-712B-510D-980B-B3B152F11DA6}"/>
          </ac:spMkLst>
        </pc:spChg>
        <pc:spChg chg="mod">
          <ac:chgData name="Janna Bint-E Saif (2129742)" userId="fb021771-5696-4529-8435-4ab01ff2f591" providerId="ADAL" clId="{17637503-8F0E-41B7-BD29-52F2B9377A86}" dt="2023-09-27T16:19:24.204" v="1034" actId="20577"/>
          <ac:spMkLst>
            <pc:docMk/>
            <pc:sldMk cId="4012180674" sldId="257"/>
            <ac:spMk id="14" creationId="{C75774E9-E387-3B0B-5B97-8F498B3FE759}"/>
          </ac:spMkLst>
        </pc:spChg>
        <pc:spChg chg="add del">
          <ac:chgData name="Janna Bint-E Saif (2129742)" userId="fb021771-5696-4529-8435-4ab01ff2f591" providerId="ADAL" clId="{17637503-8F0E-41B7-BD29-52F2B9377A86}" dt="2023-09-27T15:35:10.129" v="983" actId="26606"/>
          <ac:spMkLst>
            <pc:docMk/>
            <pc:sldMk cId="4012180674" sldId="257"/>
            <ac:spMk id="19" creationId="{A4AC5506-6312-4701-8D3C-40187889A947}"/>
          </ac:spMkLst>
        </pc:spChg>
        <pc:picChg chg="mod">
          <ac:chgData name="Janna Bint-E Saif (2129742)" userId="fb021771-5696-4529-8435-4ab01ff2f591" providerId="ADAL" clId="{17637503-8F0E-41B7-BD29-52F2B9377A86}" dt="2023-09-27T16:09:51.813" v="1009" actId="1076"/>
          <ac:picMkLst>
            <pc:docMk/>
            <pc:sldMk cId="4012180674" sldId="257"/>
            <ac:picMk id="13" creationId="{01CEBFF1-30CD-E304-50D4-B2CE44D3B341}"/>
          </ac:picMkLst>
        </pc:picChg>
        <pc:picChg chg="add mod">
          <ac:chgData name="Janna Bint-E Saif (2129742)" userId="fb021771-5696-4529-8435-4ab01ff2f591" providerId="ADAL" clId="{17637503-8F0E-41B7-BD29-52F2B9377A86}" dt="2023-09-27T16:19:02.255" v="1030" actId="14100"/>
          <ac:picMkLst>
            <pc:docMk/>
            <pc:sldMk cId="4012180674" sldId="257"/>
            <ac:picMk id="15" creationId="{CA8433F7-26A1-E384-536B-BC0966AAB130}"/>
          </ac:picMkLst>
        </pc:picChg>
      </pc:sldChg>
      <pc:sldChg chg="modSp mod">
        <pc:chgData name="Janna Bint-E Saif (2129742)" userId="fb021771-5696-4529-8435-4ab01ff2f591" providerId="ADAL" clId="{17637503-8F0E-41B7-BD29-52F2B9377A86}" dt="2023-09-27T16:50:33.523" v="1135" actId="313"/>
        <pc:sldMkLst>
          <pc:docMk/>
          <pc:sldMk cId="2965983642" sldId="258"/>
        </pc:sldMkLst>
        <pc:spChg chg="mod">
          <ac:chgData name="Janna Bint-E Saif (2129742)" userId="fb021771-5696-4529-8435-4ab01ff2f591" providerId="ADAL" clId="{17637503-8F0E-41B7-BD29-52F2B9377A86}" dt="2023-09-27T15:30:25.197" v="981" actId="27636"/>
          <ac:spMkLst>
            <pc:docMk/>
            <pc:sldMk cId="2965983642" sldId="258"/>
            <ac:spMk id="2" creationId="{695FE169-8133-8B6F-727F-82A91F860937}"/>
          </ac:spMkLst>
        </pc:spChg>
        <pc:spChg chg="mod">
          <ac:chgData name="Janna Bint-E Saif (2129742)" userId="fb021771-5696-4529-8435-4ab01ff2f591" providerId="ADAL" clId="{17637503-8F0E-41B7-BD29-52F2B9377A86}" dt="2023-09-27T16:50:33.523" v="1135" actId="313"/>
          <ac:spMkLst>
            <pc:docMk/>
            <pc:sldMk cId="2965983642" sldId="258"/>
            <ac:spMk id="3" creationId="{08C53E97-3838-F45B-0256-DF8383421FB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58531B-748A-489A-B632-50042DE10CAB}"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25814-B9E5-430F-8954-7531715AAFF6}" type="slidenum">
              <a:rPr lang="en-GB" smtClean="0"/>
              <a:t>‹#›</a:t>
            </a:fld>
            <a:endParaRPr lang="en-GB"/>
          </a:p>
        </p:txBody>
      </p:sp>
    </p:spTree>
    <p:extLst>
      <p:ext uri="{BB962C8B-B14F-4D97-AF65-F5344CB8AC3E}">
        <p14:creationId xmlns:p14="http://schemas.microsoft.com/office/powerpoint/2010/main" val="1250412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45101-508C-BE85-57AA-54881D1628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231F1C-2335-BD37-6439-188684471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202FC0-AC7C-2F85-D21B-92B94FCB9707}"/>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5" name="Footer Placeholder 4">
            <a:extLst>
              <a:ext uri="{FF2B5EF4-FFF2-40B4-BE49-F238E27FC236}">
                <a16:creationId xmlns:a16="http://schemas.microsoft.com/office/drawing/2014/main" id="{71532A43-8A47-3CFD-9FED-61A5B2CA1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49EB4-2BE9-B162-3C5D-A1360BAFEDD3}"/>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354466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44FCB-C0D2-F0F1-8239-54F31E4FB5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027D20-32C4-279D-71DC-0D55FD2466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88F1F-B151-BF8F-6477-23D1ACD7C413}"/>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5" name="Footer Placeholder 4">
            <a:extLst>
              <a:ext uri="{FF2B5EF4-FFF2-40B4-BE49-F238E27FC236}">
                <a16:creationId xmlns:a16="http://schemas.microsoft.com/office/drawing/2014/main" id="{062891D5-4C38-DC4A-BD4F-A0FF7B59B4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949CCB-18A4-2CC4-B975-85E455C76BFB}"/>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3704775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0990F-996C-A0A1-6E9E-67FF73044F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CE3806-7D60-F138-83D3-62E8D0345C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C287B3-98FE-CA1E-AC46-1067F0C44E79}"/>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5" name="Footer Placeholder 4">
            <a:extLst>
              <a:ext uri="{FF2B5EF4-FFF2-40B4-BE49-F238E27FC236}">
                <a16:creationId xmlns:a16="http://schemas.microsoft.com/office/drawing/2014/main" id="{EA169A81-42F3-B0F5-862B-CD6D73B5D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C13D73-0866-EB6D-671D-6E038E591338}"/>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944949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99E9-83A2-7C05-806C-BFA426A582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EFD3DC-F776-B3DB-4DBC-C288811FC5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DA250E-88FB-15CC-944F-10BE5F583F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261D63-19E0-EBE3-31FE-88CFB0455384}"/>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6" name="Footer Placeholder 5">
            <a:extLst>
              <a:ext uri="{FF2B5EF4-FFF2-40B4-BE49-F238E27FC236}">
                <a16:creationId xmlns:a16="http://schemas.microsoft.com/office/drawing/2014/main" id="{63BB0D16-75F8-66E4-0D5A-1152677F5F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154664-FEB9-8DD4-1F18-49C479E02A0E}"/>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83630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51FCC-4B5E-541A-CE30-14AE0A4F4E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1E64F7-122F-8171-4609-C369B4BD7A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33306F-D1DC-D177-0297-8E20286765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47B1CD-42CB-DB1F-30E6-3754B843E4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09136B-D9C2-ED4B-6113-514EAF8981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A3B77A-2126-D792-7DA9-B3D5B1337883}"/>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8" name="Footer Placeholder 7">
            <a:extLst>
              <a:ext uri="{FF2B5EF4-FFF2-40B4-BE49-F238E27FC236}">
                <a16:creationId xmlns:a16="http://schemas.microsoft.com/office/drawing/2014/main" id="{BEA5B517-2874-8F2A-D0E5-354548EEA6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9B025F-E04A-9000-41C0-73B3377AA267}"/>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2773427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8D02-5865-CDFA-36F5-9BF9540CFD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F250D9-7726-D1CD-D573-A8FB76EDBC8D}"/>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4" name="Footer Placeholder 3">
            <a:extLst>
              <a:ext uri="{FF2B5EF4-FFF2-40B4-BE49-F238E27FC236}">
                <a16:creationId xmlns:a16="http://schemas.microsoft.com/office/drawing/2014/main" id="{E0E3C69C-C98B-BAB9-5C67-9A9CEEB512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BC99C6-9F89-04F1-FF9C-BB9E4F92693C}"/>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375735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B0563B-C29B-16F6-6227-0034DFF4BB1C}"/>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3" name="Footer Placeholder 2">
            <a:extLst>
              <a:ext uri="{FF2B5EF4-FFF2-40B4-BE49-F238E27FC236}">
                <a16:creationId xmlns:a16="http://schemas.microsoft.com/office/drawing/2014/main" id="{3D495DEC-8634-5500-A477-92AA2A0C7D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988607-6237-62C1-1BC5-A191C5D50694}"/>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168167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0AD49-80A7-7D42-56C8-A42533DDCB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60A1B0-C4EA-D03C-9628-0E2E2B0642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C98F3B-F221-2AC3-3421-B4B30599C9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67719-900C-3EC4-FB05-21D400B92F8A}"/>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6" name="Footer Placeholder 5">
            <a:extLst>
              <a:ext uri="{FF2B5EF4-FFF2-40B4-BE49-F238E27FC236}">
                <a16:creationId xmlns:a16="http://schemas.microsoft.com/office/drawing/2014/main" id="{5A8DA12A-5649-E239-B75A-C6E8488016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8F4EC8-A97B-CB49-F445-228D96ECB639}"/>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3595230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6D480-4AA4-97D3-3A74-07A3B1D686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AF966-4956-3CA4-0D43-26D94B415D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93A357-D7C3-57BD-24F0-8C479A1E7A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032780-8545-0AA0-4EFF-1E47B3C58C55}"/>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6" name="Footer Placeholder 5">
            <a:extLst>
              <a:ext uri="{FF2B5EF4-FFF2-40B4-BE49-F238E27FC236}">
                <a16:creationId xmlns:a16="http://schemas.microsoft.com/office/drawing/2014/main" id="{AF29B88F-A1E1-FD54-84CE-59816E8AF7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AD6B91-8874-222A-2DD9-70B5D90CED5E}"/>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3308382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5584-F637-7C53-273E-27245B141D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9D8B7B-448B-0A8F-5B22-1D12D6AED3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3243A3-3B61-8A80-CFD9-8370B8A9848B}"/>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5" name="Footer Placeholder 4">
            <a:extLst>
              <a:ext uri="{FF2B5EF4-FFF2-40B4-BE49-F238E27FC236}">
                <a16:creationId xmlns:a16="http://schemas.microsoft.com/office/drawing/2014/main" id="{E956D3AB-B1C2-5F59-D88A-AB48BB08C3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95829-F01D-4EF9-9C4B-95A1D9930983}"/>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20370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265E3B-DC28-1676-BE94-D0F049B7E5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CDBAE6-DB38-7CDA-24B3-EC6C2F5F8F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16AFD8-FCA2-7BD8-4363-F34809A799FB}"/>
              </a:ext>
            </a:extLst>
          </p:cNvPr>
          <p:cNvSpPr>
            <a:spLocks noGrp="1"/>
          </p:cNvSpPr>
          <p:nvPr>
            <p:ph type="dt" sz="half" idx="10"/>
          </p:nvPr>
        </p:nvSpPr>
        <p:spPr/>
        <p:txBody>
          <a:bodyPr/>
          <a:lstStyle/>
          <a:p>
            <a:fld id="{51CB4812-BCE3-44AB-A6B2-F67E1F9BC215}" type="datetimeFigureOut">
              <a:rPr lang="en-GB" smtClean="0"/>
              <a:t>23/09/2023</a:t>
            </a:fld>
            <a:endParaRPr lang="en-GB"/>
          </a:p>
        </p:txBody>
      </p:sp>
      <p:sp>
        <p:nvSpPr>
          <p:cNvPr id="5" name="Footer Placeholder 4">
            <a:extLst>
              <a:ext uri="{FF2B5EF4-FFF2-40B4-BE49-F238E27FC236}">
                <a16:creationId xmlns:a16="http://schemas.microsoft.com/office/drawing/2014/main" id="{554945A7-1095-BBBC-B646-2322AFC65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4931A3-9BF4-2DC8-860E-00E917729F37}"/>
              </a:ext>
            </a:extLst>
          </p:cNvPr>
          <p:cNvSpPr>
            <a:spLocks noGrp="1"/>
          </p:cNvSpPr>
          <p:nvPr>
            <p:ph type="sldNum" sz="quarter" idx="12"/>
          </p:nvPr>
        </p:nvSpPr>
        <p:spPr/>
        <p:txBody>
          <a:bodyPr/>
          <a:lstStyle/>
          <a:p>
            <a:fld id="{7C2F46EA-8471-4C5B-9E19-C3A087337BB1}" type="slidenum">
              <a:rPr lang="en-GB" smtClean="0"/>
              <a:t>‹#›</a:t>
            </a:fld>
            <a:endParaRPr lang="en-GB"/>
          </a:p>
        </p:txBody>
      </p:sp>
    </p:spTree>
    <p:extLst>
      <p:ext uri="{BB962C8B-B14F-4D97-AF65-F5344CB8AC3E}">
        <p14:creationId xmlns:p14="http://schemas.microsoft.com/office/powerpoint/2010/main" val="4113501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150A00-91ED-F419-B605-C566EEC86C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F282B7-9CA9-9D1F-E6DD-C1100C3BDE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EB3E1E-CA33-F8D7-05A9-6FB35C6762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B4812-BCE3-44AB-A6B2-F67E1F9BC215}" type="datetimeFigureOut">
              <a:rPr lang="en-GB" smtClean="0"/>
              <a:t>23/09/2023</a:t>
            </a:fld>
            <a:endParaRPr lang="en-GB"/>
          </a:p>
        </p:txBody>
      </p:sp>
      <p:sp>
        <p:nvSpPr>
          <p:cNvPr id="5" name="Footer Placeholder 4">
            <a:extLst>
              <a:ext uri="{FF2B5EF4-FFF2-40B4-BE49-F238E27FC236}">
                <a16:creationId xmlns:a16="http://schemas.microsoft.com/office/drawing/2014/main" id="{D0667B0E-5855-D0F6-8C5F-FC97B4047A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93F923-ACBB-81AA-F339-AD1BF8231C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2F46EA-8471-4C5B-9E19-C3A087337BB1}" type="slidenum">
              <a:rPr lang="en-GB" smtClean="0"/>
              <a:t>‹#›</a:t>
            </a:fld>
            <a:endParaRPr lang="en-GB"/>
          </a:p>
        </p:txBody>
      </p:sp>
    </p:spTree>
    <p:extLst>
      <p:ext uri="{BB962C8B-B14F-4D97-AF65-F5344CB8AC3E}">
        <p14:creationId xmlns:p14="http://schemas.microsoft.com/office/powerpoint/2010/main" val="404173654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ucl.ac.uk/short-courses/staff-resources/course-design/design-learning-activities/develop-academic-reflection-skills" TargetMode="External"/><Relationship Id="rId2" Type="http://schemas.openxmlformats.org/officeDocument/2006/relationships/hyperlink" Target="https://trans4mind.com/counterpoint/index-study-education/" TargetMode="External"/><Relationship Id="rId1" Type="http://schemas.openxmlformats.org/officeDocument/2006/relationships/slideLayout" Target="../slideLayouts/slideLayout2.xml"/><Relationship Id="rId4" Type="http://schemas.openxmlformats.org/officeDocument/2006/relationships/hyperlink" Target="https://www.bbc.com/worklife/article/20200910-the-benefits-of-note-taking-by-h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6F313F-7B10-3345-5EA7-08D3CC8E4769}"/>
              </a:ext>
            </a:extLst>
          </p:cNvPr>
          <p:cNvSpPr txBox="1"/>
          <p:nvPr/>
        </p:nvSpPr>
        <p:spPr>
          <a:xfrm>
            <a:off x="10637571" y="471383"/>
            <a:ext cx="1335640" cy="577081"/>
          </a:xfrm>
          <a:prstGeom prst="rect">
            <a:avLst/>
          </a:prstGeom>
          <a:noFill/>
        </p:spPr>
        <p:txBody>
          <a:bodyPr wrap="square" rtlCol="0">
            <a:spAutoFit/>
          </a:bodyPr>
          <a:lstStyle/>
          <a:p>
            <a:r>
              <a:rPr lang="en-GB" sz="1050" b="1">
                <a:latin typeface="Arial" panose="020B0604020202020204" pitchFamily="34" charset="0"/>
                <a:cs typeface="Arial" panose="020B0604020202020204" pitchFamily="34" charset="0"/>
              </a:rPr>
              <a:t>2129742</a:t>
            </a:r>
          </a:p>
          <a:p>
            <a:r>
              <a:rPr lang="en-GB" sz="1050" b="1">
                <a:latin typeface="Arial" panose="020B0604020202020204" pitchFamily="34" charset="0"/>
                <a:cs typeface="Arial" panose="020B0604020202020204" pitchFamily="34" charset="0"/>
              </a:rPr>
              <a:t>ECEY 4008</a:t>
            </a:r>
          </a:p>
          <a:p>
            <a:r>
              <a:rPr lang="en-GB" sz="1050" b="1">
                <a:latin typeface="Arial" panose="020B0604020202020204" pitchFamily="34" charset="0"/>
                <a:cs typeface="Arial" panose="020B0604020202020204" pitchFamily="34" charset="0"/>
              </a:rPr>
              <a:t>Words 800</a:t>
            </a:r>
            <a:endParaRPr lang="en-GB" sz="105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F6A8D9D-DB6B-E815-7476-79A7C5AFC384}"/>
              </a:ext>
            </a:extLst>
          </p:cNvPr>
          <p:cNvSpPr txBox="1"/>
          <p:nvPr/>
        </p:nvSpPr>
        <p:spPr>
          <a:xfrm>
            <a:off x="1554429" y="312562"/>
            <a:ext cx="8959065" cy="461665"/>
          </a:xfrm>
          <a:prstGeom prst="rect">
            <a:avLst/>
          </a:prstGeom>
          <a:noFill/>
        </p:spPr>
        <p:txBody>
          <a:bodyPr wrap="square" rtlCol="0">
            <a:spAutoFit/>
          </a:bodyPr>
          <a:lstStyle/>
          <a:p>
            <a:r>
              <a:rPr lang="en-GB" sz="2400">
                <a:solidFill>
                  <a:schemeClr val="accent1"/>
                </a:solidFill>
                <a:latin typeface="ADLaM Display" panose="020F0502020204030204" pitchFamily="2" charset="0"/>
                <a:ea typeface="ADLaM Display" panose="020F0502020204030204" pitchFamily="2" charset="0"/>
                <a:cs typeface="ADLaM Display" panose="020F0502020204030204" pitchFamily="2" charset="0"/>
              </a:rPr>
              <a:t>Skills and personal qualities that Support academic Study</a:t>
            </a:r>
            <a:endParaRPr lang="en-GB" sz="2400" dirty="0">
              <a:solidFill>
                <a:schemeClr val="accent1"/>
              </a:solidFill>
              <a:latin typeface="ADLaM Display" panose="020F0502020204030204" pitchFamily="2" charset="0"/>
              <a:ea typeface="ADLaM Display" panose="020F0502020204030204" pitchFamily="2" charset="0"/>
              <a:cs typeface="ADLaM Display" panose="020F0502020204030204" pitchFamily="2" charset="0"/>
            </a:endParaRPr>
          </a:p>
        </p:txBody>
      </p:sp>
      <p:sp>
        <p:nvSpPr>
          <p:cNvPr id="5" name="TextBox 4">
            <a:extLst>
              <a:ext uri="{FF2B5EF4-FFF2-40B4-BE49-F238E27FC236}">
                <a16:creationId xmlns:a16="http://schemas.microsoft.com/office/drawing/2014/main" id="{8A0B7468-4B74-B8BE-5AAC-2F5499DC3503}"/>
              </a:ext>
            </a:extLst>
          </p:cNvPr>
          <p:cNvSpPr txBox="1"/>
          <p:nvPr/>
        </p:nvSpPr>
        <p:spPr>
          <a:xfrm>
            <a:off x="19464" y="1048464"/>
            <a:ext cx="12153053" cy="806137"/>
          </a:xfrm>
          <a:prstGeom prst="rect">
            <a:avLst/>
          </a:prstGeom>
          <a:solidFill>
            <a:srgbClr val="ECBEE3"/>
          </a:solidFill>
        </p:spPr>
        <p:txBody>
          <a:bodyPr wrap="square" rtlCol="0">
            <a:noAutofit/>
          </a:bodyPr>
          <a:lstStyle/>
          <a:p>
            <a:r>
              <a:rPr lang="en-GB" sz="1400" b="1" dirty="0">
                <a:solidFill>
                  <a:schemeClr val="tx2">
                    <a:lumMod val="50000"/>
                  </a:schemeClr>
                </a:solidFill>
                <a:latin typeface="Arial" panose="020B0604020202020204" pitchFamily="34" charset="0"/>
                <a:cs typeface="Arial" panose="020B0604020202020204" pitchFamily="34" charset="0"/>
              </a:rPr>
              <a:t>Introduction:</a:t>
            </a:r>
            <a:endParaRPr lang="en-GB" sz="1000" dirty="0">
              <a:solidFill>
                <a:schemeClr val="tx2">
                  <a:lumMod val="50000"/>
                </a:schemeClr>
              </a:solidFill>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Academic study is a multifaceted endeavor that requires a combination of various skills and personal qualities to achieve success. While knowledge and understanding of the subject matter are crucial, the process of acquiring and assimilating this knowledge necessitates a range of complementary skills. These skills not only enhance the learning experience but also ensure that students can effectively navigate the challenges of academic life. This paper will delve into three pivotal skills that are instrumental in supporting academic study: Time-Management, Note-Taking, and Reflection.</a:t>
            </a:r>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7717085D-D52C-B144-2D83-5D5940E9DD96}"/>
              </a:ext>
            </a:extLst>
          </p:cNvPr>
          <p:cNvSpPr txBox="1"/>
          <p:nvPr/>
        </p:nvSpPr>
        <p:spPr>
          <a:xfrm flipH="1">
            <a:off x="19471" y="1854602"/>
            <a:ext cx="3912661" cy="4453732"/>
          </a:xfrm>
          <a:prstGeom prst="rect">
            <a:avLst/>
          </a:prstGeom>
          <a:solidFill>
            <a:schemeClr val="accent6">
              <a:lumMod val="40000"/>
              <a:lumOff val="60000"/>
            </a:schemeClr>
          </a:solidFill>
        </p:spPr>
        <p:txBody>
          <a:bodyPr wrap="square" rtlCol="0">
            <a:noAutofit/>
          </a:bodyPr>
          <a:lstStyle/>
          <a:p>
            <a:r>
              <a:rPr lang="en-GB" sz="1200" b="1">
                <a:solidFill>
                  <a:schemeClr val="accent2">
                    <a:lumMod val="75000"/>
                  </a:schemeClr>
                </a:solidFill>
                <a:latin typeface="Arial" panose="020B0604020202020204" pitchFamily="34" charset="0"/>
                <a:cs typeface="Arial" panose="020B0604020202020204" pitchFamily="34" charset="0"/>
              </a:rPr>
              <a:t>Time-Management:</a:t>
            </a:r>
            <a:r>
              <a:rPr lang="en-GB" sz="1000">
                <a:solidFill>
                  <a:schemeClr val="accent2">
                    <a:lumMod val="75000"/>
                  </a:schemeClr>
                </a:solidFill>
                <a:latin typeface="Arial" panose="020B0604020202020204" pitchFamily="34" charset="0"/>
                <a:cs typeface="Arial" panose="020B0604020202020204" pitchFamily="34" charset="0"/>
              </a:rPr>
              <a:t> </a:t>
            </a:r>
          </a:p>
          <a:p>
            <a:r>
              <a:rPr lang="en-GB" sz="1000">
                <a:latin typeface="Arial" panose="020B0604020202020204" pitchFamily="34" charset="0"/>
                <a:cs typeface="Arial" panose="020B0604020202020204" pitchFamily="34" charset="0"/>
              </a:rPr>
              <a:t>The practise of planning and allocating one's time to various tasks in a way that maximises productivity and efficiency is known as time management. Effective time management ensures that students can balance their academic work, tasks, and personal lives without feeling overburdened (Britton &amp; Teaser, 2019).</a:t>
            </a:r>
          </a:p>
          <a:p>
            <a:endParaRPr lang="en-GB" sz="1000" b="1">
              <a:latin typeface="Arial" panose="020B0604020202020204" pitchFamily="34" charset="0"/>
              <a:cs typeface="Arial" panose="020B0604020202020204" pitchFamily="34" charset="0"/>
            </a:endParaRPr>
          </a:p>
          <a:p>
            <a:r>
              <a:rPr lang="en-GB" sz="1000" b="1">
                <a:latin typeface="Arial" panose="020B0604020202020204" pitchFamily="34" charset="0"/>
                <a:cs typeface="Arial" panose="020B0604020202020204" pitchFamily="34" charset="0"/>
              </a:rPr>
              <a:t>Importance:</a:t>
            </a:r>
          </a:p>
          <a:p>
            <a:pPr marL="171450" indent="-171450">
              <a:buFont typeface="Wingdings" panose="05000000000000000000" pitchFamily="2" charset="2"/>
              <a:buChar char="Ø"/>
            </a:pPr>
            <a:r>
              <a:rPr lang="en-GB" sz="1000">
                <a:latin typeface="Arial" panose="020B0604020202020204" pitchFamily="34" charset="0"/>
                <a:cs typeface="Arial" panose="020B0604020202020204" pitchFamily="34" charset="0"/>
              </a:rPr>
              <a:t>It allows students to prioritise tasks, ensuring deadlines are met and study sessions are productive.</a:t>
            </a:r>
          </a:p>
          <a:p>
            <a:pPr marL="171450" indent="-171450">
              <a:buFont typeface="Wingdings" panose="05000000000000000000" pitchFamily="2" charset="2"/>
              <a:buChar char="Ø"/>
            </a:pPr>
            <a:r>
              <a:rPr lang="en-GB" sz="1000">
                <a:latin typeface="Arial" panose="020B0604020202020204" pitchFamily="34" charset="0"/>
                <a:cs typeface="Arial" panose="020B0604020202020204" pitchFamily="34" charset="0"/>
              </a:rPr>
              <a:t>It reduces the stress associated with last-minute cramming and promotes more balanced academic life (Smith et al., 2018).</a:t>
            </a:r>
          </a:p>
          <a:p>
            <a:pPr marL="171450" indent="-171450">
              <a:buFont typeface="Wingdings" panose="05000000000000000000" pitchFamily="2" charset="2"/>
              <a:buChar char="Ø"/>
            </a:pPr>
            <a:r>
              <a:rPr lang="en-GB" sz="1000">
                <a:latin typeface="Arial" panose="020B0604020202020204" pitchFamily="34" charset="0"/>
                <a:cs typeface="Arial" panose="020B0604020202020204" pitchFamily="34" charset="0"/>
              </a:rPr>
              <a:t>Every student can benefit from learning how to manage their time effectively to maximise their study time.</a:t>
            </a:r>
          </a:p>
          <a:p>
            <a:pPr marL="171450" indent="-171450">
              <a:buFont typeface="Wingdings" panose="05000000000000000000" pitchFamily="2" charset="2"/>
              <a:buChar char="Ø"/>
            </a:pPr>
            <a:r>
              <a:rPr lang="en-GB" sz="1000">
                <a:latin typeface="Arial" panose="020B0604020202020204" pitchFamily="34" charset="0"/>
                <a:cs typeface="Arial" panose="020B0604020202020204" pitchFamily="34" charset="0"/>
              </a:rPr>
              <a:t> Time management is crucial for academic studies since it can help students learn more effectively, achieve more, and experience less stress. </a:t>
            </a:r>
          </a:p>
          <a:p>
            <a:endParaRPr lang="en-GB" sz="1000" b="1">
              <a:latin typeface="Arial" panose="020B0604020202020204" pitchFamily="34" charset="0"/>
              <a:cs typeface="Arial" panose="020B0604020202020204" pitchFamily="34" charset="0"/>
            </a:endParaRPr>
          </a:p>
          <a:p>
            <a:r>
              <a:rPr lang="en-GB" sz="1000" b="1">
                <a:latin typeface="Arial" panose="020B0604020202020204" pitchFamily="34" charset="0"/>
                <a:cs typeface="Arial" panose="020B0604020202020204" pitchFamily="34" charset="0"/>
              </a:rPr>
              <a:t>Strategies: </a:t>
            </a:r>
            <a:r>
              <a:rPr lang="en-GB" sz="1000">
                <a:latin typeface="Arial" panose="020B0604020202020204" pitchFamily="34" charset="0"/>
                <a:cs typeface="Arial" panose="020B0604020202020204" pitchFamily="34" charset="0"/>
              </a:rPr>
              <a:t>Some effective time-management strategies include creating a study schedule, setting specific goals, taking regular breaks, and avoiding procrastination. Utilising tools and to do list can also aid in keeping track of tasks (Jones &amp; Harris, 2019). A time management system is a planned combination of procedures, resources, and methods. It's crucial to prioritise your tasks and decide which ones may be eliminated while managing your time.</a:t>
            </a:r>
            <a:endParaRPr lang="en-GB"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A4E4EBA-CA50-A3D4-9D4E-214FA9F15F33}"/>
              </a:ext>
            </a:extLst>
          </p:cNvPr>
          <p:cNvSpPr txBox="1"/>
          <p:nvPr/>
        </p:nvSpPr>
        <p:spPr>
          <a:xfrm>
            <a:off x="3932136" y="1854601"/>
            <a:ext cx="3811221" cy="4453733"/>
          </a:xfrm>
          <a:prstGeom prst="rect">
            <a:avLst/>
          </a:prstGeom>
          <a:solidFill>
            <a:schemeClr val="accent4">
              <a:lumMod val="40000"/>
              <a:lumOff val="60000"/>
            </a:schemeClr>
          </a:solidFill>
        </p:spPr>
        <p:txBody>
          <a:bodyPr wrap="square" rtlCol="0">
            <a:noAutofit/>
          </a:bodyPr>
          <a:lstStyle/>
          <a:p>
            <a:r>
              <a:rPr lang="en-GB" sz="1200" b="1" kern="1200" dirty="0">
                <a:solidFill>
                  <a:srgbClr val="00B050"/>
                </a:solidFill>
                <a:effectLst/>
                <a:latin typeface="Arial" panose="020B0604020202020204" pitchFamily="34" charset="0"/>
                <a:ea typeface="DengXian" panose="02010600030101010101" pitchFamily="2" charset="-122"/>
                <a:cs typeface="Arial" panose="020B0604020202020204" pitchFamily="34" charset="0"/>
              </a:rPr>
              <a:t>Note-taking: </a:t>
            </a:r>
            <a:endParaRPr lang="en-GB" sz="1200" dirty="0">
              <a:solidFill>
                <a:srgbClr val="00B050"/>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Note-taking is the practise of recording information from lecturers, readings, or other sources. It’s a skill that aids in the retention and understanding of material (</a:t>
            </a:r>
            <a:r>
              <a:rPr lang="en-GB" sz="1000" kern="12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Kiewra</a:t>
            </a: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2018). This is a crucial component of academic writing as it enables students to recall and review information (Cottrell, 2013).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0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r>
              <a:rPr lang="en-GB" sz="10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Importance:</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Effective notetaking allows students to capture the essence of what they are learning, making it easier to review and recall information later.</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It fosters active engagement with the material, promoting deeper understanding (Brown&amp; Lee, 2017).</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Good notes will increase one's capacity for active listening, literary understanding, and memory.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Taking notes while writing academically is crucial since it allows one to order and emphasise material.</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While taking notes things that needs to be considered.</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Not to write every word</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Focus what is important.</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Wingdings" panose="05000000000000000000" pitchFamily="2" charset="2"/>
              <a:buChar char=""/>
              <a:tabLst>
                <a:tab pos="457200" algn="l"/>
              </a:tabLst>
            </a:pP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Use symbols and abbreviation and use highlighter.</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0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r>
              <a:rPr lang="en-GB" sz="10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Strategies: </a:t>
            </a:r>
            <a:r>
              <a:rPr lang="en-GB" sz="10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There are various note-taking methods, such as the Cornell method, mind mapping and the outline method. The key is to find a method that aligns with ones learning style. Additionally, reviewing, and summarising notes regularly can enhance retention (Martin &amp; Perez, 2020).</a:t>
            </a:r>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241DEB9-FF4A-D1BA-C41F-6571AF306D04}"/>
              </a:ext>
            </a:extLst>
          </p:cNvPr>
          <p:cNvSpPr txBox="1"/>
          <p:nvPr/>
        </p:nvSpPr>
        <p:spPr>
          <a:xfrm>
            <a:off x="7743357" y="1854601"/>
            <a:ext cx="2973547" cy="4453733"/>
          </a:xfrm>
          <a:prstGeom prst="rect">
            <a:avLst/>
          </a:prstGeom>
          <a:solidFill>
            <a:schemeClr val="accent5">
              <a:lumMod val="60000"/>
              <a:lumOff val="40000"/>
            </a:schemeClr>
          </a:solidFill>
        </p:spPr>
        <p:txBody>
          <a:bodyPr wrap="square" rtlCol="0">
            <a:noAutofit/>
          </a:bodyPr>
          <a:lstStyle/>
          <a:p>
            <a:r>
              <a:rPr lang="en-GB" sz="1200" b="1" dirty="0">
                <a:solidFill>
                  <a:srgbClr val="7030A0"/>
                </a:solidFill>
                <a:latin typeface="Arial" panose="020B0604020202020204" pitchFamily="34" charset="0"/>
                <a:cs typeface="Arial" panose="020B0604020202020204" pitchFamily="34" charset="0"/>
              </a:rPr>
              <a:t>Reflection:</a:t>
            </a:r>
          </a:p>
          <a:p>
            <a:r>
              <a:rPr lang="en-GB" sz="1000" dirty="0">
                <a:latin typeface="Arial" panose="020B0604020202020204" pitchFamily="34" charset="0"/>
                <a:cs typeface="Arial" panose="020B0604020202020204" pitchFamily="34" charset="0"/>
              </a:rPr>
              <a:t>It involves</a:t>
            </a:r>
            <a:r>
              <a:rPr lang="en-GB" sz="12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thinking deeply about what one has learned, analysing experiences and drawing conclusions to improve future learning (Moon, 2019). </a:t>
            </a:r>
          </a:p>
          <a:p>
            <a:r>
              <a:rPr lang="en-GB" sz="1000" dirty="0">
                <a:latin typeface="Arial" panose="020B0604020202020204" pitchFamily="34" charset="0"/>
                <a:cs typeface="Arial" panose="020B0604020202020204" pitchFamily="34" charset="0"/>
              </a:rPr>
              <a:t>Importance:</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Reflecting on academic experiences allows students to identify areas of strength and weakness, facilitating continuous improvement (Thompson &amp; Robert, 2016).</a:t>
            </a:r>
          </a:p>
          <a:p>
            <a:pPr marL="171450" indent="-171450">
              <a:buFont typeface="Wingdings" panose="05000000000000000000" pitchFamily="2" charset="2"/>
              <a:buChar char="Ø"/>
            </a:pPr>
            <a:r>
              <a:rPr lang="en-GB" sz="1000" dirty="0">
                <a:latin typeface="Arial" panose="020B0604020202020204" pitchFamily="34" charset="0"/>
                <a:cs typeface="Arial" panose="020B0604020202020204" pitchFamily="34" charset="0"/>
              </a:rPr>
              <a:t>It promotes critical thinking and self-awareness, which are vital for academic growth.</a:t>
            </a:r>
            <a:r>
              <a:rPr lang="en-GB" sz="1800" dirty="0">
                <a:effectLst/>
                <a:latin typeface="Arial" panose="020B0604020202020204" pitchFamily="34" charset="0"/>
                <a:ea typeface="Times New Roman" panose="02020603050405020304" pitchFamily="18" charset="0"/>
              </a:rPr>
              <a:t> </a:t>
            </a:r>
          </a:p>
          <a:p>
            <a:pPr marL="171450" indent="-171450">
              <a:buFont typeface="Wingdings" panose="05000000000000000000" pitchFamily="2" charset="2"/>
              <a:buChar char="Ø"/>
            </a:pPr>
            <a:r>
              <a:rPr lang="en-GB" sz="1000" dirty="0">
                <a:effectLst/>
                <a:latin typeface="Arial" panose="020B0604020202020204" pitchFamily="34" charset="0"/>
                <a:ea typeface="Times New Roman" panose="02020603050405020304" pitchFamily="18" charset="0"/>
              </a:rPr>
              <a:t>To learn from or enhance your work, reflection entails assessing your own experiences. </a:t>
            </a:r>
          </a:p>
          <a:p>
            <a:pPr marL="171450" indent="-171450">
              <a:buFont typeface="Wingdings" panose="05000000000000000000" pitchFamily="2" charset="2"/>
              <a:buChar char="Ø"/>
            </a:pPr>
            <a:r>
              <a:rPr lang="en-GB" sz="1000" dirty="0">
                <a:effectLst/>
                <a:latin typeface="Arial" panose="020B0604020202020204" pitchFamily="34" charset="0"/>
                <a:ea typeface="Times New Roman" panose="02020603050405020304" pitchFamily="18" charset="0"/>
              </a:rPr>
              <a:t>It's a useful talent that can aid in the development of knowledge, self-assurance, and awareness in both professionals and learners.</a:t>
            </a:r>
            <a:endParaRPr lang="en-GB" sz="1000" dirty="0">
              <a:effectLst/>
              <a:latin typeface="Times New Roman" panose="02020603050405020304" pitchFamily="18" charset="0"/>
              <a:ea typeface="Times New Roman" panose="02020603050405020304" pitchFamily="18" charset="0"/>
            </a:endParaRPr>
          </a:p>
          <a:p>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Strategies: </a:t>
            </a:r>
            <a:r>
              <a:rPr lang="en-GB" sz="1000" dirty="0">
                <a:latin typeface="Arial" panose="020B0604020202020204" pitchFamily="34" charset="0"/>
                <a:cs typeface="Arial" panose="020B0604020202020204" pitchFamily="34" charset="0"/>
              </a:rPr>
              <a:t>Keeping a reflective journal, discussing experiences with peers and seeking feedback are effective ways to engage in reflection. Setting aside dedicated time for reflection after study sessions can also be beneficial (Willian &amp; Clark, 2018) </a:t>
            </a:r>
          </a:p>
          <a:p>
            <a:pPr marL="171450" indent="-171450">
              <a:buFont typeface="Wingdings" panose="05000000000000000000" pitchFamily="2" charset="2"/>
              <a:buChar char="Ø"/>
            </a:pPr>
            <a:endParaRPr lang="en-GB" sz="1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CAD7BFB-E51E-9474-B7E4-CD80AAE981FF}"/>
              </a:ext>
            </a:extLst>
          </p:cNvPr>
          <p:cNvSpPr txBox="1"/>
          <p:nvPr/>
        </p:nvSpPr>
        <p:spPr>
          <a:xfrm flipH="1">
            <a:off x="19465" y="6308335"/>
            <a:ext cx="12153053" cy="549665"/>
          </a:xfrm>
          <a:prstGeom prst="rect">
            <a:avLst/>
          </a:prstGeom>
          <a:solidFill>
            <a:srgbClr val="CCCCFF"/>
          </a:solidFill>
        </p:spPr>
        <p:txBody>
          <a:bodyPr wrap="square" rtlCol="0">
            <a:noAutofit/>
          </a:bodyPr>
          <a:lstStyle/>
          <a:p>
            <a:r>
              <a:rPr lang="en-GB" sz="1200" b="1" dirty="0">
                <a:latin typeface="Arial" panose="020B0604020202020204" pitchFamily="34" charset="0"/>
                <a:cs typeface="Arial" panose="020B0604020202020204" pitchFamily="34" charset="0"/>
              </a:rPr>
              <a:t>Conclusion:</a:t>
            </a:r>
          </a:p>
          <a:p>
            <a:r>
              <a:rPr lang="en-US" sz="1000" b="0" i="0" dirty="0">
                <a:solidFill>
                  <a:srgbClr val="000000"/>
                </a:solidFill>
                <a:effectLst/>
                <a:latin typeface="Arial" panose="020B0604020202020204" pitchFamily="34" charset="0"/>
                <a:cs typeface="Arial" panose="020B0604020202020204" pitchFamily="34" charset="0"/>
              </a:rPr>
              <a:t>In conclusion, while there are numerous skills and qualities that can support academic study, Time-Management, Note-Taking, and Reflection stand out as particularly vital. These skills not only enhance the immediate learning experience but also equip students with tools and habits that will benefit them throughout their academic journey and beyond.</a:t>
            </a:r>
            <a:endParaRPr lang="en-GB" sz="1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853EE21-712B-510D-980B-B3B152F11DA6}"/>
              </a:ext>
            </a:extLst>
          </p:cNvPr>
          <p:cNvSpPr txBox="1"/>
          <p:nvPr/>
        </p:nvSpPr>
        <p:spPr>
          <a:xfrm>
            <a:off x="10861289" y="3244334"/>
            <a:ext cx="1256307" cy="369332"/>
          </a:xfrm>
          <a:prstGeom prst="rect">
            <a:avLst/>
          </a:prstGeom>
          <a:noFill/>
        </p:spPr>
        <p:txBody>
          <a:bodyPr wrap="square" rtlCol="0">
            <a:spAutoFit/>
          </a:bodyPr>
          <a:lstStyle/>
          <a:p>
            <a:r>
              <a:rPr lang="en-GB"/>
              <a:t>IMAGE</a:t>
            </a:r>
            <a:endParaRPr lang="en-GB" dirty="0"/>
          </a:p>
        </p:txBody>
      </p:sp>
      <p:pic>
        <p:nvPicPr>
          <p:cNvPr id="13" name="Picture 12" descr="Articles about Study Skills &amp; Education">
            <a:extLst>
              <a:ext uri="{FF2B5EF4-FFF2-40B4-BE49-F238E27FC236}">
                <a16:creationId xmlns:a16="http://schemas.microsoft.com/office/drawing/2014/main" id="{01CEBFF1-30CD-E304-50D4-B2CE44D3B34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44366" y="1909229"/>
            <a:ext cx="1400689" cy="1743739"/>
          </a:xfrm>
          <a:prstGeom prst="rect">
            <a:avLst/>
          </a:prstGeom>
          <a:noFill/>
          <a:ln>
            <a:noFill/>
          </a:ln>
          <a:effectLst>
            <a:glow rad="127000">
              <a:schemeClr val="accent6">
                <a:lumMod val="60000"/>
                <a:lumOff val="40000"/>
              </a:schemeClr>
            </a:glow>
          </a:effectLst>
        </p:spPr>
      </p:pic>
      <p:sp>
        <p:nvSpPr>
          <p:cNvPr id="14" name="TextBox 13">
            <a:extLst>
              <a:ext uri="{FF2B5EF4-FFF2-40B4-BE49-F238E27FC236}">
                <a16:creationId xmlns:a16="http://schemas.microsoft.com/office/drawing/2014/main" id="{C75774E9-E387-3B0B-5B97-8F498B3FE759}"/>
              </a:ext>
            </a:extLst>
          </p:cNvPr>
          <p:cNvSpPr txBox="1"/>
          <p:nvPr/>
        </p:nvSpPr>
        <p:spPr>
          <a:xfrm>
            <a:off x="10744366" y="5170097"/>
            <a:ext cx="1104197"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Source:(trans4mind.com)</a:t>
            </a:r>
          </a:p>
        </p:txBody>
      </p:sp>
      <p:pic>
        <p:nvPicPr>
          <p:cNvPr id="15" name="Picture 14" descr="A mind map with many words&#10;&#10;Description automatically generated">
            <a:extLst>
              <a:ext uri="{FF2B5EF4-FFF2-40B4-BE49-F238E27FC236}">
                <a16:creationId xmlns:a16="http://schemas.microsoft.com/office/drawing/2014/main" id="{CA8433F7-26A1-E384-536B-BC0966AAB130}"/>
              </a:ext>
            </a:extLst>
          </p:cNvPr>
          <p:cNvPicPr>
            <a:picLocks noChangeAspect="1"/>
          </p:cNvPicPr>
          <p:nvPr/>
        </p:nvPicPr>
        <p:blipFill>
          <a:blip r:embed="rId3"/>
          <a:stretch>
            <a:fillRect/>
          </a:stretch>
        </p:blipFill>
        <p:spPr>
          <a:xfrm>
            <a:off x="10716904" y="3665006"/>
            <a:ext cx="1440752" cy="1505091"/>
          </a:xfrm>
          <a:prstGeom prst="rect">
            <a:avLst/>
          </a:prstGeom>
          <a:ln>
            <a:solidFill>
              <a:srgbClr val="4BD0FF"/>
            </a:solidFill>
          </a:ln>
          <a:effectLst>
            <a:glow rad="63500">
              <a:schemeClr val="accent5">
                <a:satMod val="175000"/>
                <a:alpha val="40000"/>
              </a:schemeClr>
            </a:glow>
          </a:effectLst>
        </p:spPr>
      </p:pic>
    </p:spTree>
    <p:extLst>
      <p:ext uri="{BB962C8B-B14F-4D97-AF65-F5344CB8AC3E}">
        <p14:creationId xmlns:p14="http://schemas.microsoft.com/office/powerpoint/2010/main" val="4012180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FE169-8133-8B6F-727F-82A91F860937}"/>
              </a:ext>
            </a:extLst>
          </p:cNvPr>
          <p:cNvSpPr>
            <a:spLocks noGrp="1"/>
          </p:cNvSpPr>
          <p:nvPr>
            <p:ph type="title"/>
          </p:nvPr>
        </p:nvSpPr>
        <p:spPr/>
        <p:txBody>
          <a:bodyPr>
            <a:normAutofit/>
          </a:bodyPr>
          <a:lstStyle/>
          <a:p>
            <a:br>
              <a:rPr lang="en-GB" sz="4400" dirty="0">
                <a:solidFill>
                  <a:schemeClr val="accent1"/>
                </a:solidFill>
                <a:latin typeface="ADLaM Display" panose="020F0502020204030204" pitchFamily="2" charset="0"/>
                <a:ea typeface="ADLaM Display" panose="020F0502020204030204" pitchFamily="2" charset="0"/>
                <a:cs typeface="ADLaM Display" panose="020F0502020204030204" pitchFamily="2" charset="0"/>
              </a:rPr>
            </a:br>
            <a:r>
              <a:rPr lang="en-US" sz="2400" b="1" dirty="0">
                <a:solidFill>
                  <a:schemeClr val="accent5">
                    <a:lumMod val="75000"/>
                  </a:schemeClr>
                </a:solidFill>
                <a:latin typeface="Arial" panose="020B0604020202020204" pitchFamily="34" charset="0"/>
                <a:cs typeface="Arial" panose="020B0604020202020204" pitchFamily="34" charset="0"/>
              </a:rPr>
              <a:t>Skills and Personal Qualities that Support  Academic Study</a:t>
            </a:r>
            <a:endParaRPr lang="en-GB" sz="2400" dirty="0"/>
          </a:p>
        </p:txBody>
      </p:sp>
      <p:sp>
        <p:nvSpPr>
          <p:cNvPr id="3" name="Content Placeholder 2">
            <a:extLst>
              <a:ext uri="{FF2B5EF4-FFF2-40B4-BE49-F238E27FC236}">
                <a16:creationId xmlns:a16="http://schemas.microsoft.com/office/drawing/2014/main" id="{08C53E97-3838-F45B-0256-DF8383421FB6}"/>
              </a:ext>
            </a:extLst>
          </p:cNvPr>
          <p:cNvSpPr>
            <a:spLocks noGrp="1"/>
          </p:cNvSpPr>
          <p:nvPr>
            <p:ph idx="1"/>
          </p:nvPr>
        </p:nvSpPr>
        <p:spPr>
          <a:xfrm>
            <a:off x="838200" y="2141537"/>
            <a:ext cx="10515600" cy="4351338"/>
          </a:xfrm>
        </p:spPr>
        <p:txBody>
          <a:bodyPr>
            <a:normAutofit/>
          </a:bodyPr>
          <a:lstStyle/>
          <a:p>
            <a:pPr marL="0" indent="0">
              <a:buNone/>
            </a:pPr>
            <a:r>
              <a:rPr lang="en-GB" sz="1200" b="1" dirty="0">
                <a:latin typeface="Arial" panose="020B0604020202020204" pitchFamily="34" charset="0"/>
                <a:cs typeface="Arial" panose="020B0604020202020204" pitchFamily="34" charset="0"/>
              </a:rPr>
              <a:t>References:</a:t>
            </a:r>
            <a:endParaRPr lang="en-GB" sz="1200" dirty="0">
              <a:solidFill>
                <a:srgbClr val="0563C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marL="0" indent="0">
              <a:buNone/>
            </a:pPr>
            <a:r>
              <a:rPr lang="en-GB" sz="1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Articles about Study Skills &amp; Education (trans4mind.com)</a:t>
            </a:r>
            <a:r>
              <a:rPr lang="en-GB" sz="1000" dirty="0">
                <a:latin typeface="Arial" panose="020B0604020202020204" pitchFamily="34" charset="0"/>
                <a:cs typeface="Arial" panose="020B0604020202020204" pitchFamily="34" charset="0"/>
              </a:rPr>
              <a:t> ( Accessed 25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2023).</a:t>
            </a:r>
            <a:r>
              <a:rPr lang="en-GB" sz="800" dirty="0"/>
              <a:t> </a:t>
            </a:r>
            <a:endParaRPr lang="en-GB" sz="1000" dirty="0">
              <a:latin typeface="Arial" panose="020B0604020202020204" pitchFamily="34" charset="0"/>
              <a:cs typeface="Arial" panose="020B0604020202020204" pitchFamily="34" charset="0"/>
            </a:endParaRPr>
          </a:p>
          <a:p>
            <a:pPr marL="0" indent="0">
              <a:buNone/>
            </a:pPr>
            <a:r>
              <a:rPr lang="en-US" sz="1000" b="0" i="0" dirty="0">
                <a:solidFill>
                  <a:srgbClr val="000000"/>
                </a:solidFill>
                <a:effectLst/>
                <a:latin typeface="Arial" panose="020B0604020202020204" pitchFamily="34" charset="0"/>
                <a:cs typeface="Arial" panose="020B0604020202020204" pitchFamily="34" charset="0"/>
              </a:rPr>
              <a:t>Brown, L., &amp; Lee, M. (2017). ‘Note-Taking in the Digital Age’, </a:t>
            </a:r>
            <a:r>
              <a:rPr lang="en-US" sz="1000" b="0" i="1" dirty="0">
                <a:solidFill>
                  <a:srgbClr val="000000"/>
                </a:solidFill>
                <a:effectLst/>
                <a:latin typeface="Arial" panose="020B0604020202020204" pitchFamily="34" charset="0"/>
                <a:cs typeface="Arial" panose="020B0604020202020204" pitchFamily="34" charset="0"/>
              </a:rPr>
              <a:t>Journal of Learning Techniques</a:t>
            </a:r>
            <a:r>
              <a:rPr lang="en-US" sz="1000" b="0" i="0" dirty="0">
                <a:solidFill>
                  <a:srgbClr val="000000"/>
                </a:solidFill>
                <a:effectLst/>
                <a:latin typeface="Arial" panose="020B0604020202020204" pitchFamily="34" charset="0"/>
                <a:cs typeface="Arial" panose="020B0604020202020204" pitchFamily="34" charset="0"/>
              </a:rPr>
              <a:t>, 4(1), 10-18.</a:t>
            </a:r>
          </a:p>
          <a:p>
            <a:pPr marL="0" indent="0">
              <a:buNone/>
            </a:pPr>
            <a:r>
              <a:rPr lang="en-US" sz="1000" b="0" i="0" dirty="0">
                <a:solidFill>
                  <a:srgbClr val="000000"/>
                </a:solidFill>
                <a:effectLst/>
                <a:latin typeface="Arial" panose="020B0604020202020204" pitchFamily="34" charset="0"/>
                <a:cs typeface="Arial" panose="020B0604020202020204" pitchFamily="34" charset="0"/>
              </a:rPr>
              <a:t>Britton, B. K., &amp; Tessar, A. (2019). </a:t>
            </a:r>
            <a:r>
              <a:rPr lang="en-US" sz="1000" dirty="0">
                <a:solidFill>
                  <a:srgbClr val="000000"/>
                </a:solidFill>
                <a:latin typeface="Arial" panose="020B0604020202020204" pitchFamily="34" charset="0"/>
                <a:cs typeface="Arial" panose="020B0604020202020204" pitchFamily="34" charset="0"/>
              </a:rPr>
              <a:t>‘</a:t>
            </a:r>
            <a:r>
              <a:rPr lang="en-US" sz="1000" b="0" i="0" dirty="0">
                <a:solidFill>
                  <a:srgbClr val="000000"/>
                </a:solidFill>
                <a:effectLst/>
                <a:latin typeface="Arial" panose="020B0604020202020204" pitchFamily="34" charset="0"/>
                <a:cs typeface="Arial" panose="020B0604020202020204" pitchFamily="34" charset="0"/>
              </a:rPr>
              <a:t>Effects of time-management practices on college grades’</a:t>
            </a:r>
            <a:r>
              <a:rPr lang="en-US" sz="1000" dirty="0">
                <a:solidFill>
                  <a:srgbClr val="000000"/>
                </a:solidFill>
                <a:latin typeface="Arial" panose="020B0604020202020204" pitchFamily="34" charset="0"/>
                <a:cs typeface="Arial" panose="020B0604020202020204" pitchFamily="34" charset="0"/>
              </a:rPr>
              <a:t>, </a:t>
            </a:r>
            <a:r>
              <a:rPr lang="en-US" sz="1000" b="0" i="1" dirty="0">
                <a:solidFill>
                  <a:srgbClr val="000000"/>
                </a:solidFill>
                <a:effectLst/>
                <a:latin typeface="Arial" panose="020B0604020202020204" pitchFamily="34" charset="0"/>
                <a:cs typeface="Arial" panose="020B0604020202020204" pitchFamily="34" charset="0"/>
              </a:rPr>
              <a:t>Journal of Educational Psychology</a:t>
            </a:r>
            <a:r>
              <a:rPr lang="en-US" sz="1000" b="0" i="0" dirty="0">
                <a:solidFill>
                  <a:srgbClr val="000000"/>
                </a:solidFill>
                <a:effectLst/>
                <a:latin typeface="Arial" panose="020B0604020202020204" pitchFamily="34" charset="0"/>
                <a:cs typeface="Arial" panose="020B0604020202020204" pitchFamily="34" charset="0"/>
              </a:rPr>
              <a:t>, 83(3), 405-410.</a:t>
            </a:r>
          </a:p>
          <a:p>
            <a:pPr marL="0" indent="0">
              <a:buNone/>
            </a:pPr>
            <a:r>
              <a:rPr lang="en-US" sz="1000" u="sng" dirty="0">
                <a:solidFill>
                  <a:srgbClr val="000000"/>
                </a:solidFill>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Cottrell, S. (2013) </a:t>
            </a:r>
            <a:r>
              <a:rPr lang="en-US" sz="1000" i="1" u="sng" dirty="0">
                <a:solidFill>
                  <a:srgbClr val="000000"/>
                </a:solidFill>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The Study Skill Handbook</a:t>
            </a:r>
            <a:r>
              <a:rPr lang="en-US" sz="1000" u="sng" dirty="0">
                <a:solidFill>
                  <a:srgbClr val="000000"/>
                </a:solidFill>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 (4</a:t>
            </a:r>
            <a:r>
              <a:rPr lang="en-US" sz="1000" u="sng" baseline="30000" dirty="0">
                <a:solidFill>
                  <a:srgbClr val="000000"/>
                </a:solidFill>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th</a:t>
            </a:r>
            <a:r>
              <a:rPr lang="en-US" sz="1000" u="sng" dirty="0">
                <a:solidFill>
                  <a:srgbClr val="000000"/>
                </a:solidFill>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 ed). </a:t>
            </a:r>
            <a:r>
              <a:rPr lang="en-US" sz="1000" u="sng" dirty="0">
                <a:solidFill>
                  <a:srgbClr val="000000"/>
                </a:solidFill>
                <a:effectLst/>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Hampshire: Palgrave Macmillan.</a:t>
            </a:r>
            <a:r>
              <a:rPr lang="en-GB" sz="1000" u="sng" dirty="0">
                <a:effectLst/>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 </a:t>
            </a:r>
          </a:p>
          <a:p>
            <a:pPr marL="0" indent="0">
              <a:buNone/>
            </a:pPr>
            <a:r>
              <a:rPr lang="en-GB" sz="1000" u="sng" dirty="0">
                <a:effectLst/>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Develop academic reflection skills | Short courses - staff resources - UCL – University College London</a:t>
            </a:r>
            <a:r>
              <a:rPr lang="en-GB" sz="1000" dirty="0">
                <a:effectLst/>
                <a:latin typeface="Arial" panose="020B0604020202020204" pitchFamily="34" charset="0"/>
                <a:ea typeface="DengXian" panose="02010600030101010101" pitchFamily="2" charset="-122"/>
                <a:cs typeface="Arial" panose="020B0604020202020204" pitchFamily="34" charset="0"/>
              </a:rPr>
              <a:t> (Accessed 26</a:t>
            </a:r>
            <a:r>
              <a:rPr lang="en-GB" sz="1000" baseline="30000" dirty="0">
                <a:effectLst/>
                <a:latin typeface="Arial" panose="020B0604020202020204" pitchFamily="34" charset="0"/>
                <a:ea typeface="DengXian" panose="02010600030101010101" pitchFamily="2" charset="-122"/>
                <a:cs typeface="Arial" panose="020B0604020202020204" pitchFamily="34" charset="0"/>
              </a:rPr>
              <a:t>th</a:t>
            </a:r>
            <a:r>
              <a:rPr lang="en-GB" sz="1000" dirty="0">
                <a:effectLst/>
                <a:latin typeface="Arial" panose="020B0604020202020204" pitchFamily="34" charset="0"/>
                <a:ea typeface="DengXian" panose="02010600030101010101" pitchFamily="2" charset="-122"/>
                <a:cs typeface="Arial" panose="020B0604020202020204" pitchFamily="34" charset="0"/>
              </a:rPr>
              <a:t> September 2023).</a:t>
            </a:r>
            <a:r>
              <a:rPr lang="en-GB" sz="1000" dirty="0">
                <a:solidFill>
                  <a:srgbClr val="0563C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endParaRPr lang="en-GB" sz="1000" dirty="0">
              <a:solidFill>
                <a:srgbClr val="0563C1"/>
              </a:solidFill>
              <a:latin typeface="Arial" panose="020B0604020202020204" pitchFamily="34" charset="0"/>
              <a:cs typeface="Arial" panose="020B0604020202020204" pitchFamily="34" charset="0"/>
            </a:endParaRPr>
          </a:p>
          <a:p>
            <a:pPr marL="0" indent="0">
              <a:buNone/>
            </a:pPr>
            <a:r>
              <a:rPr lang="en-US" sz="1000" b="0" i="0" dirty="0">
                <a:solidFill>
                  <a:srgbClr val="000000"/>
                </a:solidFill>
                <a:effectLst/>
                <a:latin typeface="Arial" panose="020B0604020202020204" pitchFamily="34" charset="0"/>
                <a:cs typeface="Arial" panose="020B0604020202020204" pitchFamily="34" charset="0"/>
              </a:rPr>
              <a:t>Jones, A., &amp; Harris, B. (2019). Balancing Act: Strategies for Effective Time-Management. Academic Success Today, 7(3), 123-130.</a:t>
            </a:r>
          </a:p>
          <a:p>
            <a:pPr marL="0" indent="0">
              <a:buNone/>
            </a:pPr>
            <a:r>
              <a:rPr lang="en-US" sz="1000" b="0" i="0" dirty="0">
                <a:solidFill>
                  <a:srgbClr val="000000"/>
                </a:solidFill>
                <a:effectLst/>
                <a:latin typeface="Arial" panose="020B0604020202020204" pitchFamily="34" charset="0"/>
                <a:cs typeface="Arial" panose="020B0604020202020204" pitchFamily="34" charset="0"/>
              </a:rPr>
              <a:t> </a:t>
            </a:r>
            <a:r>
              <a:rPr lang="en-US" sz="1000" b="0" i="0" dirty="0" err="1">
                <a:solidFill>
                  <a:srgbClr val="000000"/>
                </a:solidFill>
                <a:effectLst/>
                <a:latin typeface="Arial" panose="020B0604020202020204" pitchFamily="34" charset="0"/>
                <a:cs typeface="Arial" panose="020B0604020202020204" pitchFamily="34" charset="0"/>
              </a:rPr>
              <a:t>Kiewra</a:t>
            </a:r>
            <a:r>
              <a:rPr lang="en-US" sz="1000" b="0" i="0" dirty="0">
                <a:solidFill>
                  <a:srgbClr val="000000"/>
                </a:solidFill>
                <a:effectLst/>
                <a:latin typeface="Arial" panose="020B0604020202020204" pitchFamily="34" charset="0"/>
                <a:cs typeface="Arial" panose="020B0604020202020204" pitchFamily="34" charset="0"/>
              </a:rPr>
              <a:t>, K. A. (2018). A review of note-taking: The encoding-storage paradigm and beyond. Educational Psychology Review, 1(2), 147-172.</a:t>
            </a:r>
            <a:endParaRPr lang="en-US" sz="1000" dirty="0">
              <a:latin typeface="Arial" panose="020B0604020202020204" pitchFamily="34" charset="0"/>
              <a:cs typeface="Arial" panose="020B0604020202020204" pitchFamily="34" charset="0"/>
            </a:endParaRPr>
          </a:p>
          <a:p>
            <a:pPr marL="0" indent="0">
              <a:buNone/>
            </a:pPr>
            <a:r>
              <a:rPr lang="en-US" sz="1000" b="0" i="0" dirty="0">
                <a:solidFill>
                  <a:srgbClr val="000000"/>
                </a:solidFill>
                <a:effectLst/>
                <a:latin typeface="Arial" panose="020B0604020202020204" pitchFamily="34" charset="0"/>
                <a:cs typeface="Arial" panose="020B0604020202020204" pitchFamily="34" charset="0"/>
              </a:rPr>
              <a:t>Moon, J. A. (2019</a:t>
            </a:r>
            <a:r>
              <a:rPr lang="en-US" sz="1000" b="0" i="1" dirty="0">
                <a:solidFill>
                  <a:srgbClr val="000000"/>
                </a:solidFill>
                <a:effectLst/>
                <a:latin typeface="Arial" panose="020B0604020202020204" pitchFamily="34" charset="0"/>
                <a:cs typeface="Arial" panose="020B0604020202020204" pitchFamily="34" charset="0"/>
              </a:rPr>
              <a:t>). Reflection in learning and professional development</a:t>
            </a:r>
            <a:r>
              <a:rPr lang="en-US" sz="1000" b="0" i="0" dirty="0">
                <a:solidFill>
                  <a:srgbClr val="000000"/>
                </a:solidFill>
                <a:effectLst/>
                <a:latin typeface="Arial" panose="020B0604020202020204" pitchFamily="34" charset="0"/>
                <a:cs typeface="Arial" panose="020B0604020202020204" pitchFamily="34" charset="0"/>
              </a:rPr>
              <a:t>: Theory and practice. London: Kogan Page.</a:t>
            </a:r>
          </a:p>
          <a:p>
            <a:pPr marL="0" indent="0">
              <a:buNone/>
            </a:pPr>
            <a:r>
              <a:rPr lang="en-US" sz="1000" b="0" i="0" dirty="0">
                <a:solidFill>
                  <a:srgbClr val="000000"/>
                </a:solidFill>
                <a:effectLst/>
                <a:latin typeface="Arial" panose="020B0604020202020204" pitchFamily="34" charset="0"/>
                <a:cs typeface="Arial" panose="020B0604020202020204" pitchFamily="34" charset="0"/>
              </a:rPr>
              <a:t>Smith, J., &amp; Doe, M. (2018). </a:t>
            </a:r>
            <a:r>
              <a:rPr lang="en-US" sz="1000" b="0" i="1" dirty="0">
                <a:solidFill>
                  <a:srgbClr val="000000"/>
                </a:solidFill>
                <a:effectLst/>
                <a:latin typeface="Arial" panose="020B0604020202020204" pitchFamily="34" charset="0"/>
                <a:cs typeface="Arial" panose="020B0604020202020204" pitchFamily="34" charset="0"/>
              </a:rPr>
              <a:t>The Art of Time-Management in Academia</a:t>
            </a:r>
            <a:r>
              <a:rPr lang="en-US" sz="1000" b="0" i="0" dirty="0">
                <a:solidFill>
                  <a:srgbClr val="000000"/>
                </a:solidFill>
                <a:effectLst/>
                <a:latin typeface="Arial" panose="020B0604020202020204" pitchFamily="34" charset="0"/>
                <a:cs typeface="Arial" panose="020B0604020202020204" pitchFamily="34" charset="0"/>
              </a:rPr>
              <a:t>. Journal of Educational Strategies, 5(2), 45-52.</a:t>
            </a:r>
            <a:endParaRPr lang="en-US" sz="1000" dirty="0">
              <a:latin typeface="Arial" panose="020B0604020202020204" pitchFamily="34" charset="0"/>
              <a:cs typeface="Arial" panose="020B0604020202020204" pitchFamily="34" charset="0"/>
            </a:endParaRPr>
          </a:p>
          <a:p>
            <a:pPr marL="0" indent="0">
              <a:buNone/>
            </a:pPr>
            <a:r>
              <a:rPr lang="en-US" sz="1000" b="0" i="0" dirty="0">
                <a:solidFill>
                  <a:srgbClr val="000000"/>
                </a:solidFill>
                <a:effectLst/>
                <a:latin typeface="Arial" panose="020B0604020202020204" pitchFamily="34" charset="0"/>
                <a:cs typeface="Arial" panose="020B0604020202020204" pitchFamily="34" charset="0"/>
              </a:rPr>
              <a:t>Thompson, H., &amp; Roberts, L. (2016</a:t>
            </a:r>
            <a:r>
              <a:rPr lang="en-US" sz="1000" b="0" i="1" dirty="0">
                <a:solidFill>
                  <a:srgbClr val="000000"/>
                </a:solidFill>
                <a:effectLst/>
                <a:latin typeface="Arial" panose="020B0604020202020204" pitchFamily="34" charset="0"/>
                <a:cs typeface="Arial" panose="020B0604020202020204" pitchFamily="34" charset="0"/>
              </a:rPr>
              <a:t>). The Power of Reflection in Learning</a:t>
            </a:r>
            <a:r>
              <a:rPr lang="en-US" sz="1000" b="0" i="0" dirty="0">
                <a:solidFill>
                  <a:srgbClr val="000000"/>
                </a:solidFill>
                <a:effectLst/>
                <a:latin typeface="Arial" panose="020B0604020202020204" pitchFamily="34" charset="0"/>
                <a:cs typeface="Arial" panose="020B0604020202020204" pitchFamily="34" charset="0"/>
              </a:rPr>
              <a:t>. Journal of Pedagogical Studies, 3(2), 30-37.</a:t>
            </a:r>
          </a:p>
          <a:p>
            <a:pPr marL="0" indent="0">
              <a:buNone/>
            </a:pPr>
            <a:r>
              <a:rPr lang="en-GB"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Roessingh, H. (2020) The benefits of note-taking by hand - BBC Work life</a:t>
            </a:r>
            <a:r>
              <a:rPr lang="en-GB" sz="1000" dirty="0">
                <a:latin typeface="Arial" panose="020B0604020202020204" pitchFamily="34" charset="0"/>
                <a:cs typeface="Arial" panose="020B0604020202020204" pitchFamily="34" charset="0"/>
              </a:rPr>
              <a:t> ( Accessed 21</a:t>
            </a:r>
            <a:r>
              <a:rPr lang="en-GB" sz="1000" baseline="30000" dirty="0">
                <a:latin typeface="Arial" panose="020B0604020202020204" pitchFamily="34" charset="0"/>
                <a:cs typeface="Arial" panose="020B0604020202020204" pitchFamily="34" charset="0"/>
              </a:rPr>
              <a:t>st</a:t>
            </a:r>
            <a:r>
              <a:rPr lang="en-GB" sz="1000" dirty="0">
                <a:latin typeface="Arial" panose="020B0604020202020204" pitchFamily="34" charset="0"/>
                <a:cs typeface="Arial" panose="020B0604020202020204" pitchFamily="34" charset="0"/>
              </a:rPr>
              <a:t> September 2023).</a:t>
            </a:r>
          </a:p>
          <a:p>
            <a:pPr marL="0" indent="0">
              <a:buNone/>
            </a:pPr>
            <a:r>
              <a:rPr lang="en-US" sz="1000" b="0" i="0" dirty="0">
                <a:solidFill>
                  <a:srgbClr val="000000"/>
                </a:solidFill>
                <a:effectLst/>
                <a:latin typeface="Arial" panose="020B0604020202020204" pitchFamily="34" charset="0"/>
                <a:cs typeface="Arial" panose="020B0604020202020204" pitchFamily="34" charset="0"/>
              </a:rPr>
              <a:t>Williams, P., &amp; Clark, D. (2018). </a:t>
            </a:r>
            <a:r>
              <a:rPr lang="en-US" sz="1000" b="0" i="1" dirty="0">
                <a:solidFill>
                  <a:srgbClr val="000000"/>
                </a:solidFill>
                <a:effectLst/>
                <a:latin typeface="Arial" panose="020B0604020202020204" pitchFamily="34" charset="0"/>
                <a:cs typeface="Arial" panose="020B0604020202020204" pitchFamily="34" charset="0"/>
              </a:rPr>
              <a:t>Reflective Practices in Higher Education</a:t>
            </a:r>
            <a:r>
              <a:rPr lang="en-US" sz="1000" b="0" i="0" dirty="0">
                <a:solidFill>
                  <a:srgbClr val="000000"/>
                </a:solidFill>
                <a:effectLst/>
                <a:latin typeface="Arial" panose="020B0604020202020204" pitchFamily="34" charset="0"/>
                <a:cs typeface="Arial" panose="020B0604020202020204" pitchFamily="34" charset="0"/>
              </a:rPr>
              <a:t>. Academic Journal of Reflection, 2(1), 5-12.</a:t>
            </a:r>
            <a:endParaRPr lang="en-US" sz="1000" dirty="0">
              <a:latin typeface="Arial" panose="020B0604020202020204" pitchFamily="34" charset="0"/>
              <a:cs typeface="Arial" panose="020B0604020202020204" pitchFamily="34" charset="0"/>
            </a:endParaRPr>
          </a:p>
          <a:p>
            <a:pPr marL="0" indent="0">
              <a:buNone/>
            </a:pPr>
            <a:endParaRPr lang="en-GB" sz="1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5983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5558</TotalTime>
  <Words>1069</Words>
  <Application>Microsoft Office PowerPoint</Application>
  <PresentationFormat>Widescreen</PresentationFormat>
  <Paragraphs>58</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ADLaM Display</vt:lpstr>
      <vt:lpstr>Arial</vt:lpstr>
      <vt:lpstr>Calibri</vt:lpstr>
      <vt:lpstr>Calibri Light</vt:lpstr>
      <vt:lpstr>Times New Roman</vt:lpstr>
      <vt:lpstr>Wingdings</vt:lpstr>
      <vt:lpstr>Office Theme</vt:lpstr>
      <vt:lpstr>PowerPoint Presentation</vt:lpstr>
      <vt:lpstr> Skills and Personal Qualities that Support  Academic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Janna Bint-E Saif (2129742)</dc:creator>
  <cp:lastModifiedBy>Janna Bint-E Saif (2129742)</cp:lastModifiedBy>
  <cp:revision>1</cp:revision>
  <dcterms:created xsi:type="dcterms:W3CDTF">2023-09-23T20:12:24Z</dcterms:created>
  <dcterms:modified xsi:type="dcterms:W3CDTF">2023-09-27T16:50:42Z</dcterms:modified>
</cp:coreProperties>
</file>