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7" autoAdjust="0"/>
    <p:restoredTop sz="94660"/>
  </p:normalViewPr>
  <p:slideViewPr>
    <p:cSldViewPr snapToGrid="0">
      <p:cViewPr varScale="1">
        <p:scale>
          <a:sx n="79" d="100"/>
          <a:sy n="79" d="100"/>
        </p:scale>
        <p:origin x="3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2DF55-60A9-56E6-7717-FC2EC0BAA4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506DE4-8584-8792-BFC7-538B4C90FE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744931-F230-5691-34A6-D6AFB8CC223F}"/>
              </a:ext>
            </a:extLst>
          </p:cNvPr>
          <p:cNvSpPr>
            <a:spLocks noGrp="1"/>
          </p:cNvSpPr>
          <p:nvPr>
            <p:ph type="dt" sz="half" idx="10"/>
          </p:nvPr>
        </p:nvSpPr>
        <p:spPr/>
        <p:txBody>
          <a:bodyPr/>
          <a:lstStyle/>
          <a:p>
            <a:fld id="{EB291287-2060-4CC2-A26B-C8AD0845D16F}" type="datetimeFigureOut">
              <a:rPr lang="en-GB" smtClean="0"/>
              <a:t>16/03/2025</a:t>
            </a:fld>
            <a:endParaRPr lang="en-GB"/>
          </a:p>
        </p:txBody>
      </p:sp>
      <p:sp>
        <p:nvSpPr>
          <p:cNvPr id="5" name="Footer Placeholder 4">
            <a:extLst>
              <a:ext uri="{FF2B5EF4-FFF2-40B4-BE49-F238E27FC236}">
                <a16:creationId xmlns:a16="http://schemas.microsoft.com/office/drawing/2014/main" id="{E6F60769-C9B0-6561-3A2F-561967DC98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FBFB8A-78E9-F26B-20B1-388C4175AF5A}"/>
              </a:ext>
            </a:extLst>
          </p:cNvPr>
          <p:cNvSpPr>
            <a:spLocks noGrp="1"/>
          </p:cNvSpPr>
          <p:nvPr>
            <p:ph type="sldNum" sz="quarter" idx="12"/>
          </p:nvPr>
        </p:nvSpPr>
        <p:spPr/>
        <p:txBody>
          <a:bodyPr/>
          <a:lstStyle/>
          <a:p>
            <a:fld id="{E83954FB-3363-4F43-A89B-793DB743A119}" type="slidenum">
              <a:rPr lang="en-GB" smtClean="0"/>
              <a:t>‹#›</a:t>
            </a:fld>
            <a:endParaRPr lang="en-GB"/>
          </a:p>
        </p:txBody>
      </p:sp>
    </p:spTree>
    <p:extLst>
      <p:ext uri="{BB962C8B-B14F-4D97-AF65-F5344CB8AC3E}">
        <p14:creationId xmlns:p14="http://schemas.microsoft.com/office/powerpoint/2010/main" val="2558236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E3997-97A2-C7A8-CE81-494C6F7076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ED1063-FA49-B0B5-EC4B-07C628C92A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C8A072-BE9D-EE49-5B1C-35B81DD6FD45}"/>
              </a:ext>
            </a:extLst>
          </p:cNvPr>
          <p:cNvSpPr>
            <a:spLocks noGrp="1"/>
          </p:cNvSpPr>
          <p:nvPr>
            <p:ph type="dt" sz="half" idx="10"/>
          </p:nvPr>
        </p:nvSpPr>
        <p:spPr/>
        <p:txBody>
          <a:bodyPr/>
          <a:lstStyle/>
          <a:p>
            <a:fld id="{EB291287-2060-4CC2-A26B-C8AD0845D16F}" type="datetimeFigureOut">
              <a:rPr lang="en-GB" smtClean="0"/>
              <a:t>16/03/2025</a:t>
            </a:fld>
            <a:endParaRPr lang="en-GB"/>
          </a:p>
        </p:txBody>
      </p:sp>
      <p:sp>
        <p:nvSpPr>
          <p:cNvPr id="5" name="Footer Placeholder 4">
            <a:extLst>
              <a:ext uri="{FF2B5EF4-FFF2-40B4-BE49-F238E27FC236}">
                <a16:creationId xmlns:a16="http://schemas.microsoft.com/office/drawing/2014/main" id="{BE83683E-9559-97A7-8F22-A3131D8649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D234A-1256-168E-4923-6CE19EB48DFF}"/>
              </a:ext>
            </a:extLst>
          </p:cNvPr>
          <p:cNvSpPr>
            <a:spLocks noGrp="1"/>
          </p:cNvSpPr>
          <p:nvPr>
            <p:ph type="sldNum" sz="quarter" idx="12"/>
          </p:nvPr>
        </p:nvSpPr>
        <p:spPr/>
        <p:txBody>
          <a:bodyPr/>
          <a:lstStyle/>
          <a:p>
            <a:fld id="{E83954FB-3363-4F43-A89B-793DB743A119}" type="slidenum">
              <a:rPr lang="en-GB" smtClean="0"/>
              <a:t>‹#›</a:t>
            </a:fld>
            <a:endParaRPr lang="en-GB"/>
          </a:p>
        </p:txBody>
      </p:sp>
    </p:spTree>
    <p:extLst>
      <p:ext uri="{BB962C8B-B14F-4D97-AF65-F5344CB8AC3E}">
        <p14:creationId xmlns:p14="http://schemas.microsoft.com/office/powerpoint/2010/main" val="2042304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DD95D-B0CC-44D4-80C1-7A30A12650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6D5618-996D-E29D-0F53-BCEC20B19B7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607A7D-D686-E1DB-5F06-4B44C9D310D1}"/>
              </a:ext>
            </a:extLst>
          </p:cNvPr>
          <p:cNvSpPr>
            <a:spLocks noGrp="1"/>
          </p:cNvSpPr>
          <p:nvPr>
            <p:ph type="dt" sz="half" idx="10"/>
          </p:nvPr>
        </p:nvSpPr>
        <p:spPr/>
        <p:txBody>
          <a:bodyPr/>
          <a:lstStyle/>
          <a:p>
            <a:fld id="{EB291287-2060-4CC2-A26B-C8AD0845D16F}" type="datetimeFigureOut">
              <a:rPr lang="en-GB" smtClean="0"/>
              <a:t>16/03/2025</a:t>
            </a:fld>
            <a:endParaRPr lang="en-GB"/>
          </a:p>
        </p:txBody>
      </p:sp>
      <p:sp>
        <p:nvSpPr>
          <p:cNvPr id="5" name="Footer Placeholder 4">
            <a:extLst>
              <a:ext uri="{FF2B5EF4-FFF2-40B4-BE49-F238E27FC236}">
                <a16:creationId xmlns:a16="http://schemas.microsoft.com/office/drawing/2014/main" id="{201AA997-B4FB-7ACC-956D-0446A3E7DF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75FFCA-8F1E-C76E-22B3-F49902CC4169}"/>
              </a:ext>
            </a:extLst>
          </p:cNvPr>
          <p:cNvSpPr>
            <a:spLocks noGrp="1"/>
          </p:cNvSpPr>
          <p:nvPr>
            <p:ph type="sldNum" sz="quarter" idx="12"/>
          </p:nvPr>
        </p:nvSpPr>
        <p:spPr/>
        <p:txBody>
          <a:bodyPr/>
          <a:lstStyle/>
          <a:p>
            <a:fld id="{E83954FB-3363-4F43-A89B-793DB743A119}" type="slidenum">
              <a:rPr lang="en-GB" smtClean="0"/>
              <a:t>‹#›</a:t>
            </a:fld>
            <a:endParaRPr lang="en-GB"/>
          </a:p>
        </p:txBody>
      </p:sp>
    </p:spTree>
    <p:extLst>
      <p:ext uri="{BB962C8B-B14F-4D97-AF65-F5344CB8AC3E}">
        <p14:creationId xmlns:p14="http://schemas.microsoft.com/office/powerpoint/2010/main" val="405970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69187-D661-28C6-44A8-F4454A2835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72C5CF-B3A1-4B8A-AA23-BC15B5EA4C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A8F767-D9BE-C3A8-C17D-13FB6882A6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4D1E0D-99DB-73A4-2C06-7D7470BEC239}"/>
              </a:ext>
            </a:extLst>
          </p:cNvPr>
          <p:cNvSpPr>
            <a:spLocks noGrp="1"/>
          </p:cNvSpPr>
          <p:nvPr>
            <p:ph type="dt" sz="half" idx="10"/>
          </p:nvPr>
        </p:nvSpPr>
        <p:spPr/>
        <p:txBody>
          <a:bodyPr/>
          <a:lstStyle/>
          <a:p>
            <a:fld id="{EB291287-2060-4CC2-A26B-C8AD0845D16F}" type="datetimeFigureOut">
              <a:rPr lang="en-GB" smtClean="0"/>
              <a:t>16/03/2025</a:t>
            </a:fld>
            <a:endParaRPr lang="en-GB"/>
          </a:p>
        </p:txBody>
      </p:sp>
      <p:sp>
        <p:nvSpPr>
          <p:cNvPr id="6" name="Footer Placeholder 5">
            <a:extLst>
              <a:ext uri="{FF2B5EF4-FFF2-40B4-BE49-F238E27FC236}">
                <a16:creationId xmlns:a16="http://schemas.microsoft.com/office/drawing/2014/main" id="{A6E343FB-FC74-EFBD-7993-C24F3FF003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673AF7-3DFC-6959-7E2B-9A548F4FC1A5}"/>
              </a:ext>
            </a:extLst>
          </p:cNvPr>
          <p:cNvSpPr>
            <a:spLocks noGrp="1"/>
          </p:cNvSpPr>
          <p:nvPr>
            <p:ph type="sldNum" sz="quarter" idx="12"/>
          </p:nvPr>
        </p:nvSpPr>
        <p:spPr/>
        <p:txBody>
          <a:bodyPr/>
          <a:lstStyle/>
          <a:p>
            <a:fld id="{E83954FB-3363-4F43-A89B-793DB743A119}" type="slidenum">
              <a:rPr lang="en-GB" smtClean="0"/>
              <a:t>‹#›</a:t>
            </a:fld>
            <a:endParaRPr lang="en-GB"/>
          </a:p>
        </p:txBody>
      </p:sp>
    </p:spTree>
    <p:extLst>
      <p:ext uri="{BB962C8B-B14F-4D97-AF65-F5344CB8AC3E}">
        <p14:creationId xmlns:p14="http://schemas.microsoft.com/office/powerpoint/2010/main" val="819369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AFE2C-E497-07B4-83CD-E1EB9B116E5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E8A5C9-1131-BCFA-54D1-59D488D158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FB9A49-D5F6-FFC5-2AEF-1AA4038ECF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05FE56D-D517-66AA-F888-702639B6D6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076723-5639-00AA-A00F-EE7CAFD4A3B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D49D2C3-F125-4A72-674E-521F2A5FCE8A}"/>
              </a:ext>
            </a:extLst>
          </p:cNvPr>
          <p:cNvSpPr>
            <a:spLocks noGrp="1"/>
          </p:cNvSpPr>
          <p:nvPr>
            <p:ph type="dt" sz="half" idx="10"/>
          </p:nvPr>
        </p:nvSpPr>
        <p:spPr/>
        <p:txBody>
          <a:bodyPr/>
          <a:lstStyle/>
          <a:p>
            <a:fld id="{EB291287-2060-4CC2-A26B-C8AD0845D16F}" type="datetimeFigureOut">
              <a:rPr lang="en-GB" smtClean="0"/>
              <a:t>16/03/2025</a:t>
            </a:fld>
            <a:endParaRPr lang="en-GB"/>
          </a:p>
        </p:txBody>
      </p:sp>
      <p:sp>
        <p:nvSpPr>
          <p:cNvPr id="8" name="Footer Placeholder 7">
            <a:extLst>
              <a:ext uri="{FF2B5EF4-FFF2-40B4-BE49-F238E27FC236}">
                <a16:creationId xmlns:a16="http://schemas.microsoft.com/office/drawing/2014/main" id="{04E49A51-A684-03EC-C455-C3CC7ED27C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76A036-0E2C-5622-4BD3-A192A4F86348}"/>
              </a:ext>
            </a:extLst>
          </p:cNvPr>
          <p:cNvSpPr>
            <a:spLocks noGrp="1"/>
          </p:cNvSpPr>
          <p:nvPr>
            <p:ph type="sldNum" sz="quarter" idx="12"/>
          </p:nvPr>
        </p:nvSpPr>
        <p:spPr/>
        <p:txBody>
          <a:bodyPr/>
          <a:lstStyle/>
          <a:p>
            <a:fld id="{E83954FB-3363-4F43-A89B-793DB743A119}" type="slidenum">
              <a:rPr lang="en-GB" smtClean="0"/>
              <a:t>‹#›</a:t>
            </a:fld>
            <a:endParaRPr lang="en-GB"/>
          </a:p>
        </p:txBody>
      </p:sp>
    </p:spTree>
    <p:extLst>
      <p:ext uri="{BB962C8B-B14F-4D97-AF65-F5344CB8AC3E}">
        <p14:creationId xmlns:p14="http://schemas.microsoft.com/office/powerpoint/2010/main" val="2332142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023D-D18F-D1FF-EEEA-05421F1A16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CFA9B0C-F46B-8CB3-62DA-DE674FCB6C65}"/>
              </a:ext>
            </a:extLst>
          </p:cNvPr>
          <p:cNvSpPr>
            <a:spLocks noGrp="1"/>
          </p:cNvSpPr>
          <p:nvPr>
            <p:ph type="dt" sz="half" idx="10"/>
          </p:nvPr>
        </p:nvSpPr>
        <p:spPr/>
        <p:txBody>
          <a:bodyPr/>
          <a:lstStyle/>
          <a:p>
            <a:fld id="{EB291287-2060-4CC2-A26B-C8AD0845D16F}" type="datetimeFigureOut">
              <a:rPr lang="en-GB" smtClean="0"/>
              <a:t>16/03/2025</a:t>
            </a:fld>
            <a:endParaRPr lang="en-GB"/>
          </a:p>
        </p:txBody>
      </p:sp>
      <p:sp>
        <p:nvSpPr>
          <p:cNvPr id="4" name="Footer Placeholder 3">
            <a:extLst>
              <a:ext uri="{FF2B5EF4-FFF2-40B4-BE49-F238E27FC236}">
                <a16:creationId xmlns:a16="http://schemas.microsoft.com/office/drawing/2014/main" id="{D9CADB17-39D4-E91E-6E09-43FCD06E546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CFE8E5-4D6B-AF16-9DEA-45930EC29EC8}"/>
              </a:ext>
            </a:extLst>
          </p:cNvPr>
          <p:cNvSpPr>
            <a:spLocks noGrp="1"/>
          </p:cNvSpPr>
          <p:nvPr>
            <p:ph type="sldNum" sz="quarter" idx="12"/>
          </p:nvPr>
        </p:nvSpPr>
        <p:spPr/>
        <p:txBody>
          <a:bodyPr/>
          <a:lstStyle/>
          <a:p>
            <a:fld id="{E83954FB-3363-4F43-A89B-793DB743A119}" type="slidenum">
              <a:rPr lang="en-GB" smtClean="0"/>
              <a:t>‹#›</a:t>
            </a:fld>
            <a:endParaRPr lang="en-GB"/>
          </a:p>
        </p:txBody>
      </p:sp>
    </p:spTree>
    <p:extLst>
      <p:ext uri="{BB962C8B-B14F-4D97-AF65-F5344CB8AC3E}">
        <p14:creationId xmlns:p14="http://schemas.microsoft.com/office/powerpoint/2010/main" val="143939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C99FC6-07C6-8654-0539-3E3A0CBFCCFB}"/>
              </a:ext>
            </a:extLst>
          </p:cNvPr>
          <p:cNvSpPr>
            <a:spLocks noGrp="1"/>
          </p:cNvSpPr>
          <p:nvPr>
            <p:ph type="dt" sz="half" idx="10"/>
          </p:nvPr>
        </p:nvSpPr>
        <p:spPr/>
        <p:txBody>
          <a:bodyPr/>
          <a:lstStyle/>
          <a:p>
            <a:fld id="{EB291287-2060-4CC2-A26B-C8AD0845D16F}" type="datetimeFigureOut">
              <a:rPr lang="en-GB" smtClean="0"/>
              <a:t>16/03/2025</a:t>
            </a:fld>
            <a:endParaRPr lang="en-GB"/>
          </a:p>
        </p:txBody>
      </p:sp>
      <p:sp>
        <p:nvSpPr>
          <p:cNvPr id="3" name="Footer Placeholder 2">
            <a:extLst>
              <a:ext uri="{FF2B5EF4-FFF2-40B4-BE49-F238E27FC236}">
                <a16:creationId xmlns:a16="http://schemas.microsoft.com/office/drawing/2014/main" id="{0CAF6C29-9700-CA0A-E0E6-D5961F9E8A9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9C59C7-F77F-179C-8EE6-A8B9140BD76B}"/>
              </a:ext>
            </a:extLst>
          </p:cNvPr>
          <p:cNvSpPr>
            <a:spLocks noGrp="1"/>
          </p:cNvSpPr>
          <p:nvPr>
            <p:ph type="sldNum" sz="quarter" idx="12"/>
          </p:nvPr>
        </p:nvSpPr>
        <p:spPr/>
        <p:txBody>
          <a:bodyPr/>
          <a:lstStyle/>
          <a:p>
            <a:fld id="{E83954FB-3363-4F43-A89B-793DB743A119}" type="slidenum">
              <a:rPr lang="en-GB" smtClean="0"/>
              <a:t>‹#›</a:t>
            </a:fld>
            <a:endParaRPr lang="en-GB"/>
          </a:p>
        </p:txBody>
      </p:sp>
    </p:spTree>
    <p:extLst>
      <p:ext uri="{BB962C8B-B14F-4D97-AF65-F5344CB8AC3E}">
        <p14:creationId xmlns:p14="http://schemas.microsoft.com/office/powerpoint/2010/main" val="1578190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BEF5C-08E8-7FEC-8389-5C46819AEE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165778-4C93-DD63-614D-DA3F5A68EA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86BF197-1067-D1B9-F481-E52CBB486E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DA54B8-D7F3-C8B3-276A-A01F5CA9BDA8}"/>
              </a:ext>
            </a:extLst>
          </p:cNvPr>
          <p:cNvSpPr>
            <a:spLocks noGrp="1"/>
          </p:cNvSpPr>
          <p:nvPr>
            <p:ph type="dt" sz="half" idx="10"/>
          </p:nvPr>
        </p:nvSpPr>
        <p:spPr/>
        <p:txBody>
          <a:bodyPr/>
          <a:lstStyle/>
          <a:p>
            <a:fld id="{EB291287-2060-4CC2-A26B-C8AD0845D16F}" type="datetimeFigureOut">
              <a:rPr lang="en-GB" smtClean="0"/>
              <a:t>16/03/2025</a:t>
            </a:fld>
            <a:endParaRPr lang="en-GB"/>
          </a:p>
        </p:txBody>
      </p:sp>
      <p:sp>
        <p:nvSpPr>
          <p:cNvPr id="6" name="Footer Placeholder 5">
            <a:extLst>
              <a:ext uri="{FF2B5EF4-FFF2-40B4-BE49-F238E27FC236}">
                <a16:creationId xmlns:a16="http://schemas.microsoft.com/office/drawing/2014/main" id="{15574990-2E17-BDBC-36AF-5D8AB44BF4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4053BF-33FF-DD5F-690B-562463BE4731}"/>
              </a:ext>
            </a:extLst>
          </p:cNvPr>
          <p:cNvSpPr>
            <a:spLocks noGrp="1"/>
          </p:cNvSpPr>
          <p:nvPr>
            <p:ph type="sldNum" sz="quarter" idx="12"/>
          </p:nvPr>
        </p:nvSpPr>
        <p:spPr/>
        <p:txBody>
          <a:bodyPr/>
          <a:lstStyle/>
          <a:p>
            <a:fld id="{E83954FB-3363-4F43-A89B-793DB743A119}" type="slidenum">
              <a:rPr lang="en-GB" smtClean="0"/>
              <a:t>‹#›</a:t>
            </a:fld>
            <a:endParaRPr lang="en-GB"/>
          </a:p>
        </p:txBody>
      </p:sp>
    </p:spTree>
    <p:extLst>
      <p:ext uri="{BB962C8B-B14F-4D97-AF65-F5344CB8AC3E}">
        <p14:creationId xmlns:p14="http://schemas.microsoft.com/office/powerpoint/2010/main" val="2609778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77DBB-22DD-DDDA-3098-0EE8AA512B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5A83A2-3FA1-649B-38F6-DAFFAB209D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FE39F2-A0E9-7400-1DB0-D9BDB37D87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302CA7-6FAC-31D7-F274-9C6D0E38607A}"/>
              </a:ext>
            </a:extLst>
          </p:cNvPr>
          <p:cNvSpPr>
            <a:spLocks noGrp="1"/>
          </p:cNvSpPr>
          <p:nvPr>
            <p:ph type="dt" sz="half" idx="10"/>
          </p:nvPr>
        </p:nvSpPr>
        <p:spPr/>
        <p:txBody>
          <a:bodyPr/>
          <a:lstStyle/>
          <a:p>
            <a:fld id="{EB291287-2060-4CC2-A26B-C8AD0845D16F}" type="datetimeFigureOut">
              <a:rPr lang="en-GB" smtClean="0"/>
              <a:t>16/03/2025</a:t>
            </a:fld>
            <a:endParaRPr lang="en-GB"/>
          </a:p>
        </p:txBody>
      </p:sp>
      <p:sp>
        <p:nvSpPr>
          <p:cNvPr id="6" name="Footer Placeholder 5">
            <a:extLst>
              <a:ext uri="{FF2B5EF4-FFF2-40B4-BE49-F238E27FC236}">
                <a16:creationId xmlns:a16="http://schemas.microsoft.com/office/drawing/2014/main" id="{B5F4D5E7-CB3A-F0FE-8FCC-D41DF3C3A8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22C79B-7FAE-C45D-642C-7B2DAA577AE0}"/>
              </a:ext>
            </a:extLst>
          </p:cNvPr>
          <p:cNvSpPr>
            <a:spLocks noGrp="1"/>
          </p:cNvSpPr>
          <p:nvPr>
            <p:ph type="sldNum" sz="quarter" idx="12"/>
          </p:nvPr>
        </p:nvSpPr>
        <p:spPr/>
        <p:txBody>
          <a:bodyPr/>
          <a:lstStyle/>
          <a:p>
            <a:fld id="{E83954FB-3363-4F43-A89B-793DB743A119}" type="slidenum">
              <a:rPr lang="en-GB" smtClean="0"/>
              <a:t>‹#›</a:t>
            </a:fld>
            <a:endParaRPr lang="en-GB"/>
          </a:p>
        </p:txBody>
      </p:sp>
    </p:spTree>
    <p:extLst>
      <p:ext uri="{BB962C8B-B14F-4D97-AF65-F5344CB8AC3E}">
        <p14:creationId xmlns:p14="http://schemas.microsoft.com/office/powerpoint/2010/main" val="3054875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DD119-401F-21C3-F469-7E7AD5DD69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EE9622-C57E-658F-D8F4-6FDCB5A5ED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1BF035-B8AB-398B-3B6B-5220ADF24B46}"/>
              </a:ext>
            </a:extLst>
          </p:cNvPr>
          <p:cNvSpPr>
            <a:spLocks noGrp="1"/>
          </p:cNvSpPr>
          <p:nvPr>
            <p:ph type="dt" sz="half" idx="10"/>
          </p:nvPr>
        </p:nvSpPr>
        <p:spPr/>
        <p:txBody>
          <a:bodyPr/>
          <a:lstStyle/>
          <a:p>
            <a:fld id="{EB291287-2060-4CC2-A26B-C8AD0845D16F}" type="datetimeFigureOut">
              <a:rPr lang="en-GB" smtClean="0"/>
              <a:t>16/03/2025</a:t>
            </a:fld>
            <a:endParaRPr lang="en-GB"/>
          </a:p>
        </p:txBody>
      </p:sp>
      <p:sp>
        <p:nvSpPr>
          <p:cNvPr id="5" name="Footer Placeholder 4">
            <a:extLst>
              <a:ext uri="{FF2B5EF4-FFF2-40B4-BE49-F238E27FC236}">
                <a16:creationId xmlns:a16="http://schemas.microsoft.com/office/drawing/2014/main" id="{9B73C5A0-6B51-4EBE-580C-B0813D55C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B52F1F-AA98-AACD-CFCB-9C8A5A7DDF50}"/>
              </a:ext>
            </a:extLst>
          </p:cNvPr>
          <p:cNvSpPr>
            <a:spLocks noGrp="1"/>
          </p:cNvSpPr>
          <p:nvPr>
            <p:ph type="sldNum" sz="quarter" idx="12"/>
          </p:nvPr>
        </p:nvSpPr>
        <p:spPr/>
        <p:txBody>
          <a:bodyPr/>
          <a:lstStyle/>
          <a:p>
            <a:fld id="{E83954FB-3363-4F43-A89B-793DB743A119}" type="slidenum">
              <a:rPr lang="en-GB" smtClean="0"/>
              <a:t>‹#›</a:t>
            </a:fld>
            <a:endParaRPr lang="en-GB"/>
          </a:p>
        </p:txBody>
      </p:sp>
    </p:spTree>
    <p:extLst>
      <p:ext uri="{BB962C8B-B14F-4D97-AF65-F5344CB8AC3E}">
        <p14:creationId xmlns:p14="http://schemas.microsoft.com/office/powerpoint/2010/main" val="2178531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4AEEA4-3DCC-EE2E-E9AF-6E03091E56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7A4D4C-9A03-4DA7-93FF-C4B773C5F4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D3017C-F04C-FF3A-7D6A-B219DFF3C1C1}"/>
              </a:ext>
            </a:extLst>
          </p:cNvPr>
          <p:cNvSpPr>
            <a:spLocks noGrp="1"/>
          </p:cNvSpPr>
          <p:nvPr>
            <p:ph type="dt" sz="half" idx="10"/>
          </p:nvPr>
        </p:nvSpPr>
        <p:spPr/>
        <p:txBody>
          <a:bodyPr/>
          <a:lstStyle/>
          <a:p>
            <a:fld id="{EB291287-2060-4CC2-A26B-C8AD0845D16F}" type="datetimeFigureOut">
              <a:rPr lang="en-GB" smtClean="0"/>
              <a:t>16/03/2025</a:t>
            </a:fld>
            <a:endParaRPr lang="en-GB"/>
          </a:p>
        </p:txBody>
      </p:sp>
      <p:sp>
        <p:nvSpPr>
          <p:cNvPr id="5" name="Footer Placeholder 4">
            <a:extLst>
              <a:ext uri="{FF2B5EF4-FFF2-40B4-BE49-F238E27FC236}">
                <a16:creationId xmlns:a16="http://schemas.microsoft.com/office/drawing/2014/main" id="{5A5C1231-55B6-052F-C240-EACC8B290A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668394-2BF2-796A-2B36-A103380BF2BA}"/>
              </a:ext>
            </a:extLst>
          </p:cNvPr>
          <p:cNvSpPr>
            <a:spLocks noGrp="1"/>
          </p:cNvSpPr>
          <p:nvPr>
            <p:ph type="sldNum" sz="quarter" idx="12"/>
          </p:nvPr>
        </p:nvSpPr>
        <p:spPr/>
        <p:txBody>
          <a:bodyPr/>
          <a:lstStyle/>
          <a:p>
            <a:fld id="{E83954FB-3363-4F43-A89B-793DB743A119}" type="slidenum">
              <a:rPr lang="en-GB" smtClean="0"/>
              <a:t>‹#›</a:t>
            </a:fld>
            <a:endParaRPr lang="en-GB"/>
          </a:p>
        </p:txBody>
      </p:sp>
    </p:spTree>
    <p:extLst>
      <p:ext uri="{BB962C8B-B14F-4D97-AF65-F5344CB8AC3E}">
        <p14:creationId xmlns:p14="http://schemas.microsoft.com/office/powerpoint/2010/main" val="1407754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4CDC55-53BE-552E-1824-209B0BD52F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54D0FB-5329-5633-386B-C3D240B053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3F3CC1-05E8-F017-EE5C-C220F16387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B291287-2060-4CC2-A26B-C8AD0845D16F}" type="datetimeFigureOut">
              <a:rPr lang="en-GB" smtClean="0"/>
              <a:t>16/03/2025</a:t>
            </a:fld>
            <a:endParaRPr lang="en-GB"/>
          </a:p>
        </p:txBody>
      </p:sp>
      <p:sp>
        <p:nvSpPr>
          <p:cNvPr id="5" name="Footer Placeholder 4">
            <a:extLst>
              <a:ext uri="{FF2B5EF4-FFF2-40B4-BE49-F238E27FC236}">
                <a16:creationId xmlns:a16="http://schemas.microsoft.com/office/drawing/2014/main" id="{D406D20F-F935-79DE-D864-56C5E2AF72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5A3B030-8AFE-05BA-6DF7-3CE94D3F1B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3954FB-3363-4F43-A89B-793DB743A119}" type="slidenum">
              <a:rPr lang="en-GB" smtClean="0"/>
              <a:t>‹#›</a:t>
            </a:fld>
            <a:endParaRPr lang="en-GB"/>
          </a:p>
        </p:txBody>
      </p:sp>
    </p:spTree>
    <p:extLst>
      <p:ext uri="{BB962C8B-B14F-4D97-AF65-F5344CB8AC3E}">
        <p14:creationId xmlns:p14="http://schemas.microsoft.com/office/powerpoint/2010/main" val="41265629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sentencingcouncil.org.uk/sentencing-and-the-council/how-sentencing-works/sentencing-young-peopl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bbc.co.uk/news/articles/c6p2yrg3pvpo"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assets.publishing.service.gov.uk/media/5ee0e596d3bf7f1ec05388da/Manual-of-guidance-MG-forms-v11ext.pdf" TargetMode="External"/><Relationship Id="rId2"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1" Type="http://schemas.openxmlformats.org/officeDocument/2006/relationships/slideLayout" Target="../slideLayouts/slideLayout2.xml"/><Relationship Id="rId4" Type="http://schemas.openxmlformats.org/officeDocument/2006/relationships/hyperlink" Target="https://www.cps.gov.uk/about-cps/disclos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C35F4-A4CD-6822-EAE3-C919DB712503}"/>
              </a:ext>
            </a:extLst>
          </p:cNvPr>
          <p:cNvSpPr>
            <a:spLocks noGrp="1"/>
          </p:cNvSpPr>
          <p:nvPr>
            <p:ph type="ctrTitle"/>
          </p:nvPr>
        </p:nvSpPr>
        <p:spPr>
          <a:xfrm>
            <a:off x="804672" y="557940"/>
            <a:ext cx="4805996" cy="1301138"/>
          </a:xfrm>
        </p:spPr>
        <p:txBody>
          <a:bodyPr anchor="t">
            <a:normAutofit/>
          </a:bodyPr>
          <a:lstStyle/>
          <a:p>
            <a:pPr algn="l"/>
            <a:r>
              <a:rPr lang="en-GB" sz="4000" dirty="0">
                <a:solidFill>
                  <a:schemeClr val="tx2"/>
                </a:solidFill>
              </a:rPr>
              <a:t>Case exercise</a:t>
            </a:r>
          </a:p>
        </p:txBody>
      </p:sp>
      <p:sp>
        <p:nvSpPr>
          <p:cNvPr id="3" name="Subtitle 2">
            <a:extLst>
              <a:ext uri="{FF2B5EF4-FFF2-40B4-BE49-F238E27FC236}">
                <a16:creationId xmlns:a16="http://schemas.microsoft.com/office/drawing/2014/main" id="{626F5B16-C5CC-C801-ADA0-09FACAC5504A}"/>
              </a:ext>
            </a:extLst>
          </p:cNvPr>
          <p:cNvSpPr>
            <a:spLocks noGrp="1"/>
          </p:cNvSpPr>
          <p:nvPr>
            <p:ph type="subTitle" idx="1"/>
          </p:nvPr>
        </p:nvSpPr>
        <p:spPr>
          <a:xfrm>
            <a:off x="804672" y="3428999"/>
            <a:ext cx="4805691" cy="838831"/>
          </a:xfrm>
        </p:spPr>
        <p:txBody>
          <a:bodyPr anchor="b">
            <a:noAutofit/>
          </a:bodyPr>
          <a:lstStyle/>
          <a:p>
            <a:pPr algn="l"/>
            <a:r>
              <a:rPr lang="en-GB" sz="4000" dirty="0">
                <a:solidFill>
                  <a:schemeClr val="tx2"/>
                </a:solidFill>
              </a:rPr>
              <a:t>Criminal Justice :</a:t>
            </a:r>
          </a:p>
          <a:p>
            <a:pPr algn="l"/>
            <a:r>
              <a:rPr lang="en-GB" sz="4000" dirty="0">
                <a:solidFill>
                  <a:schemeClr val="tx2"/>
                </a:solidFill>
              </a:rPr>
              <a:t>The file</a:t>
            </a:r>
          </a:p>
        </p:txBody>
      </p:sp>
      <p:grpSp>
        <p:nvGrpSpPr>
          <p:cNvPr id="14" name="Group 13">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DE9557EB-5936-874D-B740-F61A224B8085}"/>
              </a:ext>
            </a:extLst>
          </p:cNvPr>
          <p:cNvPicPr>
            <a:picLocks noChangeAspect="1"/>
          </p:cNvPicPr>
          <p:nvPr/>
        </p:nvPicPr>
        <p:blipFill>
          <a:blip r:embed="rId2"/>
          <a:stretch>
            <a:fillRect/>
          </a:stretch>
        </p:blipFill>
        <p:spPr>
          <a:xfrm>
            <a:off x="7589857" y="1859078"/>
            <a:ext cx="4100691" cy="3821102"/>
          </a:xfrm>
          <a:prstGeom prst="rect">
            <a:avLst/>
          </a:prstGeom>
          <a:ln>
            <a:noFill/>
          </a:ln>
        </p:spPr>
      </p:pic>
    </p:spTree>
    <p:extLst>
      <p:ext uri="{BB962C8B-B14F-4D97-AF65-F5344CB8AC3E}">
        <p14:creationId xmlns:p14="http://schemas.microsoft.com/office/powerpoint/2010/main" val="30245970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C264E1-1C89-5AD2-5D3C-DDF61B124815}"/>
              </a:ext>
            </a:extLst>
          </p:cNvPr>
          <p:cNvSpPr>
            <a:spLocks noGrp="1"/>
          </p:cNvSpPr>
          <p:nvPr>
            <p:ph idx="1"/>
          </p:nvPr>
        </p:nvSpPr>
        <p:spPr/>
        <p:txBody>
          <a:bodyPr>
            <a:normAutofit/>
          </a:bodyPr>
          <a:lstStyle/>
          <a:p>
            <a:r>
              <a:rPr lang="en-GB" dirty="0"/>
              <a:t>Now that you have arrested the suspect on suspicion of burglary, booked them into custody and interviewed them you now need to prepare a file for court (CPS have authorised charges).</a:t>
            </a:r>
          </a:p>
          <a:p>
            <a:endParaRPr lang="en-GB" dirty="0"/>
          </a:p>
          <a:p>
            <a:r>
              <a:rPr lang="en-GB" dirty="0"/>
              <a:t>Remember that the matter is serious up to ten years imprisonment on indictment.</a:t>
            </a:r>
          </a:p>
          <a:p>
            <a:r>
              <a:rPr lang="en-GB" dirty="0"/>
              <a:t>Given that the suspect has admitted entering the flat with the intention of stealing food and had taken a necklace from within prior to police attendance, consider which type of file you need to complete?</a:t>
            </a:r>
          </a:p>
        </p:txBody>
      </p:sp>
    </p:spTree>
    <p:extLst>
      <p:ext uri="{BB962C8B-B14F-4D97-AF65-F5344CB8AC3E}">
        <p14:creationId xmlns:p14="http://schemas.microsoft.com/office/powerpoint/2010/main" val="3373379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EC10BE-84A4-C571-B1DF-D88F4C3619C9}"/>
              </a:ext>
            </a:extLst>
          </p:cNvPr>
          <p:cNvSpPr>
            <a:spLocks noGrp="1"/>
          </p:cNvSpPr>
          <p:nvPr>
            <p:ph idx="1"/>
          </p:nvPr>
        </p:nvSpPr>
        <p:spPr/>
        <p:txBody>
          <a:bodyPr>
            <a:normAutofit fontScale="92500"/>
          </a:bodyPr>
          <a:lstStyle/>
          <a:p>
            <a:r>
              <a:rPr lang="en-GB" dirty="0"/>
              <a:t>That is correct it is a full file (which you will mark as anticipated guilty plea).</a:t>
            </a:r>
          </a:p>
          <a:p>
            <a:endParaRPr lang="en-GB" dirty="0"/>
          </a:p>
          <a:p>
            <a:r>
              <a:rPr lang="en-GB" dirty="0"/>
              <a:t>This is a CPS charging decision and fortunately for you the CPS have provided an MG3a charging decision form which includes the rationale, unfortunately they did not write in the wording of the charge and the lawyer has gone off duty and cannot be contacted.  The custody sergeant wants you to complete the MG4 (charge sheet), so that the suspect may be charged and bailed with conditions in your groups please complete the MG4 using whatever reference material you see fit and your </a:t>
            </a:r>
            <a:r>
              <a:rPr lang="en-GB" dirty="0" err="1"/>
              <a:t>moodle</a:t>
            </a:r>
            <a:r>
              <a:rPr lang="en-GB" dirty="0"/>
              <a:t> materials.</a:t>
            </a:r>
          </a:p>
        </p:txBody>
      </p:sp>
    </p:spTree>
    <p:extLst>
      <p:ext uri="{BB962C8B-B14F-4D97-AF65-F5344CB8AC3E}">
        <p14:creationId xmlns:p14="http://schemas.microsoft.com/office/powerpoint/2010/main" val="2170414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69CE3-0CE7-847C-C109-0839561BCFAE}"/>
              </a:ext>
            </a:extLst>
          </p:cNvPr>
          <p:cNvSpPr>
            <a:spLocks noGrp="1"/>
          </p:cNvSpPr>
          <p:nvPr>
            <p:ph type="title"/>
          </p:nvPr>
        </p:nvSpPr>
        <p:spPr/>
        <p:txBody>
          <a:bodyPr/>
          <a:lstStyle/>
          <a:p>
            <a:r>
              <a:rPr lang="en-GB" dirty="0"/>
              <a:t>Congratulations….</a:t>
            </a:r>
          </a:p>
        </p:txBody>
      </p:sp>
      <p:sp>
        <p:nvSpPr>
          <p:cNvPr id="3" name="Content Placeholder 2">
            <a:extLst>
              <a:ext uri="{FF2B5EF4-FFF2-40B4-BE49-F238E27FC236}">
                <a16:creationId xmlns:a16="http://schemas.microsoft.com/office/drawing/2014/main" id="{E319223D-2486-8089-0C79-A61265722391}"/>
              </a:ext>
            </a:extLst>
          </p:cNvPr>
          <p:cNvSpPr>
            <a:spLocks noGrp="1"/>
          </p:cNvSpPr>
          <p:nvPr>
            <p:ph idx="1"/>
          </p:nvPr>
        </p:nvSpPr>
        <p:spPr/>
        <p:txBody>
          <a:bodyPr/>
          <a:lstStyle/>
          <a:p>
            <a:r>
              <a:rPr lang="en-GB" dirty="0"/>
              <a:t>Somehow you managed to come up with the following charge….</a:t>
            </a:r>
          </a:p>
          <a:p>
            <a:endParaRPr lang="en-GB" dirty="0"/>
          </a:p>
          <a:p>
            <a:pPr marL="0" indent="0">
              <a:buNone/>
            </a:pPr>
            <a:r>
              <a:rPr lang="en-GB" dirty="0"/>
              <a:t>Jonny Jones, you are charged with the following offence:</a:t>
            </a:r>
          </a:p>
          <a:p>
            <a:pPr marL="0" indent="0">
              <a:buNone/>
            </a:pPr>
            <a:endParaRPr lang="en-GB" dirty="0"/>
          </a:p>
          <a:p>
            <a:pPr marL="0" indent="0">
              <a:buNone/>
            </a:pPr>
            <a:r>
              <a:rPr lang="en-GB" dirty="0"/>
              <a:t>On Monday 10</a:t>
            </a:r>
            <a:r>
              <a:rPr lang="en-GB" baseline="30000" dirty="0"/>
              <a:t>th</a:t>
            </a:r>
            <a:r>
              <a:rPr lang="en-GB" dirty="0"/>
              <a:t> March 2025, you entered 123 High Street, Swansea, as a trespasser with the intention to steal / stole therein property to the value of fifty pounds belonging to Jane Davies contrary to Sec 9.1a of the Theft Act 1968</a:t>
            </a:r>
          </a:p>
        </p:txBody>
      </p:sp>
    </p:spTree>
    <p:extLst>
      <p:ext uri="{BB962C8B-B14F-4D97-AF65-F5344CB8AC3E}">
        <p14:creationId xmlns:p14="http://schemas.microsoft.com/office/powerpoint/2010/main" val="2847879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F17434-ED3B-9AAA-5E7C-6C658EF6A03F}"/>
              </a:ext>
            </a:extLst>
          </p:cNvPr>
          <p:cNvSpPr>
            <a:spLocks noGrp="1"/>
          </p:cNvSpPr>
          <p:nvPr>
            <p:ph idx="1"/>
          </p:nvPr>
        </p:nvSpPr>
        <p:spPr/>
        <p:txBody>
          <a:bodyPr/>
          <a:lstStyle/>
          <a:p>
            <a:r>
              <a:rPr lang="en-GB" dirty="0"/>
              <a:t>The sergeant is very  happy with this and wants you to charge Jonny Jones with the offence but before you do so,  consider which caution you are going to use and write it down on the charge sheet too.</a:t>
            </a:r>
          </a:p>
        </p:txBody>
      </p:sp>
    </p:spTree>
    <p:extLst>
      <p:ext uri="{BB962C8B-B14F-4D97-AF65-F5344CB8AC3E}">
        <p14:creationId xmlns:p14="http://schemas.microsoft.com/office/powerpoint/2010/main" val="42711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061A6-C789-E1C4-D418-C1D19E87298A}"/>
              </a:ext>
            </a:extLst>
          </p:cNvPr>
          <p:cNvSpPr>
            <a:spLocks noGrp="1"/>
          </p:cNvSpPr>
          <p:nvPr>
            <p:ph type="title"/>
          </p:nvPr>
        </p:nvSpPr>
        <p:spPr/>
        <p:txBody>
          <a:bodyPr/>
          <a:lstStyle/>
          <a:p>
            <a:r>
              <a:rPr lang="en-GB" dirty="0"/>
              <a:t>In pairs</a:t>
            </a:r>
          </a:p>
        </p:txBody>
      </p:sp>
      <p:sp>
        <p:nvSpPr>
          <p:cNvPr id="3" name="Content Placeholder 2">
            <a:extLst>
              <a:ext uri="{FF2B5EF4-FFF2-40B4-BE49-F238E27FC236}">
                <a16:creationId xmlns:a16="http://schemas.microsoft.com/office/drawing/2014/main" id="{7445AB7D-4FFB-9A0C-6726-A08F9BED6698}"/>
              </a:ext>
            </a:extLst>
          </p:cNvPr>
          <p:cNvSpPr>
            <a:spLocks noGrp="1"/>
          </p:cNvSpPr>
          <p:nvPr>
            <p:ph idx="1"/>
          </p:nvPr>
        </p:nvSpPr>
        <p:spPr/>
        <p:txBody>
          <a:bodyPr/>
          <a:lstStyle/>
          <a:p>
            <a:r>
              <a:rPr lang="en-GB" dirty="0"/>
              <a:t>Practice charging the suspect and writing down their reply after caution.</a:t>
            </a:r>
          </a:p>
        </p:txBody>
      </p:sp>
    </p:spTree>
    <p:extLst>
      <p:ext uri="{BB962C8B-B14F-4D97-AF65-F5344CB8AC3E}">
        <p14:creationId xmlns:p14="http://schemas.microsoft.com/office/powerpoint/2010/main" val="421280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3AC62-6D1E-1BE4-466F-9402F7A88990}"/>
              </a:ext>
            </a:extLst>
          </p:cNvPr>
          <p:cNvSpPr>
            <a:spLocks noGrp="1"/>
          </p:cNvSpPr>
          <p:nvPr>
            <p:ph type="title"/>
          </p:nvPr>
        </p:nvSpPr>
        <p:spPr/>
        <p:txBody>
          <a:bodyPr/>
          <a:lstStyle/>
          <a:p>
            <a:r>
              <a:rPr lang="en-GB" dirty="0"/>
              <a:t>Given Jonny Jones’ Age, which court to you think he should be bailed to ?</a:t>
            </a:r>
          </a:p>
        </p:txBody>
      </p:sp>
      <p:sp>
        <p:nvSpPr>
          <p:cNvPr id="3" name="Content Placeholder 2">
            <a:extLst>
              <a:ext uri="{FF2B5EF4-FFF2-40B4-BE49-F238E27FC236}">
                <a16:creationId xmlns:a16="http://schemas.microsoft.com/office/drawing/2014/main" id="{A912DD72-BE68-3390-6927-BA4CA083844A}"/>
              </a:ext>
            </a:extLst>
          </p:cNvPr>
          <p:cNvSpPr>
            <a:spLocks noGrp="1"/>
          </p:cNvSpPr>
          <p:nvPr>
            <p:ph idx="1"/>
          </p:nvPr>
        </p:nvSpPr>
        <p:spPr/>
        <p:txBody>
          <a:bodyPr>
            <a:normAutofit lnSpcReduction="10000"/>
          </a:bodyPr>
          <a:lstStyle/>
          <a:p>
            <a:r>
              <a:rPr lang="en-GB" dirty="0"/>
              <a:t>The youth court</a:t>
            </a:r>
          </a:p>
          <a:p>
            <a:r>
              <a:rPr lang="en-GB" dirty="0"/>
              <a:t>The magistrates court</a:t>
            </a:r>
          </a:p>
          <a:p>
            <a:r>
              <a:rPr lang="en-GB" dirty="0"/>
              <a:t>The Crown Court</a:t>
            </a:r>
          </a:p>
          <a:p>
            <a:endParaRPr lang="en-GB" dirty="0"/>
          </a:p>
          <a:p>
            <a:endParaRPr lang="en-GB" dirty="0"/>
          </a:p>
          <a:p>
            <a:r>
              <a:rPr lang="en-GB" dirty="0"/>
              <a:t>You may wish to consider the below link to assist you in answering this question:</a:t>
            </a:r>
          </a:p>
          <a:p>
            <a:endParaRPr lang="en-GB" dirty="0"/>
          </a:p>
          <a:p>
            <a:r>
              <a:rPr lang="en-GB" dirty="0">
                <a:hlinkClick r:id="rId2"/>
              </a:rPr>
              <a:t>Sentencing children and young people – Sentencing</a:t>
            </a:r>
            <a:endParaRPr lang="en-GB" dirty="0"/>
          </a:p>
        </p:txBody>
      </p:sp>
    </p:spTree>
    <p:extLst>
      <p:ext uri="{BB962C8B-B14F-4D97-AF65-F5344CB8AC3E}">
        <p14:creationId xmlns:p14="http://schemas.microsoft.com/office/powerpoint/2010/main" val="940498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986B70-415B-5D6B-61E7-F77782C8E931}"/>
              </a:ext>
            </a:extLst>
          </p:cNvPr>
          <p:cNvSpPr>
            <a:spLocks noGrp="1"/>
          </p:cNvSpPr>
          <p:nvPr>
            <p:ph type="title"/>
          </p:nvPr>
        </p:nvSpPr>
        <p:spPr>
          <a:xfrm>
            <a:off x="572493" y="238539"/>
            <a:ext cx="11018520" cy="738917"/>
          </a:xfrm>
        </p:spPr>
        <p:txBody>
          <a:bodyPr anchor="b">
            <a:normAutofit fontScale="90000"/>
          </a:bodyPr>
          <a:lstStyle/>
          <a:p>
            <a:r>
              <a:rPr lang="en-GB" sz="5400" dirty="0"/>
              <a:t>That is correct</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5C17A3-27E0-B436-70BC-080F5CAD6BA7}"/>
              </a:ext>
            </a:extLst>
          </p:cNvPr>
          <p:cNvSpPr>
            <a:spLocks noGrp="1"/>
          </p:cNvSpPr>
          <p:nvPr>
            <p:ph idx="1"/>
          </p:nvPr>
        </p:nvSpPr>
        <p:spPr>
          <a:xfrm>
            <a:off x="572493" y="1718119"/>
            <a:ext cx="6713552" cy="4901341"/>
          </a:xfrm>
        </p:spPr>
        <p:txBody>
          <a:bodyPr anchor="t">
            <a:noAutofit/>
          </a:bodyPr>
          <a:lstStyle/>
          <a:p>
            <a:r>
              <a:rPr lang="en-GB" sz="2400" dirty="0"/>
              <a:t>Youths are usually tried in the youth court even for indictable offences unless…..</a:t>
            </a:r>
          </a:p>
          <a:p>
            <a:endParaRPr lang="en-GB" sz="2400" dirty="0"/>
          </a:p>
          <a:p>
            <a:r>
              <a:rPr lang="en-GB" sz="2400" dirty="0"/>
              <a:t>It is a “really serious” offence such as murder or…</a:t>
            </a:r>
          </a:p>
          <a:p>
            <a:r>
              <a:rPr lang="en-GB" sz="2400" dirty="0"/>
              <a:t>They are being tried with an adult</a:t>
            </a:r>
          </a:p>
          <a:p>
            <a:endParaRPr lang="en-GB" sz="2400" dirty="0"/>
          </a:p>
          <a:p>
            <a:r>
              <a:rPr lang="en-GB" sz="2400" dirty="0"/>
              <a:t>Jonny Jones in this instance will be charged and bailed to the next youth court and released on bail into the care of the local authority due to the concerns of neglect with his mother.</a:t>
            </a:r>
          </a:p>
        </p:txBody>
      </p:sp>
      <p:pic>
        <p:nvPicPr>
          <p:cNvPr id="5" name="Picture 4">
            <a:extLst>
              <a:ext uri="{FF2B5EF4-FFF2-40B4-BE49-F238E27FC236}">
                <a16:creationId xmlns:a16="http://schemas.microsoft.com/office/drawing/2014/main" id="{EE900279-48A8-7D7C-3B8A-751725578664}"/>
              </a:ext>
            </a:extLst>
          </p:cNvPr>
          <p:cNvPicPr>
            <a:picLocks noChangeAspect="1"/>
          </p:cNvPicPr>
          <p:nvPr/>
        </p:nvPicPr>
        <p:blipFill>
          <a:blip r:embed="rId2"/>
          <a:srcRect l="23737" r="15950"/>
          <a:stretch/>
        </p:blipFill>
        <p:spPr>
          <a:xfrm>
            <a:off x="7675658" y="2093976"/>
            <a:ext cx="3941064" cy="4096512"/>
          </a:xfrm>
          <a:prstGeom prst="rect">
            <a:avLst/>
          </a:prstGeom>
        </p:spPr>
      </p:pic>
    </p:spTree>
    <p:extLst>
      <p:ext uri="{BB962C8B-B14F-4D97-AF65-F5344CB8AC3E}">
        <p14:creationId xmlns:p14="http://schemas.microsoft.com/office/powerpoint/2010/main" val="2255484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D7422-D0DB-6289-FA11-20669DB75A5C}"/>
              </a:ext>
            </a:extLst>
          </p:cNvPr>
          <p:cNvSpPr>
            <a:spLocks noGrp="1"/>
          </p:cNvSpPr>
          <p:nvPr>
            <p:ph type="title"/>
          </p:nvPr>
        </p:nvSpPr>
        <p:spPr/>
        <p:txBody>
          <a:bodyPr/>
          <a:lstStyle/>
          <a:p>
            <a:r>
              <a:rPr lang="en-GB" dirty="0"/>
              <a:t>Name the measures that take place within a youth court</a:t>
            </a:r>
          </a:p>
        </p:txBody>
      </p:sp>
      <p:sp>
        <p:nvSpPr>
          <p:cNvPr id="3" name="Content Placeholder 2">
            <a:extLst>
              <a:ext uri="{FF2B5EF4-FFF2-40B4-BE49-F238E27FC236}">
                <a16:creationId xmlns:a16="http://schemas.microsoft.com/office/drawing/2014/main" id="{2043303B-8F6C-2914-90A3-5DF227AFE1E3}"/>
              </a:ext>
            </a:extLst>
          </p:cNvPr>
          <p:cNvSpPr>
            <a:spLocks noGrp="1"/>
          </p:cNvSpPr>
          <p:nvPr>
            <p:ph idx="1"/>
          </p:nvPr>
        </p:nvSpPr>
        <p:spPr/>
        <p:txBody>
          <a:bodyPr/>
          <a:lstStyle/>
          <a:p>
            <a:r>
              <a:rPr lang="en-GB" dirty="0"/>
              <a:t>No gowns or wigs</a:t>
            </a:r>
          </a:p>
          <a:p>
            <a:r>
              <a:rPr lang="en-GB" dirty="0"/>
              <a:t>No Public audience</a:t>
            </a:r>
          </a:p>
          <a:p>
            <a:r>
              <a:rPr lang="en-GB" dirty="0"/>
              <a:t>No Press reporting</a:t>
            </a:r>
          </a:p>
          <a:p>
            <a:r>
              <a:rPr lang="en-GB" dirty="0"/>
              <a:t>Offenders generally remain out of the public domain unless the matter is of significant public interest (for example the Southport murder suspect was named by the judge at Liverpool Crown Court in such circumstances.  Please see: </a:t>
            </a:r>
            <a:r>
              <a:rPr lang="en-GB" dirty="0">
                <a:hlinkClick r:id="rId2"/>
              </a:rPr>
              <a:t>Teen, 17, accused of Southport murders named - BBC News</a:t>
            </a:r>
            <a:r>
              <a:rPr lang="en-GB" dirty="0"/>
              <a:t> ).</a:t>
            </a:r>
          </a:p>
        </p:txBody>
      </p:sp>
    </p:spTree>
    <p:extLst>
      <p:ext uri="{BB962C8B-B14F-4D97-AF65-F5344CB8AC3E}">
        <p14:creationId xmlns:p14="http://schemas.microsoft.com/office/powerpoint/2010/main" val="1311059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488F8-112D-947E-7049-CB4925CC3F0B}"/>
              </a:ext>
            </a:extLst>
          </p:cNvPr>
          <p:cNvSpPr>
            <a:spLocks noGrp="1"/>
          </p:cNvSpPr>
          <p:nvPr>
            <p:ph type="title"/>
          </p:nvPr>
        </p:nvSpPr>
        <p:spPr/>
        <p:txBody>
          <a:bodyPr/>
          <a:lstStyle/>
          <a:p>
            <a:r>
              <a:rPr lang="en-GB" dirty="0"/>
              <a:t>Now consider what forms you now need to complete for the file of evidence.</a:t>
            </a:r>
          </a:p>
        </p:txBody>
      </p:sp>
      <p:sp>
        <p:nvSpPr>
          <p:cNvPr id="3" name="Content Placeholder 2">
            <a:extLst>
              <a:ext uri="{FF2B5EF4-FFF2-40B4-BE49-F238E27FC236}">
                <a16:creationId xmlns:a16="http://schemas.microsoft.com/office/drawing/2014/main" id="{B74AD92A-2B43-C218-A479-7F849C987FBF}"/>
              </a:ext>
            </a:extLst>
          </p:cNvPr>
          <p:cNvSpPr>
            <a:spLocks noGrp="1"/>
          </p:cNvSpPr>
          <p:nvPr>
            <p:ph idx="1"/>
          </p:nvPr>
        </p:nvSpPr>
        <p:spPr/>
        <p:txBody>
          <a:bodyPr>
            <a:normAutofit fontScale="92500" lnSpcReduction="10000"/>
          </a:bodyPr>
          <a:lstStyle/>
          <a:p>
            <a:r>
              <a:rPr lang="en-GB" dirty="0"/>
              <a:t>In your teams, complete a file in respect of your suspect.</a:t>
            </a:r>
          </a:p>
          <a:p>
            <a:r>
              <a:rPr lang="en-GB" dirty="0"/>
              <a:t>Your suspect has fully admitted the offence of burglary stating that they entered the flat, after trying the door and finding it open, they knew they had no permission to go inside and once inside they decided to have a look for some money or anything that they could sell for money.  They had picked up a necklace and were leaving just as you turned up and placed them under arrest.</a:t>
            </a:r>
          </a:p>
          <a:p>
            <a:endParaRPr lang="en-GB" dirty="0"/>
          </a:p>
          <a:p>
            <a:r>
              <a:rPr lang="en-GB" dirty="0"/>
              <a:t>The following may be of use to you:</a:t>
            </a:r>
          </a:p>
          <a:p>
            <a:r>
              <a:rPr lang="en-GB" sz="1500" dirty="0">
                <a:hlinkClick r:id="rId2"/>
              </a:rPr>
              <a:t>Director’s Guidance on Charging, sixth edition, December 2020, incorporating the National File Standard | The Crown Prosecution Service</a:t>
            </a:r>
            <a:endParaRPr lang="en-GB" sz="1500" dirty="0"/>
          </a:p>
          <a:p>
            <a:r>
              <a:rPr lang="en-GB" sz="1100" dirty="0">
                <a:hlinkClick r:id="rId3"/>
              </a:rPr>
              <a:t>Manual-of-guidance-MG-forms-v11ext.pdf</a:t>
            </a:r>
            <a:endParaRPr lang="en-GB" sz="1100" dirty="0"/>
          </a:p>
          <a:p>
            <a:r>
              <a:rPr lang="en-GB" sz="1100" dirty="0">
                <a:hlinkClick r:id="rId4"/>
              </a:rPr>
              <a:t>Disclosure | The Crown Prosecution Service</a:t>
            </a:r>
            <a:endParaRPr lang="en-GB" sz="1500" dirty="0"/>
          </a:p>
        </p:txBody>
      </p:sp>
    </p:spTree>
    <p:extLst>
      <p:ext uri="{BB962C8B-B14F-4D97-AF65-F5344CB8AC3E}">
        <p14:creationId xmlns:p14="http://schemas.microsoft.com/office/powerpoint/2010/main" val="38680674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660</Words>
  <Application>Microsoft Office PowerPoint</Application>
  <PresentationFormat>Widescreen</PresentationFormat>
  <Paragraphs>48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Case exercise</vt:lpstr>
      <vt:lpstr>PowerPoint Presentation</vt:lpstr>
      <vt:lpstr>PowerPoint Presentation</vt:lpstr>
      <vt:lpstr>Congratulations….</vt:lpstr>
      <vt:lpstr>PowerPoint Presentation</vt:lpstr>
      <vt:lpstr>In pairs</vt:lpstr>
      <vt:lpstr>Given Jonny Jones’ Age, which court to you think he should be bailed to ?</vt:lpstr>
      <vt:lpstr>That is correct</vt:lpstr>
      <vt:lpstr>Name the measures that take place within a youth court</vt:lpstr>
      <vt:lpstr>Now consider what forms you now need to complete for the file of evidence.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9</cp:revision>
  <dcterms:created xsi:type="dcterms:W3CDTF">2025-03-16T20:03:53Z</dcterms:created>
  <dcterms:modified xsi:type="dcterms:W3CDTF">2025-03-16T23:49:12Z</dcterms:modified>
</cp:coreProperties>
</file>