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57" r:id="rId2"/>
    <p:sldId id="258" r:id="rId3"/>
    <p:sldId id="259" r:id="rId4"/>
    <p:sldId id="309" r:id="rId5"/>
    <p:sldId id="260" r:id="rId6"/>
    <p:sldId id="261" r:id="rId7"/>
    <p:sldId id="264" r:id="rId8"/>
    <p:sldId id="265" r:id="rId9"/>
    <p:sldId id="266" r:id="rId10"/>
    <p:sldId id="315" r:id="rId11"/>
    <p:sldId id="310" r:id="rId12"/>
    <p:sldId id="313" r:id="rId13"/>
    <p:sldId id="312" r:id="rId14"/>
    <p:sldId id="314" r:id="rId15"/>
    <p:sldId id="311" r:id="rId16"/>
    <p:sldId id="268" r:id="rId17"/>
    <p:sldId id="269" r:id="rId18"/>
    <p:sldId id="318" r:id="rId19"/>
    <p:sldId id="317" r:id="rId20"/>
    <p:sldId id="270" r:id="rId21"/>
    <p:sldId id="292" r:id="rId22"/>
    <p:sldId id="293" r:id="rId23"/>
    <p:sldId id="294" r:id="rId24"/>
    <p:sldId id="295" r:id="rId25"/>
    <p:sldId id="296" r:id="rId26"/>
    <p:sldId id="297" r:id="rId27"/>
    <p:sldId id="298" r:id="rId28"/>
    <p:sldId id="299" r:id="rId29"/>
    <p:sldId id="308" r:id="rId3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599" autoAdjust="0"/>
  </p:normalViewPr>
  <p:slideViewPr>
    <p:cSldViewPr>
      <p:cViewPr varScale="1">
        <p:scale>
          <a:sx n="73" d="100"/>
          <a:sy n="73" d="100"/>
        </p:scale>
        <p:origin x="180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6895904-BEAB-497A-8D4E-92168E500835}" type="datetimeFigureOut">
              <a:rPr lang="en-GB" smtClean="0"/>
              <a:t>28/09/2017</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5703CB1-1DEC-4D64-BA9E-ADD5662E66BA}" type="slidenum">
              <a:rPr lang="en-GB" smtClean="0"/>
              <a:t>‹#›</a:t>
            </a:fld>
            <a:endParaRPr lang="en-GB"/>
          </a:p>
        </p:txBody>
      </p:sp>
    </p:spTree>
    <p:extLst>
      <p:ext uri="{BB962C8B-B14F-4D97-AF65-F5344CB8AC3E}">
        <p14:creationId xmlns:p14="http://schemas.microsoft.com/office/powerpoint/2010/main" val="3006961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45659" cy="496332"/>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p:cNvSpPr txBox="1">
            <a:spLocks noGrp="1"/>
          </p:cNvSpPr>
          <p:nvPr>
            <p:ph type="dt" idx="1"/>
          </p:nvPr>
        </p:nvSpPr>
        <p:spPr>
          <a:xfrm>
            <a:off x="3850438" y="0"/>
            <a:ext cx="2945659" cy="496332"/>
          </a:xfrm>
          <a:prstGeom prst="rect">
            <a:avLst/>
          </a:prstGeom>
          <a:noFill/>
          <a:ln>
            <a:noFill/>
          </a:ln>
        </p:spPr>
        <p:txBody>
          <a:bodyPr vert="horz" wrap="square" lIns="91440" tIns="45720" rIns="91440" bIns="45720" anchor="t"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F313A6C-C788-4780-B6C3-B38AE669406A}" type="datetime1">
              <a:rPr lang="en-GB"/>
              <a:pPr lvl="0"/>
              <a:t>28/09/2017</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679768" y="4715153"/>
            <a:ext cx="5438140" cy="4466987"/>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0" y="9428578"/>
            <a:ext cx="2945659" cy="496332"/>
          </a:xfrm>
          <a:prstGeom prst="rect">
            <a:avLst/>
          </a:prstGeom>
          <a:noFill/>
          <a:ln>
            <a:noFill/>
          </a:ln>
        </p:spPr>
        <p:txBody>
          <a:bodyPr vert="horz" wrap="square" lIns="91440" tIns="45720" rIns="91440" bIns="45720" anchor="b"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p:cNvSpPr txBox="1">
            <a:spLocks noGrp="1"/>
          </p:cNvSpPr>
          <p:nvPr>
            <p:ph type="sldNum" sz="quarter" idx="5"/>
          </p:nvPr>
        </p:nvSpPr>
        <p:spPr>
          <a:xfrm>
            <a:off x="3850438" y="9428578"/>
            <a:ext cx="2945659" cy="496332"/>
          </a:xfrm>
          <a:prstGeom prst="rect">
            <a:avLst/>
          </a:prstGeom>
          <a:noFill/>
          <a:ln>
            <a:noFill/>
          </a:ln>
        </p:spPr>
        <p:txBody>
          <a:bodyPr vert="horz" wrap="square" lIns="91440" tIns="45720" rIns="91440" bIns="45720" anchor="b"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7A1A34D9-73E3-4F0A-8AE5-1558A48A1652}" type="slidenum">
              <a:t>‹#›</a:t>
            </a:fld>
            <a:endParaRPr lang="en-GB"/>
          </a:p>
        </p:txBody>
      </p:sp>
    </p:spTree>
    <p:extLst>
      <p:ext uri="{BB962C8B-B14F-4D97-AF65-F5344CB8AC3E}">
        <p14:creationId xmlns:p14="http://schemas.microsoft.com/office/powerpoint/2010/main" val="82542265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072101D-DC96-4B04-B6EB-CD5F539F4F5F}" type="slidenum">
              <a:t>1</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446764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DAB3E60-C0F3-4D07-B489-02FCF2DD1B2B}" type="slidenum">
              <a:t>2</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252577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49368F6-4A52-4154-9324-1897EF9BBD8F}" type="slidenum">
              <a:t>3</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855702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2CD0F8A-9D4B-4D25-8814-2A6B5B3E6516}" type="slidenum">
              <a:t>4</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820640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2CD0F8A-9D4B-4D25-8814-2A6B5B3E6516}" type="slidenum">
              <a:t>5</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775990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C765005-6595-45A4-9F96-270B03874EFB}" type="slidenum">
              <a:t>6</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295619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9E8565C-5470-4CE9-9475-95751AD5BD81}" type="slidenum">
              <a:t>7</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905494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03AFA59-5A28-4FF8-867B-D895A34D574F}" type="slidenum">
              <a:t>8</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938358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D0EBEB9-D511-462D-B6D0-92653036CE76}" type="slidenum">
              <a:t>9</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298336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F47037C-CC4B-487B-BEAB-9F11B5AC3B5E}" type="slidenum">
              <a:t>10</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376113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D0EBEB9-D511-462D-B6D0-92653036CE76}" type="slidenum">
              <a:t>11</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4065201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0D4B968-1A98-4379-A006-BB7964AC9F7D}" type="slidenum">
              <a:t>12</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1924143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9231B70-D694-47FE-B949-8F8EB3241B79}" type="slidenum">
              <a:t>13</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194119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5222891-7B7B-4556-9472-EB2D78F93D4A}" type="slidenum">
              <a:t>14</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8262332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D0EBEB9-D511-462D-B6D0-92653036CE76}" type="slidenum">
              <a:t>15</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7936922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r>
              <a:rPr lang="en-GB" sz="1200" b="0" i="0" u="none" strike="noStrike" kern="1200" cap="none" spc="0" baseline="0" dirty="0" smtClean="0">
                <a:solidFill>
                  <a:srgbClr val="000000"/>
                </a:solidFill>
                <a:uFillTx/>
                <a:latin typeface="Calibri"/>
              </a:rPr>
              <a:t>Consultants enter an existing organisation and undertake specific projects for it. This can be for the private and public sectors.</a:t>
            </a:r>
          </a:p>
          <a:p>
            <a:r>
              <a:rPr lang="en-GB" sz="1200" b="0" i="0" u="none" strike="noStrike" kern="1200" cap="none" spc="0" baseline="0" dirty="0" smtClean="0">
                <a:solidFill>
                  <a:srgbClr val="000000"/>
                </a:solidFill>
                <a:uFillTx/>
                <a:latin typeface="Calibri"/>
              </a:rPr>
              <a:t>They can be involved in any part of the business that requires help and the project can be short-term or long-term.</a:t>
            </a:r>
          </a:p>
          <a:p>
            <a:r>
              <a:rPr lang="en-GB" sz="1200" b="0" i="0" u="none" strike="noStrike" kern="1200" cap="none" spc="0" baseline="0" dirty="0" smtClean="0">
                <a:solidFill>
                  <a:srgbClr val="000000"/>
                </a:solidFill>
                <a:uFillTx/>
                <a:latin typeface="Calibri"/>
              </a:rPr>
              <a:t>A consultant will only be brought in if he or she adds value.</a:t>
            </a:r>
            <a:endParaRPr lang="en-GB" dirty="0"/>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F582AB2-09FF-4B5D-9D3C-11E34EC10F43}" type="slidenum">
              <a:t>16</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41634695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pPr lvl="0"/>
            <a:r>
              <a:rPr lang="en-GB">
                <a:latin typeface="Arial" pitchFamily="34"/>
              </a:rPr>
              <a:t>The quotes highlight the importance of change in our lives. For business, change is something that is ever-present. No business or business environment ever stands still. It follows from this that every business has to cope with change.</a:t>
            </a:r>
          </a:p>
          <a:p>
            <a:pPr lvl="0"/>
            <a:r>
              <a:rPr lang="en-GB">
                <a:latin typeface="Arial" pitchFamily="34"/>
              </a:rPr>
              <a:t>At the front line of most change in business will be humans. The workforce will be the ones who have to adapt to new situations and to the effects of changes inside and outside the business. Making sure that they are suitably trained to be able to cope with these changes is an important part of the leadership and management process.</a:t>
            </a:r>
          </a:p>
          <a:p>
            <a:pPr lvl="0"/>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63A8F31-AD55-4F82-81E9-732A45167399}" type="slidenum">
              <a:t>17</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802951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7A1A34D9-73E3-4F0A-8AE5-1558A48A1652}" type="slidenum">
              <a:rPr lang="en-GB" smtClean="0"/>
              <a:t>18</a:t>
            </a:fld>
            <a:endParaRPr lang="en-GB"/>
          </a:p>
        </p:txBody>
      </p:sp>
    </p:spTree>
    <p:extLst>
      <p:ext uri="{BB962C8B-B14F-4D97-AF65-F5344CB8AC3E}">
        <p14:creationId xmlns:p14="http://schemas.microsoft.com/office/powerpoint/2010/main" val="244721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r>
              <a:rPr lang="en-GB" dirty="0" smtClean="0"/>
              <a:t>Why kind of consultancy would these business require?</a:t>
            </a:r>
            <a:endParaRPr lang="en-GB" dirty="0"/>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24446F6-1671-44CC-A17B-87D773EA2BE3}" type="slidenum">
              <a:t>20</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1761666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1C7DED3-D7C1-4256-8BC2-6C0F8761C29A}" type="slidenum">
              <a:t>21</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801765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6D0D66C-9E8D-4820-9E73-7705BE77E10D}" type="slidenum">
              <a:t>22</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5894024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1D73619-9D45-406E-9B57-AF172BDB936B}" type="slidenum">
              <a:t>23</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6921524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69F9D5C-6035-462F-BF62-03A7799757A6}" type="slidenum">
              <a:t>24</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9150481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9172DAF-C8A3-4A36-B22D-90DE210F8DB4}" type="slidenum">
              <a:t>25</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7673002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5EC2A0F-559B-4A9B-960C-91F305E2B130}" type="slidenum">
              <a:t>26</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4296544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D02BA51-EAC0-450C-A7EC-E9EF31955B24}" type="slidenum">
              <a:t>27</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8224401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E77BFE2-F319-4DCF-AD66-C379B4B21BAF}" type="slidenum">
              <a:t>28</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4335300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78"/>
            <a:ext cx="2945659" cy="496332"/>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CDB3A31-CB29-44AA-8CC0-9CEC691F19B7}" type="slidenum">
              <a:t>29</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84789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endParaRPr lang="en-GB"/>
          </a:p>
        </p:txBody>
      </p:sp>
      <p:sp>
        <p:nvSpPr>
          <p:cNvPr id="3" name="Subtitl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3E2641DC-0D47-44A5-9B37-CB8E33F09B77}" type="datetime1">
              <a:rPr lang="en-GB"/>
              <a:pPr lvl="0"/>
              <a:t>28/09/2017</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A1289B6-5BD5-4B2F-9A2B-5D10F91E970F}" type="slidenum">
              <a:t>‹#›</a:t>
            </a:fld>
            <a:endParaRPr lang="en-GB"/>
          </a:p>
        </p:txBody>
      </p:sp>
    </p:spTree>
    <p:extLst>
      <p:ext uri="{BB962C8B-B14F-4D97-AF65-F5344CB8AC3E}">
        <p14:creationId xmlns:p14="http://schemas.microsoft.com/office/powerpoint/2010/main" val="40283634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6D72DB14-D882-47BF-963F-D56FAA1D604F}" type="datetime1">
              <a:rPr lang="en-GB"/>
              <a:pPr lvl="0"/>
              <a:t>28/09/2017</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84542F1-158D-4063-AFB1-1EF3D48A51DA}" type="slidenum">
              <a:t>‹#›</a:t>
            </a:fld>
            <a:endParaRPr lang="en-GB"/>
          </a:p>
        </p:txBody>
      </p:sp>
    </p:spTree>
    <p:extLst>
      <p:ext uri="{BB962C8B-B14F-4D97-AF65-F5344CB8AC3E}">
        <p14:creationId xmlns:p14="http://schemas.microsoft.com/office/powerpoint/2010/main" val="17015648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endParaRPr lang="en-GB"/>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F0ECD308-81BD-4EAF-9404-D41CC19C2AE9}" type="datetime1">
              <a:rPr lang="en-GB"/>
              <a:pPr lvl="0"/>
              <a:t>28/09/2017</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6E0D25F1-125C-4B02-A1BA-13F2B9486480}" type="slidenum">
              <a:t>‹#›</a:t>
            </a:fld>
            <a:endParaRPr lang="en-GB"/>
          </a:p>
        </p:txBody>
      </p:sp>
    </p:spTree>
    <p:extLst>
      <p:ext uri="{BB962C8B-B14F-4D97-AF65-F5344CB8AC3E}">
        <p14:creationId xmlns:p14="http://schemas.microsoft.com/office/powerpoint/2010/main" val="22424188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B1B0B118-6682-4125-AF94-C6504EBBA61C}" type="datetime1">
              <a:rPr lang="en-GB"/>
              <a:pPr lvl="0"/>
              <a:t>28/09/2017</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D490E80F-2CF3-4212-A6BD-0EA60FB6D14A}" type="slidenum">
              <a:t>‹#›</a:t>
            </a:fld>
            <a:endParaRPr lang="en-GB"/>
          </a:p>
        </p:txBody>
      </p:sp>
    </p:spTree>
    <p:extLst>
      <p:ext uri="{BB962C8B-B14F-4D97-AF65-F5344CB8AC3E}">
        <p14:creationId xmlns:p14="http://schemas.microsoft.com/office/powerpoint/2010/main" val="1790034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F3252DE6-C53A-4929-84C8-1503EDB180A0}" type="datetime1">
              <a:rPr lang="en-GB"/>
              <a:pPr lvl="0"/>
              <a:t>28/09/2017</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6F84DCA3-A940-4CB4-BDB3-329641DFB4B0}" type="slidenum">
              <a:t>‹#›</a:t>
            </a:fld>
            <a:endParaRPr lang="en-GB"/>
          </a:p>
        </p:txBody>
      </p:sp>
    </p:spTree>
    <p:extLst>
      <p:ext uri="{BB962C8B-B14F-4D97-AF65-F5344CB8AC3E}">
        <p14:creationId xmlns:p14="http://schemas.microsoft.com/office/powerpoint/2010/main" val="365743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14B85E8A-9279-46DE-92EB-64715F90D025}" type="datetime1">
              <a:rPr lang="en-GB"/>
              <a:pPr lvl="0"/>
              <a:t>28/09/2017</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F54B9400-1EE2-4245-9EFF-A0AFAA7FAAEC}" type="slidenum">
              <a:t>‹#›</a:t>
            </a:fld>
            <a:endParaRPr lang="en-GB"/>
          </a:p>
        </p:txBody>
      </p:sp>
    </p:spTree>
    <p:extLst>
      <p:ext uri="{BB962C8B-B14F-4D97-AF65-F5344CB8AC3E}">
        <p14:creationId xmlns:p14="http://schemas.microsoft.com/office/powerpoint/2010/main" val="3037244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284C5669-AFCF-4B12-B78B-3CECB601B470}" type="datetime1">
              <a:rPr lang="en-GB"/>
              <a:pPr lvl="0"/>
              <a:t>28/09/2017</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4E820B9E-12F7-4C7C-B06C-E5EF43F53A4C}" type="slidenum">
              <a:t>‹#›</a:t>
            </a:fld>
            <a:endParaRPr lang="en-GB"/>
          </a:p>
        </p:txBody>
      </p:sp>
    </p:spTree>
    <p:extLst>
      <p:ext uri="{BB962C8B-B14F-4D97-AF65-F5344CB8AC3E}">
        <p14:creationId xmlns:p14="http://schemas.microsoft.com/office/powerpoint/2010/main" val="3191324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677AD008-6278-4101-866E-972A01F0A82E}" type="datetime1">
              <a:rPr lang="en-GB"/>
              <a:pPr lvl="0"/>
              <a:t>28/09/2017</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B85FF42A-2EA6-44BB-9CF6-1259A6A40E19}" type="slidenum">
              <a:t>‹#›</a:t>
            </a:fld>
            <a:endParaRPr lang="en-GB"/>
          </a:p>
        </p:txBody>
      </p:sp>
    </p:spTree>
    <p:extLst>
      <p:ext uri="{BB962C8B-B14F-4D97-AF65-F5344CB8AC3E}">
        <p14:creationId xmlns:p14="http://schemas.microsoft.com/office/powerpoint/2010/main" val="1966750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64E89BF0-CA73-4A14-B177-921E442D32BC}" type="datetime1">
              <a:rPr lang="en-GB"/>
              <a:pPr lvl="0"/>
              <a:t>28/09/2017</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9FDEA4E8-F30E-4232-8336-49312BE51A26}" type="slidenum">
              <a:t>‹#›</a:t>
            </a:fld>
            <a:endParaRPr lang="en-GB"/>
          </a:p>
        </p:txBody>
      </p:sp>
    </p:spTree>
    <p:extLst>
      <p:ext uri="{BB962C8B-B14F-4D97-AF65-F5344CB8AC3E}">
        <p14:creationId xmlns:p14="http://schemas.microsoft.com/office/powerpoint/2010/main" val="367358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57DA27F6-0CD0-4876-A7E4-BF0B302A9F32}" type="datetime1">
              <a:rPr lang="en-GB"/>
              <a:pPr lvl="0"/>
              <a:t>28/09/2017</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262D2F64-1633-4A6D-AE78-949562D3C256}" type="slidenum">
              <a:t>‹#›</a:t>
            </a:fld>
            <a:endParaRPr lang="en-GB"/>
          </a:p>
        </p:txBody>
      </p:sp>
    </p:spTree>
    <p:extLst>
      <p:ext uri="{BB962C8B-B14F-4D97-AF65-F5344CB8AC3E}">
        <p14:creationId xmlns:p14="http://schemas.microsoft.com/office/powerpoint/2010/main" val="979874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8CC46011-6B7E-42D3-B12D-4037A58EC71A}" type="datetime1">
              <a:rPr lang="en-GB"/>
              <a:pPr lvl="0"/>
              <a:t>28/09/2017</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1808C39-65E1-4009-A9F8-BD3D83F1C941}" type="slidenum">
              <a:t>‹#›</a:t>
            </a:fld>
            <a:endParaRPr lang="en-GB"/>
          </a:p>
        </p:txBody>
      </p:sp>
    </p:spTree>
    <p:extLst>
      <p:ext uri="{BB962C8B-B14F-4D97-AF65-F5344CB8AC3E}">
        <p14:creationId xmlns:p14="http://schemas.microsoft.com/office/powerpoint/2010/main" val="42250802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lstStyle/>
          <a:p>
            <a:pPr lvl="0"/>
            <a:r>
              <a:rPr lang="en-US"/>
              <a:t>Click to edit Master title style</a:t>
            </a:r>
            <a:endParaRPr lang="en-GB"/>
          </a:p>
        </p:txBody>
      </p:sp>
      <p:sp>
        <p:nvSpPr>
          <p:cNvPr id="3" name="Text Placeholder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F2F58CE6-4DE6-4F12-9EAD-E7AE8A1C5F51}" type="datetime1">
              <a:rPr lang="en-GB"/>
              <a:pPr lvl="0"/>
              <a:t>28/09/2017</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116A2C1F-DB55-486B-947A-9A3300199966}"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5pPr>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3" Type="http://schemas.openxmlformats.org/officeDocument/2006/relationships/image" Target="../media/image9.gif"/><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jpeg"/><Relationship Id="rId14" Type="http://schemas.openxmlformats.org/officeDocument/2006/relationships/image" Target="../media/image20.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8" Type="http://schemas.openxmlformats.org/officeDocument/2006/relationships/hyperlink" Target="http://www.iconsulting.org.uk/" TargetMode="External"/><Relationship Id="rId3" Type="http://schemas.openxmlformats.org/officeDocument/2006/relationships/hyperlink" Target="http://www.pmi.org/uk" TargetMode="External"/><Relationship Id="rId7" Type="http://schemas.openxmlformats.org/officeDocument/2006/relationships/hyperlink" Target="http://www.mckinsey.com/" TargetMode="External"/><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hyperlink" Target="http://www.mca.org.uk/" TargetMode="External"/><Relationship Id="rId11" Type="http://schemas.openxmlformats.org/officeDocument/2006/relationships/hyperlink" Target="http://www.deloitte.com/" TargetMode="External"/><Relationship Id="rId5" Type="http://schemas.openxmlformats.org/officeDocument/2006/relationships/hyperlink" Target="http://www.cipd.co.uk/" TargetMode="External"/><Relationship Id="rId10" Type="http://schemas.openxmlformats.org/officeDocument/2006/relationships/hyperlink" Target="http://www.accenture.com/" TargetMode="External"/><Relationship Id="rId4" Type="http://schemas.openxmlformats.org/officeDocument/2006/relationships/hyperlink" Target="http://www.cmi.org.uk/" TargetMode="External"/><Relationship Id="rId9" Type="http://schemas.openxmlformats.org/officeDocument/2006/relationships/hyperlink" Target="http://www.pwc.co.uk/"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p:cNvSpPr txBox="1">
            <a:spLocks noGrp="1"/>
          </p:cNvSpPr>
          <p:nvPr>
            <p:ph type="ctrTitle"/>
          </p:nvPr>
        </p:nvSpPr>
        <p:spPr>
          <a:xfrm>
            <a:off x="857222" y="332658"/>
            <a:ext cx="7772400" cy="2282900"/>
          </a:xfrm>
        </p:spPr>
        <p:txBody>
          <a:bodyPr/>
          <a:lstStyle/>
          <a:p>
            <a:pPr lvl="0"/>
            <a:r>
              <a:rPr lang="en-GB" sz="3600" b="1" dirty="0">
                <a:solidFill>
                  <a:srgbClr val="0000FF"/>
                </a:solidFill>
              </a:rPr>
              <a:t>Organisational Consultancy</a:t>
            </a:r>
            <a:br>
              <a:rPr lang="en-GB" sz="3600" b="1" dirty="0">
                <a:solidFill>
                  <a:srgbClr val="0000FF"/>
                </a:solidFill>
              </a:rPr>
            </a:br>
            <a:r>
              <a:rPr lang="en-GB" sz="3600" dirty="0"/>
              <a:t> </a:t>
            </a:r>
            <a:r>
              <a:rPr lang="en-GB" sz="2500" dirty="0"/>
              <a:t>“</a:t>
            </a:r>
            <a:r>
              <a:rPr lang="en-US" sz="2400" b="1" i="1" dirty="0"/>
              <a:t>Life is one big project. The trick is managing it.” (Anon.) </a:t>
            </a:r>
            <a:r>
              <a:rPr lang="en-GB" sz="4000" dirty="0"/>
              <a:t/>
            </a:r>
            <a:br>
              <a:rPr lang="en-GB" sz="4000" dirty="0"/>
            </a:br>
            <a:endParaRPr lang="en-GB" sz="4000" dirty="0"/>
          </a:p>
        </p:txBody>
      </p:sp>
      <p:sp>
        <p:nvSpPr>
          <p:cNvPr id="4" name="AutoShape 4" descr="data:image/jpeg;base64,/9j/4AAQSkZJRgABAQAAAQABAAD/2wCEAAkGBxQTEhUUEBQVFBQUGBcXFhcYGBcWFRUUFxgYFxUYFRQYHCggGBsmGxQVITIhJSkrLi4uGB8zODMtNygtLisBCgoKDg0OGxAQGy0kICUsLCssLywsLCwsLCwsLC4sLC0sLiwsLCwsLTIsLC0tLC4sLC8sLCwsLCwtLSwsLCwsLP/AABEIALsBDQMBEQACEQEDEQH/xAAcAAABBAMBAAAAAAAAAAAAAAAABAUGBwECAwj/xABLEAACAQIEAgcFAwgFCgcAAAABAgMAEQQFEiExQQYHEyJRYYEycZGhsQgUwSNCUmJygpLRFTNToqMkJUNzsrPCw/DxNGNkg5PS0//EABsBAQACAwEBAAAAAAAAAAAAAAABAgMEBQYH/8QANxEAAgECBAMFBwMDBQEAAAAAAAECAxEEEiExQVFhBRNxgZEGIjKhscHwFNHhI0JiFlNysvFS/9oADAMBAAIRAxEAPwB3++nzr0Xdo8f3zNhjz51HdonvmdEzOquiXWIFUObedUdEyxxI44fNvOsEqBswxI7YXNB41rzom5TxCHfD4wGteUGjchVTFQNYrGVMzQkKAKAKAKAKAKAKAKAKAKAKAKAKAKAKAKAKAKAKAKAKAKAKAKAKArdcB5V2+8PMqibjL/Ko70nuQOWjwp3o7hHJ8qHhVlWKvDI4vlZHAkVZVk9zG8O1saASp51PuSI/qQFuEzoqbNcVinh09jPTxbjuSbLs5B51o1KDR06OKTHyGYMNq1XFo6EZJnSqlgoAoAoAoAoAoAoAoAoAoAoAoAoAoAoAoAoAoAoAoAoAoAoAoCLLh66GY5KgbjD1XMWUDcYeozE92Z+7Uzk92YOEpnI7o5vgR4VZVCroiPEZSDyrLGs0YJ4ZMa5cqdDeMkeXKs6rRl8Rqyw8oaxFeX548ZAlBHnyrHUw6mrxM1HFypu0yYYDHrINjXNqU3FnapVozWgsrEZgoAoAoAoAoAoAoAoAoAoAoAoAoAoAoAoAoAoAoAoAoAoAoBmWOtq5pKJ0EdVuWym4jqLk5TYR1FybGezpcnKHZUzDKYMNMxGQ5PhQasplXTQgxeVKw3FZoVmjXqYZSQz/AHWXDtqjuV/R/lWznhVVpGl3dSg7w2JPkucLMLcGHEHjWhXoOm+h1cNio1VbiOta5thQBQBQBQBQBQBQBQBQDfjs5iiOl2JbmALke/kKz08NUqK6WhqVsbRpPLJ69DngekOHlbQkq9oNtDd1/RW9r0vUVMPUhrJGSliaVX4X+46VhM4UAUAUAUAUAUAUAUAUAUA3hazXNexuFqLk2NwtRcmxsFqLk2M6aXJsZ01AsZ00uTYNFLixqY6m5FjjLhgasp2KSgmMmPyYg64jpcc+R8j41tU66ayy2NGrhWnnhoxyyXNe07kg0yrxHiPEeNYK9HL70djZw2Jz+5LSSHatc3AoAoAoAoAoAoAoAoCDdKotE7Hk4Dfgfmprs4OWakumh5vtGnlrt89ft9hj6OrDicVGo9oNrPiNHeN/DcAetZcRPJSb8vUrhaUp1orhv6Fl4jMoU9uWNfeyg/C9cWNKctk/Q9FKtTj8UkvMx/ScVgQ4IO4IuQQeG4rm1e0sNSk4ylqtHo3qvBE95HmcmzdOQY+n8zWnPt3DrZSfkvu0R3iMZfncMzFUazi/dYWbbjbk3oTXQw+MpV/hevJ7kQrwm7J6iebNmuQAAL+815+v23iM7UEkr+L+v2DqHE5i5/O+grRn2ni5bzfkkvsVzs06L5lNIzpNZgourWs3G1jbY/8AXGvQ9mYypWbhPWy34mPD1JybUiRV1zbCgCgCgEoWshhsbAVBJsBQk2AqCTNqEhUAzagC1CTNqAxagMMlTchobMxyvXZkOl13VhxB/lWenWy6PY1a2HzarRrZijLMaXBVxpkT2h4+DL5GsdWnl1WzMtCq5rLLSS3/AHF1YjOFAFABNANU/SPDJxlB/ZDN/sithYWs/wC01JY6gv7vTX6CQ9M8HZvyu6gnSVZWawvZNQAYnwBq36Ote1gsdRcW7kbxvWdb+rw1/NpLfIKfrWzHs7nL5Gs+0uUfmLE6WzOisAialVrAE2uAeJP4VkWBpre7NSfada7SshnxuLeRizkseZ8By4bAVtQhGCtHQ0Z1J1JZpO7G+RquVEkr1JKRMcLJZFHgqj5CvkOMV8RUf+UvqzvQfurwNpMUFFzwFa6g3oS5paseOjcEbEzKOF1HvNiflb413+xMPK8qsuGi+r+3zM1BRfvob8ZMO0fSdtRt8a42KUXXm47Xf1Mcpas49tWDKRmHrInTUxXwH1rudgp95O/JfU2KVm9B2OIFemMwCcUB0D0BtQHACrmM2AqCTIFAZoSZqAZoSZoAoAoAoAoAtQCPF4S5Dps68D4+KnyNZITto9jDUp3eaO6O+Hm1C9rHgRzUjiDVJRyuxlhLMrnWqlgoDSb2T7j9KlblZbMqObhXpDyMdjjh8dEx0SKVADXOk8lJFj4kiw99VldLQywgsyu9COYqshZEzwEyqqFl1jQLC5AvYWvbe3ltWKSb2djFFpSvJXHLE48NC5DWQoF7FUIVJLqdRYDTxUkEktvateNNqa53vdvdfnkbkqqlTdnpa2VLRPTW+3C61uRqWSts0xFNJUosS6ObYe4V8jxCvWm/8n9TrReiMmWsNicxlJrDSDZfAbC/uq15Wtd28dCVKysg7aq2GYO2pYZjOXYx4tW4N7W9L8fjW9hcY8NmcVdu25NKo6dxQM0mv3SCfAja3pwrLT7VxEZXk01yt+xk/UVL6DzhsbcAna44eFelo1VVpxmuKubsXmSY4Q4ishYVpLQG4FWKGRQkzQGagGaEmaAKAKAKAKAKAKgkKA5MljqH73mOR94+npVr3VijVndHWqlwoBBiM1hGpTIuoAi17G45DxNZo0Kmjys1p4qjrHMrlZYuMrswKnwIIPwNd5NPVHmcrjpJWG2aFirMBdVtqPhq2X6UckmkzJGLabXAbxgJZTpijdzwsFPGxa1+A2BNHOMVdsywhKTtFXNcHncnaRJZQoKqQRfVbbvX93CrNaFMiWpOZpWkURPL35FDJGI17JLjWguCNDEW3ANtW9aaSi86jouN9XwfibN3NZJS1a0VtFxXg/BeJGoFDtY8OJ5G1YO18VPC4WVSn8WiXmzWpRUpaiiXLIyNiw9b/WvL0faXFwVpqMvK300+RsujAk6YNGVFWwYiDgWLASEKWYHukXYW077iuV+nhOKt8Tyc7+9u3fS1+Wpu5U0kunzE2HwwYKdW7hiq7XZg2nSCSATz+QrFTw6lFNvV3sudna2rS/NCkY3S13OyYNTpuxGsxKNI2BkjVgTc+J3/AA4VkjhoStd2vlSt1infX5llBO3W3zRr92QBC7kFgjGwJ7rcbADl478DtULDU1GLlLez8n5cPPjoRlikrvkaz4UBXO+pCCRe4CHRpIOmz31+IIuNuNVnh0oy5rrw0tw136NaaBxsn+chDhS0jaUUkgE32tYe+qUsNOq7QV2Y4Zpu0UKIcQYnu6kHhuKx1sNUStKLXkXUnTl7yHETm9ztevWYOk6VCEHukjqR2Q4YbEVslhyim2oBzFWKGaEmagGaEmaAKAKAKAKAKAKgkKAKAKAwBQGaAr7HYaRZmvG+zlr6WsRqv7VrV3adSDgkmtuZ5epRqRqNuL3fB8zniM9JJJXbUxFrBlQhgAGINmDPqv4iqrDWW/D56f8AhleMbe3F+mvjrd38RJN0pIvaIW1E21kLYszHuhfaIcgt5Dbao/Sdfl+aabGRY18I/Pq+m+u40YrpU2pGES/k2uo1vbSY1iZWAI1XCe1xF6usKrNX3/e5P6ttp226vlYaEyoa45FNgLMVNzva40n3nnWzc03PdEoweZjRaR+97CrHEGxDJa2kTGwVbG3M2rWnTea6XXV6X8PxGxSqrLaT6aL3rcr/AIzhnZhhc9nG8TAp3GYktHInaBrMLoykBSPPyrRxmFqY3DOlmWut+F0+nNFqqhCXupr9mr+VthmxWeEewo97bn0ANh865+E9maaV8RK75LRLz3fyK97yQ+NmEhAXW1ltYXtbT7PDw5eFeRdSdlFvRfbb+DL3krWua4jOHW7PKw5XLEbHlWal+orTy07tvkT3st7iKHPUYgLLc3FhdhuBZbX8BsLVsVey8dSjmnB2Wu97W8Hw+RXP1Fi4twAAzAA3A1GwPiByNaClJKyb9WTnfM2hlZmVSSdTC+53JNrnzqspOzu+oi22l1Jlk+A0az42Hwv/ADrqdh+9GcvBHVoU8txRPFXeNgbcTDQHCGSxtQDnDLtQEkFWKhUAzQkzQGaAKAKAKAKAKgkKAKAKAKADQADQHOf2W9x+lTHdFZ/CypJuFekPIxOmZFREdhyt7/KoQje5E8VV0Z0OqP3F/ZH0qpTiKcoxpRnvM8KFCzFNIkfTwSNjbSx1Hny57Viqxulpd9dvFmejJpv3mlbhu+iEWc5hC6IIYijKW1uzF5HHFSziwJJZ793bSu9tqmnCabcnf6L88S05QaSirc3u3+fsMEkm9ZyiRKu0r5PFaIvcbc+j1Rj9VgfqPxrv+ztVQxTi/wC5NLxWv0TIbG3KMJeQHknePpw+dvga9R2riVQwk5cWrLxen8kXJJ2lfObFrnbBS2kQ+DKfgQarNe6y0H7y8Sxskm1ox8Gt8gfxrrdhxy0p/wDL7I7dCWZXFMqV2zMN+ISgGvEJY0B2gl2oCY1YqZFQDNCTIoAoAoAoAoDSKZWvoYNY2NiDYjiDbgd+FAb1BIUAx4zpTBHiVwzatZKqTYaVZ7aQTe+9xwHOgHygCgG3G59h4pBHLKqubbb7X4XIFl9aA6PmcUcnZSSIrm2lSQCQ3D53HwqWVXIVT+y3uP0pHdCXwsqpmjI9l/4x/wDSvRWlzXp/J5ROPJ+v8CKeZXXQvfPiLWUjxbgPdx8qjMntqSouL97QRLk195JD7lAAHqdz8vdVlmLd4uCNo4l2DarDbYgHbbmK81V9onCcod3s2vi5O3Iuox4nDMYEC6k1bcdRB4+BAFbfZ3bX6ut3ThbRu977FpRjbQ4YTLRIoZmIvewAB4G25J8qy9o9sU8FNU3FttXKpN7CyLo3AbapZgbjgiW+bVzX7Txbsqb16o2IQhxuY+/QcjP/APHH/wDrVP8ATM1p3i9GY70+b9F+5wxuJjKkR6yTt3kVRb3h2rYwfYEqFeNWVRPK72S/kq3Hhf0/liPCOUvYXv8Ah/3rqdpYBY2koZrWd1x4W20K3F8GLU+3qXw0gP8AG7LauC/ZqrwqL0f7ssnHj9P5O64qIb6pNt/6tb/7yqv2arf7kfRkpwvu/T+Sf9X+KWSCQrq2kI7yhT7CcLMay0ez5YJZJNO+unp9jr4GScHbn9kSGUVlN0QzrQDZikoBIjWoCdVYqZqAZoSUb0k6aYyLOmRZZBHHPHGIQDoaMlAR2du+WDEg7ncW5VBJedSQU51pdbM+CxZwuCWMmIL2ryKW77AMFQBgLBSL35k+FQSSXqq6w/6UR0lRI8REAWVSdMiHbWqndRfYi5tcb70IHPrRxU0eWzthr6rAMw4pET+VYG+1lvvyoSU30E6UPlZmldD2TYcSCI9ztiXRIWjJ5d9rsAe6G42FAWt1YdYQzVZrw9jJAUuA2tGV9Wkg2BBuhuPdvuQAJbmuaQ4ZO0xEixJe12NrsbkAeJsDsPCgKqzjGQz45MdGxOFBLyG7BycNpLlEO4BHZgDa5DcKAs3IekOGxilsLKJNNtQ3DLe9tSMARex99jQDmTbc7AUB5+lzCTMMaQhRXxDkLqbuLZbKC9t+6oHDfkN6Af8ApNiUlx3a4eQTRQ9n2zKb6eyVncL+ldYmsRtq2uKlJu9uBDkla/EkOL62cFpIVJ2JFvZQDceJeidncNXViE4ed5fb7icl/Ob9rwFdlKdfWatHlxficBunhtKbzS58F4dSRZHlfaq1tYVLAaF1m5v+bqBNgLm1zV6lRUUor5sx0qLruU5X8lfV9NPkN7yi5sbi5seFxyNjwrYRqta6HILXzHEv+tP/AJS+rNpLQTZxh3ZFEY1d5iwHHgAu3Pi9dr2fxOGoTm6slFuyV9ra319Czi2tDbIIHCsJFK97a/Hcb7VT2ixNCtUpulJSsne3jp9yYRaHfRYE+AvXApa1IrqvqZLWIqsVfWGadzcRVAuOOHySRrXVl1ozxd0kS6Rq0oRxYgHbjtascq0Vx42fQyKlJ8N1ddeiOeLyySKwlQoWFwG2a3mvEetTGpGfwu5WcJQ+JWNcLh9TqPE1M5qCvLYrGMpvLFXZZXQiNUjdARq16rfq6VF/iK4uLrRqzTjyO5gaM6UGp73+yH6QVqm6JJhQDdiFoBrlG9ATyrFTNQCL9Pem8WVxo8sbyNKWVFTSLlQCdTMdhuOAPHhQkrjDXzFZM+1JE+CSb/J7alMuHUy4fU+xIIkGrgSQLWvtBI8dHeu+CRZPvsX3do0LgqxkSVgVARRp1BiW4biwJJ2oCh88xs2JlbFYgXadmOrSFVmWwIUDba6igJ51DHss3CS3RpMO2kEHv61SVLe9BqB8B50BbmEx2JfN8xiiKukeGgCJIzCITMCyXsDYNqfUQL7DjQDf1pdGIZsDh4zHFFP/AFURQbI4hlkSGIkAlGkjVALfnCwvtQEE6kcRDgGfE5g5w64oGHDM5Ijk7MhpyRyseyAc7e0L3oCSdemewyYbCLBLHIHleQFGV1IRNJ7ykjjMKAhOWYtzhY0BNvu+atbx/JC3zjagJB1CZnbGzw8pYdfrE4A+UrfCgLi6Uws+CxSISGaCZVI4hjGwBHnc0B5TXF3FAKMLmjR6tDGzqVblcEeHkf8Arerwnlb8GvUpUhmXmn6MsvqMyaOd58TMofsCixX4K5BZ2I4EgaLHlv6ULk56Z55h5MI6xOHYlCtla2zi/etbhfnXRwlCpCqnJaa/Q5eNxFKdJxi7vT6kfidIsCSSdbd4I6JbU1lVogwD+ySQ6kjut67LvKt06P68PJ6mqlGFDr1S35q+u3FabjOkFwN7Xtvyrzf+oa1LETjUSlHM0uDVnbfj1/EYO6TQ7vk0imwXX5rci9r8SByF64FajVc27Xu29NtdTadGS03OkmVSKSCjHSLkgErp33vbhsfgaxVKFWDaaemvQl0pLgdVy2S3sNe4FrHVuCdlte1lNUdGpb4XytZ32vt5FlSlyM/cmK+y1iCL2NvA71SKqRamovR32dtCcja2GyLo7xDNv5C1j53r0lX2sq392klzu2/srGusJzY0tBYkHiCR8K9jRqKrTjUWzSfqrmm9HYkWVCSOJPu8miUlmaKQFVlXbToD9x7WO4sd6w1MspPOrrmuHjbVfQ3KTlGK7t2euj0v4X0flqR/Gzpr1aQms30qGKjYX4kkC/nzraimla9zUbzNtKwpVGifvAqw2IIIIv5Vq4pKdFtPqbODk6eISa6Eu6Dd+SR7+yoAHjqNz8NPzFcQ9CS2SgEstAN84oBsmG9ATrTU3IsGmgsUT9pPE3mwcY3KpM9v2igB/wAM/OoJIJ0c6UdhluY4XVZsQIezH79pvilh6UBEnJ2vz3Hny/A0BZvRDI4c5w4wUP5CXBKjxyMdRl7aT/LGkUC1gNGhRa1t2N7gDtmOPZp8A8eDeKLDYqPCYXGBjaaKCQJpl7tmJAYgggf1gANjYB36ddMp8szXGfdgnaTvhnYuupWhjw+kJa4O7sxuCD3OO5oCL5V0rmzDPMJLiWOg4iPRFqJjjOyjQDw71jfjQDt9o7MNWNghFrQw6j+1KxuP4Y0+NAVjlU+h9VlNg2zGwN1K+p72wHMUBOMl6wYsPFAgy+KSSCKSISNK/eWW5lLIFt3ize4MQONAPXUHlbS444gDTHh4nTa+7yHuqSRY90tzv3V9QPQGIlCKzNwUFj7gLmgPGmYY/tZJJbBTI7yaV2VdbFtIA5C9qAkfWLk8GDxEUWGMhBw8Ukmtgx7R7k2sBtbSfXlQFj/Z9xCHCY1AT2gcMw5aGjshHndHv7hUx3REtmMuSSQa74kkRhG2AJLMRpUAAjgW1cR7Nejq57e5vc83RUL+/tYcuk2d9qI0V45FUA60WRGYjUBrR/YI1ObLcd6/gBhoUst2016fYzYirnsrp9dfnfbiII850qBouQLXv4eVvxri1vZulVqynnazNu1lxMSqWRMUzCUixa677FVINxYgi3C3KvHTxNaLcG72vwXgbqqSaOwzGTmw58hzDD/mNVHjKr4/Lx/dlu8l+fnUVpmUh46SDxFtjckngfFiafr6nT08evN38TIqkhWM1soZlJZdTMdrMdLAC3h3jWzRxzqTpwa1btfg29Fpy1u/xl3VsrvgMmBzNXv2lla97k7H18a2+0fZzE0Xmo3qJ7//AFfw4rw/k06WKhL4tBBgsMskhI7zBw4jP+lTVdlU/pW/NPH5V7WlGVHDwpvhFK/JpW9DTglOba3ve3NX28egrx890lUzmcSMCikPqjIa5ZgwshtdbKTe/lV6cPeTUbW3219N+eperU92Sc813pvpr125aDVGIlsZfH5VsPY1VdtDfjekkskwmZiWVtSA8Fs2pVA4W5V5y7tY9ZZXuI4OkDyw4Y+wY4k4AKTIwBkfuWALH5AVBJaPV3jHxGGZpmZykpQEm506Ebc892NASZsGp8fjQHJssjPG/wAaA5NkkR5H4mgHKgCgPOnXtj9GbgkatOE0AeHaCZQfQyX9KAqegFvbyTLDDq1BCyxrsNGtgx71uBYk7nbfhQE16kcaYsdK4NrYTEE+5Qr/AFQUBGejWGxeLngwuFdy2vVGpciONluxksdhbvEkC/HiTagJ39oGU/f4FbSXXCprZRbUxeS+1yQNrgEm2qgIJ0Jb/OWCP/qsP/vkoB866py2c4q/5vZKPICGPh63PrQEZyTKJcQ0nZKxEUcksjAXCJGjOSx5A6be8jjQHbC5LJJhJsWo/JwPEjf+7r3B8iqD98UBcX2cMsHZ4nE9o9y/YmP/AEdlVXDkc275A8Bfx2AuTFQh0ZDwdSp9zCx+tAeKsVC0bNG/tIWRvepIPzFAWF1jZQ0+aYOCM9/E4fBrc7gMw7O58gFvQDx1AymPEY+BxZ+xuV53iZlYehkFTHdEPYaThpAN1Nelzo873bOR1DlU3RGVmrs1jsfgalNXGVloxR7CvkNeX9SXi/qbsVoKooYhZn9r+XCsGeon7pkUYLWW45ZjIskmtBsQp95tcn529K2MfXhVrOcFwXrx/byM02pO6E88dka/6LfSseCd8VSX+cf+yKVFaEvBkXSLhy8/D4V9dbOAiS4KJ2RYw0EmneM9xh46XRwHG/BgLg8dtxozcVLM01fff5W08mdKmpSioJxdttn5NPXwa8xmx8xkcsyqrcDpBsSNrm5Nz53rbpwUI2Ro1ajnLM0k+g3Y7LllG97i9jcjfztxFWkrxaK06mSSZEDh5QzqV70al3FwdKC1zsf1gfWvPSg4PLLc9VTqRqRzRd0aYzGRnT2SlQI0DX5yBQJGG/Atciqly9egGVnD4GJXFne8jjwL7gHzC6R6UBIqAKAKAKAKAoH7QuSOs4xRjBikWOMSXJYSjVePSGAA0jVcqb77jYUBUwyyT7ucTb8kJBDf/wAwqXsP3V+YoBZgcvVYkxEu8btiYrcAJI4EePceLSr/AA0BwyTOZMKZTFpvLDJA2oE2SUaWK2Is1uBoBw6vcx+75lhJeAEyKx8EkPZv/dc0BcvXjk8Us+XDsl14jErC8oFnKXVQhbmO+Tv4UBS/SGJ8FmUwi/Jvh8SzREWIXRJqiIBuOAU2PrQCPGZ1LM0z4hu2knC6nfdgyFdLA+IVSnuY0Bc3U7aTIcwjCqG/yhbgAFg2HXTqPM3LD3UA0dXOX9t0dzRLXOpnA84o45Ft53WgHv7NWJvDjI/0ZIn/AI1Yf8ugLklkCqWY2CgknwA3JoDyt0UyuLNc6KMHXDzy4iUgEB1j/KSKCdwN9Cm3jQFkZ5lyp0qy5FHdGHUqDvYRpiAu5/1YoDh0AwATpFmoHAJPYf62WN/xqVuQ9iUzZCLcK31WNJ0hvn6OA8qyKuUdEbcR0XHIWPltWSNcxuiWKuWrYDSNgOQr55WwjlOUubZud2jX+iIyblFJHC4vb0NUhhJrYr3UXujEuAsTYW/65Vr4jCTU2rffzJcbCXMYLQyE7AIxJ8gL/hU4GjOOKpO204/VFKsb05LoyBRZ1AeLFf2lYfO1q+snAdGfIWw4mNvZdD6j6VFyjhLkKQlCpkJQgqjN8eWnla9ruw2/RB0gfACuBWlmqSfU9Zh4KFKMVyQiM1YzMeoeimPE+Dw8o/PijJ8m0gMPQgj0oB1oAoAoAoAoCoftJYtRgsNET33n1geKxxurH4yp8aAhGd5eIui2DNrNNjDKfE3SdAf4USgEOe4EL0dy+RbDXicQzeLMSyA+iwgfCgIv0d6Nz4ztzAtxh4XmkJvbSguFFhu7WsBzsfCgGhTbcbEUB6cz7MFxGEybFyr3mxeDe368qMpt5BmDe5aArzr96JLh51xsbMRipG7QG2lGVE0hfHVaQ0BVgwjdkZbdwOEJ/WYMwHwU/CgPQH2eMs/zfiHZrrPKVC8gEQAm/idRFv1R40Bw+zyv5DH4aRf6uYBvPUrIw/wvnQCPqDw/YY/MsNcsIyF1cj2UsiDfzufnQFudJpVTB4lnIVRDKSTwA0GgKY6l8FBHmcaqw7QZcrte4LzTOkp0346YpFXbw8jQEm6fhlz/ACh47Bm1ISeBS5Dj36ZGt5kUAgyXGJhelWMWZwi4iMKhYhQ0jiB1UE8Se8AOZoC3MSgZbVZaMh6oQthBV8xTKbPlalRyNY+9kpMZELDHWk6SLWAJRU0uAsaul6x1KWd3ZDQizXD3hlHijj4qarSw6VWL6r6opKPusrqXIB4V6hVjSdIRS9HR4VdVijpHEZO6+wzr7ifpVu9RV0jopxKcH1ftKD9LGpzoxuhF7pfngVdnYMc8qtxDEn97vfRq49VWm0jsUneCM5tgJcM6pMNLNGkg3vdJBcfA3B81PvrG1YyHpPqyw4TKsGFJOqFZDc370t5GA8gzkAchagJPQBQBQBQBQHnf7R2LLY+CLkkAYftSSOD8kWgHrrjwowuRZfhWt2iNCD744HEhH7zD40BBenGICZZlGGB3WGbEMP8AXykof7snxoC6epvowuFyxNajtMWO1k8dLj8mvohBtyLNQFJdVmA/z3h4nAOiSUEHcExxyHh71oD0B1g5GuJiwsfAJi4GGk6bBQwNrcLKT8KAjn2h8NqytW/s8RG3oVkT/iHwoCm8py/tMkx0n9jicK/oRLF9Zh8KAuX7PM4bK2A4piJFPqsbfRqAV9U2VGB8eS5cyz9pqIAvcyb2HC9+FAHQnLiubZjOrFUmO8eldLMrFQ+obg+1tz7Q34UBL+lOA7fB4mEcZYZUHvZCAfiRQEDyDoOXGEhxT3XCp2iSR6opixVU09srakAAAspHsjysBJ+kOTCXG4OSwJw5JUtvpuRqIJ3vZePkKA0TIEkzJ55EVtIBW4Bs6qiq2/McRQEp01NyDBSlwFqaA3tVLAxalgFqjKDSWPUCPEEfGiVnchob/wCh1tud/lWbvmV7tDc+AHhWbOY8hwfLh4VOcjIcmym4vbbxttVu8K92UX03y8yZzJh12MsuHiHkZI4Vvb96tao7yubFNWiTb7QOShFwmJQWA1YdvG28kX0l+NVe5ZFl9Wzg5VgtJuPu8Y9QoDfMGoJJLQBQBQBQBQFDZ/gzi+lkaKyyLE0JYEEKghTtWQ/pElTbldvI0Ar+0lhyTgWYkRgzKxAJ03MV289uV+VAVdl+HbMMxw8AZnRniw6H2SMNHZAdN+6ezUsbc7+NAeuyVReSqo9AoH8hQHl/qkxHaZ/BJw1viHt4aoZj+NAeks2ju0R5K4b4W/C9ARvrnwnaZPigOKhHH7kiFv7oagKs6s8EJMizgML9wt6xRtIvzAoB3+zdjT2eOi5L2Ui+8iRW/wBlPhQFsZNB2UUluN7+ttvnQB0dwQTWfGw+v86AeSKA0WEC1uW3pQGTGLg8xQAsYBJ8aA3oDFAFCAoSZoDFQDBoDUPU2IOBiq9yLGhhpciwqw62W1Ve5ZHnLPpSvSpbgf8AjcKPLSeyUetiKgksL7Q0LNlaFeCYmNm/Z0SKP7zLQCzqGlLZRGCbhZJgvkNZa3xYn1oCw6AKAKAKAKArvpNgjHmaYnc27N9tjpHdZQfMA/xUA39fcgXBxTA3HfjT9qUKQf4Uc+lAQT7PGT9rmDzkXXDRGx8JJe4v9ztaA9F4iIOjK3BgVPuIsaA8v9RWH1ZxAf7NZm/wmT/joD03iIrm9AMHWBKi5fi3lBKdhIpA3PeUqLeHeYb8uNAVl1OwCTI80jW/aOJ1PhZsNZPnr+VANX2dMXbG4iL+0w5PqjqPo5+FAX+I9iPGgOuHW16A7UAUAUAUAUAUAUAUAUAUAUBrahBjTQBpqbg5YmdY0Z5GCIgLMzEKqqNySTsBQHnLoeIsd0mMhfVGcTNPEbHviPW8NtttlVt+S2qCS1+vJb5NiPJoT/jIPxoDl1ESRnKIhGys6vL2oHFXMjEBh46NB9aAsOgCgCgCgCgGbpBgtZVrcLg/UfjQFJ9dfSCSdosvjhbThirvIQe85TuheQUI/E8T4W3Asrqf6MJgsEdEgmadtbOAABZQAmxN9J1c+JNATs0B58+z/hEizPFJKbTxxPGq246ZFEpvyI0rt5nwoD0CVoCH9auAxEuXyrhZUiBB7bUpLPFzRGHsk+7fxG9AMPUTk5w+HxIbdWkXc2sSE7wt6j40Ay9UmVGHN8a0aRjDuJuyIJ1CPtgY1jvvp02uD4DwoC57UBlRQG1AFAFAFAFAFAFAFAFAFAFAFAYoAoQcsVhkkRo5VV0cFWVgGVlPEEHYigIlk3RmPDYoPCgRQzAADgrXAHzHwoSPfSvAifDtGwuGK3HuIP4UAn6F9HYcHCVgQIZG1PYWuw7o9AB8zQEgoAoAoAoAoDhixcWoCG9PMjWWFXCDXGwu1u92ZBBF+Y1aT8aA26syY1kgPC/aL691/op9TQE2c7GgK56uMII8TKzKC8iE6yO9fUCw1frXuf2RQFj0AkzY/kZPNGHqRb8aAYOjOF7OGcDa4v8A3SPwoDj0PysJKz24JYepH4A0BL7UAUBmgCgCgCgCgCgCgCgCgCgCgCgMUBkUAUByMe96A2lW4oAiWwtQG9AFAFAFAFAc5FoDnLCGUqeDAg+47UBGsog7KZT+6fXb62+FASqW+k242NvfyoCMZDhNMynyP0NASqgE2PW6EeJH8/woBHDFZHH6Vh9b0ApyyAKD5n6f9zQCygCgCgCgCgCgCgCgCgCgCgCgCgCgCgCgCgMUAGgM0AUAUAUAUAUBg0BigGnGoA5t7/W1AO6nYUA1YIflB6/Q0A7UByxHKgONqA7QcKA60AUAUAUAUAUAUAUAUAUAUAUAUAUAUAUAUAUAUAUAUAUAUB//2Q=="/>
          <p:cNvSpPr/>
          <p:nvPr/>
        </p:nvSpPr>
        <p:spPr>
          <a:xfrm>
            <a:off x="155576" y="-144466"/>
            <a:ext cx="304796" cy="304796"/>
          </a:xfrm>
          <a:prstGeom prst="rect">
            <a:avLst/>
          </a:prstGeom>
          <a:no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AutoShape 6" descr="data:image/jpeg;base64,/9j/4AAQSkZJRgABAQAAAQABAAD/2wCEAAkGBxQTEhUUEBQVFBQUGBcXFhcYGBcWFRUUFxgYFxUYFRQYHCggGBsmGxQVITIhJSkrLi4uGB8zODMtNygtLisBCgoKDg0OGxAQGy0kICUsLCssLywsLCwsLCwsLC4sLC0sLiwsLCwsLTIsLC0tLC4sLC8sLCwsLCwtLSwsLCwsLP/AABEIALsBDQMBEQACEQEDEQH/xAAcAAABBAMBAAAAAAAAAAAAAAAABAUGBwECAwj/xABLEAACAQIEAgcFAwgFCgcAAAABAgMAEQQFEiExQQYHEyJRYYEycZGhsQgUwSNCUmJygpLRFTNToqMkJUNzsrPCw/DxNGNkg5PS0//EABsBAQACAwEBAAAAAAAAAAAAAAABAgMEBQYH/8QANxEAAgECBAMFBwMDBQEAAAAAAAECAxEEEiExQVFhBRNxgZEGIjKhscHwFNHhI0JiFlNysvFS/9oADAMBAAIRAxEAPwB3++nzr0Xdo8f3zNhjz51HdonvmdEzOquiXWIFUObedUdEyxxI44fNvOsEqBswxI7YXNB41rzom5TxCHfD4wGteUGjchVTFQNYrGVMzQkKAKAKAKAKAKAKAKAKAKAKAKAKAKAKAKAKAKAKAKAKAKAKAKAKArdcB5V2+8PMqibjL/Ko70nuQOWjwp3o7hHJ8qHhVlWKvDI4vlZHAkVZVk9zG8O1saASp51PuSI/qQFuEzoqbNcVinh09jPTxbjuSbLs5B51o1KDR06OKTHyGYMNq1XFo6EZJnSqlgoAoAoAoAoAoAoAoAoAoAoAoAoAoAoAoAoAoAoAoAoAoAoAoCLLh66GY5KgbjD1XMWUDcYeozE92Z+7Uzk92YOEpnI7o5vgR4VZVCroiPEZSDyrLGs0YJ4ZMa5cqdDeMkeXKs6rRl8Rqyw8oaxFeX548ZAlBHnyrHUw6mrxM1HFypu0yYYDHrINjXNqU3FnapVozWgsrEZgoAoAoAoAoAoAoAoAoAoAoAoAoAoAoAoAoAoAoAoAoAoAoBmWOtq5pKJ0EdVuWym4jqLk5TYR1FybGezpcnKHZUzDKYMNMxGQ5PhQasplXTQgxeVKw3FZoVmjXqYZSQz/AHWXDtqjuV/R/lWznhVVpGl3dSg7w2JPkucLMLcGHEHjWhXoOm+h1cNio1VbiOta5thQBQBQBQBQBQBQBQBQDfjs5iiOl2JbmALke/kKz08NUqK6WhqVsbRpPLJ69DngekOHlbQkq9oNtDd1/RW9r0vUVMPUhrJGSliaVX4X+46VhM4UAUAUAUAUAUAUAUAUAUA3hazXNexuFqLk2NwtRcmxsFqLk2M6aXJsZ01AsZ00uTYNFLixqY6m5FjjLhgasp2KSgmMmPyYg64jpcc+R8j41tU66ayy2NGrhWnnhoxyyXNe07kg0yrxHiPEeNYK9HL70djZw2Jz+5LSSHatc3AoAoAoAoAoAoAoAoCDdKotE7Hk4Dfgfmprs4OWakumh5vtGnlrt89ft9hj6OrDicVGo9oNrPiNHeN/DcAetZcRPJSb8vUrhaUp1orhv6Fl4jMoU9uWNfeyg/C9cWNKctk/Q9FKtTj8UkvMx/ScVgQ4IO4IuQQeG4rm1e0sNSk4ylqtHo3qvBE95HmcmzdOQY+n8zWnPt3DrZSfkvu0R3iMZfncMzFUazi/dYWbbjbk3oTXQw+MpV/hevJ7kQrwm7J6iebNmuQAAL+815+v23iM7UEkr+L+v2DqHE5i5/O+grRn2ni5bzfkkvsVzs06L5lNIzpNZgourWs3G1jbY/8AXGvQ9mYypWbhPWy34mPD1JybUiRV1zbCgCgCgEoWshhsbAVBJsBQk2AqCTNqEhUAzagC1CTNqAxagMMlTchobMxyvXZkOl13VhxB/lWenWy6PY1a2HzarRrZijLMaXBVxpkT2h4+DL5GsdWnl1WzMtCq5rLLSS3/AHF1YjOFAFABNANU/SPDJxlB/ZDN/sithYWs/wC01JY6gv7vTX6CQ9M8HZvyu6gnSVZWawvZNQAYnwBq36Ote1gsdRcW7kbxvWdb+rw1/NpLfIKfrWzHs7nL5Gs+0uUfmLE6WzOisAialVrAE2uAeJP4VkWBpre7NSfada7SshnxuLeRizkseZ8By4bAVtQhGCtHQ0Z1J1JZpO7G+RquVEkr1JKRMcLJZFHgqj5CvkOMV8RUf+UvqzvQfurwNpMUFFzwFa6g3oS5paseOjcEbEzKOF1HvNiflb413+xMPK8qsuGi+r+3zM1BRfvob8ZMO0fSdtRt8a42KUXXm47Xf1Mcpas49tWDKRmHrInTUxXwH1rudgp95O/JfU2KVm9B2OIFemMwCcUB0D0BtQHACrmM2AqCTIFAZoSZqAZoSZoAoAoAoAoAtQCPF4S5Dps68D4+KnyNZITto9jDUp3eaO6O+Hm1C9rHgRzUjiDVJRyuxlhLMrnWqlgoDSb2T7j9KlblZbMqObhXpDyMdjjh8dEx0SKVADXOk8lJFj4kiw99VldLQywgsyu9COYqshZEzwEyqqFl1jQLC5AvYWvbe3ltWKSb2djFFpSvJXHLE48NC5DWQoF7FUIVJLqdRYDTxUkEktvateNNqa53vdvdfnkbkqqlTdnpa2VLRPTW+3C61uRqWSts0xFNJUosS6ObYe4V8jxCvWm/8n9TrReiMmWsNicxlJrDSDZfAbC/uq15Wtd28dCVKysg7aq2GYO2pYZjOXYx4tW4N7W9L8fjW9hcY8NmcVdu25NKo6dxQM0mv3SCfAja3pwrLT7VxEZXk01yt+xk/UVL6DzhsbcAna44eFelo1VVpxmuKubsXmSY4Q4ishYVpLQG4FWKGRQkzQGagGaEmaAKAKAKAKAKAKgkKA5MljqH73mOR94+npVr3VijVndHWqlwoBBiM1hGpTIuoAi17G45DxNZo0Kmjys1p4qjrHMrlZYuMrswKnwIIPwNd5NPVHmcrjpJWG2aFirMBdVtqPhq2X6UckmkzJGLabXAbxgJZTpijdzwsFPGxa1+A2BNHOMVdsywhKTtFXNcHncnaRJZQoKqQRfVbbvX93CrNaFMiWpOZpWkURPL35FDJGI17JLjWguCNDEW3ANtW9aaSi86jouN9XwfibN3NZJS1a0VtFxXg/BeJGoFDtY8OJ5G1YO18VPC4WVSn8WiXmzWpRUpaiiXLIyNiw9b/WvL0faXFwVpqMvK300+RsujAk6YNGVFWwYiDgWLASEKWYHukXYW077iuV+nhOKt8Tyc7+9u3fS1+Wpu5U0kunzE2HwwYKdW7hiq7XZg2nSCSATz+QrFTw6lFNvV3sudna2rS/NCkY3S13OyYNTpuxGsxKNI2BkjVgTc+J3/AA4VkjhoStd2vlSt1infX5llBO3W3zRr92QBC7kFgjGwJ7rcbADl478DtULDU1GLlLez8n5cPPjoRlikrvkaz4UBXO+pCCRe4CHRpIOmz31+IIuNuNVnh0oy5rrw0tw136NaaBxsn+chDhS0jaUUkgE32tYe+qUsNOq7QV2Y4Zpu0UKIcQYnu6kHhuKx1sNUStKLXkXUnTl7yHETm9ztevWYOk6VCEHukjqR2Q4YbEVslhyim2oBzFWKGaEmagGaEmaAKAKAKAKAKAKgkKAKAKAwBQGaAr7HYaRZmvG+zlr6WsRqv7VrV3adSDgkmtuZ5epRqRqNuL3fB8zniM9JJJXbUxFrBlQhgAGINmDPqv4iqrDWW/D56f8AhleMbe3F+mvjrd38RJN0pIvaIW1E21kLYszHuhfaIcgt5Dbao/Sdfl+aabGRY18I/Pq+m+u40YrpU2pGES/k2uo1vbSY1iZWAI1XCe1xF6usKrNX3/e5P6ttp226vlYaEyoa45FNgLMVNzva40n3nnWzc03PdEoweZjRaR+97CrHEGxDJa2kTGwVbG3M2rWnTea6XXV6X8PxGxSqrLaT6aL3rcr/AIzhnZhhc9nG8TAp3GYktHInaBrMLoykBSPPyrRxmFqY3DOlmWut+F0+nNFqqhCXupr9mr+VthmxWeEewo97bn0ANh865+E9maaV8RK75LRLz3fyK97yQ+NmEhAXW1ltYXtbT7PDw5eFeRdSdlFvRfbb+DL3krWua4jOHW7PKw5XLEbHlWal+orTy07tvkT3st7iKHPUYgLLc3FhdhuBZbX8BsLVsVey8dSjmnB2Wu97W8Hw+RXP1Fi4twAAzAA3A1GwPiByNaClJKyb9WTnfM2hlZmVSSdTC+53JNrnzqspOzu+oi22l1Jlk+A0az42Hwv/ADrqdh+9GcvBHVoU8txRPFXeNgbcTDQHCGSxtQDnDLtQEkFWKhUAzQkzQGaAKAKAKAKAKgkKAKAKAKADQADQHOf2W9x+lTHdFZ/CypJuFekPIxOmZFREdhyt7/KoQje5E8VV0Z0OqP3F/ZH0qpTiKcoxpRnvM8KFCzFNIkfTwSNjbSx1Hny57Viqxulpd9dvFmejJpv3mlbhu+iEWc5hC6IIYijKW1uzF5HHFSziwJJZ793bSu9tqmnCabcnf6L88S05QaSirc3u3+fsMEkm9ZyiRKu0r5PFaIvcbc+j1Rj9VgfqPxrv+ztVQxTi/wC5NLxWv0TIbG3KMJeQHknePpw+dvga9R2riVQwk5cWrLxen8kXJJ2lfObFrnbBS2kQ+DKfgQarNe6y0H7y8Sxskm1ox8Gt8gfxrrdhxy0p/wDL7I7dCWZXFMqV2zMN+ISgGvEJY0B2gl2oCY1YqZFQDNCTIoAoAoAoAoDSKZWvoYNY2NiDYjiDbgd+FAb1BIUAx4zpTBHiVwzatZKqTYaVZ7aQTe+9xwHOgHygCgG3G59h4pBHLKqubbb7X4XIFl9aA6PmcUcnZSSIrm2lSQCQ3D53HwqWVXIVT+y3uP0pHdCXwsqpmjI9l/4x/wDSvRWlzXp/J5ROPJ+v8CKeZXXQvfPiLWUjxbgPdx8qjMntqSouL97QRLk195JD7lAAHqdz8vdVlmLd4uCNo4l2DarDbYgHbbmK81V9onCcod3s2vi5O3Iuox4nDMYEC6k1bcdRB4+BAFbfZ3bX6ut3ThbRu977FpRjbQ4YTLRIoZmIvewAB4G25J8qy9o9sU8FNU3FttXKpN7CyLo3AbapZgbjgiW+bVzX7Txbsqb16o2IQhxuY+/QcjP/APHH/wDrVP8ATM1p3i9GY70+b9F+5wxuJjKkR6yTt3kVRb3h2rYwfYEqFeNWVRPK72S/kq3Hhf0/liPCOUvYXv8Ah/3rqdpYBY2koZrWd1x4W20K3F8GLU+3qXw0gP8AG7LauC/ZqrwqL0f7ssnHj9P5O64qIb6pNt/6tb/7yqv2arf7kfRkpwvu/T+Sf9X+KWSCQrq2kI7yhT7CcLMay0ez5YJZJNO+unp9jr4GScHbn9kSGUVlN0QzrQDZikoBIjWoCdVYqZqAZoSUb0k6aYyLOmRZZBHHPHGIQDoaMlAR2du+WDEg7ncW5VBJedSQU51pdbM+CxZwuCWMmIL2ryKW77AMFQBgLBSL35k+FQSSXqq6w/6UR0lRI8REAWVSdMiHbWqndRfYi5tcb70IHPrRxU0eWzthr6rAMw4pET+VYG+1lvvyoSU30E6UPlZmldD2TYcSCI9ztiXRIWjJ5d9rsAe6G42FAWt1YdYQzVZrw9jJAUuA2tGV9Wkg2BBuhuPdvuQAJbmuaQ4ZO0xEixJe12NrsbkAeJsDsPCgKqzjGQz45MdGxOFBLyG7BycNpLlEO4BHZgDa5DcKAs3IekOGxilsLKJNNtQ3DLe9tSMARex99jQDmTbc7AUB5+lzCTMMaQhRXxDkLqbuLZbKC9t+6oHDfkN6Af8ApNiUlx3a4eQTRQ9n2zKb6eyVncL+ldYmsRtq2uKlJu9uBDkla/EkOL62cFpIVJ2JFvZQDceJeidncNXViE4ed5fb7icl/Ob9rwFdlKdfWatHlxficBunhtKbzS58F4dSRZHlfaq1tYVLAaF1m5v+bqBNgLm1zV6lRUUor5sx0qLruU5X8lfV9NPkN7yi5sbi5seFxyNjwrYRqta6HILXzHEv+tP/AJS+rNpLQTZxh3ZFEY1d5iwHHgAu3Pi9dr2fxOGoTm6slFuyV9ra319Czi2tDbIIHCsJFK97a/Hcb7VT2ixNCtUpulJSsne3jp9yYRaHfRYE+AvXApa1IrqvqZLWIqsVfWGadzcRVAuOOHySRrXVl1ozxd0kS6Rq0oRxYgHbjtascq0Vx42fQyKlJ8N1ddeiOeLyySKwlQoWFwG2a3mvEetTGpGfwu5WcJQ+JWNcLh9TqPE1M5qCvLYrGMpvLFXZZXQiNUjdARq16rfq6VF/iK4uLrRqzTjyO5gaM6UGp73+yH6QVqm6JJhQDdiFoBrlG9ATyrFTNQCL9Pem8WVxo8sbyNKWVFTSLlQCdTMdhuOAPHhQkrjDXzFZM+1JE+CSb/J7alMuHUy4fU+xIIkGrgSQLWvtBI8dHeu+CRZPvsX3do0LgqxkSVgVARRp1BiW4biwJJ2oCh88xs2JlbFYgXadmOrSFVmWwIUDba6igJ51DHss3CS3RpMO2kEHv61SVLe9BqB8B50BbmEx2JfN8xiiKukeGgCJIzCITMCyXsDYNqfUQL7DjQDf1pdGIZsDh4zHFFP/AFURQbI4hlkSGIkAlGkjVALfnCwvtQEE6kcRDgGfE5g5w64oGHDM5Ijk7MhpyRyseyAc7e0L3oCSdemewyYbCLBLHIHleQFGV1IRNJ7ykjjMKAhOWYtzhY0BNvu+atbx/JC3zjagJB1CZnbGzw8pYdfrE4A+UrfCgLi6Uws+CxSISGaCZVI4hjGwBHnc0B5TXF3FAKMLmjR6tDGzqVblcEeHkf8Arerwnlb8GvUpUhmXmn6MsvqMyaOd58TMofsCixX4K5BZ2I4EgaLHlv6ULk56Z55h5MI6xOHYlCtla2zi/etbhfnXRwlCpCqnJaa/Q5eNxFKdJxi7vT6kfidIsCSSdbd4I6JbU1lVogwD+ySQ6kjut67LvKt06P68PJ6mqlGFDr1S35q+u3FabjOkFwN7Xtvyrzf+oa1LETjUSlHM0uDVnbfj1/EYO6TQ7vk0imwXX5rci9r8SByF64FajVc27Xu29NtdTadGS03OkmVSKSCjHSLkgErp33vbhsfgaxVKFWDaaemvQl0pLgdVy2S3sNe4FrHVuCdlte1lNUdGpb4XytZ32vt5FlSlyM/cmK+y1iCL2NvA71SKqRamovR32dtCcja2GyLo7xDNv5C1j53r0lX2sq392klzu2/srGusJzY0tBYkHiCR8K9jRqKrTjUWzSfqrmm9HYkWVCSOJPu8miUlmaKQFVlXbToD9x7WO4sd6w1MspPOrrmuHjbVfQ3KTlGK7t2euj0v4X0flqR/Gzpr1aQms30qGKjYX4kkC/nzraimla9zUbzNtKwpVGifvAqw2IIIIv5Vq4pKdFtPqbODk6eISa6Eu6Dd+SR7+yoAHjqNz8NPzFcQ9CS2SgEstAN84oBsmG9ATrTU3IsGmgsUT9pPE3mwcY3KpM9v2igB/wAM/OoJIJ0c6UdhluY4XVZsQIezH79pvilh6UBEnJ2vz3Hny/A0BZvRDI4c5w4wUP5CXBKjxyMdRl7aT/LGkUC1gNGhRa1t2N7gDtmOPZp8A8eDeKLDYqPCYXGBjaaKCQJpl7tmJAYgggf1gANjYB36ddMp8szXGfdgnaTvhnYuupWhjw+kJa4O7sxuCD3OO5oCL5V0rmzDPMJLiWOg4iPRFqJjjOyjQDw71jfjQDt9o7MNWNghFrQw6j+1KxuP4Y0+NAVjlU+h9VlNg2zGwN1K+p72wHMUBOMl6wYsPFAgy+KSSCKSISNK/eWW5lLIFt3ize4MQONAPXUHlbS444gDTHh4nTa+7yHuqSRY90tzv3V9QPQGIlCKzNwUFj7gLmgPGmYY/tZJJbBTI7yaV2VdbFtIA5C9qAkfWLk8GDxEUWGMhBw8Ukmtgx7R7k2sBtbSfXlQFj/Z9xCHCY1AT2gcMw5aGjshHndHv7hUx3REtmMuSSQa74kkRhG2AJLMRpUAAjgW1cR7Nejq57e5vc83RUL+/tYcuk2d9qI0V45FUA60WRGYjUBrR/YI1ObLcd6/gBhoUst2016fYzYirnsrp9dfnfbiII850qBouQLXv4eVvxri1vZulVqynnazNu1lxMSqWRMUzCUixa677FVINxYgi3C3KvHTxNaLcG72vwXgbqqSaOwzGTmw58hzDD/mNVHjKr4/Lx/dlu8l+fnUVpmUh46SDxFtjckngfFiafr6nT08evN38TIqkhWM1soZlJZdTMdrMdLAC3h3jWzRxzqTpwa1btfg29Fpy1u/xl3VsrvgMmBzNXv2lla97k7H18a2+0fZzE0Xmo3qJ7//AFfw4rw/k06WKhL4tBBgsMskhI7zBw4jP+lTVdlU/pW/NPH5V7WlGVHDwpvhFK/JpW9DTglOba3ve3NX28egrx890lUzmcSMCikPqjIa5ZgwshtdbKTe/lV6cPeTUbW3219N+eperU92Sc813pvpr125aDVGIlsZfH5VsPY1VdtDfjekkskwmZiWVtSA8Fs2pVA4W5V5y7tY9ZZXuI4OkDyw4Y+wY4k4AKTIwBkfuWALH5AVBJaPV3jHxGGZpmZykpQEm506Ebc892NASZsGp8fjQHJssjPG/wAaA5NkkR5H4mgHKgCgPOnXtj9GbgkatOE0AeHaCZQfQyX9KAqegFvbyTLDDq1BCyxrsNGtgx71uBYk7nbfhQE16kcaYsdK4NrYTEE+5Qr/AFQUBGejWGxeLngwuFdy2vVGpciONluxksdhbvEkC/HiTagJ39oGU/f4FbSXXCprZRbUxeS+1yQNrgEm2qgIJ0Jb/OWCP/qsP/vkoB866py2c4q/5vZKPICGPh63PrQEZyTKJcQ0nZKxEUcksjAXCJGjOSx5A6be8jjQHbC5LJJhJsWo/JwPEjf+7r3B8iqD98UBcX2cMsHZ4nE9o9y/YmP/AEdlVXDkc275A8Bfx2AuTFQh0ZDwdSp9zCx+tAeKsVC0bNG/tIWRvepIPzFAWF1jZQ0+aYOCM9/E4fBrc7gMw7O58gFvQDx1AymPEY+BxZ+xuV53iZlYehkFTHdEPYaThpAN1Nelzo873bOR1DlU3RGVmrs1jsfgalNXGVloxR7CvkNeX9SXi/qbsVoKooYhZn9r+XCsGeon7pkUYLWW45ZjIskmtBsQp95tcn529K2MfXhVrOcFwXrx/byM02pO6E88dka/6LfSseCd8VSX+cf+yKVFaEvBkXSLhy8/D4V9dbOAiS4KJ2RYw0EmneM9xh46XRwHG/BgLg8dtxozcVLM01fff5W08mdKmpSioJxdttn5NPXwa8xmx8xkcsyqrcDpBsSNrm5Nz53rbpwUI2Ro1ajnLM0k+g3Y7LllG97i9jcjfztxFWkrxaK06mSSZEDh5QzqV70al3FwdKC1zsf1gfWvPSg4PLLc9VTqRqRzRd0aYzGRnT2SlQI0DX5yBQJGG/Atciqly9egGVnD4GJXFne8jjwL7gHzC6R6UBIqAKAKAKAKAoH7QuSOs4xRjBikWOMSXJYSjVePSGAA0jVcqb77jYUBUwyyT7ucTb8kJBDf/wAwqXsP3V+YoBZgcvVYkxEu8btiYrcAJI4EePceLSr/AA0BwyTOZMKZTFpvLDJA2oE2SUaWK2Is1uBoBw6vcx+75lhJeAEyKx8EkPZv/dc0BcvXjk8Us+XDsl14jErC8oFnKXVQhbmO+Tv4UBS/SGJ8FmUwi/Jvh8SzREWIXRJqiIBuOAU2PrQCPGZ1LM0z4hu2knC6nfdgyFdLA+IVSnuY0Bc3U7aTIcwjCqG/yhbgAFg2HXTqPM3LD3UA0dXOX9t0dzRLXOpnA84o45Ft53WgHv7NWJvDjI/0ZIn/AI1Yf8ugLklkCqWY2CgknwA3JoDyt0UyuLNc6KMHXDzy4iUgEB1j/KSKCdwN9Cm3jQFkZ5lyp0qy5FHdGHUqDvYRpiAu5/1YoDh0AwATpFmoHAJPYf62WN/xqVuQ9iUzZCLcK31WNJ0hvn6OA8qyKuUdEbcR0XHIWPltWSNcxuiWKuWrYDSNgOQr55WwjlOUubZud2jX+iIyblFJHC4vb0NUhhJrYr3UXujEuAsTYW/65Vr4jCTU2rffzJcbCXMYLQyE7AIxJ8gL/hU4GjOOKpO204/VFKsb05LoyBRZ1AeLFf2lYfO1q+snAdGfIWw4mNvZdD6j6VFyjhLkKQlCpkJQgqjN8eWnla9ruw2/RB0gfACuBWlmqSfU9Zh4KFKMVyQiM1YzMeoeimPE+Dw8o/PijJ8m0gMPQgj0oB1oAoAoAoAoCoftJYtRgsNET33n1geKxxurH4yp8aAhGd5eIui2DNrNNjDKfE3SdAf4USgEOe4EL0dy+RbDXicQzeLMSyA+iwgfCgIv0d6Nz4ztzAtxh4XmkJvbSguFFhu7WsBzsfCgGhTbcbEUB6cz7MFxGEybFyr3mxeDe368qMpt5BmDe5aArzr96JLh51xsbMRipG7QG2lGVE0hfHVaQ0BVgwjdkZbdwOEJ/WYMwHwU/CgPQH2eMs/zfiHZrrPKVC8gEQAm/idRFv1R40Bw+zyv5DH4aRf6uYBvPUrIw/wvnQCPqDw/YY/MsNcsIyF1cj2UsiDfzufnQFudJpVTB4lnIVRDKSTwA0GgKY6l8FBHmcaqw7QZcrte4LzTOkp0346YpFXbw8jQEm6fhlz/ACh47Bm1ISeBS5Dj36ZGt5kUAgyXGJhelWMWZwi4iMKhYhQ0jiB1UE8Se8AOZoC3MSgZbVZaMh6oQthBV8xTKbPlalRyNY+9kpMZELDHWk6SLWAJRU0uAsaul6x1KWd3ZDQizXD3hlHijj4qarSw6VWL6r6opKPusrqXIB4V6hVjSdIRS9HR4VdVijpHEZO6+wzr7ifpVu9RV0jopxKcH1ftKD9LGpzoxuhF7pfngVdnYMc8qtxDEn97vfRq49VWm0jsUneCM5tgJcM6pMNLNGkg3vdJBcfA3B81PvrG1YyHpPqyw4TKsGFJOqFZDc370t5GA8gzkAchagJPQBQBQBQBQHnf7R2LLY+CLkkAYftSSOD8kWgHrrjwowuRZfhWt2iNCD744HEhH7zD40BBenGICZZlGGB3WGbEMP8AXykof7snxoC6epvowuFyxNajtMWO1k8dLj8mvohBtyLNQFJdVmA/z3h4nAOiSUEHcExxyHh71oD0B1g5GuJiwsfAJi4GGk6bBQwNrcLKT8KAjn2h8NqytW/s8RG3oVkT/iHwoCm8py/tMkx0n9jicK/oRLF9Zh8KAuX7PM4bK2A4piJFPqsbfRqAV9U2VGB8eS5cyz9pqIAvcyb2HC9+FAHQnLiubZjOrFUmO8eldLMrFQ+obg+1tz7Q34UBL+lOA7fB4mEcZYZUHvZCAfiRQEDyDoOXGEhxT3XCp2iSR6opixVU09srakAAAspHsjysBJ+kOTCXG4OSwJw5JUtvpuRqIJ3vZePkKA0TIEkzJ55EVtIBW4Bs6qiq2/McRQEp01NyDBSlwFqaA3tVLAxalgFqjKDSWPUCPEEfGiVnchob/wCh1tud/lWbvmV7tDc+AHhWbOY8hwfLh4VOcjIcmym4vbbxttVu8K92UX03y8yZzJh12MsuHiHkZI4Vvb96tao7yubFNWiTb7QOShFwmJQWA1YdvG28kX0l+NVe5ZFl9Wzg5VgtJuPu8Y9QoDfMGoJJLQBQBQBQBQFDZ/gzi+lkaKyyLE0JYEEKghTtWQ/pElTbldvI0Ar+0lhyTgWYkRgzKxAJ03MV289uV+VAVdl+HbMMxw8AZnRniw6H2SMNHZAdN+6ezUsbc7+NAeuyVReSqo9AoH8hQHl/qkxHaZ/BJw1viHt4aoZj+NAeks2ju0R5K4b4W/C9ARvrnwnaZPigOKhHH7kiFv7oagKs6s8EJMizgML9wt6xRtIvzAoB3+zdjT2eOi5L2Ui+8iRW/wBlPhQFsZNB2UUluN7+ttvnQB0dwQTWfGw+v86AeSKA0WEC1uW3pQGTGLg8xQAsYBJ8aA3oDFAFCAoSZoDFQDBoDUPU2IOBiq9yLGhhpciwqw62W1Ve5ZHnLPpSvSpbgf8AjcKPLSeyUetiKgksL7Q0LNlaFeCYmNm/Z0SKP7zLQCzqGlLZRGCbhZJgvkNZa3xYn1oCw6AKAKAKAKArvpNgjHmaYnc27N9tjpHdZQfMA/xUA39fcgXBxTA3HfjT9qUKQf4Uc+lAQT7PGT9rmDzkXXDRGx8JJe4v9ztaA9F4iIOjK3BgVPuIsaA8v9RWH1ZxAf7NZm/wmT/joD03iIrm9AMHWBKi5fi3lBKdhIpA3PeUqLeHeYb8uNAVl1OwCTI80jW/aOJ1PhZsNZPnr+VANX2dMXbG4iL+0w5PqjqPo5+FAX+I9iPGgOuHW16A7UAUAUAUAUAUAUAUAUAUAUBrahBjTQBpqbg5YmdY0Z5GCIgLMzEKqqNySTsBQHnLoeIsd0mMhfVGcTNPEbHviPW8NtttlVt+S2qCS1+vJb5NiPJoT/jIPxoDl1ESRnKIhGys6vL2oHFXMjEBh46NB9aAsOgCgCgCgCgGbpBgtZVrcLg/UfjQFJ9dfSCSdosvjhbThirvIQe85TuheQUI/E8T4W3Asrqf6MJgsEdEgmadtbOAABZQAmxN9J1c+JNATs0B58+z/hEizPFJKbTxxPGq246ZFEpvyI0rt5nwoD0CVoCH9auAxEuXyrhZUiBB7bUpLPFzRGHsk+7fxG9AMPUTk5w+HxIbdWkXc2sSE7wt6j40Ay9UmVGHN8a0aRjDuJuyIJ1CPtgY1jvvp02uD4DwoC57UBlRQG1AFAFAFAFAFAFAFAFAFAFAFAYoAoQcsVhkkRo5VV0cFWVgGVlPEEHYigIlk3RmPDYoPCgRQzAADgrXAHzHwoSPfSvAifDtGwuGK3HuIP4UAn6F9HYcHCVgQIZG1PYWuw7o9AB8zQEgoAoAoAoAoDhixcWoCG9PMjWWFXCDXGwu1u92ZBBF+Y1aT8aA26syY1kgPC/aL691/op9TQE2c7GgK56uMII8TKzKC8iE6yO9fUCw1frXuf2RQFj0AkzY/kZPNGHqRb8aAYOjOF7OGcDa4v8A3SPwoDj0PysJKz24JYepH4A0BL7UAUBmgCgCgCgCgCgCgCgCgCgCgCgMUBkUAUByMe96A2lW4oAiWwtQG9AFAFAFAFAc5FoDnLCGUqeDAg+47UBGsog7KZT+6fXb62+FASqW+k242NvfyoCMZDhNMynyP0NASqgE2PW6EeJH8/woBHDFZHH6Vh9b0ApyyAKD5n6f9zQCygCgCgCgCgCgCgCgCgCgCgCgCgCgCgCgCgMUAGgM0AUAUAUAUAUBg0BigGnGoA5t7/W1AO6nYUA1YIflB6/Q0A7UByxHKgONqA7QcKA60AUAUAUAUAUAUAUAUAUAUAUAUAUAUAUAUAUAUAUAUAUAUB//2Q=="/>
          <p:cNvSpPr/>
          <p:nvPr/>
        </p:nvSpPr>
        <p:spPr>
          <a:xfrm>
            <a:off x="155576" y="-144466"/>
            <a:ext cx="304796" cy="304796"/>
          </a:xfrm>
          <a:prstGeom prst="rect">
            <a:avLst/>
          </a:prstGeom>
          <a:no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6" name="Picture 8" descr="consultancy.jpg"/>
          <p:cNvPicPr>
            <a:picLocks noChangeAspect="1"/>
          </p:cNvPicPr>
          <p:nvPr/>
        </p:nvPicPr>
        <p:blipFill>
          <a:blip r:embed="rId3"/>
          <a:stretch>
            <a:fillRect/>
          </a:stretch>
        </p:blipFill>
        <p:spPr>
          <a:xfrm>
            <a:off x="1403649" y="1772820"/>
            <a:ext cx="4005062" cy="4005062"/>
          </a:xfrm>
          <a:prstGeom prst="rect">
            <a:avLst/>
          </a:prstGeom>
          <a:noFill/>
          <a:ln>
            <a:noFill/>
          </a:ln>
        </p:spPr>
      </p:pic>
      <p:pic>
        <p:nvPicPr>
          <p:cNvPr id="7" name="Picture 2"/>
          <p:cNvPicPr>
            <a:picLocks noChangeAspect="1"/>
          </p:cNvPicPr>
          <p:nvPr/>
        </p:nvPicPr>
        <p:blipFill>
          <a:blip r:embed="rId4"/>
          <a:srcRect/>
          <a:stretch>
            <a:fillRect/>
          </a:stretch>
        </p:blipFill>
        <p:spPr>
          <a:xfrm>
            <a:off x="6084170" y="2060847"/>
            <a:ext cx="1722345" cy="2592287"/>
          </a:xfrm>
          <a:prstGeom prst="rect">
            <a:avLst/>
          </a:prstGeom>
          <a:noFill/>
          <a:ln>
            <a:noFill/>
          </a:ln>
        </p:spPr>
      </p:pic>
      <p:pic>
        <p:nvPicPr>
          <p:cNvPr id="8" name="Picture 2"/>
          <p:cNvPicPr>
            <a:picLocks noChangeAspect="1"/>
          </p:cNvPicPr>
          <p:nvPr/>
        </p:nvPicPr>
        <p:blipFill>
          <a:blip r:embed="rId5"/>
          <a:srcRect/>
          <a:stretch>
            <a:fillRect/>
          </a:stretch>
        </p:blipFill>
        <p:spPr>
          <a:xfrm>
            <a:off x="260649" y="5877269"/>
            <a:ext cx="2286000" cy="771525"/>
          </a:xfrm>
          <a:prstGeom prst="rect">
            <a:avLst/>
          </a:prstGeom>
          <a:noFill/>
          <a:ln>
            <a:noFill/>
          </a:ln>
        </p:spPr>
      </p:pic>
      <p:sp>
        <p:nvSpPr>
          <p:cNvPr id="9" name="Subtitle 8"/>
          <p:cNvSpPr>
            <a:spLocks noGrp="1"/>
          </p:cNvSpPr>
          <p:nvPr>
            <p:ph type="subTitle" idx="1"/>
          </p:nvPr>
        </p:nvSpPr>
        <p:spPr>
          <a:xfrm>
            <a:off x="3923927" y="5589240"/>
            <a:ext cx="5023521" cy="1040811"/>
          </a:xfrm>
        </p:spPr>
        <p:txBody>
          <a:bodyPr/>
          <a:lstStyle/>
          <a:p>
            <a:r>
              <a:rPr lang="en-GB" sz="3600" b="1" dirty="0">
                <a:solidFill>
                  <a:srgbClr val="0000FF"/>
                </a:solidFill>
              </a:rPr>
              <a:t>Lecture 1</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0"/>
                                          </p:val>
                                        </p:tav>
                                        <p:tav tm="100000">
                                          <p:val>
                                            <p:strVal val="#ppt_w"/>
                                          </p:val>
                                        </p:tav>
                                      </p:tavLst>
                                    </p:anim>
                                    <p:anim calcmode="lin" valueType="num">
                                      <p:cBhvr>
                                        <p:cTn id="8" dur="500" fill="hold"/>
                                        <p:tgtEl>
                                          <p:spTgt spid="7"/>
                                        </p:tgtEl>
                                        <p:attrNameLst>
                                          <p:attrName>ppt_h</p:attrName>
                                        </p:attrNameLst>
                                      </p:cBhvr>
                                      <p:tavLst>
                                        <p:tav tm="0">
                                          <p:val>
                                            <p:str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sz="3600" b="1" dirty="0">
                <a:solidFill>
                  <a:srgbClr val="0000FF"/>
                </a:solidFill>
              </a:rPr>
              <a:t>Teaching Team</a:t>
            </a:r>
          </a:p>
        </p:txBody>
      </p:sp>
      <p:sp>
        <p:nvSpPr>
          <p:cNvPr id="5" name="Content Placeholder 4"/>
          <p:cNvSpPr>
            <a:spLocks noGrp="1"/>
          </p:cNvSpPr>
          <p:nvPr>
            <p:ph idx="1"/>
          </p:nvPr>
        </p:nvSpPr>
        <p:spPr>
          <a:xfrm>
            <a:off x="457200" y="1600200"/>
            <a:ext cx="8291264" cy="4709120"/>
          </a:xfrm>
        </p:spPr>
        <p:txBody>
          <a:bodyPr/>
          <a:lstStyle/>
          <a:p>
            <a:pPr marL="0" indent="0">
              <a:buNone/>
            </a:pPr>
            <a:r>
              <a:rPr lang="en-GB" u="sng" dirty="0" smtClean="0"/>
              <a:t>Module Leaders:</a:t>
            </a:r>
          </a:p>
          <a:p>
            <a:pPr marL="0" indent="0">
              <a:buNone/>
            </a:pPr>
            <a:r>
              <a:rPr lang="en-GB" dirty="0" smtClean="0"/>
              <a:t>Dr Roisin Mullins</a:t>
            </a:r>
          </a:p>
          <a:p>
            <a:pPr marL="0" indent="0">
              <a:buNone/>
            </a:pPr>
            <a:endParaRPr lang="en-GB" dirty="0"/>
          </a:p>
          <a:p>
            <a:pPr marL="0" indent="0">
              <a:buNone/>
            </a:pPr>
            <a:r>
              <a:rPr lang="en-GB" dirty="0" smtClean="0"/>
              <a:t>Available </a:t>
            </a:r>
          </a:p>
          <a:p>
            <a:pPr marL="0" indent="0">
              <a:buNone/>
            </a:pPr>
            <a:r>
              <a:rPr lang="en-GB" dirty="0" smtClean="0"/>
              <a:t>Monday 13:00-14:00</a:t>
            </a:r>
            <a:endParaRPr lang="en-GB" dirty="0" smtClean="0"/>
          </a:p>
          <a:p>
            <a:pPr marL="0" indent="0">
              <a:buNone/>
            </a:pPr>
            <a:r>
              <a:rPr lang="en-GB" dirty="0" smtClean="0"/>
              <a:t>Thursday </a:t>
            </a:r>
            <a:r>
              <a:rPr lang="en-GB" dirty="0" smtClean="0"/>
              <a:t>10:00-12:00</a:t>
            </a:r>
            <a:endParaRPr lang="en-GB" dirty="0" smtClean="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ext Box 2"/>
          <p:cNvSpPr txBox="1"/>
          <p:nvPr/>
        </p:nvSpPr>
        <p:spPr>
          <a:xfrm>
            <a:off x="266703" y="4941168"/>
            <a:ext cx="8534396" cy="825502"/>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0">
              <a:lnSpc>
                <a:spcPct val="100000"/>
              </a:lnSpc>
              <a:spcBef>
                <a:spcPts val="110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Calibri"/>
              </a:rPr>
              <a:t>The consultant must always convince the client that the service on offer </a:t>
            </a:r>
            <a:br>
              <a:rPr lang="en-GB" sz="1800" b="0" i="0" u="none" strike="noStrike" kern="1200" cap="none" spc="0" baseline="0" dirty="0">
                <a:solidFill>
                  <a:srgbClr val="000000"/>
                </a:solidFill>
                <a:uFillTx/>
                <a:latin typeface="Calibri"/>
              </a:rPr>
            </a:br>
            <a:r>
              <a:rPr lang="en-GB" sz="1800" b="0" i="0" u="none" strike="noStrike" kern="1200" cap="none" spc="0" baseline="0" dirty="0">
                <a:solidFill>
                  <a:srgbClr val="000000"/>
                </a:solidFill>
                <a:uFillTx/>
                <a:latin typeface="Calibri"/>
              </a:rPr>
              <a:t>is of real value!</a:t>
            </a:r>
          </a:p>
          <a:p>
            <a:pPr marL="0" marR="0" lvl="0" indent="0" algn="l" defTabSz="914400" rtl="0" fontAlgn="auto" hangingPunct="0">
              <a:lnSpc>
                <a:spcPct val="100000"/>
              </a:lnSpc>
              <a:spcBef>
                <a:spcPts val="500"/>
              </a:spcBef>
              <a:spcAft>
                <a:spcPts val="0"/>
              </a:spcAft>
              <a:buNone/>
              <a:tabLst/>
              <a:defRPr sz="1800" b="0" i="0" u="none" strike="noStrike" kern="0" cap="none" spc="0" baseline="0">
                <a:solidFill>
                  <a:srgbClr val="000000"/>
                </a:solidFill>
                <a:uFillTx/>
              </a:defRPr>
            </a:pPr>
            <a:r>
              <a:rPr lang="en-GB" sz="800" b="0" i="1" u="none" strike="noStrike" kern="1200" cap="none" spc="0" baseline="0" dirty="0">
                <a:solidFill>
                  <a:srgbClr val="000000"/>
                </a:solidFill>
                <a:uFillTx/>
                <a:latin typeface="Calibri"/>
              </a:rPr>
              <a:t>Source:</a:t>
            </a:r>
            <a:r>
              <a:rPr lang="en-GB" sz="800" b="0" i="0" u="none" strike="noStrike" kern="1200" cap="none" spc="0" baseline="0" dirty="0">
                <a:solidFill>
                  <a:srgbClr val="000000"/>
                </a:solidFill>
                <a:uFillTx/>
                <a:latin typeface="Calibri"/>
              </a:rPr>
              <a:t> </a:t>
            </a:r>
            <a:r>
              <a:rPr lang="en-IN" sz="800" b="0" i="0" u="none" strike="noStrike" kern="1200" cap="none" spc="0" baseline="0" dirty="0">
                <a:solidFill>
                  <a:srgbClr val="000000"/>
                </a:solidFill>
                <a:uFillTx/>
                <a:latin typeface="Calibri"/>
              </a:rPr>
              <a:t>Copyright © Scott Adams, Inc./</a:t>
            </a:r>
            <a:r>
              <a:rPr lang="en-IN" sz="800" b="0" i="0" u="none" strike="noStrike" kern="1200" cap="none" spc="0" baseline="0" dirty="0" err="1">
                <a:solidFill>
                  <a:srgbClr val="000000"/>
                </a:solidFill>
                <a:uFillTx/>
                <a:latin typeface="Calibri"/>
              </a:rPr>
              <a:t>Dist</a:t>
            </a:r>
            <a:r>
              <a:rPr lang="en-IN" sz="800" b="0" i="0" u="none" strike="noStrike" kern="1200" cap="none" spc="0" baseline="0" dirty="0">
                <a:solidFill>
                  <a:srgbClr val="000000"/>
                </a:solidFill>
                <a:uFillTx/>
                <a:latin typeface="Calibri"/>
              </a:rPr>
              <a:t> by UFS, Inc. Reproduced by permission.</a:t>
            </a:r>
            <a:endParaRPr lang="en-GB" sz="800" b="0" i="0" u="none" strike="noStrike" kern="1200" cap="none" spc="0" baseline="0" dirty="0">
              <a:solidFill>
                <a:srgbClr val="000000"/>
              </a:solidFill>
              <a:uFillTx/>
              <a:latin typeface="Calibri"/>
            </a:endParaRPr>
          </a:p>
        </p:txBody>
      </p:sp>
      <p:pic>
        <p:nvPicPr>
          <p:cNvPr id="3" name="Picture 3" descr="M03NF002"/>
          <p:cNvPicPr>
            <a:picLocks noChangeAspect="1"/>
          </p:cNvPicPr>
          <p:nvPr/>
        </p:nvPicPr>
        <p:blipFill>
          <a:blip r:embed="rId3"/>
          <a:srcRect/>
          <a:stretch>
            <a:fillRect/>
          </a:stretch>
        </p:blipFill>
        <p:spPr>
          <a:xfrm>
            <a:off x="260640" y="1730373"/>
            <a:ext cx="8540459" cy="3054178"/>
          </a:xfrm>
          <a:prstGeom prst="rect">
            <a:avLst/>
          </a:prstGeom>
          <a:noFill/>
          <a:ln>
            <a:noFill/>
          </a:ln>
        </p:spPr>
      </p:pic>
      <p:sp>
        <p:nvSpPr>
          <p:cNvPr id="4" name="TextBox 3"/>
          <p:cNvSpPr txBox="1"/>
          <p:nvPr/>
        </p:nvSpPr>
        <p:spPr>
          <a:xfrm>
            <a:off x="2195736" y="332656"/>
            <a:ext cx="4824536" cy="646331"/>
          </a:xfrm>
          <a:prstGeom prst="rect">
            <a:avLst/>
          </a:prstGeom>
          <a:noFill/>
        </p:spPr>
        <p:txBody>
          <a:bodyPr wrap="square" rtlCol="0">
            <a:spAutoFit/>
          </a:bodyPr>
          <a:lstStyle/>
          <a:p>
            <a:r>
              <a:rPr lang="en-GB" sz="3600" b="1" dirty="0">
                <a:solidFill>
                  <a:srgbClr val="0000FF"/>
                </a:solidFill>
                <a:latin typeface="Calibri"/>
              </a:rPr>
              <a:t>Skills of the Consultant</a:t>
            </a:r>
          </a:p>
        </p:txBody>
      </p:sp>
    </p:spTree>
  </p:cSld>
  <p:clrMapOvr>
    <a:masterClrMapping/>
  </p:clrMapOvr>
  <p:transition spd="slow">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683568" y="2132856"/>
            <a:ext cx="7272808" cy="3672404"/>
          </a:xfrm>
        </p:spPr>
        <p:txBody>
          <a:bodyPr/>
          <a:lstStyle/>
          <a:p>
            <a:pPr lvl="0">
              <a:lnSpc>
                <a:spcPct val="90000"/>
              </a:lnSpc>
              <a:spcBef>
                <a:spcPts val="200"/>
              </a:spcBef>
              <a:buNone/>
            </a:pPr>
            <a:endParaRPr lang="en-GB" sz="900" dirty="0"/>
          </a:p>
          <a:p>
            <a:pPr lvl="0">
              <a:lnSpc>
                <a:spcPct val="90000"/>
              </a:lnSpc>
              <a:spcBef>
                <a:spcPts val="600"/>
              </a:spcBef>
            </a:pPr>
            <a:r>
              <a:rPr lang="en-GB" sz="2700" dirty="0"/>
              <a:t>20 credit module </a:t>
            </a:r>
            <a:endParaRPr lang="en-GB" sz="2700" dirty="0" smtClean="0"/>
          </a:p>
          <a:p>
            <a:pPr lvl="0">
              <a:lnSpc>
                <a:spcPct val="90000"/>
              </a:lnSpc>
              <a:spcBef>
                <a:spcPts val="600"/>
              </a:spcBef>
            </a:pPr>
            <a:r>
              <a:rPr lang="en-GB" sz="2700" dirty="0" smtClean="0"/>
              <a:t>87.5</a:t>
            </a:r>
            <a:r>
              <a:rPr lang="en-GB" sz="2700" dirty="0"/>
              <a:t>% self </a:t>
            </a:r>
            <a:r>
              <a:rPr lang="en-GB" sz="2700" dirty="0" smtClean="0"/>
              <a:t>directed/ independent learning</a:t>
            </a:r>
            <a:endParaRPr lang="en-GB" sz="2700" dirty="0"/>
          </a:p>
          <a:p>
            <a:pPr lvl="0">
              <a:lnSpc>
                <a:spcPct val="90000"/>
              </a:lnSpc>
              <a:spcBef>
                <a:spcPts val="600"/>
              </a:spcBef>
            </a:pPr>
            <a:endParaRPr lang="en-GB" sz="2700" dirty="0"/>
          </a:p>
          <a:p>
            <a:pPr marL="0" lvl="0" indent="0">
              <a:lnSpc>
                <a:spcPct val="90000"/>
              </a:lnSpc>
              <a:spcBef>
                <a:spcPts val="600"/>
              </a:spcBef>
              <a:buNone/>
            </a:pPr>
            <a:endParaRPr lang="en-GB" sz="2700" dirty="0"/>
          </a:p>
        </p:txBody>
      </p:sp>
      <p:sp>
        <p:nvSpPr>
          <p:cNvPr id="3" name="Title 1"/>
          <p:cNvSpPr txBox="1">
            <a:spLocks noGrp="1"/>
          </p:cNvSpPr>
          <p:nvPr>
            <p:ph type="title"/>
          </p:nvPr>
        </p:nvSpPr>
        <p:spPr>
          <a:xfrm>
            <a:off x="467544" y="404664"/>
            <a:ext cx="8229600" cy="940963"/>
          </a:xfrm>
        </p:spPr>
        <p:txBody>
          <a:bodyPr anchorCtr="0"/>
          <a:lstStyle/>
          <a:p>
            <a:pPr lvl="0" algn="l"/>
            <a:r>
              <a:rPr lang="en-GB" sz="3600" b="1" dirty="0" smtClean="0">
                <a:solidFill>
                  <a:srgbClr val="0000FF"/>
                </a:solidFill>
              </a:rPr>
              <a:t>The Module Organisational Consultancy</a:t>
            </a:r>
            <a:r>
              <a:rPr lang="en-GB" sz="3600" dirty="0" smtClean="0">
                <a:solidFill>
                  <a:srgbClr val="0070C0"/>
                </a:solidFill>
              </a:rPr>
              <a:t> </a:t>
            </a:r>
            <a:endParaRPr lang="en-GB" sz="3600" dirty="0">
              <a:solidFill>
                <a:srgbClr val="0000FF"/>
              </a:solidFill>
            </a:endParaRPr>
          </a:p>
        </p:txBody>
      </p:sp>
      <p:pic>
        <p:nvPicPr>
          <p:cNvPr id="4" name="Picture 4" descr="hands.jpg"/>
          <p:cNvPicPr>
            <a:picLocks noChangeAspect="1"/>
          </p:cNvPicPr>
          <p:nvPr/>
        </p:nvPicPr>
        <p:blipFill>
          <a:blip r:embed="rId3"/>
          <a:stretch>
            <a:fillRect/>
          </a:stretch>
        </p:blipFill>
        <p:spPr>
          <a:xfrm>
            <a:off x="4981578" y="5762621"/>
            <a:ext cx="4162421" cy="1095378"/>
          </a:xfrm>
          <a:prstGeom prst="rect">
            <a:avLst/>
          </a:prstGeom>
          <a:noFill/>
          <a:ln>
            <a:noFill/>
          </a:ln>
        </p:spPr>
      </p:pic>
    </p:spTree>
    <p:extLst>
      <p:ext uri="{BB962C8B-B14F-4D97-AF65-F5344CB8AC3E}">
        <p14:creationId xmlns:p14="http://schemas.microsoft.com/office/powerpoint/2010/main" val="2701263868"/>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683568" y="2132856"/>
            <a:ext cx="7272808" cy="3672404"/>
          </a:xfrm>
        </p:spPr>
        <p:txBody>
          <a:bodyPr/>
          <a:lstStyle/>
          <a:p>
            <a:pPr lvl="0">
              <a:lnSpc>
                <a:spcPct val="90000"/>
              </a:lnSpc>
              <a:spcBef>
                <a:spcPts val="200"/>
              </a:spcBef>
              <a:buNone/>
            </a:pPr>
            <a:endParaRPr lang="en-GB" sz="900" dirty="0"/>
          </a:p>
          <a:p>
            <a:pPr lvl="0">
              <a:lnSpc>
                <a:spcPct val="90000"/>
              </a:lnSpc>
              <a:spcBef>
                <a:spcPts val="600"/>
              </a:spcBef>
            </a:pPr>
            <a:r>
              <a:rPr lang="en-GB" sz="2700" dirty="0" smtClean="0"/>
              <a:t>Overview </a:t>
            </a:r>
            <a:r>
              <a:rPr lang="en-GB" sz="2700" dirty="0"/>
              <a:t>of module</a:t>
            </a:r>
          </a:p>
          <a:p>
            <a:pPr lvl="0">
              <a:lnSpc>
                <a:spcPct val="90000"/>
              </a:lnSpc>
              <a:spcBef>
                <a:spcPts val="600"/>
              </a:spcBef>
            </a:pPr>
            <a:r>
              <a:rPr lang="en-GB" sz="2700" dirty="0"/>
              <a:t>Benefits for you</a:t>
            </a:r>
          </a:p>
          <a:p>
            <a:pPr lvl="0">
              <a:lnSpc>
                <a:spcPct val="90000"/>
              </a:lnSpc>
              <a:spcBef>
                <a:spcPts val="600"/>
              </a:spcBef>
            </a:pPr>
            <a:r>
              <a:rPr lang="en-GB" sz="2700" dirty="0"/>
              <a:t>Assessment process and key dates</a:t>
            </a:r>
          </a:p>
          <a:p>
            <a:pPr lvl="0">
              <a:lnSpc>
                <a:spcPct val="90000"/>
              </a:lnSpc>
              <a:spcBef>
                <a:spcPts val="600"/>
              </a:spcBef>
            </a:pPr>
            <a:r>
              <a:rPr lang="en-GB" sz="2700" dirty="0"/>
              <a:t>Expectations</a:t>
            </a:r>
          </a:p>
          <a:p>
            <a:pPr marL="0" lvl="0" indent="0">
              <a:lnSpc>
                <a:spcPct val="90000"/>
              </a:lnSpc>
              <a:spcBef>
                <a:spcPts val="600"/>
              </a:spcBef>
              <a:buNone/>
            </a:pPr>
            <a:endParaRPr lang="en-GB" sz="2700" dirty="0"/>
          </a:p>
          <a:p>
            <a:pPr lvl="0">
              <a:lnSpc>
                <a:spcPct val="90000"/>
              </a:lnSpc>
              <a:spcBef>
                <a:spcPts val="600"/>
              </a:spcBef>
            </a:pPr>
            <a:endParaRPr lang="en-GB" sz="2700" dirty="0"/>
          </a:p>
        </p:txBody>
      </p:sp>
      <p:sp>
        <p:nvSpPr>
          <p:cNvPr id="3" name="Title 1"/>
          <p:cNvSpPr txBox="1">
            <a:spLocks noGrp="1"/>
          </p:cNvSpPr>
          <p:nvPr>
            <p:ph type="title"/>
          </p:nvPr>
        </p:nvSpPr>
        <p:spPr>
          <a:xfrm>
            <a:off x="683568" y="332656"/>
            <a:ext cx="8229600" cy="940963"/>
          </a:xfrm>
        </p:spPr>
        <p:txBody>
          <a:bodyPr anchorCtr="0"/>
          <a:lstStyle/>
          <a:p>
            <a:pPr lvl="0" algn="l"/>
            <a:r>
              <a:rPr lang="en-GB" sz="3600" b="1" dirty="0" smtClean="0">
                <a:solidFill>
                  <a:srgbClr val="0000FF"/>
                </a:solidFill>
              </a:rPr>
              <a:t>Today’s </a:t>
            </a:r>
            <a:r>
              <a:rPr lang="en-GB" sz="3600" b="1" dirty="0">
                <a:solidFill>
                  <a:srgbClr val="0000FF"/>
                </a:solidFill>
              </a:rPr>
              <a:t>O</a:t>
            </a:r>
            <a:r>
              <a:rPr lang="en-GB" sz="3600" b="1" dirty="0" smtClean="0">
                <a:solidFill>
                  <a:srgbClr val="0000FF"/>
                </a:solidFill>
              </a:rPr>
              <a:t>bjectives</a:t>
            </a:r>
            <a:endParaRPr lang="en-GB" sz="3600" b="1" dirty="0">
              <a:solidFill>
                <a:srgbClr val="0000FF"/>
              </a:solidFill>
            </a:endParaRPr>
          </a:p>
        </p:txBody>
      </p:sp>
      <p:pic>
        <p:nvPicPr>
          <p:cNvPr id="4" name="Picture 4" descr="hands.jpg"/>
          <p:cNvPicPr>
            <a:picLocks noChangeAspect="1"/>
          </p:cNvPicPr>
          <p:nvPr/>
        </p:nvPicPr>
        <p:blipFill>
          <a:blip r:embed="rId3"/>
          <a:stretch>
            <a:fillRect/>
          </a:stretch>
        </p:blipFill>
        <p:spPr>
          <a:xfrm>
            <a:off x="4981578" y="5762621"/>
            <a:ext cx="4162421" cy="1095378"/>
          </a:xfrm>
          <a:prstGeom prst="rect">
            <a:avLst/>
          </a:prstGeom>
          <a:noFill/>
          <a:ln>
            <a:noFill/>
          </a:ln>
        </p:spPr>
      </p:pic>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p>
            <a:pPr lvl="0" algn="l"/>
            <a:r>
              <a:rPr lang="en-GB">
                <a:solidFill>
                  <a:srgbClr val="0000FF"/>
                </a:solidFill>
              </a:rPr>
              <a:t>A typical consultant at work?</a:t>
            </a:r>
          </a:p>
        </p:txBody>
      </p:sp>
      <p:sp>
        <p:nvSpPr>
          <p:cNvPr id="3" name="Content Placeholder 2"/>
          <p:cNvSpPr txBox="1">
            <a:spLocks noGrp="1"/>
          </p:cNvSpPr>
          <p:nvPr>
            <p:ph idx="1"/>
          </p:nvPr>
        </p:nvSpPr>
        <p:spPr/>
        <p:txBody>
          <a:bodyPr/>
          <a:lstStyle/>
          <a:p>
            <a:pPr lvl="0">
              <a:buNone/>
            </a:pPr>
            <a:endParaRPr lang="en-GB" dirty="0"/>
          </a:p>
          <a:p>
            <a:pPr lvl="0">
              <a:buNone/>
            </a:pPr>
            <a:endParaRPr lang="en-GB" dirty="0"/>
          </a:p>
          <a:p>
            <a:pPr lvl="0">
              <a:buNone/>
            </a:pPr>
            <a:r>
              <a:rPr lang="en-GB" dirty="0" smtClean="0">
                <a:solidFill>
                  <a:schemeClr val="tx1"/>
                </a:solidFill>
              </a:rPr>
              <a:t>	Are you familiar with any management consultants?</a:t>
            </a:r>
            <a:endParaRPr lang="en-GB" dirty="0">
              <a:solidFill>
                <a:schemeClr val="tx1"/>
              </a:solidFill>
            </a:endParaRPr>
          </a:p>
          <a:p>
            <a:pPr lvl="0">
              <a:buNone/>
            </a:pPr>
            <a:endParaRPr lang="en-GB" dirty="0"/>
          </a:p>
          <a:p>
            <a:pPr lvl="0">
              <a:buNone/>
            </a:pPr>
            <a:endParaRPr lang="en-GB" dirty="0"/>
          </a:p>
          <a:p>
            <a:pPr lvl="0">
              <a:buNone/>
            </a:pPr>
            <a:endParaRPr lang="en-GB" dirty="0"/>
          </a:p>
        </p:txBody>
      </p:sp>
      <p:pic>
        <p:nvPicPr>
          <p:cNvPr id="4" name="Picture 4" descr="C:\Documents and Settings\bus-ad1\Local Settings\Temporary Internet Files\Content.IE5\C3G35BHB\MP900441082[1].jpg"/>
          <p:cNvPicPr>
            <a:picLocks noChangeAspect="1"/>
          </p:cNvPicPr>
          <p:nvPr/>
        </p:nvPicPr>
        <p:blipFill>
          <a:blip r:embed="rId3"/>
          <a:srcRect/>
          <a:stretch>
            <a:fillRect/>
          </a:stretch>
        </p:blipFill>
        <p:spPr>
          <a:xfrm>
            <a:off x="7092278" y="3789035"/>
            <a:ext cx="1728188" cy="2592287"/>
          </a:xfrm>
          <a:prstGeom prst="rect">
            <a:avLst/>
          </a:prstGeom>
          <a:solidFill>
            <a:srgbClr val="EDEDED"/>
          </a:solidFill>
          <a:ln>
            <a:noFill/>
          </a:ln>
        </p:spPr>
      </p:pic>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3" name="Content Placeholder 2"/>
          <p:cNvSpPr txBox="1">
            <a:spLocks noGrp="1"/>
          </p:cNvSpPr>
          <p:nvPr>
            <p:ph idx="1"/>
          </p:nvPr>
        </p:nvSpPr>
        <p:spPr>
          <a:xfrm>
            <a:off x="611560" y="5301208"/>
            <a:ext cx="8229600" cy="1224136"/>
          </a:xfrm>
        </p:spPr>
        <p:txBody>
          <a:bodyPr anchorCtr="1"/>
          <a:lstStyle/>
          <a:p>
            <a:pPr marL="0" lvl="0" indent="0" algn="ctr">
              <a:buNone/>
            </a:pPr>
            <a:r>
              <a:rPr lang="en-GB" dirty="0" smtClean="0"/>
              <a:t>This </a:t>
            </a:r>
            <a:r>
              <a:rPr lang="en-GB" dirty="0"/>
              <a:t>module puts you in that role for an organisation of your choice. </a:t>
            </a:r>
          </a:p>
          <a:p>
            <a:pPr marL="0" lvl="0" indent="0" algn="ctr">
              <a:buNone/>
            </a:pPr>
            <a:endParaRPr lang="en-GB" dirty="0"/>
          </a:p>
        </p:txBody>
      </p:sp>
      <p:sp>
        <p:nvSpPr>
          <p:cNvPr id="5" name="Rectangle 4"/>
          <p:cNvSpPr/>
          <p:nvPr/>
        </p:nvSpPr>
        <p:spPr>
          <a:xfrm>
            <a:off x="827584" y="548680"/>
            <a:ext cx="7416823" cy="1200329"/>
          </a:xfrm>
          <a:prstGeom prst="rect">
            <a:avLst/>
          </a:prstGeom>
        </p:spPr>
        <p:txBody>
          <a:bodyPr wrap="square">
            <a:spAutoFit/>
          </a:bodyPr>
          <a:lstStyle/>
          <a:p>
            <a:r>
              <a:rPr lang="en-GB" sz="3600" b="1" dirty="0">
                <a:solidFill>
                  <a:srgbClr val="0000FF"/>
                </a:solidFill>
                <a:latin typeface="Calibri"/>
              </a:rPr>
              <a:t>Are you considering a career as a </a:t>
            </a:r>
          </a:p>
          <a:p>
            <a:r>
              <a:rPr lang="en-GB" sz="3600" b="1" dirty="0">
                <a:solidFill>
                  <a:srgbClr val="0000FF"/>
                </a:solidFill>
                <a:latin typeface="Calibri"/>
              </a:rPr>
              <a:t>management consultant?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5816" y="1573676"/>
            <a:ext cx="3384376" cy="3384376"/>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Content Placeholder 4"/>
          <p:cNvSpPr txBox="1">
            <a:spLocks noGrp="1"/>
          </p:cNvSpPr>
          <p:nvPr>
            <p:ph idx="1"/>
          </p:nvPr>
        </p:nvSpPr>
        <p:spPr>
          <a:xfrm>
            <a:off x="457200" y="1340766"/>
            <a:ext cx="8229600" cy="4968547"/>
          </a:xfrm>
        </p:spPr>
        <p:txBody>
          <a:bodyPr/>
          <a:lstStyle/>
          <a:p>
            <a:pPr lvl="0">
              <a:spcBef>
                <a:spcPts val="700"/>
              </a:spcBef>
            </a:pPr>
            <a:r>
              <a:rPr lang="en-GB" sz="2800" dirty="0" smtClean="0">
                <a:cs typeface="Arial" pitchFamily="34"/>
              </a:rPr>
              <a:t>Introduce you to the process of consultancy and project </a:t>
            </a:r>
            <a:r>
              <a:rPr lang="en-GB" sz="2800" dirty="0">
                <a:cs typeface="Arial" pitchFamily="34"/>
              </a:rPr>
              <a:t>management processes</a:t>
            </a:r>
          </a:p>
          <a:p>
            <a:pPr lvl="0">
              <a:spcBef>
                <a:spcPts val="700"/>
              </a:spcBef>
            </a:pPr>
            <a:r>
              <a:rPr lang="en-GB" sz="2800" dirty="0" smtClean="0">
                <a:cs typeface="Arial" pitchFamily="34"/>
              </a:rPr>
              <a:t>Enable you to work actively and critically in a professional environment</a:t>
            </a:r>
          </a:p>
          <a:p>
            <a:pPr lvl="0">
              <a:spcBef>
                <a:spcPts val="700"/>
              </a:spcBef>
            </a:pPr>
            <a:r>
              <a:rPr lang="en-GB" sz="2800" dirty="0" smtClean="0">
                <a:cs typeface="Arial" pitchFamily="34"/>
              </a:rPr>
              <a:t>To demonstrate how </a:t>
            </a:r>
            <a:r>
              <a:rPr lang="en-GB" sz="2800" dirty="0">
                <a:cs typeface="Arial" pitchFamily="34"/>
              </a:rPr>
              <a:t>consultants can contribute to the effective management of change</a:t>
            </a:r>
          </a:p>
          <a:p>
            <a:pPr lvl="0">
              <a:spcBef>
                <a:spcPts val="700"/>
              </a:spcBef>
            </a:pPr>
            <a:r>
              <a:rPr lang="en-GB" sz="2800" dirty="0" smtClean="0">
                <a:cs typeface="Arial" pitchFamily="34"/>
              </a:rPr>
              <a:t>To </a:t>
            </a:r>
            <a:r>
              <a:rPr lang="en-GB" sz="2800" dirty="0">
                <a:cs typeface="Arial" pitchFamily="34"/>
              </a:rPr>
              <a:t>enhance </a:t>
            </a:r>
            <a:r>
              <a:rPr lang="en-GB" sz="2800" dirty="0" smtClean="0">
                <a:cs typeface="Arial" pitchFamily="34"/>
              </a:rPr>
              <a:t>understanding </a:t>
            </a:r>
            <a:r>
              <a:rPr lang="en-GB" sz="2800" dirty="0">
                <a:cs typeface="Arial" pitchFamily="34"/>
              </a:rPr>
              <a:t>of the world of work </a:t>
            </a:r>
            <a:r>
              <a:rPr lang="en-GB" sz="2800" dirty="0" smtClean="0">
                <a:cs typeface="Arial" pitchFamily="34"/>
              </a:rPr>
              <a:t>and </a:t>
            </a:r>
            <a:r>
              <a:rPr lang="en-GB" sz="2800" dirty="0">
                <a:cs typeface="Arial" pitchFamily="34"/>
              </a:rPr>
              <a:t>develop skills </a:t>
            </a:r>
            <a:r>
              <a:rPr lang="en-GB" sz="2800" dirty="0" smtClean="0">
                <a:cs typeface="Arial" pitchFamily="34"/>
              </a:rPr>
              <a:t>and </a:t>
            </a:r>
            <a:r>
              <a:rPr lang="en-GB" sz="2800" dirty="0">
                <a:cs typeface="Arial" pitchFamily="34"/>
              </a:rPr>
              <a:t>competencies which are sought by employers</a:t>
            </a:r>
          </a:p>
          <a:p>
            <a:pPr lvl="0">
              <a:spcBef>
                <a:spcPts val="700"/>
              </a:spcBef>
            </a:pPr>
            <a:endParaRPr lang="en-GB" sz="2800" dirty="0">
              <a:cs typeface="Arial" pitchFamily="34"/>
            </a:endParaRPr>
          </a:p>
          <a:p>
            <a:pPr lvl="0">
              <a:spcBef>
                <a:spcPts val="700"/>
              </a:spcBef>
              <a:buNone/>
            </a:pPr>
            <a:endParaRPr lang="en-GB" sz="2800" dirty="0">
              <a:latin typeface="Arial" pitchFamily="34"/>
              <a:cs typeface="Arial" pitchFamily="34"/>
            </a:endParaRPr>
          </a:p>
          <a:p>
            <a:pPr lvl="0"/>
            <a:endParaRPr lang="en-GB" dirty="0"/>
          </a:p>
        </p:txBody>
      </p:sp>
      <p:sp>
        <p:nvSpPr>
          <p:cNvPr id="3" name="Title 1"/>
          <p:cNvSpPr txBox="1">
            <a:spLocks noGrp="1"/>
          </p:cNvSpPr>
          <p:nvPr>
            <p:ph type="title"/>
          </p:nvPr>
        </p:nvSpPr>
        <p:spPr>
          <a:xfrm>
            <a:off x="428597" y="188640"/>
            <a:ext cx="8229600" cy="954359"/>
          </a:xfrm>
        </p:spPr>
        <p:txBody>
          <a:bodyPr anchorCtr="0"/>
          <a:lstStyle/>
          <a:p>
            <a:pPr lvl="0" algn="l"/>
            <a:r>
              <a:rPr lang="en-GB" dirty="0">
                <a:solidFill>
                  <a:srgbClr val="0000FF"/>
                </a:solidFill>
              </a:rPr>
              <a:t>Module </a:t>
            </a:r>
            <a:r>
              <a:rPr lang="en-GB" dirty="0" smtClean="0">
                <a:solidFill>
                  <a:srgbClr val="0000FF"/>
                </a:solidFill>
              </a:rPr>
              <a:t>Aims</a:t>
            </a:r>
            <a:r>
              <a:rPr lang="en-GB" dirty="0">
                <a:solidFill>
                  <a:srgbClr val="0000FF"/>
                </a:solidFill>
              </a:rPr>
              <a:t>:</a:t>
            </a: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p:cTn id="14" dur="5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p:cTn id="20" dur="5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grpId="0"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p:cTn id="25"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p:cTn id="26" dur="500" fill="hold"/>
                                        <p:tgtEl>
                                          <p:spTgt spid="2">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grpId="0"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p:cTn id="32" dur="500" fill="hold"/>
                                        <p:tgtEl>
                                          <p:spTgt spid="2">
                                            <p:txEl>
                                              <p:pRg st="3" end="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p>
            <a:pPr lvl="0" algn="l"/>
            <a:r>
              <a:rPr lang="en-GB">
                <a:solidFill>
                  <a:srgbClr val="0000FF"/>
                </a:solidFill>
              </a:rPr>
              <a:t>Module Aims</a:t>
            </a:r>
          </a:p>
        </p:txBody>
      </p:sp>
      <p:sp>
        <p:nvSpPr>
          <p:cNvPr id="3" name="Content Placeholder 2"/>
          <p:cNvSpPr txBox="1">
            <a:spLocks noGrp="1"/>
          </p:cNvSpPr>
          <p:nvPr>
            <p:ph idx="1"/>
          </p:nvPr>
        </p:nvSpPr>
        <p:spPr/>
        <p:txBody>
          <a:bodyPr/>
          <a:lstStyle/>
          <a:p>
            <a:pPr lvl="0">
              <a:lnSpc>
                <a:spcPct val="90000"/>
              </a:lnSpc>
              <a:spcBef>
                <a:spcPts val="600"/>
              </a:spcBef>
              <a:buNone/>
            </a:pPr>
            <a:r>
              <a:rPr lang="en-GB" sz="2400"/>
              <a:t> </a:t>
            </a:r>
          </a:p>
          <a:p>
            <a:pPr lvl="0">
              <a:lnSpc>
                <a:spcPct val="90000"/>
              </a:lnSpc>
              <a:spcBef>
                <a:spcPts val="700"/>
              </a:spcBef>
            </a:pPr>
            <a:r>
              <a:rPr lang="en-GB" sz="2800"/>
              <a:t>Identify the role of a management consultant and initiate and carry out a project that is of strategic relevance to an organisation.</a:t>
            </a:r>
          </a:p>
          <a:p>
            <a:pPr lvl="0">
              <a:lnSpc>
                <a:spcPct val="90000"/>
              </a:lnSpc>
              <a:spcBef>
                <a:spcPts val="700"/>
              </a:spcBef>
              <a:buNone/>
            </a:pPr>
            <a:endParaRPr lang="en-GB" sz="2800"/>
          </a:p>
          <a:p>
            <a:pPr lvl="0">
              <a:lnSpc>
                <a:spcPct val="90000"/>
              </a:lnSpc>
              <a:spcBef>
                <a:spcPts val="700"/>
              </a:spcBef>
            </a:pPr>
            <a:r>
              <a:rPr lang="en-GB" sz="2800"/>
              <a:t>Undertake a systematic analysis of data and produce a report that critically evaluates arguments and assumptions, draws realistic conclusions and makes sound and informed judgements to achieve a solution(s).</a:t>
            </a:r>
          </a:p>
          <a:p>
            <a:pPr lvl="0">
              <a:lnSpc>
                <a:spcPct val="90000"/>
              </a:lnSpc>
              <a:spcBef>
                <a:spcPts val="600"/>
              </a:spcBef>
              <a:buNone/>
            </a:pPr>
            <a:endParaRPr lang="en-GB" sz="2400"/>
          </a:p>
          <a:p>
            <a:pPr lvl="0">
              <a:lnSpc>
                <a:spcPct val="90000"/>
              </a:lnSpc>
              <a:spcBef>
                <a:spcPts val="600"/>
              </a:spcBef>
              <a:buNone/>
            </a:pPr>
            <a:endParaRPr lang="en-GB" sz="2400"/>
          </a:p>
          <a:p>
            <a:pPr lvl="0">
              <a:lnSpc>
                <a:spcPct val="90000"/>
              </a:lnSpc>
              <a:spcBef>
                <a:spcPts val="600"/>
              </a:spcBef>
            </a:pPr>
            <a:endParaRPr lang="en-GB" sz="24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noGrp="1"/>
          </p:cNvSpPr>
          <p:nvPr>
            <p:ph idx="1"/>
          </p:nvPr>
        </p:nvSpPr>
        <p:spPr/>
        <p:txBody>
          <a:bodyPr/>
          <a:lstStyle/>
          <a:p>
            <a:pPr lvl="0"/>
            <a:r>
              <a:rPr lang="en-GB" dirty="0" smtClean="0"/>
              <a:t>Draw </a:t>
            </a:r>
            <a:r>
              <a:rPr lang="en-GB" dirty="0"/>
              <a:t>on your entire course knowledge and </a:t>
            </a:r>
            <a:r>
              <a:rPr lang="en-GB" dirty="0" smtClean="0"/>
              <a:t>expertise (Level 6 module)</a:t>
            </a:r>
            <a:endParaRPr lang="en-GB" dirty="0"/>
          </a:p>
          <a:p>
            <a:pPr lvl="0"/>
            <a:r>
              <a:rPr lang="en-GB" dirty="0"/>
              <a:t>Research new areas</a:t>
            </a:r>
          </a:p>
          <a:p>
            <a:pPr lvl="0"/>
            <a:r>
              <a:rPr lang="en-GB" dirty="0"/>
              <a:t>Become an agent for change</a:t>
            </a:r>
          </a:p>
          <a:p>
            <a:pPr lvl="0"/>
            <a:r>
              <a:rPr lang="en-GB" dirty="0"/>
              <a:t>Become an organisational asset</a:t>
            </a:r>
          </a:p>
          <a:p>
            <a:pPr lvl="0"/>
            <a:r>
              <a:rPr lang="en-GB" dirty="0"/>
              <a:t>Maybe get your ‘foot in the door’?</a:t>
            </a:r>
          </a:p>
        </p:txBody>
      </p:sp>
      <p:sp>
        <p:nvSpPr>
          <p:cNvPr id="5" name="Title 1"/>
          <p:cNvSpPr txBox="1">
            <a:spLocks/>
          </p:cNvSpPr>
          <p:nvPr/>
        </p:nvSpPr>
        <p:spPr>
          <a:xfrm>
            <a:off x="539552" y="404664"/>
            <a:ext cx="8229600" cy="1143000"/>
          </a:xfrm>
          <a:prstGeom prst="rect">
            <a:avLst/>
          </a:prstGeom>
          <a:noFill/>
          <a:ln>
            <a:noFill/>
          </a:ln>
        </p:spPr>
        <p:txBody>
          <a:bodyPr vert="horz" wrap="square" lIns="91440" tIns="45720" rIns="91440" bIns="45720" anchor="ctr" anchorCtr="0" compatLnSpc="1"/>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defRPr>
            </a:lvl1pPr>
          </a:lstStyle>
          <a:p>
            <a:pPr algn="l"/>
            <a:r>
              <a:rPr lang="en-GB" dirty="0" smtClean="0">
                <a:solidFill>
                  <a:srgbClr val="0000FF"/>
                </a:solidFill>
              </a:rPr>
              <a:t>What you have to do</a:t>
            </a:r>
            <a:endParaRPr lang="en-GB" dirty="0">
              <a:solidFill>
                <a:srgbClr val="0000FF"/>
              </a:solidFill>
            </a:endParaRPr>
          </a:p>
        </p:txBody>
      </p:sp>
    </p:spTree>
    <p:extLst>
      <p:ext uri="{BB962C8B-B14F-4D97-AF65-F5344CB8AC3E}">
        <p14:creationId xmlns:p14="http://schemas.microsoft.com/office/powerpoint/2010/main" val="1803690566"/>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p>
            <a:pPr lvl="0" algn="l"/>
            <a:r>
              <a:rPr lang="en-GB" dirty="0" smtClean="0">
                <a:solidFill>
                  <a:srgbClr val="0000FF"/>
                </a:solidFill>
              </a:rPr>
              <a:t>What you have to do</a:t>
            </a:r>
            <a:endParaRPr lang="en-GB" dirty="0">
              <a:solidFill>
                <a:srgbClr val="0000FF"/>
              </a:solidFill>
            </a:endParaRPr>
          </a:p>
        </p:txBody>
      </p:sp>
      <p:sp>
        <p:nvSpPr>
          <p:cNvPr id="3" name="Content Placeholder 2"/>
          <p:cNvSpPr txBox="1">
            <a:spLocks noGrp="1"/>
          </p:cNvSpPr>
          <p:nvPr>
            <p:ph idx="1"/>
          </p:nvPr>
        </p:nvSpPr>
        <p:spPr/>
        <p:txBody>
          <a:bodyPr/>
          <a:lstStyle/>
          <a:p>
            <a:pPr lvl="0">
              <a:lnSpc>
                <a:spcPct val="90000"/>
              </a:lnSpc>
              <a:spcBef>
                <a:spcPts val="600"/>
              </a:spcBef>
              <a:buNone/>
            </a:pPr>
            <a:r>
              <a:rPr lang="en-GB" sz="2400" dirty="0"/>
              <a:t> </a:t>
            </a:r>
          </a:p>
          <a:p>
            <a:pPr lvl="0">
              <a:lnSpc>
                <a:spcPct val="90000"/>
              </a:lnSpc>
              <a:spcBef>
                <a:spcPts val="700"/>
              </a:spcBef>
            </a:pPr>
            <a:r>
              <a:rPr lang="en-GB" sz="2800" dirty="0" smtClean="0"/>
              <a:t>Regularly attend lectures and tutorials</a:t>
            </a:r>
          </a:p>
          <a:p>
            <a:pPr lvl="0">
              <a:lnSpc>
                <a:spcPct val="90000"/>
              </a:lnSpc>
              <a:spcBef>
                <a:spcPts val="700"/>
              </a:spcBef>
            </a:pPr>
            <a:r>
              <a:rPr lang="en-GB" sz="2800" dirty="0" smtClean="0"/>
              <a:t>Research for and write a 2000 word </a:t>
            </a:r>
            <a:r>
              <a:rPr lang="en-GB" sz="2800" dirty="0" smtClean="0">
                <a:solidFill>
                  <a:srgbClr val="00B050"/>
                </a:solidFill>
              </a:rPr>
              <a:t>Project Initiation Document</a:t>
            </a:r>
            <a:r>
              <a:rPr lang="en-GB" sz="2800" dirty="0" smtClean="0"/>
              <a:t> (PID)</a:t>
            </a:r>
          </a:p>
          <a:p>
            <a:pPr lvl="0">
              <a:lnSpc>
                <a:spcPct val="90000"/>
              </a:lnSpc>
              <a:spcBef>
                <a:spcPts val="700"/>
              </a:spcBef>
            </a:pPr>
            <a:r>
              <a:rPr lang="en-GB" sz="2800" dirty="0" smtClean="0"/>
              <a:t>Submit an Ethics form for your project (if necessary)</a:t>
            </a:r>
          </a:p>
          <a:p>
            <a:pPr lvl="0">
              <a:lnSpc>
                <a:spcPct val="90000"/>
              </a:lnSpc>
              <a:spcBef>
                <a:spcPts val="700"/>
              </a:spcBef>
            </a:pPr>
            <a:r>
              <a:rPr lang="en-GB" sz="2800" dirty="0" smtClean="0"/>
              <a:t>Research and write a 3000 to 4000 word </a:t>
            </a:r>
            <a:r>
              <a:rPr lang="en-GB" sz="2800" dirty="0" smtClean="0">
                <a:solidFill>
                  <a:srgbClr val="00B050"/>
                </a:solidFill>
              </a:rPr>
              <a:t>Consultancy Project Report</a:t>
            </a:r>
          </a:p>
          <a:p>
            <a:pPr marL="0" lvl="0" indent="0">
              <a:lnSpc>
                <a:spcPct val="90000"/>
              </a:lnSpc>
              <a:spcBef>
                <a:spcPts val="700"/>
              </a:spcBef>
              <a:buNone/>
            </a:pPr>
            <a:endParaRPr lang="en-GB" sz="2800" dirty="0"/>
          </a:p>
          <a:p>
            <a:pPr lvl="0">
              <a:lnSpc>
                <a:spcPct val="90000"/>
              </a:lnSpc>
              <a:spcBef>
                <a:spcPts val="600"/>
              </a:spcBef>
              <a:buNone/>
            </a:pPr>
            <a:endParaRPr lang="en-GB" sz="2400" dirty="0"/>
          </a:p>
          <a:p>
            <a:pPr lvl="0">
              <a:lnSpc>
                <a:spcPct val="90000"/>
              </a:lnSpc>
              <a:spcBef>
                <a:spcPts val="600"/>
              </a:spcBef>
              <a:buNone/>
            </a:pPr>
            <a:endParaRPr lang="en-GB" sz="2400" dirty="0"/>
          </a:p>
          <a:p>
            <a:pPr lvl="0">
              <a:lnSpc>
                <a:spcPct val="90000"/>
              </a:lnSpc>
              <a:spcBef>
                <a:spcPts val="600"/>
              </a:spcBef>
            </a:pPr>
            <a:endParaRPr lang="en-GB" sz="2400" dirty="0"/>
          </a:p>
        </p:txBody>
      </p:sp>
    </p:spTree>
    <p:extLst>
      <p:ext uri="{BB962C8B-B14F-4D97-AF65-F5344CB8AC3E}">
        <p14:creationId xmlns:p14="http://schemas.microsoft.com/office/powerpoint/2010/main" val="379339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778099"/>
          </a:xfrm>
        </p:spPr>
        <p:txBody>
          <a:bodyPr anchorCtr="0"/>
          <a:lstStyle/>
          <a:p>
            <a:pPr lvl="0" algn="l"/>
            <a:r>
              <a:rPr lang="en-GB" dirty="0">
                <a:solidFill>
                  <a:srgbClr val="0000FF"/>
                </a:solidFill>
              </a:rPr>
              <a:t>Assessment </a:t>
            </a:r>
            <a:r>
              <a:rPr lang="en-GB" dirty="0" smtClean="0">
                <a:solidFill>
                  <a:srgbClr val="0000FF"/>
                </a:solidFill>
              </a:rPr>
              <a:t>Process </a:t>
            </a:r>
            <a:endParaRPr lang="en-GB" dirty="0">
              <a:solidFill>
                <a:srgbClr val="0000FF"/>
              </a:solidFill>
            </a:endParaRPr>
          </a:p>
        </p:txBody>
      </p:sp>
      <p:sp>
        <p:nvSpPr>
          <p:cNvPr id="3" name="Content Placeholder 2"/>
          <p:cNvSpPr txBox="1">
            <a:spLocks noGrp="1"/>
          </p:cNvSpPr>
          <p:nvPr>
            <p:ph idx="1"/>
          </p:nvPr>
        </p:nvSpPr>
        <p:spPr>
          <a:xfrm>
            <a:off x="251520" y="1015714"/>
            <a:ext cx="8640960" cy="5725654"/>
          </a:xfrm>
        </p:spPr>
        <p:txBody>
          <a:bodyPr/>
          <a:lstStyle/>
          <a:p>
            <a:pPr lvl="0">
              <a:spcBef>
                <a:spcPts val="500"/>
              </a:spcBef>
            </a:pPr>
            <a:endParaRPr lang="en-GB" sz="2000" dirty="0" smtClean="0"/>
          </a:p>
          <a:p>
            <a:pPr lvl="0">
              <a:spcBef>
                <a:spcPts val="500"/>
              </a:spcBef>
            </a:pPr>
            <a:r>
              <a:rPr lang="en-GB" sz="2800" dirty="0" smtClean="0"/>
              <a:t>Produce </a:t>
            </a:r>
            <a:r>
              <a:rPr lang="en-GB" sz="2800" dirty="0"/>
              <a:t>a </a:t>
            </a:r>
            <a:r>
              <a:rPr lang="en-GB" sz="2800" b="1" u="sng" dirty="0" smtClean="0"/>
              <a:t>Project Initiation Document </a:t>
            </a:r>
            <a:r>
              <a:rPr lang="en-GB" sz="2800" b="1" u="sng" dirty="0"/>
              <a:t>(PID) </a:t>
            </a:r>
            <a:r>
              <a:rPr lang="en-GB" sz="2800" dirty="0"/>
              <a:t>that conveys clear aim and objectives; demonstrates a business case justification to realistically facilitate and sustain organisational change; and a cost effective and time efficient plan to undertake the project. </a:t>
            </a:r>
            <a:endParaRPr lang="en-GB" sz="2800" dirty="0" smtClean="0"/>
          </a:p>
          <a:p>
            <a:pPr marL="0" lvl="0" indent="0">
              <a:spcBef>
                <a:spcPts val="500"/>
              </a:spcBef>
              <a:buNone/>
            </a:pPr>
            <a:endParaRPr lang="en-GB" sz="2800" dirty="0" smtClean="0"/>
          </a:p>
          <a:p>
            <a:pPr lvl="0">
              <a:spcBef>
                <a:spcPts val="500"/>
              </a:spcBef>
            </a:pPr>
            <a:r>
              <a:rPr lang="en-GB" sz="2800" dirty="0" smtClean="0"/>
              <a:t>By </a:t>
            </a:r>
            <a:r>
              <a:rPr lang="en-GB" sz="2800" dirty="0"/>
              <a:t>means of a </a:t>
            </a:r>
            <a:r>
              <a:rPr lang="en-GB" sz="2800" b="1" u="sng" dirty="0"/>
              <a:t>project report</a:t>
            </a:r>
            <a:r>
              <a:rPr lang="en-GB" sz="2800" dirty="0"/>
              <a:t>, demonstrate skills in time management, critical thinking and </a:t>
            </a:r>
            <a:r>
              <a:rPr lang="en-GB" sz="2800" dirty="0" smtClean="0"/>
              <a:t>the </a:t>
            </a:r>
            <a:r>
              <a:rPr lang="en-GB" sz="2800" dirty="0"/>
              <a:t>ability to present an evidence-based argument in which statements of “fact” will be supported by appropriate, authoritative and up-to-date sources that support change within their chosen </a:t>
            </a:r>
            <a:r>
              <a:rPr lang="en-GB" sz="2800" dirty="0" smtClean="0"/>
              <a:t>organisation.</a:t>
            </a:r>
          </a:p>
          <a:p>
            <a:pPr marL="0" lvl="0" indent="0">
              <a:spcBef>
                <a:spcPts val="500"/>
              </a:spcBef>
              <a:buNone/>
            </a:pPr>
            <a:endParaRPr lang="en-GB" sz="2000" dirty="0"/>
          </a:p>
        </p:txBody>
      </p:sp>
    </p:spTree>
    <p:extLst>
      <p:ext uri="{BB962C8B-B14F-4D97-AF65-F5344CB8AC3E}">
        <p14:creationId xmlns:p14="http://schemas.microsoft.com/office/powerpoint/2010/main" val="40323621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p:cNvSpPr txBox="1">
            <a:spLocks noGrp="1"/>
          </p:cNvSpPr>
          <p:nvPr>
            <p:ph type="title"/>
          </p:nvPr>
        </p:nvSpPr>
        <p:spPr/>
        <p:txBody>
          <a:bodyPr/>
          <a:lstStyle/>
          <a:p>
            <a:pPr lvl="0"/>
            <a:r>
              <a:rPr lang="en-GB" dirty="0">
                <a:solidFill>
                  <a:srgbClr val="0000FF"/>
                </a:solidFill>
                <a:cs typeface="Arial" pitchFamily="34"/>
              </a:rPr>
              <a:t>Module </a:t>
            </a:r>
            <a:r>
              <a:rPr lang="en-GB" dirty="0" smtClean="0">
                <a:solidFill>
                  <a:srgbClr val="0000FF"/>
                </a:solidFill>
                <a:cs typeface="Arial" pitchFamily="34"/>
              </a:rPr>
              <a:t>Assessment Deadlines</a:t>
            </a:r>
            <a:endParaRPr lang="en-GB" dirty="0">
              <a:solidFill>
                <a:srgbClr val="0000FF"/>
              </a:solidFill>
            </a:endParaRPr>
          </a:p>
        </p:txBody>
      </p:sp>
      <p:sp>
        <p:nvSpPr>
          <p:cNvPr id="3" name="Content Placeholder 7"/>
          <p:cNvSpPr txBox="1">
            <a:spLocks noGrp="1"/>
          </p:cNvSpPr>
          <p:nvPr>
            <p:ph idx="1"/>
          </p:nvPr>
        </p:nvSpPr>
        <p:spPr>
          <a:xfrm>
            <a:off x="457200" y="1340766"/>
            <a:ext cx="8229600" cy="4785393"/>
          </a:xfrm>
        </p:spPr>
        <p:txBody>
          <a:bodyPr/>
          <a:lstStyle/>
          <a:p>
            <a:r>
              <a:rPr lang="en-GB" b="1" dirty="0" smtClean="0"/>
              <a:t>Assignment 1 	-	</a:t>
            </a:r>
            <a:r>
              <a:rPr lang="en-GB" b="1" dirty="0" smtClean="0"/>
              <a:t>12</a:t>
            </a:r>
            <a:r>
              <a:rPr lang="en-GB" b="1" baseline="30000" dirty="0" smtClean="0"/>
              <a:t>th</a:t>
            </a:r>
            <a:r>
              <a:rPr lang="en-GB" b="1" dirty="0" smtClean="0"/>
              <a:t> </a:t>
            </a:r>
            <a:r>
              <a:rPr lang="en-GB" b="1" dirty="0" smtClean="0"/>
              <a:t>January </a:t>
            </a:r>
            <a:r>
              <a:rPr lang="en-GB" b="1" dirty="0" smtClean="0"/>
              <a:t>2018</a:t>
            </a:r>
            <a:endParaRPr lang="en-GB" b="1" dirty="0" smtClean="0"/>
          </a:p>
          <a:p>
            <a:r>
              <a:rPr lang="en-GB" b="1" dirty="0"/>
              <a:t>Assignment 1 	- 	</a:t>
            </a:r>
            <a:r>
              <a:rPr lang="en-GB" b="1" dirty="0" smtClean="0"/>
              <a:t>20th </a:t>
            </a:r>
            <a:r>
              <a:rPr lang="en-GB" b="1" dirty="0"/>
              <a:t>April </a:t>
            </a:r>
            <a:r>
              <a:rPr lang="en-GB" b="1" dirty="0" smtClean="0"/>
              <a:t>2018</a:t>
            </a:r>
            <a:endParaRPr lang="en-GB" dirty="0"/>
          </a:p>
        </p:txBody>
      </p:sp>
    </p:spTree>
    <p:extLst>
      <p:ext uri="{BB962C8B-B14F-4D97-AF65-F5344CB8AC3E}">
        <p14:creationId xmlns:p14="http://schemas.microsoft.com/office/powerpoint/2010/main" val="36742171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p>
            <a:pPr lvl="0" algn="l"/>
            <a:r>
              <a:rPr lang="en-GB" dirty="0">
                <a:solidFill>
                  <a:srgbClr val="0000FF"/>
                </a:solidFill>
              </a:rPr>
              <a:t>Choices open to participants</a:t>
            </a:r>
          </a:p>
        </p:txBody>
      </p:sp>
      <p:sp>
        <p:nvSpPr>
          <p:cNvPr id="3" name="Content Placeholder 2"/>
          <p:cNvSpPr txBox="1">
            <a:spLocks noGrp="1"/>
          </p:cNvSpPr>
          <p:nvPr>
            <p:ph idx="1"/>
          </p:nvPr>
        </p:nvSpPr>
        <p:spPr/>
        <p:txBody>
          <a:bodyPr/>
          <a:lstStyle/>
          <a:p>
            <a:pPr lvl="0"/>
            <a:r>
              <a:rPr lang="en-GB" dirty="0"/>
              <a:t>Work </a:t>
            </a:r>
            <a:r>
              <a:rPr lang="en-GB" dirty="0" smtClean="0"/>
              <a:t>alone</a:t>
            </a:r>
            <a:endParaRPr lang="en-GB" dirty="0"/>
          </a:p>
          <a:p>
            <a:pPr lvl="0"/>
            <a:r>
              <a:rPr lang="en-GB" dirty="0"/>
              <a:t>Individually assessed contribution</a:t>
            </a:r>
          </a:p>
          <a:p>
            <a:pPr lvl="0"/>
            <a:r>
              <a:rPr lang="en-GB" dirty="0"/>
              <a:t>Report: 3000 words per person</a:t>
            </a:r>
          </a:p>
          <a:p>
            <a:pPr lvl="0"/>
            <a:endParaRPr lang="en-GB" dirty="0"/>
          </a:p>
        </p:txBody>
      </p:sp>
    </p:spTree>
    <p:extLst>
      <p:ext uri="{BB962C8B-B14F-4D97-AF65-F5344CB8AC3E}">
        <p14:creationId xmlns:p14="http://schemas.microsoft.com/office/powerpoint/2010/main" val="423611786"/>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p>
            <a:pPr lvl="0" algn="l"/>
            <a:r>
              <a:rPr lang="en-GB" dirty="0" smtClean="0">
                <a:solidFill>
                  <a:srgbClr val="0000FF"/>
                </a:solidFill>
              </a:rPr>
              <a:t>What we do</a:t>
            </a:r>
            <a:endParaRPr lang="en-GB" dirty="0">
              <a:solidFill>
                <a:srgbClr val="0000FF"/>
              </a:solidFill>
            </a:endParaRPr>
          </a:p>
        </p:txBody>
      </p:sp>
      <p:sp>
        <p:nvSpPr>
          <p:cNvPr id="3" name="Content Placeholder 2"/>
          <p:cNvSpPr txBox="1">
            <a:spLocks noGrp="1"/>
          </p:cNvSpPr>
          <p:nvPr>
            <p:ph idx="1"/>
          </p:nvPr>
        </p:nvSpPr>
        <p:spPr/>
        <p:txBody>
          <a:bodyPr/>
          <a:lstStyle/>
          <a:p>
            <a:pPr lvl="0">
              <a:lnSpc>
                <a:spcPct val="90000"/>
              </a:lnSpc>
              <a:spcBef>
                <a:spcPts val="600"/>
              </a:spcBef>
              <a:buNone/>
            </a:pPr>
            <a:r>
              <a:rPr lang="en-GB" sz="2400" dirty="0"/>
              <a:t> </a:t>
            </a:r>
          </a:p>
          <a:p>
            <a:pPr lvl="0">
              <a:lnSpc>
                <a:spcPct val="90000"/>
              </a:lnSpc>
              <a:spcBef>
                <a:spcPts val="700"/>
              </a:spcBef>
            </a:pPr>
            <a:r>
              <a:rPr lang="en-GB" sz="2800" dirty="0" smtClean="0"/>
              <a:t>Mix of lectures and tutorials (see </a:t>
            </a:r>
            <a:r>
              <a:rPr lang="en-GB" sz="2800" dirty="0"/>
              <a:t>l</a:t>
            </a:r>
            <a:r>
              <a:rPr lang="en-GB" sz="2800" dirty="0" smtClean="0"/>
              <a:t>ecture schedule)</a:t>
            </a:r>
          </a:p>
          <a:p>
            <a:pPr lvl="0">
              <a:lnSpc>
                <a:spcPct val="90000"/>
              </a:lnSpc>
              <a:spcBef>
                <a:spcPts val="700"/>
              </a:spcBef>
            </a:pPr>
            <a:r>
              <a:rPr lang="en-GB" sz="2800" dirty="0" smtClean="0"/>
              <a:t>Introduction to life case studies for project ideas</a:t>
            </a:r>
          </a:p>
          <a:p>
            <a:pPr lvl="0">
              <a:lnSpc>
                <a:spcPct val="90000"/>
              </a:lnSpc>
              <a:spcBef>
                <a:spcPts val="700"/>
              </a:spcBef>
            </a:pPr>
            <a:r>
              <a:rPr lang="en-GB" sz="2800" dirty="0" smtClean="0"/>
              <a:t>Integration of employers as speakers</a:t>
            </a:r>
          </a:p>
          <a:p>
            <a:pPr lvl="0">
              <a:lnSpc>
                <a:spcPct val="90000"/>
              </a:lnSpc>
              <a:spcBef>
                <a:spcPts val="700"/>
              </a:spcBef>
            </a:pPr>
            <a:r>
              <a:rPr lang="en-GB" sz="2800" dirty="0" smtClean="0"/>
              <a:t>Moodle site as active support</a:t>
            </a:r>
          </a:p>
          <a:p>
            <a:pPr marL="0" lvl="0" indent="0">
              <a:lnSpc>
                <a:spcPct val="90000"/>
              </a:lnSpc>
              <a:spcBef>
                <a:spcPts val="700"/>
              </a:spcBef>
              <a:buNone/>
            </a:pPr>
            <a:endParaRPr lang="en-GB" sz="2800" dirty="0"/>
          </a:p>
          <a:p>
            <a:pPr lvl="0">
              <a:lnSpc>
                <a:spcPct val="90000"/>
              </a:lnSpc>
              <a:spcBef>
                <a:spcPts val="600"/>
              </a:spcBef>
              <a:buNone/>
            </a:pPr>
            <a:endParaRPr lang="en-GB" sz="2400" dirty="0"/>
          </a:p>
          <a:p>
            <a:pPr lvl="0">
              <a:lnSpc>
                <a:spcPct val="90000"/>
              </a:lnSpc>
              <a:spcBef>
                <a:spcPts val="600"/>
              </a:spcBef>
              <a:buNone/>
            </a:pPr>
            <a:endParaRPr lang="en-GB" sz="2400" dirty="0"/>
          </a:p>
          <a:p>
            <a:pPr lvl="0">
              <a:lnSpc>
                <a:spcPct val="90000"/>
              </a:lnSpc>
              <a:spcBef>
                <a:spcPts val="600"/>
              </a:spcBef>
            </a:pPr>
            <a:endParaRPr lang="en-GB" sz="2400" dirty="0"/>
          </a:p>
        </p:txBody>
      </p:sp>
    </p:spTree>
    <p:extLst>
      <p:ext uri="{BB962C8B-B14F-4D97-AF65-F5344CB8AC3E}">
        <p14:creationId xmlns:p14="http://schemas.microsoft.com/office/powerpoint/2010/main" val="19222811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p>
            <a:pPr lvl="0" algn="l"/>
            <a:r>
              <a:rPr lang="en-GB" dirty="0">
                <a:solidFill>
                  <a:srgbClr val="0000FF"/>
                </a:solidFill>
              </a:rPr>
              <a:t>Definition</a:t>
            </a:r>
          </a:p>
        </p:txBody>
      </p:sp>
      <p:sp>
        <p:nvSpPr>
          <p:cNvPr id="3" name="Content Placeholder 2"/>
          <p:cNvSpPr txBox="1">
            <a:spLocks noGrp="1"/>
          </p:cNvSpPr>
          <p:nvPr>
            <p:ph idx="1"/>
          </p:nvPr>
        </p:nvSpPr>
        <p:spPr/>
        <p:txBody>
          <a:bodyPr/>
          <a:lstStyle/>
          <a:p>
            <a:pPr marL="0" lvl="0" indent="0">
              <a:buNone/>
            </a:pPr>
            <a:r>
              <a:rPr lang="en-GB" dirty="0"/>
              <a:t>“A consultant is an independent advisor who adds value by helping managers to identify and achieve beneficial change appropriate to their situation”  </a:t>
            </a:r>
          </a:p>
          <a:p>
            <a:pPr marL="0" lvl="0" indent="0">
              <a:buNone/>
            </a:pPr>
            <a:endParaRPr lang="en-GB" dirty="0"/>
          </a:p>
          <a:p>
            <a:pPr marL="0" lvl="0" indent="0">
              <a:buNone/>
            </a:pPr>
            <a:endParaRPr lang="en-GB" dirty="0"/>
          </a:p>
          <a:p>
            <a:pPr marL="0" lvl="0" indent="0">
              <a:buNone/>
            </a:pPr>
            <a:r>
              <a:rPr lang="en-GB" dirty="0"/>
              <a:t>(Newton, 2010:6)</a:t>
            </a:r>
          </a:p>
          <a:p>
            <a:pPr marL="0" lvl="0" indent="0">
              <a:buNone/>
            </a:pPr>
            <a:endParaRPr lang="en-GB" dirty="0"/>
          </a:p>
          <a:p>
            <a:pPr marL="0" lvl="0" indent="0">
              <a:buNone/>
            </a:pPr>
            <a:endParaRPr lang="en-GB" dirty="0"/>
          </a:p>
          <a:p>
            <a:pPr marL="0" lvl="0" indent="0">
              <a:buNone/>
            </a:pPr>
            <a:endParaRPr lang="en-GB" dirty="0"/>
          </a:p>
          <a:p>
            <a:pPr marL="0" lvl="0" indent="0">
              <a:buNone/>
            </a:pPr>
            <a:endParaRPr lang="en-GB"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3" name="Content Placeholder 2"/>
          <p:cNvSpPr txBox="1">
            <a:spLocks noGrp="1"/>
          </p:cNvSpPr>
          <p:nvPr>
            <p:ph idx="1"/>
          </p:nvPr>
        </p:nvSpPr>
        <p:spPr>
          <a:xfrm>
            <a:off x="457200" y="260649"/>
            <a:ext cx="8229600" cy="5865519"/>
          </a:xfrm>
        </p:spPr>
        <p:txBody>
          <a:bodyPr/>
          <a:lstStyle/>
          <a:p>
            <a:pPr marL="0" lvl="0" indent="0">
              <a:buNone/>
            </a:pPr>
            <a:r>
              <a:rPr lang="en-GB" dirty="0"/>
              <a:t>No organisation can depend on genius; the supply is always scarce and unreliable. </a:t>
            </a:r>
          </a:p>
          <a:p>
            <a:pPr marL="0" lvl="0" indent="0">
              <a:buNone/>
            </a:pPr>
            <a:r>
              <a:rPr lang="en-GB" dirty="0"/>
              <a:t>It is the test of an organisation to make ordinary human beings perform better than they seem capable of, to bring out whatever strength there is in its members, and to use each one's strength to help all the others perform. </a:t>
            </a:r>
          </a:p>
          <a:p>
            <a:pPr marL="0" lvl="0" indent="0">
              <a:buNone/>
            </a:pPr>
            <a:endParaRPr lang="en-GB" dirty="0"/>
          </a:p>
          <a:p>
            <a:pPr marL="0" lvl="0" indent="0">
              <a:buNone/>
            </a:pPr>
            <a:r>
              <a:rPr lang="en-GB" dirty="0"/>
              <a:t>The purpose of an organisation is to enable common people to do uncommon things. </a:t>
            </a:r>
          </a:p>
          <a:p>
            <a:pPr marL="0" lvl="0" indent="0">
              <a:buNone/>
            </a:pPr>
            <a:r>
              <a:rPr lang="en-GB" i="1" dirty="0"/>
              <a:t>(Peter Drucker)</a:t>
            </a:r>
            <a:endParaRPr lang="en-GB" dirty="0"/>
          </a:p>
          <a:p>
            <a:pPr lvl="0"/>
            <a:endParaRPr lang="en-GB" dirty="0"/>
          </a:p>
        </p:txBody>
      </p:sp>
      <p:pic>
        <p:nvPicPr>
          <p:cNvPr id="4" name="Picture 2" descr="C:\Documents and Settings\bus-ad1\Local Settings\Temp\Temporary Internet Files\Content.IE5\MCEWZ2GW\MP900430667[1].jpg"/>
          <p:cNvPicPr>
            <a:picLocks noChangeAspect="1"/>
          </p:cNvPicPr>
          <p:nvPr/>
        </p:nvPicPr>
        <p:blipFill>
          <a:blip r:embed="rId3"/>
          <a:srcRect/>
          <a:stretch>
            <a:fillRect/>
          </a:stretch>
        </p:blipFill>
        <p:spPr>
          <a:xfrm>
            <a:off x="7380314" y="5062237"/>
            <a:ext cx="1763685" cy="176368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wipe(down)">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Management Consultant</a:t>
            </a:r>
          </a:p>
        </p:txBody>
      </p:sp>
      <p:sp>
        <p:nvSpPr>
          <p:cNvPr id="3" name="Content Placeholder 2"/>
          <p:cNvSpPr>
            <a:spLocks noGrp="1"/>
          </p:cNvSpPr>
          <p:nvPr>
            <p:ph idx="1"/>
          </p:nvPr>
        </p:nvSpPr>
        <p:spPr/>
        <p:txBody>
          <a:bodyPr/>
          <a:lstStyle/>
          <a:p>
            <a:endParaRPr lang="en-GB" dirty="0" smtClean="0"/>
          </a:p>
          <a:p>
            <a:r>
              <a:rPr lang="en-GB" dirty="0" smtClean="0"/>
              <a:t>Considered a method</a:t>
            </a:r>
          </a:p>
          <a:p>
            <a:r>
              <a:rPr lang="en-GB" dirty="0" smtClean="0"/>
              <a:t>Referred to as a profession</a:t>
            </a:r>
          </a:p>
          <a:p>
            <a:pPr marL="0" indent="0">
              <a:buNone/>
            </a:pPr>
            <a:endParaRPr lang="en-GB" dirty="0"/>
          </a:p>
          <a:p>
            <a:r>
              <a:rPr lang="en-GB" dirty="0" smtClean="0"/>
              <a:t>“An assumed role in knowledge transfer” </a:t>
            </a:r>
          </a:p>
          <a:p>
            <a:pPr marL="0" indent="0">
              <a:buNone/>
            </a:pPr>
            <a:r>
              <a:rPr lang="en-GB" dirty="0"/>
              <a:t>	</a:t>
            </a:r>
            <a:r>
              <a:rPr lang="en-GB" dirty="0" smtClean="0"/>
              <a:t>(</a:t>
            </a:r>
            <a:r>
              <a:rPr lang="en-GB" i="1" dirty="0"/>
              <a:t>Peter </a:t>
            </a:r>
            <a:r>
              <a:rPr lang="en-GB" i="1" dirty="0" smtClean="0"/>
              <a:t>Drucker)</a:t>
            </a:r>
            <a:endParaRPr lang="en-GB" dirty="0"/>
          </a:p>
        </p:txBody>
      </p:sp>
    </p:spTree>
    <p:extLst>
      <p:ext uri="{BB962C8B-B14F-4D97-AF65-F5344CB8AC3E}">
        <p14:creationId xmlns:p14="http://schemas.microsoft.com/office/powerpoint/2010/main" val="1240896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5"/>
          </a:xfrm>
        </p:spPr>
        <p:txBody>
          <a:bodyPr/>
          <a:lstStyle/>
          <a:p>
            <a:pPr marL="0" indent="0">
              <a:buNone/>
            </a:pPr>
            <a:r>
              <a:rPr lang="en-GB" dirty="0"/>
              <a:t>As consulting is a managerial role, it can be viewed in the same way with regard to </a:t>
            </a:r>
            <a:r>
              <a:rPr lang="en-GB" dirty="0" smtClean="0"/>
              <a:t>its functions:</a:t>
            </a:r>
          </a:p>
          <a:p>
            <a:pPr marL="0" indent="0">
              <a:buNone/>
            </a:pPr>
            <a:endParaRPr lang="en-GB" dirty="0"/>
          </a:p>
          <a:p>
            <a:r>
              <a:rPr lang="en-GB" dirty="0" smtClean="0"/>
              <a:t>Planning </a:t>
            </a:r>
            <a:r>
              <a:rPr lang="en-GB" dirty="0"/>
              <a:t>– deciding on the business’s future</a:t>
            </a:r>
          </a:p>
          <a:p>
            <a:r>
              <a:rPr lang="en-GB" dirty="0" smtClean="0"/>
              <a:t>Organising </a:t>
            </a:r>
            <a:r>
              <a:rPr lang="en-GB" dirty="0"/>
              <a:t>– defining roles and responsibilities</a:t>
            </a:r>
          </a:p>
          <a:p>
            <a:r>
              <a:rPr lang="en-GB" dirty="0" smtClean="0"/>
              <a:t>Staffing </a:t>
            </a:r>
            <a:r>
              <a:rPr lang="en-GB" dirty="0"/>
              <a:t>– right people in the right place</a:t>
            </a:r>
          </a:p>
          <a:p>
            <a:r>
              <a:rPr lang="en-GB" dirty="0" smtClean="0"/>
              <a:t>Directing </a:t>
            </a:r>
            <a:r>
              <a:rPr lang="en-GB" dirty="0"/>
              <a:t>– managers’ responsibilities</a:t>
            </a:r>
          </a:p>
          <a:p>
            <a:r>
              <a:rPr lang="en-GB" dirty="0" smtClean="0"/>
              <a:t>Controlling </a:t>
            </a:r>
            <a:r>
              <a:rPr lang="en-GB" dirty="0"/>
              <a:t>– efficient use of resources.</a:t>
            </a:r>
          </a:p>
        </p:txBody>
      </p:sp>
    </p:spTree>
    <p:extLst>
      <p:ext uri="{BB962C8B-B14F-4D97-AF65-F5344CB8AC3E}">
        <p14:creationId xmlns:p14="http://schemas.microsoft.com/office/powerpoint/2010/main" val="11850047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
        <p:nvSpPr>
          <p:cNvPr id="2" name="Title 1"/>
          <p:cNvSpPr txBox="1">
            <a:spLocks noGrp="1"/>
          </p:cNvSpPr>
          <p:nvPr>
            <p:ph type="title"/>
          </p:nvPr>
        </p:nvSpPr>
        <p:spPr>
          <a:xfrm>
            <a:off x="457035" y="-825"/>
            <a:ext cx="8229600" cy="678611"/>
          </a:xfrm>
        </p:spPr>
        <p:txBody>
          <a:bodyPr/>
          <a:lstStyle/>
          <a:p>
            <a:pPr lvl="0"/>
            <a:r>
              <a:rPr lang="en-GB" dirty="0">
                <a:solidFill>
                  <a:srgbClr val="0000FF"/>
                </a:solidFill>
              </a:rPr>
              <a:t>Organisations</a:t>
            </a:r>
          </a:p>
        </p:txBody>
      </p:sp>
      <p:pic>
        <p:nvPicPr>
          <p:cNvPr id="3" name="Content Placeholder 3" descr="logo_bp.gif"/>
          <p:cNvPicPr>
            <a:picLocks noGrp="1" noChangeAspect="1"/>
          </p:cNvPicPr>
          <p:nvPr>
            <p:ph idx="1"/>
          </p:nvPr>
        </p:nvPicPr>
        <p:blipFill>
          <a:blip r:embed="rId3"/>
          <a:stretch>
            <a:fillRect/>
          </a:stretch>
        </p:blipFill>
        <p:spPr>
          <a:xfrm>
            <a:off x="5214942" y="1214423"/>
            <a:ext cx="1352553" cy="1470172"/>
          </a:xfrm>
        </p:spPr>
      </p:pic>
      <p:pic>
        <p:nvPicPr>
          <p:cNvPr id="4" name="Picture 4" descr="bbc logo.png"/>
          <p:cNvPicPr>
            <a:picLocks noChangeAspect="1"/>
          </p:cNvPicPr>
          <p:nvPr/>
        </p:nvPicPr>
        <p:blipFill>
          <a:blip r:embed="rId4"/>
          <a:stretch>
            <a:fillRect/>
          </a:stretch>
        </p:blipFill>
        <p:spPr>
          <a:xfrm>
            <a:off x="2999058" y="5599410"/>
            <a:ext cx="2000268" cy="571500"/>
          </a:xfrm>
          <a:prstGeom prst="rect">
            <a:avLst/>
          </a:prstGeom>
          <a:noFill/>
          <a:ln>
            <a:noFill/>
          </a:ln>
        </p:spPr>
      </p:pic>
      <p:pic>
        <p:nvPicPr>
          <p:cNvPr id="5" name="Picture 5" descr="hsbc.jpg"/>
          <p:cNvPicPr>
            <a:picLocks noChangeAspect="1"/>
          </p:cNvPicPr>
          <p:nvPr/>
        </p:nvPicPr>
        <p:blipFill>
          <a:blip r:embed="rId5"/>
          <a:stretch>
            <a:fillRect/>
          </a:stretch>
        </p:blipFill>
        <p:spPr>
          <a:xfrm>
            <a:off x="5316531" y="5500701"/>
            <a:ext cx="3827468" cy="1218666"/>
          </a:xfrm>
          <a:prstGeom prst="rect">
            <a:avLst/>
          </a:prstGeom>
          <a:noFill/>
          <a:ln>
            <a:noFill/>
          </a:ln>
        </p:spPr>
      </p:pic>
      <p:pic>
        <p:nvPicPr>
          <p:cNvPr id="6" name="Picture 6" descr="skoda logo.jpg"/>
          <p:cNvPicPr>
            <a:picLocks noChangeAspect="1"/>
          </p:cNvPicPr>
          <p:nvPr/>
        </p:nvPicPr>
        <p:blipFill>
          <a:blip r:embed="rId6"/>
          <a:stretch>
            <a:fillRect/>
          </a:stretch>
        </p:blipFill>
        <p:spPr>
          <a:xfrm>
            <a:off x="301166" y="3991602"/>
            <a:ext cx="3895728" cy="1171575"/>
          </a:xfrm>
          <a:prstGeom prst="rect">
            <a:avLst/>
          </a:prstGeom>
          <a:noFill/>
          <a:ln>
            <a:noFill/>
          </a:ln>
        </p:spPr>
      </p:pic>
      <p:pic>
        <p:nvPicPr>
          <p:cNvPr id="7" name="Picture 7" descr="jamie15.jpg"/>
          <p:cNvPicPr>
            <a:picLocks noChangeAspect="1"/>
          </p:cNvPicPr>
          <p:nvPr/>
        </p:nvPicPr>
        <p:blipFill>
          <a:blip r:embed="rId7"/>
          <a:stretch>
            <a:fillRect/>
          </a:stretch>
        </p:blipFill>
        <p:spPr>
          <a:xfrm>
            <a:off x="7000893" y="2714615"/>
            <a:ext cx="1785539" cy="2571768"/>
          </a:xfrm>
          <a:prstGeom prst="rect">
            <a:avLst/>
          </a:prstGeom>
          <a:noFill/>
          <a:ln>
            <a:noFill/>
          </a:ln>
        </p:spPr>
      </p:pic>
      <p:pic>
        <p:nvPicPr>
          <p:cNvPr id="8" name="Picture 8" descr="NHS%20Wales%20logo.jpg"/>
          <p:cNvPicPr>
            <a:picLocks noChangeAspect="1"/>
          </p:cNvPicPr>
          <p:nvPr/>
        </p:nvPicPr>
        <p:blipFill>
          <a:blip r:embed="rId8"/>
          <a:stretch>
            <a:fillRect/>
          </a:stretch>
        </p:blipFill>
        <p:spPr>
          <a:xfrm>
            <a:off x="0" y="5143499"/>
            <a:ext cx="2540002" cy="1714500"/>
          </a:xfrm>
          <a:prstGeom prst="rect">
            <a:avLst/>
          </a:prstGeom>
          <a:noFill/>
          <a:ln>
            <a:noFill/>
          </a:ln>
        </p:spPr>
      </p:pic>
      <p:pic>
        <p:nvPicPr>
          <p:cNvPr id="9" name="Picture 10" descr="visit_swansea_bay_lc_swansea.jpg"/>
          <p:cNvPicPr>
            <a:picLocks noChangeAspect="1"/>
          </p:cNvPicPr>
          <p:nvPr/>
        </p:nvPicPr>
        <p:blipFill>
          <a:blip r:embed="rId9"/>
          <a:stretch>
            <a:fillRect/>
          </a:stretch>
        </p:blipFill>
        <p:spPr>
          <a:xfrm>
            <a:off x="3571874" y="2928932"/>
            <a:ext cx="2857500" cy="1323978"/>
          </a:xfrm>
          <a:prstGeom prst="rect">
            <a:avLst/>
          </a:prstGeom>
          <a:noFill/>
          <a:ln>
            <a:noFill/>
          </a:ln>
        </p:spPr>
      </p:pic>
      <p:pic>
        <p:nvPicPr>
          <p:cNvPr id="10" name="Picture 12" descr="logoimage.png"/>
          <p:cNvPicPr>
            <a:picLocks noChangeAspect="1"/>
          </p:cNvPicPr>
          <p:nvPr/>
        </p:nvPicPr>
        <p:blipFill>
          <a:blip r:embed="rId10"/>
          <a:stretch>
            <a:fillRect/>
          </a:stretch>
        </p:blipFill>
        <p:spPr>
          <a:xfrm>
            <a:off x="3357557" y="1357298"/>
            <a:ext cx="1428759" cy="1239103"/>
          </a:xfrm>
          <a:prstGeom prst="rect">
            <a:avLst/>
          </a:prstGeom>
          <a:noFill/>
          <a:ln>
            <a:noFill/>
          </a:ln>
        </p:spPr>
      </p:pic>
      <p:pic>
        <p:nvPicPr>
          <p:cNvPr id="11" name="Picture 13" descr="tesco.jpg"/>
          <p:cNvPicPr>
            <a:picLocks noChangeAspect="1"/>
          </p:cNvPicPr>
          <p:nvPr/>
        </p:nvPicPr>
        <p:blipFill>
          <a:blip r:embed="rId11"/>
          <a:stretch>
            <a:fillRect/>
          </a:stretch>
        </p:blipFill>
        <p:spPr>
          <a:xfrm>
            <a:off x="484302" y="679856"/>
            <a:ext cx="2415213" cy="1354875"/>
          </a:xfrm>
          <a:prstGeom prst="rect">
            <a:avLst/>
          </a:prstGeom>
          <a:noFill/>
          <a:ln>
            <a:noFill/>
          </a:ln>
        </p:spPr>
      </p:pic>
      <p:pic>
        <p:nvPicPr>
          <p:cNvPr id="12" name="Picture 15" descr="football-league-logo.jpg"/>
          <p:cNvPicPr>
            <a:picLocks noChangeAspect="1"/>
          </p:cNvPicPr>
          <p:nvPr/>
        </p:nvPicPr>
        <p:blipFill>
          <a:blip r:embed="rId12"/>
          <a:stretch>
            <a:fillRect/>
          </a:stretch>
        </p:blipFill>
        <p:spPr>
          <a:xfrm>
            <a:off x="6786576" y="696900"/>
            <a:ext cx="2047871" cy="1689491"/>
          </a:xfrm>
          <a:prstGeom prst="rect">
            <a:avLst/>
          </a:prstGeom>
          <a:noFill/>
          <a:ln>
            <a:noFill/>
          </a:ln>
        </p:spPr>
      </p:pic>
      <p:pic>
        <p:nvPicPr>
          <p:cNvPr id="13" name="Picture 9"/>
          <p:cNvPicPr>
            <a:picLocks noChangeAspect="1"/>
          </p:cNvPicPr>
          <p:nvPr/>
        </p:nvPicPr>
        <p:blipFill>
          <a:blip r:embed="rId13"/>
          <a:stretch>
            <a:fillRect/>
          </a:stretch>
        </p:blipFill>
        <p:spPr>
          <a:xfrm>
            <a:off x="457035" y="2565136"/>
            <a:ext cx="2779776" cy="1085091"/>
          </a:xfrm>
          <a:prstGeom prst="rect">
            <a:avLst/>
          </a:prstGeom>
          <a:noFill/>
          <a:ln>
            <a:noFill/>
          </a:ln>
        </p:spPr>
      </p:pic>
      <p:pic>
        <p:nvPicPr>
          <p:cNvPr id="14" name="Picture 14"/>
          <p:cNvPicPr>
            <a:picLocks noChangeAspect="1"/>
          </p:cNvPicPr>
          <p:nvPr/>
        </p:nvPicPr>
        <p:blipFill>
          <a:blip r:embed="rId14"/>
          <a:stretch>
            <a:fillRect/>
          </a:stretch>
        </p:blipFill>
        <p:spPr>
          <a:xfrm>
            <a:off x="4317293" y="4577385"/>
            <a:ext cx="2469291" cy="519269"/>
          </a:xfrm>
          <a:prstGeom prst="rect">
            <a:avLst/>
          </a:prstGeom>
          <a:noFill/>
          <a:ln>
            <a:noFill/>
          </a:ln>
        </p:spPr>
      </p:pic>
    </p:spTree>
  </p:cSld>
  <p:clrMapOvr>
    <a:masterClrMapping/>
  </p:clrMapOvr>
  <p:transition spd="slow">
    <p:check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37">
    <p:spTree>
      <p:nvGrpSpPr>
        <p:cNvPr id="1" name=""/>
        <p:cNvGrpSpPr/>
        <p:nvPr/>
      </p:nvGrpSpPr>
      <p:grpSpPr>
        <a:xfrm>
          <a:off x="0" y="0"/>
          <a:ext cx="0" cy="0"/>
          <a:chOff x="0" y="0"/>
          <a:chExt cx="0" cy="0"/>
        </a:xfrm>
      </p:grpSpPr>
      <p:sp>
        <p:nvSpPr>
          <p:cNvPr id="2" name="Content Placeholder 1"/>
          <p:cNvSpPr txBox="1">
            <a:spLocks noGrp="1"/>
          </p:cNvSpPr>
          <p:nvPr>
            <p:ph idx="1"/>
          </p:nvPr>
        </p:nvSpPr>
        <p:spPr>
          <a:xfrm>
            <a:off x="428597" y="1643048"/>
            <a:ext cx="8229600" cy="4882292"/>
          </a:xfrm>
        </p:spPr>
        <p:txBody>
          <a:bodyPr/>
          <a:lstStyle/>
          <a:p>
            <a:pPr marL="0" lvl="0" indent="0">
              <a:lnSpc>
                <a:spcPct val="90000"/>
              </a:lnSpc>
              <a:spcBef>
                <a:spcPts val="600"/>
              </a:spcBef>
              <a:buNone/>
            </a:pPr>
            <a:r>
              <a:rPr lang="en-GB" sz="2400" dirty="0">
                <a:cs typeface="Arial" pitchFamily="34"/>
              </a:rPr>
              <a:t>Develop awareness, knowledge </a:t>
            </a:r>
            <a:r>
              <a:rPr lang="en-GB" sz="2400" dirty="0" smtClean="0">
                <a:cs typeface="Arial" pitchFamily="34"/>
              </a:rPr>
              <a:t>and </a:t>
            </a:r>
            <a:r>
              <a:rPr lang="en-GB" sz="2400" dirty="0">
                <a:cs typeface="Arial" pitchFamily="34"/>
              </a:rPr>
              <a:t>understanding of the processes of consultancy, change and  project management including:</a:t>
            </a:r>
          </a:p>
          <a:p>
            <a:pPr marL="0" lvl="0" indent="0">
              <a:lnSpc>
                <a:spcPct val="90000"/>
              </a:lnSpc>
              <a:spcBef>
                <a:spcPts val="200"/>
              </a:spcBef>
              <a:buNone/>
            </a:pPr>
            <a:endParaRPr lang="en-GB" sz="1000" dirty="0">
              <a:cs typeface="Arial" pitchFamily="34"/>
            </a:endParaRPr>
          </a:p>
          <a:p>
            <a:pPr marL="531815" lvl="0" indent="-449263">
              <a:lnSpc>
                <a:spcPct val="90000"/>
              </a:lnSpc>
              <a:spcBef>
                <a:spcPts val="600"/>
              </a:spcBef>
            </a:pPr>
            <a:r>
              <a:rPr lang="en-GB" sz="2400" dirty="0">
                <a:cs typeface="Arial" pitchFamily="34"/>
              </a:rPr>
              <a:t>the roles of organisational consultants</a:t>
            </a:r>
          </a:p>
          <a:p>
            <a:pPr marL="531815" lvl="0" indent="-449263">
              <a:lnSpc>
                <a:spcPct val="90000"/>
              </a:lnSpc>
              <a:spcBef>
                <a:spcPts val="600"/>
              </a:spcBef>
            </a:pPr>
            <a:r>
              <a:rPr lang="en-GB" sz="2400" dirty="0">
                <a:cs typeface="Arial" pitchFamily="34"/>
              </a:rPr>
              <a:t>reasons for change within organisations </a:t>
            </a:r>
          </a:p>
          <a:p>
            <a:pPr marL="531815" lvl="0" indent="-449263">
              <a:lnSpc>
                <a:spcPct val="90000"/>
              </a:lnSpc>
              <a:spcBef>
                <a:spcPts val="600"/>
              </a:spcBef>
            </a:pPr>
            <a:r>
              <a:rPr lang="en-GB" sz="2400" dirty="0">
                <a:cs typeface="Arial" pitchFamily="34"/>
              </a:rPr>
              <a:t>situations where consultant intervention may be beneficial</a:t>
            </a:r>
          </a:p>
          <a:p>
            <a:pPr marL="531815" lvl="0" indent="-449263">
              <a:lnSpc>
                <a:spcPct val="90000"/>
              </a:lnSpc>
              <a:spcBef>
                <a:spcPts val="600"/>
              </a:spcBef>
            </a:pPr>
            <a:r>
              <a:rPr lang="en-GB" sz="2400" dirty="0">
                <a:cs typeface="Arial" pitchFamily="34"/>
              </a:rPr>
              <a:t>the advantages arising from independent, professional intervention</a:t>
            </a:r>
          </a:p>
          <a:p>
            <a:pPr marL="531815" lvl="0" indent="-449263">
              <a:lnSpc>
                <a:spcPct val="90000"/>
              </a:lnSpc>
              <a:spcBef>
                <a:spcPts val="600"/>
              </a:spcBef>
            </a:pPr>
            <a:r>
              <a:rPr lang="en-GB" sz="2400" dirty="0">
                <a:cs typeface="Arial" pitchFamily="34"/>
              </a:rPr>
              <a:t>project identification, planning &amp; implementation </a:t>
            </a:r>
          </a:p>
          <a:p>
            <a:pPr marL="531815" lvl="0" indent="-449263">
              <a:lnSpc>
                <a:spcPct val="90000"/>
              </a:lnSpc>
              <a:spcBef>
                <a:spcPts val="600"/>
              </a:spcBef>
            </a:pPr>
            <a:r>
              <a:rPr lang="en-GB" sz="2400" dirty="0" smtClean="0">
                <a:cs typeface="Arial" pitchFamily="34"/>
              </a:rPr>
              <a:t>practical </a:t>
            </a:r>
            <a:r>
              <a:rPr lang="en-GB" sz="2400" dirty="0">
                <a:cs typeface="Arial" pitchFamily="34"/>
              </a:rPr>
              <a:t>work related skills including research requirements, </a:t>
            </a:r>
            <a:r>
              <a:rPr lang="en-GB" sz="2400" dirty="0" smtClean="0">
                <a:cs typeface="Arial" pitchFamily="34"/>
              </a:rPr>
              <a:t> </a:t>
            </a:r>
            <a:r>
              <a:rPr lang="en-GB" sz="2400" dirty="0">
                <a:cs typeface="Arial" pitchFamily="34"/>
              </a:rPr>
              <a:t>data handling &amp; report writing  </a:t>
            </a:r>
          </a:p>
          <a:p>
            <a:pPr marL="531815" lvl="0" indent="-449263">
              <a:lnSpc>
                <a:spcPct val="90000"/>
              </a:lnSpc>
              <a:spcBef>
                <a:spcPts val="600"/>
              </a:spcBef>
            </a:pPr>
            <a:r>
              <a:rPr lang="en-GB" sz="2400" dirty="0">
                <a:cs typeface="Arial" pitchFamily="34"/>
              </a:rPr>
              <a:t>the expectations of future employers </a:t>
            </a:r>
          </a:p>
          <a:p>
            <a:pPr lvl="0">
              <a:lnSpc>
                <a:spcPct val="90000"/>
              </a:lnSpc>
            </a:pPr>
            <a:endParaRPr lang="en-GB" dirty="0"/>
          </a:p>
        </p:txBody>
      </p:sp>
      <p:sp>
        <p:nvSpPr>
          <p:cNvPr id="3" name="Title 2"/>
          <p:cNvSpPr txBox="1">
            <a:spLocks noGrp="1"/>
          </p:cNvSpPr>
          <p:nvPr>
            <p:ph type="title"/>
          </p:nvPr>
        </p:nvSpPr>
        <p:spPr/>
        <p:txBody>
          <a:bodyPr anchorCtr="0"/>
          <a:lstStyle/>
          <a:p>
            <a:pPr lvl="0" algn="l"/>
            <a:r>
              <a:rPr lang="en-GB" sz="3200">
                <a:solidFill>
                  <a:srgbClr val="0000FF"/>
                </a:solidFill>
              </a:rPr>
              <a:t>How will learning about organisational consultancy benefit you?</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0-#ppt_w/2"/>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p:cTn id="14"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p:cTn id="26"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500" fill="hold"/>
                                        <p:tgtEl>
                                          <p:spTgt spid="2">
                                            <p:txEl>
                                              <p:pRg st="4" end="4"/>
                                            </p:txEl>
                                          </p:spTgt>
                                        </p:tgtEl>
                                        <p:attrNameLst>
                                          <p:attrName>ppt_x</p:attrName>
                                        </p:attrNameLst>
                                      </p:cBhvr>
                                      <p:tavLst>
                                        <p:tav tm="0">
                                          <p:val>
                                            <p:strVal val="0-#ppt_w/2"/>
                                          </p:val>
                                        </p:tav>
                                        <p:tav tm="100000">
                                          <p:val>
                                            <p:strVal val="#ppt_x"/>
                                          </p:val>
                                        </p:tav>
                                      </p:tavLst>
                                    </p:anim>
                                    <p:anim calcmode="lin" valueType="num">
                                      <p:cBhvr>
                                        <p:cTn id="32" dur="5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p:cTn id="37" dur="500" fill="hold"/>
                                        <p:tgtEl>
                                          <p:spTgt spid="2">
                                            <p:txEl>
                                              <p:pRg st="5" end="5"/>
                                            </p:txEl>
                                          </p:spTgt>
                                        </p:tgtEl>
                                        <p:attrNameLst>
                                          <p:attrName>ppt_x</p:attrName>
                                        </p:attrNameLst>
                                      </p:cBhvr>
                                      <p:tavLst>
                                        <p:tav tm="0">
                                          <p:val>
                                            <p:strVal val="0-#ppt_w/2"/>
                                          </p:val>
                                        </p:tav>
                                        <p:tav tm="100000">
                                          <p:val>
                                            <p:strVal val="#ppt_x"/>
                                          </p:val>
                                        </p:tav>
                                      </p:tavLst>
                                    </p:anim>
                                    <p:anim calcmode="lin" valueType="num">
                                      <p:cBhvr>
                                        <p:cTn id="38" dur="5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p:cTn id="43" dur="500" fill="hold"/>
                                        <p:tgtEl>
                                          <p:spTgt spid="2">
                                            <p:txEl>
                                              <p:pRg st="6" end="6"/>
                                            </p:txEl>
                                          </p:spTgt>
                                        </p:tgtEl>
                                        <p:attrNameLst>
                                          <p:attrName>ppt_x</p:attrName>
                                        </p:attrNameLst>
                                      </p:cBhvr>
                                      <p:tavLst>
                                        <p:tav tm="0">
                                          <p:val>
                                            <p:strVal val="0-#ppt_w/2"/>
                                          </p:val>
                                        </p:tav>
                                        <p:tav tm="100000">
                                          <p:val>
                                            <p:strVal val="#ppt_x"/>
                                          </p:val>
                                        </p:tav>
                                      </p:tavLst>
                                    </p:anim>
                                    <p:anim calcmode="lin" valueType="num">
                                      <p:cBhvr>
                                        <p:cTn id="44" dur="5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p:cTn id="49" dur="500" fill="hold"/>
                                        <p:tgtEl>
                                          <p:spTgt spid="2">
                                            <p:txEl>
                                              <p:pRg st="7" end="7"/>
                                            </p:txEl>
                                          </p:spTgt>
                                        </p:tgtEl>
                                        <p:attrNameLst>
                                          <p:attrName>ppt_x</p:attrName>
                                        </p:attrNameLst>
                                      </p:cBhvr>
                                      <p:tavLst>
                                        <p:tav tm="0">
                                          <p:val>
                                            <p:strVal val="0-#ppt_w/2"/>
                                          </p:val>
                                        </p:tav>
                                        <p:tav tm="100000">
                                          <p:val>
                                            <p:strVal val="#ppt_x"/>
                                          </p:val>
                                        </p:tav>
                                      </p:tavLst>
                                    </p:anim>
                                    <p:anim calcmode="lin" valueType="num">
                                      <p:cBhvr>
                                        <p:cTn id="50" dur="5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p:cTn id="55" dur="500" fill="hold"/>
                                        <p:tgtEl>
                                          <p:spTgt spid="2">
                                            <p:txEl>
                                              <p:pRg st="8" end="8"/>
                                            </p:txEl>
                                          </p:spTgt>
                                        </p:tgtEl>
                                        <p:attrNameLst>
                                          <p:attrName>ppt_x</p:attrName>
                                        </p:attrNameLst>
                                      </p:cBhvr>
                                      <p:tavLst>
                                        <p:tav tm="0">
                                          <p:val>
                                            <p:strVal val="0-#ppt_w/2"/>
                                          </p:val>
                                        </p:tav>
                                        <p:tav tm="100000">
                                          <p:val>
                                            <p:strVal val="#ppt_x"/>
                                          </p:val>
                                        </p:tav>
                                      </p:tavLst>
                                    </p:anim>
                                    <p:anim calcmode="lin" valueType="num">
                                      <p:cBhvr>
                                        <p:cTn id="56" dur="5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name="Slide38">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p>
            <a:pPr lvl="0" algn="l"/>
            <a:r>
              <a:rPr lang="en-GB">
                <a:solidFill>
                  <a:srgbClr val="0000FF"/>
                </a:solidFill>
              </a:rPr>
              <a:t>Teaching Strategies</a:t>
            </a:r>
          </a:p>
        </p:txBody>
      </p:sp>
      <p:sp>
        <p:nvSpPr>
          <p:cNvPr id="3" name="Content Placeholder 2"/>
          <p:cNvSpPr txBox="1">
            <a:spLocks noGrp="1"/>
          </p:cNvSpPr>
          <p:nvPr>
            <p:ph type="body" idx="1"/>
          </p:nvPr>
        </p:nvSpPr>
        <p:spPr>
          <a:xfrm>
            <a:off x="755577" y="1556793"/>
            <a:ext cx="3168350" cy="4251859"/>
          </a:xfrm>
        </p:spPr>
        <p:txBody>
          <a:bodyPr anchor="t"/>
          <a:lstStyle/>
          <a:p>
            <a:pPr marL="342900" lvl="0" indent="-342900">
              <a:lnSpc>
                <a:spcPct val="80000"/>
              </a:lnSpc>
              <a:spcBef>
                <a:spcPts val="500"/>
              </a:spcBef>
              <a:buChar char="•"/>
            </a:pPr>
            <a:r>
              <a:rPr lang="en-GB" sz="2200" b="0" dirty="0">
                <a:latin typeface="Arial" pitchFamily="34"/>
                <a:cs typeface="Arial" pitchFamily="34"/>
              </a:rPr>
              <a:t>Participative</a:t>
            </a:r>
          </a:p>
          <a:p>
            <a:pPr marL="342900" lvl="0" indent="-342900">
              <a:lnSpc>
                <a:spcPct val="80000"/>
              </a:lnSpc>
              <a:spcBef>
                <a:spcPts val="500"/>
              </a:spcBef>
              <a:buChar char="•"/>
            </a:pPr>
            <a:r>
              <a:rPr lang="en-GB" sz="2200" b="0" dirty="0">
                <a:latin typeface="Arial" pitchFamily="34"/>
                <a:cs typeface="Arial" pitchFamily="34"/>
              </a:rPr>
              <a:t>Inclusive</a:t>
            </a:r>
          </a:p>
          <a:p>
            <a:pPr marL="342900" lvl="0" indent="-342900">
              <a:lnSpc>
                <a:spcPct val="80000"/>
              </a:lnSpc>
              <a:spcBef>
                <a:spcPts val="500"/>
              </a:spcBef>
              <a:buChar char="•"/>
            </a:pPr>
            <a:r>
              <a:rPr lang="en-GB" sz="2200" b="0" dirty="0">
                <a:latin typeface="Arial" pitchFamily="34"/>
                <a:cs typeface="Arial" pitchFamily="34"/>
              </a:rPr>
              <a:t>Lectures </a:t>
            </a:r>
          </a:p>
          <a:p>
            <a:pPr marL="342900" lvl="0" indent="-342900">
              <a:lnSpc>
                <a:spcPct val="80000"/>
              </a:lnSpc>
              <a:spcBef>
                <a:spcPts val="500"/>
              </a:spcBef>
              <a:buChar char="•"/>
            </a:pPr>
            <a:r>
              <a:rPr lang="en-GB" sz="2200" b="0" dirty="0">
                <a:latin typeface="Arial" pitchFamily="34"/>
                <a:cs typeface="Arial" pitchFamily="34"/>
              </a:rPr>
              <a:t>Discussions</a:t>
            </a:r>
          </a:p>
          <a:p>
            <a:pPr marL="342900" lvl="0" indent="-342900">
              <a:lnSpc>
                <a:spcPct val="80000"/>
              </a:lnSpc>
              <a:spcBef>
                <a:spcPts val="500"/>
              </a:spcBef>
              <a:buChar char="•"/>
            </a:pPr>
            <a:r>
              <a:rPr lang="en-GB" sz="2200" b="0" dirty="0">
                <a:latin typeface="Arial" pitchFamily="34"/>
                <a:cs typeface="Arial" pitchFamily="34"/>
              </a:rPr>
              <a:t>Case Studies</a:t>
            </a:r>
          </a:p>
          <a:p>
            <a:pPr marL="342900" lvl="0" indent="-342900">
              <a:lnSpc>
                <a:spcPct val="80000"/>
              </a:lnSpc>
              <a:spcBef>
                <a:spcPts val="500"/>
              </a:spcBef>
              <a:buChar char="•"/>
            </a:pPr>
            <a:r>
              <a:rPr lang="en-GB" sz="2200" b="0" dirty="0" smtClean="0">
                <a:latin typeface="Arial" pitchFamily="34"/>
                <a:cs typeface="Arial" pitchFamily="34"/>
              </a:rPr>
              <a:t>Presentations</a:t>
            </a:r>
            <a:endParaRPr lang="en-GB" sz="2200" b="0" dirty="0">
              <a:latin typeface="Arial" pitchFamily="34"/>
              <a:cs typeface="Arial" pitchFamily="34"/>
            </a:endParaRPr>
          </a:p>
        </p:txBody>
      </p:sp>
      <p:pic>
        <p:nvPicPr>
          <p:cNvPr id="4" name="Content Placeholder 3"/>
          <p:cNvPicPr>
            <a:picLocks noGrp="1" noChangeAspect="1"/>
          </p:cNvPicPr>
          <p:nvPr>
            <p:ph idx="2"/>
          </p:nvPr>
        </p:nvPicPr>
        <p:blipFill>
          <a:blip r:embed="rId3"/>
          <a:srcRect/>
          <a:stretch>
            <a:fillRect/>
          </a:stretch>
        </p:blipFill>
        <p:spPr>
          <a:xfrm>
            <a:off x="3929057" y="1928798"/>
            <a:ext cx="4041776" cy="3862873"/>
          </a:xfr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39">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chorCtr="0"/>
          <a:lstStyle/>
          <a:p>
            <a:pPr lvl="0" algn="l"/>
            <a:r>
              <a:rPr lang="en-GB" sz="4000">
                <a:solidFill>
                  <a:srgbClr val="0000FF"/>
                </a:solidFill>
              </a:rPr>
              <a:t>Reading List      </a:t>
            </a:r>
            <a:r>
              <a:rPr lang="en-GB" sz="4000" b="1">
                <a:solidFill>
                  <a:srgbClr val="0000FF"/>
                </a:solidFill>
              </a:rPr>
              <a:t>Essential Texts</a:t>
            </a:r>
            <a:r>
              <a:rPr lang="en-GB" sz="4000"/>
              <a:t/>
            </a:r>
            <a:br>
              <a:rPr lang="en-GB" sz="4000"/>
            </a:br>
            <a:endParaRPr lang="en-GB" sz="4000"/>
          </a:p>
        </p:txBody>
      </p:sp>
      <p:sp>
        <p:nvSpPr>
          <p:cNvPr id="3" name="Content Placeholder 2"/>
          <p:cNvSpPr txBox="1">
            <a:spLocks noGrp="1"/>
          </p:cNvSpPr>
          <p:nvPr>
            <p:ph idx="1"/>
          </p:nvPr>
        </p:nvSpPr>
        <p:spPr/>
        <p:txBody>
          <a:bodyPr/>
          <a:lstStyle/>
          <a:p>
            <a:pPr marL="0" lvl="0" indent="0">
              <a:lnSpc>
                <a:spcPct val="80000"/>
              </a:lnSpc>
              <a:spcBef>
                <a:spcPts val="700"/>
              </a:spcBef>
              <a:buNone/>
            </a:pPr>
            <a:endParaRPr lang="en-GB" sz="3000" dirty="0"/>
          </a:p>
          <a:p>
            <a:pPr marL="0" lvl="0" indent="0">
              <a:lnSpc>
                <a:spcPct val="80000"/>
              </a:lnSpc>
              <a:spcBef>
                <a:spcPts val="700"/>
              </a:spcBef>
              <a:buNone/>
            </a:pPr>
            <a:r>
              <a:rPr lang="en-GB" sz="3000" dirty="0"/>
              <a:t>Cameron, E. &amp; Green, M. (2015) </a:t>
            </a:r>
            <a:r>
              <a:rPr lang="en-GB" sz="3000" u="sng" dirty="0"/>
              <a:t>Making Sense of Change Management</a:t>
            </a:r>
            <a:r>
              <a:rPr lang="en-GB" sz="3000" dirty="0"/>
              <a:t>, 4</a:t>
            </a:r>
            <a:r>
              <a:rPr lang="en-GB" sz="3000" baseline="30000" dirty="0"/>
              <a:t>th</a:t>
            </a:r>
            <a:r>
              <a:rPr lang="en-GB" sz="3000" dirty="0"/>
              <a:t>  edition, London:</a:t>
            </a:r>
          </a:p>
          <a:p>
            <a:pPr marL="0" lvl="0" indent="0">
              <a:lnSpc>
                <a:spcPct val="80000"/>
              </a:lnSpc>
              <a:spcBef>
                <a:spcPts val="700"/>
              </a:spcBef>
              <a:buNone/>
            </a:pPr>
            <a:r>
              <a:rPr lang="en-GB" sz="3000" dirty="0" err="1"/>
              <a:t>Kogan</a:t>
            </a:r>
            <a:r>
              <a:rPr lang="en-GB" sz="3000" dirty="0"/>
              <a:t> Page</a:t>
            </a:r>
          </a:p>
          <a:p>
            <a:pPr marL="0" lvl="0" indent="0">
              <a:lnSpc>
                <a:spcPct val="80000"/>
              </a:lnSpc>
              <a:spcBef>
                <a:spcPts val="700"/>
              </a:spcBef>
              <a:buNone/>
            </a:pPr>
            <a:r>
              <a:rPr lang="en-GB" sz="3000" dirty="0"/>
              <a:t> </a:t>
            </a:r>
          </a:p>
          <a:p>
            <a:pPr marL="0" lvl="0" indent="0">
              <a:lnSpc>
                <a:spcPct val="80000"/>
              </a:lnSpc>
              <a:spcBef>
                <a:spcPts val="700"/>
              </a:spcBef>
              <a:buNone/>
            </a:pPr>
            <a:r>
              <a:rPr lang="en-GB" sz="3000" dirty="0"/>
              <a:t>Saunders, M &amp; Lewis, P (2012) </a:t>
            </a:r>
            <a:r>
              <a:rPr lang="en-GB" sz="3000" u="sng" dirty="0"/>
              <a:t>Doing Research in Business &amp; Management, </a:t>
            </a:r>
            <a:r>
              <a:rPr lang="en-GB" sz="3000" dirty="0"/>
              <a:t>Harlow: Prentice Hall</a:t>
            </a:r>
          </a:p>
          <a:p>
            <a:pPr marL="0" lvl="0" indent="0">
              <a:lnSpc>
                <a:spcPct val="80000"/>
              </a:lnSpc>
              <a:spcBef>
                <a:spcPts val="700"/>
              </a:spcBef>
              <a:buNone/>
            </a:pPr>
            <a:r>
              <a:rPr lang="en-GB" sz="3000" dirty="0"/>
              <a:t> </a:t>
            </a:r>
          </a:p>
          <a:p>
            <a:pPr marL="0" lvl="0" indent="0">
              <a:lnSpc>
                <a:spcPct val="80000"/>
              </a:lnSpc>
              <a:spcBef>
                <a:spcPts val="700"/>
              </a:spcBef>
              <a:buNone/>
            </a:pPr>
            <a:r>
              <a:rPr lang="en-GB" sz="3000" dirty="0"/>
              <a:t>Wickham, L &amp; Wilcock, J (2012) </a:t>
            </a:r>
            <a:r>
              <a:rPr lang="en-GB" sz="3000" u="sng" dirty="0"/>
              <a:t>Management Consulting, </a:t>
            </a:r>
            <a:r>
              <a:rPr lang="en-GB" sz="3000" dirty="0"/>
              <a:t>4</a:t>
            </a:r>
            <a:r>
              <a:rPr lang="en-GB" sz="3000" baseline="30000" dirty="0"/>
              <a:t>th</a:t>
            </a:r>
            <a:r>
              <a:rPr lang="en-GB" sz="3000" dirty="0"/>
              <a:t> edition, Harlow: Pearson</a:t>
            </a:r>
          </a:p>
          <a:p>
            <a:pPr lvl="0">
              <a:lnSpc>
                <a:spcPct val="80000"/>
              </a:lnSpc>
              <a:spcBef>
                <a:spcPts val="700"/>
              </a:spcBef>
            </a:pPr>
            <a:endParaRPr lang="en-GB" sz="30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Slide40">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850108"/>
          </a:xfrm>
        </p:spPr>
        <p:txBody>
          <a:bodyPr anchorCtr="0"/>
          <a:lstStyle/>
          <a:p>
            <a:pPr lvl="0" algn="l"/>
            <a:r>
              <a:rPr lang="en-GB" sz="4000">
                <a:solidFill>
                  <a:srgbClr val="0000FF"/>
                </a:solidFill>
              </a:rPr>
              <a:t>Reading List    </a:t>
            </a:r>
            <a:r>
              <a:rPr lang="en-GB" sz="4000" b="1">
                <a:solidFill>
                  <a:srgbClr val="0000FF"/>
                </a:solidFill>
              </a:rPr>
              <a:t>Background Reading</a:t>
            </a:r>
            <a:r>
              <a:rPr lang="en-GB" sz="4000">
                <a:solidFill>
                  <a:srgbClr val="0000FF"/>
                </a:solidFill>
              </a:rPr>
              <a:t/>
            </a:r>
            <a:br>
              <a:rPr lang="en-GB" sz="4000">
                <a:solidFill>
                  <a:srgbClr val="0000FF"/>
                </a:solidFill>
              </a:rPr>
            </a:br>
            <a:endParaRPr lang="en-GB" sz="4000">
              <a:solidFill>
                <a:srgbClr val="0000FF"/>
              </a:solidFill>
            </a:endParaRPr>
          </a:p>
        </p:txBody>
      </p:sp>
      <p:sp>
        <p:nvSpPr>
          <p:cNvPr id="3" name="Content Placeholder 2"/>
          <p:cNvSpPr txBox="1">
            <a:spLocks noGrp="1"/>
          </p:cNvSpPr>
          <p:nvPr>
            <p:ph idx="1"/>
          </p:nvPr>
        </p:nvSpPr>
        <p:spPr>
          <a:xfrm>
            <a:off x="467541" y="836712"/>
            <a:ext cx="8229600" cy="5289447"/>
          </a:xfrm>
        </p:spPr>
        <p:txBody>
          <a:bodyPr/>
          <a:lstStyle/>
          <a:p>
            <a:pPr marL="0" lvl="0" indent="0">
              <a:lnSpc>
                <a:spcPct val="80000"/>
              </a:lnSpc>
              <a:spcBef>
                <a:spcPts val="400"/>
              </a:spcBef>
              <a:buNone/>
            </a:pPr>
            <a:r>
              <a:rPr lang="en-GB" sz="1500"/>
              <a:t> </a:t>
            </a:r>
          </a:p>
          <a:p>
            <a:pPr marL="0" lvl="0" indent="0">
              <a:lnSpc>
                <a:spcPct val="80000"/>
              </a:lnSpc>
              <a:spcBef>
                <a:spcPts val="400"/>
              </a:spcBef>
              <a:buNone/>
            </a:pPr>
            <a:r>
              <a:rPr lang="en-GB" sz="1500"/>
              <a:t>Baron, A. and Armstrong, M. (2007) </a:t>
            </a:r>
            <a:r>
              <a:rPr lang="en-GB" sz="1500" u="sng"/>
              <a:t>Human capital management</a:t>
            </a:r>
            <a:r>
              <a:rPr lang="en-GB" sz="1500"/>
              <a:t>.  London: Kogan Page.</a:t>
            </a:r>
          </a:p>
          <a:p>
            <a:pPr marL="0" lvl="0" indent="0">
              <a:lnSpc>
                <a:spcPct val="80000"/>
              </a:lnSpc>
              <a:spcBef>
                <a:spcPts val="400"/>
              </a:spcBef>
              <a:buNone/>
            </a:pPr>
            <a:r>
              <a:rPr lang="en-GB" sz="1500"/>
              <a:t> </a:t>
            </a:r>
          </a:p>
          <a:p>
            <a:pPr marL="0" lvl="0" indent="0">
              <a:lnSpc>
                <a:spcPct val="80000"/>
              </a:lnSpc>
              <a:spcBef>
                <a:spcPts val="400"/>
              </a:spcBef>
              <a:buNone/>
            </a:pPr>
            <a:r>
              <a:rPr lang="en-GB" sz="1500"/>
              <a:t>Biggs, D (2010) </a:t>
            </a:r>
            <a:r>
              <a:rPr lang="en-GB" sz="1500" u="sng"/>
              <a:t>Management Consulting: A Guide for Students,</a:t>
            </a:r>
            <a:r>
              <a:rPr lang="en-GB" sz="1500"/>
              <a:t> Andover: Cengage</a:t>
            </a:r>
          </a:p>
          <a:p>
            <a:pPr marL="0" lvl="0" indent="0">
              <a:lnSpc>
                <a:spcPct val="80000"/>
              </a:lnSpc>
              <a:spcBef>
                <a:spcPts val="400"/>
              </a:spcBef>
              <a:buNone/>
            </a:pPr>
            <a:r>
              <a:rPr lang="en-GB" sz="1500"/>
              <a:t> </a:t>
            </a:r>
          </a:p>
          <a:p>
            <a:pPr marL="0" lvl="0" indent="0">
              <a:lnSpc>
                <a:spcPct val="80000"/>
              </a:lnSpc>
              <a:spcBef>
                <a:spcPts val="400"/>
              </a:spcBef>
              <a:buNone/>
            </a:pPr>
            <a:r>
              <a:rPr lang="en-GB" sz="1500"/>
              <a:t>Brierley, E. (2006) </a:t>
            </a:r>
            <a:r>
              <a:rPr lang="en-GB" sz="1500" u="sng"/>
              <a:t>Talent on tap: getting the best from freelancers, interims and consultants</a:t>
            </a:r>
            <a:r>
              <a:rPr lang="en-GB" sz="1500"/>
              <a:t>.  London: Chartered Institute of Personnel and Development.</a:t>
            </a:r>
          </a:p>
          <a:p>
            <a:pPr marL="0" lvl="0" indent="0">
              <a:lnSpc>
                <a:spcPct val="80000"/>
              </a:lnSpc>
              <a:spcBef>
                <a:spcPts val="400"/>
              </a:spcBef>
              <a:buNone/>
            </a:pPr>
            <a:r>
              <a:rPr lang="en-GB" sz="1500"/>
              <a:t> </a:t>
            </a:r>
          </a:p>
          <a:p>
            <a:pPr marL="0" lvl="0" indent="0">
              <a:lnSpc>
                <a:spcPct val="80000"/>
              </a:lnSpc>
              <a:spcBef>
                <a:spcPts val="400"/>
              </a:spcBef>
              <a:buNone/>
            </a:pPr>
            <a:r>
              <a:rPr lang="en-GB" sz="1500"/>
              <a:t>Brown, D, Caldwell, R, &amp; White, K. (2004) </a:t>
            </a:r>
            <a:r>
              <a:rPr lang="en-GB" sz="1500" u="sng"/>
              <a:t>Business partnering: a new direction for HR. A guide</a:t>
            </a:r>
            <a:r>
              <a:rPr lang="en-GB" sz="1500"/>
              <a:t>.  London: CIPD.</a:t>
            </a:r>
          </a:p>
          <a:p>
            <a:pPr marL="0" lvl="0" indent="0">
              <a:lnSpc>
                <a:spcPct val="80000"/>
              </a:lnSpc>
              <a:spcBef>
                <a:spcPts val="400"/>
              </a:spcBef>
              <a:buNone/>
            </a:pPr>
            <a:r>
              <a:rPr lang="en-GB" sz="1500"/>
              <a:t> </a:t>
            </a:r>
          </a:p>
          <a:p>
            <a:pPr marL="0" lvl="0" indent="0">
              <a:lnSpc>
                <a:spcPct val="80000"/>
              </a:lnSpc>
              <a:spcBef>
                <a:spcPts val="400"/>
              </a:spcBef>
              <a:buNone/>
            </a:pPr>
            <a:r>
              <a:rPr lang="en-GB" sz="1500"/>
              <a:t>Burnes, B (2014) </a:t>
            </a:r>
            <a:r>
              <a:rPr lang="en-GB" sz="1500" u="sng"/>
              <a:t>Managing Change</a:t>
            </a:r>
            <a:r>
              <a:rPr lang="en-GB" sz="1500"/>
              <a:t>, 6</a:t>
            </a:r>
            <a:r>
              <a:rPr lang="en-GB" sz="1500" baseline="30000"/>
              <a:t>th</a:t>
            </a:r>
            <a:r>
              <a:rPr lang="en-GB" sz="1500"/>
              <a:t> edition, New York: Prentice Hall</a:t>
            </a:r>
          </a:p>
          <a:p>
            <a:pPr marL="0" lvl="0" indent="0">
              <a:lnSpc>
                <a:spcPct val="80000"/>
              </a:lnSpc>
              <a:spcBef>
                <a:spcPts val="400"/>
              </a:spcBef>
              <a:buNone/>
            </a:pPr>
            <a:r>
              <a:rPr lang="en-GB" sz="1500"/>
              <a:t> </a:t>
            </a:r>
          </a:p>
          <a:p>
            <a:pPr marL="0" lvl="0" indent="0">
              <a:lnSpc>
                <a:spcPct val="80000"/>
              </a:lnSpc>
              <a:spcBef>
                <a:spcPts val="400"/>
              </a:spcBef>
              <a:buNone/>
            </a:pPr>
            <a:r>
              <a:rPr lang="en-GB" sz="1500"/>
              <a:t>Buttrick, R. (2005) </a:t>
            </a:r>
            <a:r>
              <a:rPr lang="en-GB" sz="1500" u="sng"/>
              <a:t>The Project Workout</a:t>
            </a:r>
            <a:r>
              <a:rPr lang="en-GB" sz="1500"/>
              <a:t>, London: Prentice Hall  (ebook on library website)</a:t>
            </a:r>
          </a:p>
          <a:p>
            <a:pPr marL="0" lvl="0" indent="0">
              <a:lnSpc>
                <a:spcPct val="80000"/>
              </a:lnSpc>
              <a:spcBef>
                <a:spcPts val="400"/>
              </a:spcBef>
              <a:buNone/>
            </a:pPr>
            <a:r>
              <a:rPr lang="en-GB" sz="1500"/>
              <a:t> </a:t>
            </a:r>
          </a:p>
          <a:p>
            <a:pPr marL="0" lvl="0" indent="0">
              <a:lnSpc>
                <a:spcPct val="80000"/>
              </a:lnSpc>
              <a:spcBef>
                <a:spcPts val="400"/>
              </a:spcBef>
              <a:buNone/>
            </a:pPr>
            <a:r>
              <a:rPr lang="en-GB" sz="1500"/>
              <a:t>Gardiner, P. (2005) </a:t>
            </a:r>
            <a:r>
              <a:rPr lang="en-GB" sz="1500" u="sng"/>
              <a:t>Project Management:  A Strategic Approach</a:t>
            </a:r>
            <a:r>
              <a:rPr lang="en-GB" sz="1500"/>
              <a:t>, Basingstoke, Palgrave.</a:t>
            </a:r>
          </a:p>
          <a:p>
            <a:pPr marL="0" lvl="0" indent="0">
              <a:lnSpc>
                <a:spcPct val="80000"/>
              </a:lnSpc>
              <a:spcBef>
                <a:spcPts val="400"/>
              </a:spcBef>
              <a:buNone/>
            </a:pPr>
            <a:r>
              <a:rPr lang="en-GB" sz="1500"/>
              <a:t> </a:t>
            </a:r>
          </a:p>
          <a:p>
            <a:pPr marL="0" lvl="0" indent="0">
              <a:lnSpc>
                <a:spcPct val="80000"/>
              </a:lnSpc>
              <a:spcBef>
                <a:spcPts val="400"/>
              </a:spcBef>
              <a:buNone/>
            </a:pPr>
            <a:r>
              <a:rPr lang="en-GB" sz="1500"/>
              <a:t>Johnson, M. (2005) </a:t>
            </a:r>
            <a:r>
              <a:rPr lang="en-GB" sz="1500" u="sng"/>
              <a:t>The Independent Consultant’s Survival Guide</a:t>
            </a:r>
            <a:r>
              <a:rPr lang="en-GB" sz="1500"/>
              <a:t>, London:CIPD.</a:t>
            </a:r>
          </a:p>
          <a:p>
            <a:pPr marL="0" lvl="0" indent="0">
              <a:lnSpc>
                <a:spcPct val="80000"/>
              </a:lnSpc>
              <a:spcBef>
                <a:spcPts val="400"/>
              </a:spcBef>
              <a:buNone/>
            </a:pPr>
            <a:r>
              <a:rPr lang="en-GB" sz="1500"/>
              <a:t> </a:t>
            </a:r>
          </a:p>
          <a:p>
            <a:pPr marL="0" lvl="0" indent="0">
              <a:lnSpc>
                <a:spcPct val="80000"/>
              </a:lnSpc>
              <a:spcBef>
                <a:spcPts val="400"/>
              </a:spcBef>
              <a:buNone/>
            </a:pPr>
            <a:r>
              <a:rPr lang="en-GB" sz="1500"/>
              <a:t>Maylor, H. (2010) </a:t>
            </a:r>
            <a:r>
              <a:rPr lang="en-GB" sz="1500" u="sng"/>
              <a:t>Project Management,</a:t>
            </a:r>
            <a:r>
              <a:rPr lang="en-GB" sz="1500"/>
              <a:t> 4</a:t>
            </a:r>
            <a:r>
              <a:rPr lang="en-GB" sz="1500" baseline="30000"/>
              <a:t>th</a:t>
            </a:r>
            <a:r>
              <a:rPr lang="en-GB" sz="1500"/>
              <a:t> edition, Harlow: Prentice Hall.</a:t>
            </a:r>
          </a:p>
          <a:p>
            <a:pPr marL="0" lvl="0" indent="0">
              <a:lnSpc>
                <a:spcPct val="80000"/>
              </a:lnSpc>
              <a:spcBef>
                <a:spcPts val="400"/>
              </a:spcBef>
              <a:buNone/>
            </a:pPr>
            <a:r>
              <a:rPr lang="en-GB" sz="1500"/>
              <a:t> </a:t>
            </a:r>
          </a:p>
          <a:p>
            <a:pPr marL="0" lvl="0" indent="0">
              <a:lnSpc>
                <a:spcPct val="80000"/>
              </a:lnSpc>
              <a:spcBef>
                <a:spcPts val="400"/>
              </a:spcBef>
              <a:buNone/>
            </a:pPr>
            <a:r>
              <a:rPr lang="en-GB" sz="1500"/>
              <a:t>Newton, R (2010) </a:t>
            </a:r>
            <a:r>
              <a:rPr lang="en-GB" sz="1500" u="sng"/>
              <a:t>The Management Consultant: Mastering the Art of Consultancy,</a:t>
            </a:r>
            <a:r>
              <a:rPr lang="en-GB" sz="1500"/>
              <a:t> Harlow: Pearson </a:t>
            </a:r>
          </a:p>
          <a:p>
            <a:pPr marL="0" lvl="0" indent="0">
              <a:lnSpc>
                <a:spcPct val="80000"/>
              </a:lnSpc>
              <a:spcBef>
                <a:spcPts val="400"/>
              </a:spcBef>
              <a:buNone/>
            </a:pPr>
            <a:endParaRPr lang="en-GB" sz="150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41">
    <p:spTree>
      <p:nvGrpSpPr>
        <p:cNvPr id="1" name=""/>
        <p:cNvGrpSpPr/>
        <p:nvPr/>
      </p:nvGrpSpPr>
      <p:grpSpPr>
        <a:xfrm>
          <a:off x="0" y="0"/>
          <a:ext cx="0" cy="0"/>
          <a:chOff x="0" y="0"/>
          <a:chExt cx="0" cy="0"/>
        </a:xfrm>
      </p:grpSpPr>
      <p:sp>
        <p:nvSpPr>
          <p:cNvPr id="2" name="Title 3"/>
          <p:cNvSpPr txBox="1">
            <a:spLocks noGrp="1"/>
          </p:cNvSpPr>
          <p:nvPr>
            <p:ph type="title"/>
          </p:nvPr>
        </p:nvSpPr>
        <p:spPr/>
        <p:txBody>
          <a:bodyPr anchorCtr="0"/>
          <a:lstStyle/>
          <a:p>
            <a:pPr lvl="0" algn="l"/>
            <a:r>
              <a:rPr lang="en-GB">
                <a:solidFill>
                  <a:srgbClr val="0000FF"/>
                </a:solidFill>
              </a:rPr>
              <a:t>Other useful resources</a:t>
            </a:r>
          </a:p>
        </p:txBody>
      </p:sp>
      <p:sp>
        <p:nvSpPr>
          <p:cNvPr id="3" name="Content Placeholder 1"/>
          <p:cNvSpPr txBox="1">
            <a:spLocks noGrp="1"/>
          </p:cNvSpPr>
          <p:nvPr>
            <p:ph type="body" idx="1"/>
          </p:nvPr>
        </p:nvSpPr>
        <p:spPr>
          <a:xfrm>
            <a:off x="457200" y="1268757"/>
            <a:ext cx="7067132" cy="5040556"/>
          </a:xfrm>
        </p:spPr>
        <p:txBody>
          <a:bodyPr anchor="t"/>
          <a:lstStyle/>
          <a:p>
            <a:pPr marL="342900" lvl="0" indent="-342900">
              <a:lnSpc>
                <a:spcPct val="80000"/>
              </a:lnSpc>
              <a:spcBef>
                <a:spcPts val="500"/>
              </a:spcBef>
            </a:pPr>
            <a:r>
              <a:rPr lang="en-GB" sz="2000" dirty="0"/>
              <a:t> </a:t>
            </a:r>
            <a:endParaRPr lang="en-GB" sz="2000" b="0" dirty="0"/>
          </a:p>
          <a:p>
            <a:pPr marL="342900" lvl="0" indent="-342900">
              <a:lnSpc>
                <a:spcPct val="80000"/>
              </a:lnSpc>
              <a:spcBef>
                <a:spcPts val="700"/>
              </a:spcBef>
            </a:pPr>
            <a:r>
              <a:rPr lang="en-GB" sz="2800" dirty="0"/>
              <a:t>Electronic Journals</a:t>
            </a:r>
            <a:r>
              <a:rPr lang="en-GB" sz="2000" dirty="0"/>
              <a:t> (via library website)</a:t>
            </a:r>
          </a:p>
          <a:p>
            <a:pPr marL="342900" lvl="0" indent="-342900">
              <a:lnSpc>
                <a:spcPct val="80000"/>
              </a:lnSpc>
              <a:spcBef>
                <a:spcPts val="500"/>
              </a:spcBef>
            </a:pPr>
            <a:endParaRPr lang="en-GB" sz="2000" b="0" dirty="0"/>
          </a:p>
          <a:p>
            <a:pPr marL="342900" lvl="0" indent="-342900">
              <a:lnSpc>
                <a:spcPct val="80000"/>
              </a:lnSpc>
              <a:spcBef>
                <a:spcPts val="500"/>
              </a:spcBef>
              <a:buChar char="•"/>
            </a:pPr>
            <a:r>
              <a:rPr lang="en-GB" sz="2000" b="0" dirty="0"/>
              <a:t>British Journal of Management</a:t>
            </a:r>
          </a:p>
          <a:p>
            <a:pPr marL="342900" lvl="0" indent="-342900">
              <a:lnSpc>
                <a:spcPct val="80000"/>
              </a:lnSpc>
              <a:spcBef>
                <a:spcPts val="500"/>
              </a:spcBef>
              <a:buChar char="•"/>
            </a:pPr>
            <a:r>
              <a:rPr lang="en-GB" sz="2000" b="0" dirty="0"/>
              <a:t>Coaching at Work</a:t>
            </a:r>
          </a:p>
          <a:p>
            <a:pPr marL="342900" lvl="0" indent="-342900">
              <a:lnSpc>
                <a:spcPct val="80000"/>
              </a:lnSpc>
              <a:spcBef>
                <a:spcPts val="500"/>
              </a:spcBef>
              <a:buChar char="•"/>
            </a:pPr>
            <a:r>
              <a:rPr lang="en-GB" sz="2000" b="0" dirty="0"/>
              <a:t>Harvard Business Review</a:t>
            </a:r>
          </a:p>
          <a:p>
            <a:pPr marL="342900" lvl="0" indent="-342900">
              <a:lnSpc>
                <a:spcPct val="80000"/>
              </a:lnSpc>
              <a:spcBef>
                <a:spcPts val="500"/>
              </a:spcBef>
              <a:buChar char="•"/>
            </a:pPr>
            <a:r>
              <a:rPr lang="en-GB" sz="2000" b="0" dirty="0"/>
              <a:t>HRM Review</a:t>
            </a:r>
          </a:p>
          <a:p>
            <a:pPr marL="342900" lvl="0" indent="-342900">
              <a:lnSpc>
                <a:spcPct val="80000"/>
              </a:lnSpc>
              <a:spcBef>
                <a:spcPts val="500"/>
              </a:spcBef>
              <a:buChar char="•"/>
            </a:pPr>
            <a:r>
              <a:rPr lang="en-GB" sz="2000" b="0" dirty="0"/>
              <a:t>Human Resource Management Journal</a:t>
            </a:r>
          </a:p>
          <a:p>
            <a:pPr marL="342900" lvl="0" indent="-342900">
              <a:lnSpc>
                <a:spcPct val="80000"/>
              </a:lnSpc>
              <a:spcBef>
                <a:spcPts val="500"/>
              </a:spcBef>
              <a:buChar char="•"/>
            </a:pPr>
            <a:r>
              <a:rPr lang="en-GB" sz="2000" b="0" dirty="0"/>
              <a:t>International Journal of Employment Studies</a:t>
            </a:r>
          </a:p>
          <a:p>
            <a:pPr marL="342900" lvl="0" indent="-342900">
              <a:lnSpc>
                <a:spcPct val="80000"/>
              </a:lnSpc>
              <a:spcBef>
                <a:spcPts val="500"/>
              </a:spcBef>
              <a:buChar char="•"/>
            </a:pPr>
            <a:r>
              <a:rPr lang="en-GB" sz="2000" b="0" dirty="0"/>
              <a:t>Journal of Organisational Behaviour</a:t>
            </a:r>
          </a:p>
          <a:p>
            <a:pPr marL="342900" lvl="0" indent="-342900">
              <a:lnSpc>
                <a:spcPct val="80000"/>
              </a:lnSpc>
              <a:spcBef>
                <a:spcPts val="500"/>
              </a:spcBef>
              <a:buChar char="•"/>
            </a:pPr>
            <a:r>
              <a:rPr lang="en-GB" sz="2000" b="0" dirty="0"/>
              <a:t>Management Today</a:t>
            </a:r>
          </a:p>
          <a:p>
            <a:pPr marL="342900" lvl="0" indent="-342900">
              <a:lnSpc>
                <a:spcPct val="80000"/>
              </a:lnSpc>
              <a:spcBef>
                <a:spcPts val="500"/>
              </a:spcBef>
              <a:buChar char="•"/>
            </a:pPr>
            <a:r>
              <a:rPr lang="en-GB" sz="2000" b="0" dirty="0"/>
              <a:t>People and Strategy: Journal of the HR Planning Society</a:t>
            </a:r>
          </a:p>
          <a:p>
            <a:pPr marL="342900" lvl="0" indent="-342900">
              <a:lnSpc>
                <a:spcPct val="80000"/>
              </a:lnSpc>
              <a:spcBef>
                <a:spcPts val="500"/>
              </a:spcBef>
              <a:buChar char="•"/>
            </a:pPr>
            <a:r>
              <a:rPr lang="en-GB" sz="2000" b="0" dirty="0"/>
              <a:t>People Management Magazine</a:t>
            </a:r>
          </a:p>
          <a:p>
            <a:pPr marL="342900" lvl="0" indent="-342900">
              <a:lnSpc>
                <a:spcPct val="80000"/>
              </a:lnSpc>
              <a:spcBef>
                <a:spcPts val="500"/>
              </a:spcBef>
              <a:buChar char="•"/>
            </a:pPr>
            <a:r>
              <a:rPr lang="en-GB" sz="2000" b="0" dirty="0"/>
              <a:t>Public Personnel Management</a:t>
            </a:r>
          </a:p>
          <a:p>
            <a:pPr marL="342900" lvl="0" indent="-342900">
              <a:lnSpc>
                <a:spcPct val="80000"/>
              </a:lnSpc>
              <a:spcBef>
                <a:spcPts val="500"/>
              </a:spcBef>
              <a:buChar char="•"/>
            </a:pPr>
            <a:r>
              <a:rPr lang="en-GB" sz="2000" b="0" dirty="0"/>
              <a:t>Strategic HR Review</a:t>
            </a:r>
          </a:p>
          <a:p>
            <a:pPr marL="342900" lvl="0" indent="-342900">
              <a:lnSpc>
                <a:spcPct val="80000"/>
              </a:lnSpc>
              <a:spcBef>
                <a:spcPts val="500"/>
              </a:spcBef>
              <a:buChar char="•"/>
            </a:pPr>
            <a:r>
              <a:rPr lang="en-GB" sz="2000" b="0" dirty="0"/>
              <a:t>Work Employment and Society</a:t>
            </a:r>
          </a:p>
          <a:p>
            <a:pPr marL="342900" lvl="0" indent="-342900">
              <a:lnSpc>
                <a:spcPct val="80000"/>
              </a:lnSpc>
              <a:spcBef>
                <a:spcPts val="500"/>
              </a:spcBef>
              <a:buChar char="•"/>
            </a:pPr>
            <a:endParaRPr lang="en-GB" sz="2000" b="0" dirty="0"/>
          </a:p>
          <a:p>
            <a:pPr marL="342900" lvl="0" indent="-342900">
              <a:lnSpc>
                <a:spcPct val="80000"/>
              </a:lnSpc>
              <a:spcBef>
                <a:spcPts val="500"/>
              </a:spcBef>
              <a:buChar char="•"/>
            </a:pPr>
            <a:endParaRPr lang="en-GB" sz="2000" b="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Slide42">
    <p:spTree>
      <p:nvGrpSpPr>
        <p:cNvPr id="1" name=""/>
        <p:cNvGrpSpPr/>
        <p:nvPr/>
      </p:nvGrpSpPr>
      <p:grpSpPr>
        <a:xfrm>
          <a:off x="0" y="0"/>
          <a:ext cx="0" cy="0"/>
          <a:chOff x="0" y="0"/>
          <a:chExt cx="0" cy="0"/>
        </a:xfrm>
      </p:grpSpPr>
      <p:sp>
        <p:nvSpPr>
          <p:cNvPr id="2" name="Title 3"/>
          <p:cNvSpPr txBox="1">
            <a:spLocks noGrp="1"/>
          </p:cNvSpPr>
          <p:nvPr>
            <p:ph type="title"/>
          </p:nvPr>
        </p:nvSpPr>
        <p:spPr/>
        <p:txBody>
          <a:bodyPr anchorCtr="0"/>
          <a:lstStyle/>
          <a:p>
            <a:pPr lvl="0" algn="l"/>
            <a:r>
              <a:rPr lang="en-GB">
                <a:solidFill>
                  <a:srgbClr val="0000FF"/>
                </a:solidFill>
              </a:rPr>
              <a:t>Other useful resources</a:t>
            </a:r>
          </a:p>
        </p:txBody>
      </p:sp>
      <p:sp>
        <p:nvSpPr>
          <p:cNvPr id="3" name="Content Placeholder 1"/>
          <p:cNvSpPr txBox="1">
            <a:spLocks noGrp="1"/>
          </p:cNvSpPr>
          <p:nvPr>
            <p:ph type="body" idx="1"/>
          </p:nvPr>
        </p:nvSpPr>
        <p:spPr>
          <a:xfrm>
            <a:off x="457200" y="1268757"/>
            <a:ext cx="802431" cy="5040556"/>
          </a:xfrm>
        </p:spPr>
        <p:txBody>
          <a:bodyPr anchor="t"/>
          <a:lstStyle/>
          <a:p>
            <a:pPr marL="342900" lvl="0" indent="-342900"/>
            <a:r>
              <a:rPr lang="en-GB"/>
              <a:t> </a:t>
            </a:r>
            <a:endParaRPr lang="en-GB" b="0"/>
          </a:p>
          <a:p>
            <a:pPr marL="342900" lvl="0" indent="-342900">
              <a:buChar char="•"/>
            </a:pPr>
            <a:endParaRPr lang="en-GB" b="0"/>
          </a:p>
          <a:p>
            <a:pPr marL="342900" lvl="0" indent="-342900">
              <a:buChar char="•"/>
            </a:pPr>
            <a:endParaRPr lang="en-GB" b="0"/>
          </a:p>
        </p:txBody>
      </p:sp>
      <p:sp>
        <p:nvSpPr>
          <p:cNvPr id="4" name="Content Placeholder 6"/>
          <p:cNvSpPr txBox="1">
            <a:spLocks noGrp="1"/>
          </p:cNvSpPr>
          <p:nvPr>
            <p:ph type="body" idx="3"/>
          </p:nvPr>
        </p:nvSpPr>
        <p:spPr>
          <a:xfrm>
            <a:off x="539552" y="1268760"/>
            <a:ext cx="6779096" cy="4713384"/>
          </a:xfrm>
        </p:spPr>
        <p:txBody>
          <a:bodyPr anchor="t"/>
          <a:lstStyle/>
          <a:p>
            <a:pPr marL="342900" lvl="0" indent="-342900"/>
            <a:r>
              <a:rPr lang="en-GB" sz="2300" dirty="0"/>
              <a:t>Useful Websites:</a:t>
            </a:r>
          </a:p>
          <a:p>
            <a:pPr marL="342900" lvl="0" indent="-342900"/>
            <a:endParaRPr lang="en-GB" sz="2300" dirty="0"/>
          </a:p>
          <a:p>
            <a:pPr marL="342900" lvl="0" indent="-342900">
              <a:spcBef>
                <a:spcPts val="500"/>
              </a:spcBef>
              <a:buChar char="•"/>
            </a:pPr>
            <a:r>
              <a:rPr lang="en-GB" sz="2000" b="0" dirty="0"/>
              <a:t>Project Management Institute  </a:t>
            </a:r>
            <a:r>
              <a:rPr lang="en-GB" sz="2000" b="0" u="sng" dirty="0">
                <a:hlinkClick r:id="rId3"/>
              </a:rPr>
              <a:t>www.pmi.org/uk</a:t>
            </a:r>
            <a:endParaRPr lang="en-GB" sz="2000" b="0" dirty="0"/>
          </a:p>
          <a:p>
            <a:pPr marL="342900" lvl="0" indent="-342900">
              <a:spcBef>
                <a:spcPts val="500"/>
              </a:spcBef>
              <a:buChar char="•"/>
            </a:pPr>
            <a:r>
              <a:rPr lang="en-GB" sz="2000" b="0" dirty="0"/>
              <a:t>Chartered Management Institute   </a:t>
            </a:r>
            <a:r>
              <a:rPr lang="en-GB" sz="2000" b="0" u="sng" dirty="0">
                <a:hlinkClick r:id="rId4"/>
              </a:rPr>
              <a:t>www.cmi.org.uk</a:t>
            </a:r>
            <a:endParaRPr lang="en-GB" sz="2000" b="0" dirty="0"/>
          </a:p>
          <a:p>
            <a:pPr marL="342900" lvl="0" indent="-342900">
              <a:spcBef>
                <a:spcPts val="500"/>
              </a:spcBef>
              <a:buChar char="•"/>
            </a:pPr>
            <a:r>
              <a:rPr lang="en-GB" sz="2000" b="0" dirty="0"/>
              <a:t>Chartered Institute of Personnel and Development   </a:t>
            </a:r>
            <a:r>
              <a:rPr lang="en-GB" sz="2000" b="0" u="sng" dirty="0">
                <a:hlinkClick r:id="rId5"/>
              </a:rPr>
              <a:t>www.cipd.co.uk</a:t>
            </a:r>
            <a:endParaRPr lang="en-GB" sz="2000" b="0" dirty="0"/>
          </a:p>
          <a:p>
            <a:pPr marL="342900" lvl="0" indent="-342900">
              <a:spcBef>
                <a:spcPts val="500"/>
              </a:spcBef>
              <a:buChar char="•"/>
            </a:pPr>
            <a:r>
              <a:rPr lang="en-GB" sz="2000" b="0" dirty="0"/>
              <a:t> Management Consultancies Association  </a:t>
            </a:r>
            <a:r>
              <a:rPr lang="en-GB" sz="2000" b="0" u="sng" dirty="0">
                <a:hlinkClick r:id="rId6"/>
              </a:rPr>
              <a:t>www.mca.org.uk</a:t>
            </a:r>
            <a:r>
              <a:rPr lang="en-GB" sz="2000" b="0" dirty="0"/>
              <a:t> </a:t>
            </a:r>
          </a:p>
          <a:p>
            <a:pPr marL="342900" lvl="0" indent="-342900">
              <a:spcBef>
                <a:spcPts val="500"/>
              </a:spcBef>
              <a:buChar char="•"/>
            </a:pPr>
            <a:r>
              <a:rPr lang="en-GB" sz="2000" b="0" u="sng" dirty="0">
                <a:hlinkClick r:id="rId7"/>
              </a:rPr>
              <a:t>www.mckinsey.com</a:t>
            </a:r>
            <a:endParaRPr lang="en-GB" sz="2000" b="0" dirty="0"/>
          </a:p>
          <a:p>
            <a:pPr marL="342900" lvl="0" indent="-342900">
              <a:spcBef>
                <a:spcPts val="500"/>
              </a:spcBef>
              <a:buChar char="•"/>
            </a:pPr>
            <a:r>
              <a:rPr lang="en-GB" sz="2000" b="0" dirty="0"/>
              <a:t> Institute of Consulting  </a:t>
            </a:r>
            <a:r>
              <a:rPr lang="en-GB" sz="2000" b="0" u="sng" dirty="0">
                <a:hlinkClick r:id="rId8"/>
              </a:rPr>
              <a:t>www.iconsulting.org.uk</a:t>
            </a:r>
            <a:r>
              <a:rPr lang="en-GB" sz="2000" b="0" dirty="0"/>
              <a:t> </a:t>
            </a:r>
          </a:p>
          <a:p>
            <a:pPr marL="342900" lvl="0" indent="-342900">
              <a:spcBef>
                <a:spcPts val="500"/>
              </a:spcBef>
              <a:buChar char="•"/>
            </a:pPr>
            <a:r>
              <a:rPr lang="en-GB" sz="2000" b="0" dirty="0"/>
              <a:t> </a:t>
            </a:r>
            <a:r>
              <a:rPr lang="en-GB" sz="2000" b="0" u="sng" dirty="0">
                <a:hlinkClick r:id="rId9"/>
              </a:rPr>
              <a:t>www.pwc.co.uk</a:t>
            </a:r>
            <a:r>
              <a:rPr lang="en-GB" sz="2000" b="0" dirty="0"/>
              <a:t> ;  </a:t>
            </a:r>
            <a:r>
              <a:rPr lang="en-GB" sz="2000" b="0" u="sng" dirty="0">
                <a:hlinkClick r:id="rId10"/>
              </a:rPr>
              <a:t>www.accenture.com</a:t>
            </a:r>
            <a:r>
              <a:rPr lang="en-GB" sz="2000" b="0" dirty="0"/>
              <a:t> ;      </a:t>
            </a:r>
            <a:r>
              <a:rPr lang="en-GB" sz="2000" b="0" u="sng" dirty="0">
                <a:hlinkClick r:id="rId11"/>
              </a:rPr>
              <a:t>www.deloitte.com</a:t>
            </a:r>
            <a:r>
              <a:rPr lang="en-GB" sz="2000" b="0" dirty="0"/>
              <a:t> </a:t>
            </a:r>
          </a:p>
          <a:p>
            <a:pPr marL="342900" lvl="0" indent="-342900">
              <a:spcBef>
                <a:spcPts val="500"/>
              </a:spcBef>
            </a:pPr>
            <a:endParaRPr lang="en-GB" sz="2000" dirty="0"/>
          </a:p>
          <a:p>
            <a:pPr marL="342900" lvl="0" indent="-342900">
              <a:spcBef>
                <a:spcPts val="500"/>
              </a:spcBef>
            </a:pPr>
            <a:endParaRPr lang="en-GB" sz="2000" b="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Slide43">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457200" y="1412775"/>
            <a:ext cx="8229600" cy="4713384"/>
          </a:xfrm>
        </p:spPr>
        <p:txBody>
          <a:bodyPr/>
          <a:lstStyle/>
          <a:p>
            <a:pPr lvl="0">
              <a:lnSpc>
                <a:spcPct val="80000"/>
              </a:lnSpc>
              <a:spcBef>
                <a:spcPts val="600"/>
              </a:spcBef>
            </a:pPr>
            <a:r>
              <a:rPr lang="en-GB" sz="2500" dirty="0" smtClean="0"/>
              <a:t>Weekly Attendance </a:t>
            </a:r>
            <a:r>
              <a:rPr lang="en-GB" sz="2500" dirty="0"/>
              <a:t>at lectures and </a:t>
            </a:r>
            <a:r>
              <a:rPr lang="en-GB" sz="2500" dirty="0" smtClean="0"/>
              <a:t>tutorials is vital</a:t>
            </a:r>
            <a:endParaRPr lang="en-GB" sz="2500" dirty="0"/>
          </a:p>
          <a:p>
            <a:pPr lvl="0">
              <a:lnSpc>
                <a:spcPct val="80000"/>
              </a:lnSpc>
              <a:spcBef>
                <a:spcPts val="600"/>
              </a:spcBef>
            </a:pPr>
            <a:r>
              <a:rPr lang="en-GB" sz="2500" dirty="0"/>
              <a:t>Enthusiastic participation, interaction and teamwork</a:t>
            </a:r>
          </a:p>
          <a:p>
            <a:pPr lvl="0">
              <a:lnSpc>
                <a:spcPct val="80000"/>
              </a:lnSpc>
              <a:spcBef>
                <a:spcPts val="600"/>
              </a:spcBef>
            </a:pPr>
            <a:r>
              <a:rPr lang="en-GB" sz="2500" dirty="0"/>
              <a:t>Student engagement with the module</a:t>
            </a:r>
          </a:p>
          <a:p>
            <a:pPr lvl="0">
              <a:lnSpc>
                <a:spcPct val="80000"/>
              </a:lnSpc>
              <a:spcBef>
                <a:spcPts val="600"/>
              </a:spcBef>
            </a:pPr>
            <a:r>
              <a:rPr lang="en-GB" sz="2500" dirty="0"/>
              <a:t>Mutual support and encouragement </a:t>
            </a:r>
          </a:p>
          <a:p>
            <a:pPr lvl="0">
              <a:lnSpc>
                <a:spcPct val="80000"/>
              </a:lnSpc>
              <a:spcBef>
                <a:spcPts val="600"/>
              </a:spcBef>
            </a:pPr>
            <a:r>
              <a:rPr lang="en-GB" sz="2500" dirty="0"/>
              <a:t>Adherence to classroom etiquette </a:t>
            </a:r>
          </a:p>
          <a:p>
            <a:pPr lvl="0">
              <a:lnSpc>
                <a:spcPct val="80000"/>
              </a:lnSpc>
              <a:spcBef>
                <a:spcPts val="600"/>
              </a:spcBef>
            </a:pPr>
            <a:r>
              <a:rPr lang="en-GB" sz="2500" dirty="0"/>
              <a:t>Independent reading and study above and beyond course notes and recommended texts</a:t>
            </a:r>
          </a:p>
          <a:p>
            <a:pPr lvl="0">
              <a:lnSpc>
                <a:spcPct val="80000"/>
              </a:lnSpc>
              <a:spcBef>
                <a:spcPts val="600"/>
              </a:spcBef>
            </a:pPr>
            <a:r>
              <a:rPr lang="en-GB" sz="2500" dirty="0"/>
              <a:t>Positive engagement with external organisations</a:t>
            </a:r>
          </a:p>
          <a:p>
            <a:pPr lvl="0">
              <a:lnSpc>
                <a:spcPct val="80000"/>
              </a:lnSpc>
              <a:spcBef>
                <a:spcPts val="600"/>
              </a:spcBef>
            </a:pPr>
            <a:r>
              <a:rPr lang="en-GB" sz="2500" dirty="0"/>
              <a:t>Delivery of work in line with deadlines</a:t>
            </a:r>
          </a:p>
          <a:p>
            <a:pPr lvl="0">
              <a:lnSpc>
                <a:spcPct val="80000"/>
              </a:lnSpc>
              <a:spcBef>
                <a:spcPts val="600"/>
              </a:spcBef>
            </a:pPr>
            <a:r>
              <a:rPr lang="en-GB" sz="2500" dirty="0"/>
              <a:t>Continuous dialogue on any issues of concern</a:t>
            </a:r>
          </a:p>
          <a:p>
            <a:pPr lvl="0">
              <a:lnSpc>
                <a:spcPct val="80000"/>
              </a:lnSpc>
              <a:spcBef>
                <a:spcPts val="1100"/>
              </a:spcBef>
            </a:pPr>
            <a:r>
              <a:rPr lang="en-GB" sz="2500" b="1" dirty="0"/>
              <a:t>That will make you successful!    </a:t>
            </a:r>
            <a:r>
              <a:rPr lang="en-GB" sz="4700" b="1" dirty="0">
                <a:latin typeface="Wingdings" pitchFamily="2"/>
              </a:rPr>
              <a:t></a:t>
            </a:r>
            <a:endParaRPr lang="en-GB" sz="4700" b="1" dirty="0"/>
          </a:p>
        </p:txBody>
      </p:sp>
      <p:sp>
        <p:nvSpPr>
          <p:cNvPr id="3" name="Title 1"/>
          <p:cNvSpPr txBox="1">
            <a:spLocks noGrp="1"/>
          </p:cNvSpPr>
          <p:nvPr>
            <p:ph type="title"/>
          </p:nvPr>
        </p:nvSpPr>
        <p:spPr/>
        <p:txBody>
          <a:bodyPr anchorCtr="0"/>
          <a:lstStyle/>
          <a:p>
            <a:pPr lvl="0" algn="l"/>
            <a:r>
              <a:rPr lang="en-GB" sz="4000" b="1">
                <a:solidFill>
                  <a:srgbClr val="0000FF"/>
                </a:solidFill>
              </a:rPr>
              <a:t>My expectations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p:cTn id="5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p:cTn id="61"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62"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name="Slide44">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sz="4000" b="1">
                <a:solidFill>
                  <a:srgbClr val="0000FF"/>
                </a:solidFill>
              </a:rPr>
              <a:t>Your Expectations?</a:t>
            </a:r>
          </a:p>
        </p:txBody>
      </p:sp>
      <p:pic>
        <p:nvPicPr>
          <p:cNvPr id="3" name="Picture 6" descr="C:\Users\sam\AppData\Local\Microsoft\Windows\Temporary Internet Files\Content.IE5\36XT86NF\MC900196532[1].wmf"/>
          <p:cNvPicPr>
            <a:picLocks noChangeAspect="1"/>
          </p:cNvPicPr>
          <p:nvPr/>
        </p:nvPicPr>
        <p:blipFill>
          <a:blip r:embed="rId3"/>
          <a:srcRect/>
          <a:stretch>
            <a:fillRect/>
          </a:stretch>
        </p:blipFill>
        <p:spPr>
          <a:xfrm>
            <a:off x="3707901" y="2492892"/>
            <a:ext cx="1812340" cy="1814169"/>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name="Slide53">
    <p:spTree>
      <p:nvGrpSpPr>
        <p:cNvPr id="1" name=""/>
        <p:cNvGrpSpPr/>
        <p:nvPr/>
      </p:nvGrpSpPr>
      <p:grpSpPr>
        <a:xfrm>
          <a:off x="0" y="0"/>
          <a:ext cx="0" cy="0"/>
          <a:chOff x="0" y="0"/>
          <a:chExt cx="0" cy="0"/>
        </a:xfrm>
      </p:grpSpPr>
      <p:pic>
        <p:nvPicPr>
          <p:cNvPr id="2" name="Picture 2" descr="http://www.torbenrick.eu/blog/wp-content/gallery/change/change-road-2.jpg"/>
          <p:cNvPicPr>
            <a:picLocks noChangeAspect="1"/>
          </p:cNvPicPr>
          <p:nvPr/>
        </p:nvPicPr>
        <p:blipFill>
          <a:blip r:embed="rId3"/>
          <a:srcRect/>
          <a:stretch>
            <a:fillRect/>
          </a:stretch>
        </p:blipFill>
        <p:spPr>
          <a:xfrm>
            <a:off x="0" y="0"/>
            <a:ext cx="9144000" cy="6858000"/>
          </a:xfrm>
          <a:prstGeom prst="rect">
            <a:avLst/>
          </a:prstGeom>
          <a:noFill/>
          <a:ln>
            <a:noFill/>
          </a:ln>
        </p:spPr>
      </p:pic>
      <p:sp>
        <p:nvSpPr>
          <p:cNvPr id="4" name="Title 2"/>
          <p:cNvSpPr txBox="1">
            <a:spLocks/>
          </p:cNvSpPr>
          <p:nvPr/>
        </p:nvSpPr>
        <p:spPr>
          <a:xfrm>
            <a:off x="611560" y="134888"/>
            <a:ext cx="8229600" cy="1143000"/>
          </a:xfrm>
          <a:prstGeom prst="rect">
            <a:avLst/>
          </a:prstGeom>
        </p:spPr>
        <p:txBody>
          <a:bodyPr/>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defRPr>
            </a:lvl1pPr>
          </a:lstStyle>
          <a:p>
            <a:r>
              <a:rPr lang="en-GB" dirty="0" smtClean="0"/>
              <a:t>Questions</a:t>
            </a:r>
            <a:endParaRPr lang="en-GB" dirty="0"/>
          </a:p>
        </p:txBody>
      </p:sp>
      <p:pic>
        <p:nvPicPr>
          <p:cNvPr id="5" name="Content Placeholder 2"/>
          <p:cNvPicPr>
            <a:picLocks noChangeAspect="1"/>
          </p:cNvPicPr>
          <p:nvPr/>
        </p:nvPicPr>
        <p:blipFill>
          <a:blip r:embed="rId4"/>
          <a:srcRect/>
          <a:stretch>
            <a:fillRect/>
          </a:stretch>
        </p:blipFill>
        <p:spPr>
          <a:xfrm>
            <a:off x="827584" y="1586141"/>
            <a:ext cx="2952378" cy="3685717"/>
          </a:xfrm>
          <a:prstGeom prst="rect">
            <a:avLst/>
          </a:prstGeom>
        </p:spPr>
      </p:pic>
      <p:sp>
        <p:nvSpPr>
          <p:cNvPr id="6" name="TextBox 1"/>
          <p:cNvSpPr txBox="1"/>
          <p:nvPr/>
        </p:nvSpPr>
        <p:spPr>
          <a:xfrm>
            <a:off x="251516" y="6021297"/>
            <a:ext cx="6586807" cy="646334"/>
          </a:xfrm>
          <a:prstGeom prst="rect">
            <a:avLst/>
          </a:prstGeom>
          <a:noFill/>
          <a:ln>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000000"/>
                </a:solidFill>
                <a:uFillTx/>
                <a:latin typeface="Calibri"/>
              </a:rPr>
              <a:t>What would you like to research?</a:t>
            </a:r>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382</TotalTime>
  <Words>926</Words>
  <Application>Microsoft Office PowerPoint</Application>
  <PresentationFormat>On-screen Show (4:3)</PresentationFormat>
  <Paragraphs>225</Paragraphs>
  <Slides>29</Slides>
  <Notes>28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Calibri</vt:lpstr>
      <vt:lpstr>Wingdings</vt:lpstr>
      <vt:lpstr>Office Theme</vt:lpstr>
      <vt:lpstr>Organisational Consultancy  “Life is one big project. The trick is managing it.” (Anon.)  </vt:lpstr>
      <vt:lpstr>Teaching Team</vt:lpstr>
      <vt:lpstr>PowerPoint Presentation</vt:lpstr>
      <vt:lpstr>The Module Organisational Consultancy </vt:lpstr>
      <vt:lpstr>Today’s Objectives</vt:lpstr>
      <vt:lpstr>A typical consultant at work?</vt:lpstr>
      <vt:lpstr>PowerPoint Presentation</vt:lpstr>
      <vt:lpstr>Module Aims:</vt:lpstr>
      <vt:lpstr>Module Aims</vt:lpstr>
      <vt:lpstr>PowerPoint Presentation</vt:lpstr>
      <vt:lpstr>What you have to do</vt:lpstr>
      <vt:lpstr>Assessment Process </vt:lpstr>
      <vt:lpstr>Module Assessment Deadlines</vt:lpstr>
      <vt:lpstr>Choices open to participants</vt:lpstr>
      <vt:lpstr>What we do</vt:lpstr>
      <vt:lpstr>Definition</vt:lpstr>
      <vt:lpstr>PowerPoint Presentation</vt:lpstr>
      <vt:lpstr>Management Consultant</vt:lpstr>
      <vt:lpstr>PowerPoint Presentation</vt:lpstr>
      <vt:lpstr>Organisations</vt:lpstr>
      <vt:lpstr>How will learning about organisational consultancy benefit you?</vt:lpstr>
      <vt:lpstr>Teaching Strategies</vt:lpstr>
      <vt:lpstr>Reading List      Essential Texts </vt:lpstr>
      <vt:lpstr>Reading List    Background Reading </vt:lpstr>
      <vt:lpstr>Other useful resources</vt:lpstr>
      <vt:lpstr>Other useful resources</vt:lpstr>
      <vt:lpstr>My expectations</vt:lpstr>
      <vt:lpstr>Your Expectations?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Organisational Consultancy  “Life is one big project. The trick is managing it.” (Anon.)</dc:title>
  <dc:creator>Administrator</dc:creator>
  <cp:lastModifiedBy>L0237_User</cp:lastModifiedBy>
  <cp:revision>38</cp:revision>
  <cp:lastPrinted>2016-01-18T16:22:36Z</cp:lastPrinted>
  <dcterms:created xsi:type="dcterms:W3CDTF">2015-12-07T13:22:49Z</dcterms:created>
  <dcterms:modified xsi:type="dcterms:W3CDTF">2017-09-28T21:28:43Z</dcterms:modified>
</cp:coreProperties>
</file>