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33"/>
  </p:notesMasterIdLst>
  <p:sldIdLst>
    <p:sldId id="719" r:id="rId7"/>
    <p:sldId id="856" r:id="rId8"/>
    <p:sldId id="534" r:id="rId9"/>
    <p:sldId id="484" r:id="rId10"/>
    <p:sldId id="536" r:id="rId11"/>
    <p:sldId id="537" r:id="rId12"/>
    <p:sldId id="538" r:id="rId13"/>
    <p:sldId id="539" r:id="rId14"/>
    <p:sldId id="541" r:id="rId15"/>
    <p:sldId id="540" r:id="rId16"/>
    <p:sldId id="542" r:id="rId17"/>
    <p:sldId id="543" r:id="rId18"/>
    <p:sldId id="492" r:id="rId19"/>
    <p:sldId id="506" r:id="rId20"/>
    <p:sldId id="548" r:id="rId21"/>
    <p:sldId id="546" r:id="rId22"/>
    <p:sldId id="547" r:id="rId23"/>
    <p:sldId id="549" r:id="rId24"/>
    <p:sldId id="592" r:id="rId25"/>
    <p:sldId id="550" r:id="rId26"/>
    <p:sldId id="591" r:id="rId27"/>
    <p:sldId id="551" r:id="rId28"/>
    <p:sldId id="553" r:id="rId29"/>
    <p:sldId id="555" r:id="rId30"/>
    <p:sldId id="747" r:id="rId31"/>
    <p:sldId id="721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CEDBA3-3481-4BB4-8EE2-C03A35844A19}" v="1" dt="2026-04-27T09:41:27.3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82"/>
    <p:restoredTop sz="77253"/>
  </p:normalViewPr>
  <p:slideViewPr>
    <p:cSldViewPr snapToGrid="0">
      <p:cViewPr varScale="1">
        <p:scale>
          <a:sx n="75" d="100"/>
          <a:sy n="75" d="100"/>
        </p:scale>
        <p:origin x="1037" y="2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microsoft.com/office/2015/10/relationships/revisionInfo" Target="revisionInfo.xml"/><Relationship Id="rId21" Type="http://schemas.openxmlformats.org/officeDocument/2006/relationships/slide" Target="slides/slide15.xml"/><Relationship Id="rId34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viewProps" Target="view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3FBC77E1-FE42-4F9E-B4B2-3759F3328945}"/>
    <pc:docChg chg="custSel addSld delSld modSld">
      <pc:chgData name="Stalin Jacob Wilson Packia Dhas" userId="050d7d71-3621-4503-95e8-1c9a9d962492" providerId="ADAL" clId="{3FBC77E1-FE42-4F9E-B4B2-3759F3328945}" dt="2026-04-27T09:53:40.778" v="69" actId="404"/>
      <pc:docMkLst>
        <pc:docMk/>
      </pc:docMkLst>
      <pc:sldChg chg="modSp mod">
        <pc:chgData name="Stalin Jacob Wilson Packia Dhas" userId="050d7d71-3621-4503-95e8-1c9a9d962492" providerId="ADAL" clId="{3FBC77E1-FE42-4F9E-B4B2-3759F3328945}" dt="2026-04-27T09:49:42.762" v="66" actId="1076"/>
        <pc:sldMkLst>
          <pc:docMk/>
          <pc:sldMk cId="2018811882" sldId="534"/>
        </pc:sldMkLst>
        <pc:spChg chg="mod">
          <ac:chgData name="Stalin Jacob Wilson Packia Dhas" userId="050d7d71-3621-4503-95e8-1c9a9d962492" providerId="ADAL" clId="{3FBC77E1-FE42-4F9E-B4B2-3759F3328945}" dt="2026-04-27T09:49:42.762" v="66" actId="1076"/>
          <ac:spMkLst>
            <pc:docMk/>
            <pc:sldMk cId="2018811882" sldId="534"/>
            <ac:spMk id="2" creationId="{477A1786-06C6-E499-FF21-400A25E5F9D3}"/>
          </ac:spMkLst>
        </pc:spChg>
      </pc:sldChg>
      <pc:sldChg chg="modSp mod">
        <pc:chgData name="Stalin Jacob Wilson Packia Dhas" userId="050d7d71-3621-4503-95e8-1c9a9d962492" providerId="ADAL" clId="{3FBC77E1-FE42-4F9E-B4B2-3759F3328945}" dt="2026-04-27T09:16:43.735" v="2" actId="20577"/>
        <pc:sldMkLst>
          <pc:docMk/>
          <pc:sldMk cId="2823804197" sldId="536"/>
        </pc:sldMkLst>
        <pc:spChg chg="mod">
          <ac:chgData name="Stalin Jacob Wilson Packia Dhas" userId="050d7d71-3621-4503-95e8-1c9a9d962492" providerId="ADAL" clId="{3FBC77E1-FE42-4F9E-B4B2-3759F3328945}" dt="2026-04-27T09:16:43.735" v="2" actId="20577"/>
          <ac:spMkLst>
            <pc:docMk/>
            <pc:sldMk cId="2823804197" sldId="536"/>
            <ac:spMk id="3" creationId="{00000000-0000-0000-0000-000000000000}"/>
          </ac:spMkLst>
        </pc:spChg>
      </pc:sldChg>
      <pc:sldChg chg="modSp mod">
        <pc:chgData name="Stalin Jacob Wilson Packia Dhas" userId="050d7d71-3621-4503-95e8-1c9a9d962492" providerId="ADAL" clId="{3FBC77E1-FE42-4F9E-B4B2-3759F3328945}" dt="2026-04-27T09:27:23.142" v="3" actId="20577"/>
        <pc:sldMkLst>
          <pc:docMk/>
          <pc:sldMk cId="4293726031" sldId="537"/>
        </pc:sldMkLst>
        <pc:spChg chg="mod">
          <ac:chgData name="Stalin Jacob Wilson Packia Dhas" userId="050d7d71-3621-4503-95e8-1c9a9d962492" providerId="ADAL" clId="{3FBC77E1-FE42-4F9E-B4B2-3759F3328945}" dt="2026-04-27T09:27:23.142" v="3" actId="20577"/>
          <ac:spMkLst>
            <pc:docMk/>
            <pc:sldMk cId="4293726031" sldId="537"/>
            <ac:spMk id="3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3FBC77E1-FE42-4F9E-B4B2-3759F3328945}" dt="2026-04-27T09:41:50.759" v="65" actId="14100"/>
        <pc:sldMkLst>
          <pc:docMk/>
          <pc:sldMk cId="4282769191" sldId="747"/>
        </pc:sldMkLst>
        <pc:spChg chg="mod">
          <ac:chgData name="Stalin Jacob Wilson Packia Dhas" userId="050d7d71-3621-4503-95e8-1c9a9d962492" providerId="ADAL" clId="{3FBC77E1-FE42-4F9E-B4B2-3759F3328945}" dt="2026-04-27T09:41:50.759" v="65" actId="14100"/>
          <ac:spMkLst>
            <pc:docMk/>
            <pc:sldMk cId="4282769191" sldId="747"/>
            <ac:spMk id="4" creationId="{E6CD9E1A-9F11-733F-03D1-AFAA853677E0}"/>
          </ac:spMkLst>
        </pc:spChg>
      </pc:sldChg>
      <pc:sldChg chg="modSp mod">
        <pc:chgData name="Stalin Jacob Wilson Packia Dhas" userId="050d7d71-3621-4503-95e8-1c9a9d962492" providerId="ADAL" clId="{3FBC77E1-FE42-4F9E-B4B2-3759F3328945}" dt="2026-04-27T09:53:40.778" v="69" actId="404"/>
        <pc:sldMkLst>
          <pc:docMk/>
          <pc:sldMk cId="3551972042" sldId="856"/>
        </pc:sldMkLst>
        <pc:spChg chg="mod">
          <ac:chgData name="Stalin Jacob Wilson Packia Dhas" userId="050d7d71-3621-4503-95e8-1c9a9d962492" providerId="ADAL" clId="{3FBC77E1-FE42-4F9E-B4B2-3759F3328945}" dt="2026-04-27T09:53:40.778" v="69" actId="404"/>
          <ac:spMkLst>
            <pc:docMk/>
            <pc:sldMk cId="3551972042" sldId="856"/>
            <ac:spMk id="3" creationId="{00000000-0000-0000-0000-000000000000}"/>
          </ac:spMkLst>
        </pc:spChg>
      </pc:sldChg>
      <pc:sldChg chg="addSp delSp modSp add del mod">
        <pc:chgData name="Stalin Jacob Wilson Packia Dhas" userId="050d7d71-3621-4503-95e8-1c9a9d962492" providerId="ADAL" clId="{3FBC77E1-FE42-4F9E-B4B2-3759F3328945}" dt="2026-04-27T09:38:55.582" v="18" actId="47"/>
        <pc:sldMkLst>
          <pc:docMk/>
          <pc:sldMk cId="3143711234" sldId="857"/>
        </pc:sldMkLst>
        <pc:spChg chg="mod">
          <ac:chgData name="Stalin Jacob Wilson Packia Dhas" userId="050d7d71-3621-4503-95e8-1c9a9d962492" providerId="ADAL" clId="{3FBC77E1-FE42-4F9E-B4B2-3759F3328945}" dt="2026-04-27T09:38:45.667" v="16" actId="6549"/>
          <ac:spMkLst>
            <pc:docMk/>
            <pc:sldMk cId="3143711234" sldId="857"/>
            <ac:spMk id="2" creationId="{598D7025-0B61-4208-5B5F-84EEB3409552}"/>
          </ac:spMkLst>
        </pc:spChg>
        <pc:spChg chg="del">
          <ac:chgData name="Stalin Jacob Wilson Packia Dhas" userId="050d7d71-3621-4503-95e8-1c9a9d962492" providerId="ADAL" clId="{3FBC77E1-FE42-4F9E-B4B2-3759F3328945}" dt="2026-04-27T09:38:49.118" v="17" actId="478"/>
          <ac:spMkLst>
            <pc:docMk/>
            <pc:sldMk cId="3143711234" sldId="857"/>
            <ac:spMk id="3" creationId="{2C5A4B9F-D0C0-F032-5C5C-0C674692F866}"/>
          </ac:spMkLst>
        </pc:spChg>
        <pc:spChg chg="add mod">
          <ac:chgData name="Stalin Jacob Wilson Packia Dhas" userId="050d7d71-3621-4503-95e8-1c9a9d962492" providerId="ADAL" clId="{3FBC77E1-FE42-4F9E-B4B2-3759F3328945}" dt="2026-04-27T09:38:49.118" v="17" actId="478"/>
          <ac:spMkLst>
            <pc:docMk/>
            <pc:sldMk cId="3143711234" sldId="857"/>
            <ac:spMk id="7" creationId="{A9782AD3-DCED-A9F7-CD5E-6D4ADF103D97}"/>
          </ac:spMkLst>
        </pc:spChg>
        <pc:spChg chg="mod">
          <ac:chgData name="Stalin Jacob Wilson Packia Dhas" userId="050d7d71-3621-4503-95e8-1c9a9d962492" providerId="ADAL" clId="{3FBC77E1-FE42-4F9E-B4B2-3759F3328945}" dt="2026-04-27T09:38:42.635" v="15" actId="5793"/>
          <ac:spMkLst>
            <pc:docMk/>
            <pc:sldMk cId="3143711234" sldId="857"/>
            <ac:spMk id="8" creationId="{A5ABA341-FB22-FA93-2F04-E991E08FCC9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27/04/2026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17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352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32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4068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429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322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8496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544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043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86567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5053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358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341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FE3B2-9762-4219-B9B9-BB187EDE07FF}" type="datetime1">
              <a:rPr lang="en-GB" smtClean="0"/>
              <a:t>27/04/2026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12 /Electrical and Electronic Principles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Electrical </a:t>
            </a:r>
          </a:p>
          <a:p>
            <a:r>
              <a:rPr lang="en-GB" sz="4800" dirty="0"/>
              <a:t>and Electronic Principles</a:t>
            </a:r>
          </a:p>
          <a:p>
            <a:r>
              <a:rPr lang="en-GB" sz="4800" dirty="0"/>
              <a:t>(ACDA4006)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- 12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4147" y="-90487"/>
            <a:ext cx="5143548" cy="1325563"/>
          </a:xfrm>
        </p:spPr>
        <p:txBody>
          <a:bodyPr>
            <a:normAutofit/>
          </a:bodyPr>
          <a:lstStyle/>
          <a:p>
            <a:pPr algn="l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379" y="1545701"/>
            <a:ext cx="10821227" cy="4016374"/>
          </a:xfrm>
        </p:spPr>
        <p:txBody>
          <a:bodyPr>
            <a:normAutofit/>
          </a:bodyPr>
          <a:lstStyle/>
          <a:p>
            <a:pPr marL="536575" indent="-536575" algn="just"/>
            <a:r>
              <a:rPr lang="en-IN" sz="3600" b="1" dirty="0"/>
              <a:t>Energy Band</a:t>
            </a:r>
          </a:p>
          <a:p>
            <a:pPr marL="536575" indent="-536575" algn="just"/>
            <a:r>
              <a:rPr lang="en-IN" sz="3600" b="1" dirty="0"/>
              <a:t>Semiconductors</a:t>
            </a:r>
          </a:p>
          <a:p>
            <a:pPr marL="536575" indent="-536575" algn="just"/>
            <a:r>
              <a:rPr lang="en-IN" sz="3600" b="1" dirty="0"/>
              <a:t>Intrinsic</a:t>
            </a:r>
          </a:p>
          <a:p>
            <a:pPr marL="536575" indent="-536575" algn="just"/>
            <a:r>
              <a:rPr lang="en-IN" sz="3600" b="1" dirty="0"/>
              <a:t>Extrinsic</a:t>
            </a:r>
          </a:p>
          <a:p>
            <a:pPr marL="993775" lvl="1" indent="-536575" algn="just"/>
            <a:r>
              <a:rPr lang="en-IN" sz="3200" b="1" dirty="0"/>
              <a:t>P-type</a:t>
            </a:r>
          </a:p>
          <a:p>
            <a:pPr marL="993775" lvl="1" indent="-536575" algn="just"/>
            <a:r>
              <a:rPr lang="en-IN" sz="3200" b="1" dirty="0"/>
              <a:t>N-Type</a:t>
            </a:r>
          </a:p>
          <a:p>
            <a:pPr marL="536575" indent="-536575" algn="just"/>
            <a:endParaRPr lang="en-IN" sz="4300" b="1" dirty="0"/>
          </a:p>
          <a:p>
            <a:pPr marL="0" indent="0" algn="just">
              <a:buNone/>
            </a:pPr>
            <a:endParaRPr lang="en-IN" sz="2683" dirty="0"/>
          </a:p>
          <a:p>
            <a:pPr marL="354629" lvl="1" indent="-354629" algn="just">
              <a:buFont typeface="Arial"/>
              <a:buChar char="•"/>
            </a:pPr>
            <a:endParaRPr lang="en-IN" sz="3083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6103542" cy="365125"/>
          </a:xfrm>
        </p:spPr>
        <p:txBody>
          <a:bodyPr/>
          <a:lstStyle/>
          <a:p>
            <a:r>
              <a:rPr lang="en-GB" dirty="0"/>
              <a:t>Lecture – 12 /Electrical and Electronic Principles</a:t>
            </a:r>
          </a:p>
        </p:txBody>
      </p:sp>
    </p:spTree>
    <p:extLst>
      <p:ext uri="{BB962C8B-B14F-4D97-AF65-F5344CB8AC3E}">
        <p14:creationId xmlns:p14="http://schemas.microsoft.com/office/powerpoint/2010/main" val="3551972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05070" y="1632446"/>
                <a:ext cx="8123959" cy="456048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b="1" dirty="0"/>
                  <a:t>Atom: </a:t>
                </a:r>
              </a:p>
              <a:p>
                <a:pPr marL="0" indent="0">
                  <a:buNone/>
                </a:pPr>
                <a:r>
                  <a:rPr lang="en-IN" b="1" dirty="0"/>
                  <a:t>Atom has three particles</a:t>
                </a:r>
              </a:p>
              <a:p>
                <a:r>
                  <a:rPr lang="en-IN" b="1" dirty="0"/>
                  <a:t>Neutron</a:t>
                </a:r>
                <a:r>
                  <a:rPr lang="en-IN" dirty="0"/>
                  <a:t> – No charge</a:t>
                </a:r>
              </a:p>
              <a:p>
                <a:r>
                  <a:rPr lang="en-IN" b="1" dirty="0"/>
                  <a:t>Electron</a:t>
                </a:r>
                <a:r>
                  <a:rPr lang="en-IN" dirty="0"/>
                  <a:t> – Negative charge (-1.6×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IN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IN" b="0" i="1" smtClean="0">
                            <a:latin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en-IN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IN" b="0" i="1" smtClean="0">
                        <a:latin typeface="Cambria Math" panose="02040503050406030204" pitchFamily="18" charset="0"/>
                      </a:rPr>
                      <m:t>𝑚𝑎𝑠𝑠</m:t>
                    </m:r>
                  </m:oMath>
                </a14:m>
                <a:r>
                  <a:rPr lang="en-IN" dirty="0"/>
                  <a:t>)</a:t>
                </a:r>
              </a:p>
              <a:p>
                <a:r>
                  <a:rPr lang="en-IN" b="1" dirty="0"/>
                  <a:t>Proton </a:t>
                </a:r>
                <a:r>
                  <a:rPr lang="en-IN" dirty="0"/>
                  <a:t>– Positive charge (1.6×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IN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IN" i="1">
                            <a:latin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en-IN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IN" i="1">
                        <a:latin typeface="Cambria Math" panose="02040503050406030204" pitchFamily="18" charset="0"/>
                      </a:rPr>
                      <m:t>𝑚𝑎𝑠𝑠</m:t>
                    </m:r>
                  </m:oMath>
                </a14:m>
                <a:r>
                  <a:rPr lang="en-IN" dirty="0"/>
                  <a:t>)</a:t>
                </a:r>
              </a:p>
              <a:p>
                <a:pPr marL="0" indent="0">
                  <a:buNone/>
                </a:pPr>
                <a:r>
                  <a:rPr lang="en-IN" dirty="0"/>
                  <a:t>	</a:t>
                </a:r>
                <a:r>
                  <a:rPr lang="en-IN" b="1" dirty="0"/>
                  <a:t>Nucleus</a:t>
                </a:r>
                <a:r>
                  <a:rPr lang="en-IN" dirty="0"/>
                  <a:t> has </a:t>
                </a:r>
                <a:r>
                  <a:rPr lang="en-IN" b="1" dirty="0"/>
                  <a:t>proton and neutrons.</a:t>
                </a:r>
              </a:p>
              <a:p>
                <a:pPr marL="0" indent="0">
                  <a:buNone/>
                </a:pPr>
                <a:r>
                  <a:rPr lang="en-IN" dirty="0"/>
                  <a:t>	</a:t>
                </a:r>
                <a:r>
                  <a:rPr lang="en-IN" b="1" dirty="0"/>
                  <a:t>Electrons</a:t>
                </a:r>
                <a:r>
                  <a:rPr lang="en-IN" dirty="0"/>
                  <a:t> revolve round the </a:t>
                </a:r>
                <a:r>
                  <a:rPr lang="en-IN" b="1" dirty="0"/>
                  <a:t>nucleus.</a:t>
                </a:r>
              </a:p>
              <a:p>
                <a:pPr marL="0" indent="0">
                  <a:buNone/>
                </a:pPr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05070" y="1632446"/>
                <a:ext cx="8123959" cy="4560483"/>
              </a:xfrm>
              <a:blipFill>
                <a:blip r:embed="rId3"/>
                <a:stretch>
                  <a:fillRect l="-1500" t="-22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028" name="Picture 4" descr="Image result for at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105" y="2405481"/>
            <a:ext cx="2812186" cy="150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AB6B4C7C-F906-45B1-FDEE-087437B8DF78}"/>
              </a:ext>
            </a:extLst>
          </p:cNvPr>
          <p:cNvSpPr txBox="1">
            <a:spLocks/>
          </p:cNvSpPr>
          <p:nvPr/>
        </p:nvSpPr>
        <p:spPr>
          <a:xfrm>
            <a:off x="140390" y="6640973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/>
              <a:t>UWTSD Lectures / ACDA4006 - </a:t>
            </a:r>
            <a:r>
              <a:rPr lang="en-GB" sz="800" b="1" i="1" kern="0">
                <a:latin typeface="Arial" panose="020B0604020202020204" pitchFamily="34" charset="0"/>
                <a:ea typeface="Calibri" panose="020F0502020204030204" pitchFamily="34" charset="0"/>
              </a:rPr>
              <a:t>Electrical and Electronic Principles</a:t>
            </a:r>
          </a:p>
          <a:p>
            <a:r>
              <a:rPr lang="en-GB" sz="800" b="1" i="1"/>
              <a:t> </a:t>
            </a:r>
            <a:endParaRPr lang="en-GB" sz="800" b="1" i="1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03BB72F-4B43-129C-0AC8-EE4AEDF058CA}"/>
              </a:ext>
            </a:extLst>
          </p:cNvPr>
          <p:cNvSpPr txBox="1">
            <a:spLocks/>
          </p:cNvSpPr>
          <p:nvPr/>
        </p:nvSpPr>
        <p:spPr>
          <a:xfrm>
            <a:off x="3989246" y="-150043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b="1" dirty="0">
                <a:solidFill>
                  <a:schemeClr val="bg1"/>
                </a:solidFill>
              </a:rPr>
              <a:t>Semiconductors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77A1786-06C6-E499-FF21-400A25E5F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29483" y="6240484"/>
            <a:ext cx="3860800" cy="365125"/>
          </a:xfrm>
        </p:spPr>
        <p:txBody>
          <a:bodyPr/>
          <a:lstStyle/>
          <a:p>
            <a:r>
              <a:rPr lang="en-GB"/>
              <a:t>Lecture – 12 /Electrical and Electronic Principles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8811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474" y="208740"/>
            <a:ext cx="8800333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Classification of matters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3713" y="1924521"/>
            <a:ext cx="8922094" cy="392291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734391" y="2589151"/>
            <a:ext cx="2533826" cy="4145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632" dirty="0">
                <a:solidFill>
                  <a:schemeClr val="tx1"/>
                </a:solidFill>
              </a:rPr>
              <a:t>Matter</a:t>
            </a:r>
          </a:p>
        </p:txBody>
      </p:sp>
      <p:sp>
        <p:nvSpPr>
          <p:cNvPr id="7" name="Rectangle 6"/>
          <p:cNvSpPr/>
          <p:nvPr/>
        </p:nvSpPr>
        <p:spPr>
          <a:xfrm>
            <a:off x="3394692" y="4416121"/>
            <a:ext cx="2533826" cy="4145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632" dirty="0">
                <a:solidFill>
                  <a:schemeClr val="tx1"/>
                </a:solidFill>
              </a:rPr>
              <a:t>Non- Crystalline</a:t>
            </a:r>
          </a:p>
        </p:txBody>
      </p:sp>
      <p:sp>
        <p:nvSpPr>
          <p:cNvPr id="8" name="Rectangle 7"/>
          <p:cNvSpPr/>
          <p:nvPr/>
        </p:nvSpPr>
        <p:spPr>
          <a:xfrm>
            <a:off x="1454077" y="5237884"/>
            <a:ext cx="2533826" cy="4145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632" dirty="0">
                <a:solidFill>
                  <a:schemeClr val="tx1"/>
                </a:solidFill>
              </a:rPr>
              <a:t>Insulator</a:t>
            </a:r>
          </a:p>
        </p:txBody>
      </p:sp>
      <p:sp>
        <p:nvSpPr>
          <p:cNvPr id="9" name="Rectangle 8"/>
          <p:cNvSpPr/>
          <p:nvPr/>
        </p:nvSpPr>
        <p:spPr>
          <a:xfrm>
            <a:off x="5094314" y="5237884"/>
            <a:ext cx="2533826" cy="4145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632" dirty="0">
                <a:solidFill>
                  <a:schemeClr val="tx1"/>
                </a:solidFill>
              </a:rPr>
              <a:t>Semiconductor</a:t>
            </a:r>
          </a:p>
        </p:txBody>
      </p:sp>
      <p:sp>
        <p:nvSpPr>
          <p:cNvPr id="10" name="Rectangle 9"/>
          <p:cNvSpPr/>
          <p:nvPr/>
        </p:nvSpPr>
        <p:spPr>
          <a:xfrm>
            <a:off x="8351191" y="5211972"/>
            <a:ext cx="2533826" cy="4145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632" dirty="0">
                <a:solidFill>
                  <a:schemeClr val="tx1"/>
                </a:solidFill>
              </a:rPr>
              <a:t>Conductor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978655" y="4412413"/>
            <a:ext cx="2533826" cy="4145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632" dirty="0">
                <a:solidFill>
                  <a:schemeClr val="tx1"/>
                </a:solidFill>
              </a:rPr>
              <a:t>Crystalline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33731" y="3406692"/>
            <a:ext cx="2533826" cy="4145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632" dirty="0">
                <a:solidFill>
                  <a:schemeClr val="tx1"/>
                </a:solidFill>
              </a:rPr>
              <a:t>Gas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34392" y="3393958"/>
            <a:ext cx="2533826" cy="4145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632" dirty="0">
                <a:solidFill>
                  <a:schemeClr val="tx1"/>
                </a:solidFill>
              </a:rPr>
              <a:t>Liquid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927342" y="3401665"/>
            <a:ext cx="2533826" cy="41458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632" dirty="0">
                <a:solidFill>
                  <a:schemeClr val="tx1"/>
                </a:solidFill>
              </a:rPr>
              <a:t>Solid</a:t>
            </a:r>
          </a:p>
        </p:txBody>
      </p:sp>
      <p:cxnSp>
        <p:nvCxnSpPr>
          <p:cNvPr id="16" name="Elbow Connector 15"/>
          <p:cNvCxnSpPr>
            <a:stCxn id="6" idx="2"/>
            <a:endCxn id="14" idx="0"/>
          </p:cNvCxnSpPr>
          <p:nvPr/>
        </p:nvCxnSpPr>
        <p:spPr>
          <a:xfrm rot="16200000" flipH="1">
            <a:off x="7398817" y="1606226"/>
            <a:ext cx="397925" cy="3192951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>
            <a:stCxn id="6" idx="2"/>
            <a:endCxn id="12" idx="0"/>
          </p:cNvCxnSpPr>
          <p:nvPr/>
        </p:nvCxnSpPr>
        <p:spPr>
          <a:xfrm rot="5400000">
            <a:off x="4199499" y="1604886"/>
            <a:ext cx="402952" cy="3200660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2"/>
            <a:endCxn id="13" idx="0"/>
          </p:cNvCxnSpPr>
          <p:nvPr/>
        </p:nvCxnSpPr>
        <p:spPr>
          <a:xfrm>
            <a:off x="6001304" y="3003740"/>
            <a:ext cx="1" cy="39021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stCxn id="14" idx="2"/>
            <a:endCxn id="7" idx="0"/>
          </p:cNvCxnSpPr>
          <p:nvPr/>
        </p:nvCxnSpPr>
        <p:spPr>
          <a:xfrm rot="5400000">
            <a:off x="6627998" y="1849863"/>
            <a:ext cx="599866" cy="4532649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14" idx="2"/>
            <a:endCxn id="11" idx="0"/>
          </p:cNvCxnSpPr>
          <p:nvPr/>
        </p:nvCxnSpPr>
        <p:spPr>
          <a:xfrm rot="5400000">
            <a:off x="8421833" y="3639990"/>
            <a:ext cx="596158" cy="948686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Elbow Connector 26"/>
          <p:cNvCxnSpPr>
            <a:stCxn id="11" idx="2"/>
            <a:endCxn id="10" idx="0"/>
          </p:cNvCxnSpPr>
          <p:nvPr/>
        </p:nvCxnSpPr>
        <p:spPr>
          <a:xfrm rot="16200000" flipH="1">
            <a:off x="8739351" y="4333219"/>
            <a:ext cx="384970" cy="1372536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>
            <a:stCxn id="11" idx="2"/>
            <a:endCxn id="8" idx="0"/>
          </p:cNvCxnSpPr>
          <p:nvPr/>
        </p:nvCxnSpPr>
        <p:spPr>
          <a:xfrm rot="5400000">
            <a:off x="5277839" y="2270153"/>
            <a:ext cx="410882" cy="5524578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1" idx="2"/>
            <a:endCxn id="9" idx="0"/>
          </p:cNvCxnSpPr>
          <p:nvPr/>
        </p:nvCxnSpPr>
        <p:spPr>
          <a:xfrm rot="5400000">
            <a:off x="7097958" y="4090271"/>
            <a:ext cx="410882" cy="1884342"/>
          </a:xfrm>
          <a:prstGeom prst="bentConnector3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79141DBA-6671-7986-FF9E-AD9980B6488F}"/>
              </a:ext>
            </a:extLst>
          </p:cNvPr>
          <p:cNvSpPr txBox="1"/>
          <p:nvPr/>
        </p:nvSpPr>
        <p:spPr>
          <a:xfrm>
            <a:off x="816250" y="1470883"/>
            <a:ext cx="8922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IN" sz="3200" dirty="0"/>
              <a:t>Matter has mass and occupies space </a:t>
            </a:r>
          </a:p>
        </p:txBody>
      </p:sp>
    </p:spTree>
    <p:extLst>
      <p:ext uri="{BB962C8B-B14F-4D97-AF65-F5344CB8AC3E}">
        <p14:creationId xmlns:p14="http://schemas.microsoft.com/office/powerpoint/2010/main" val="499269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6030" y="76835"/>
            <a:ext cx="6338483" cy="1325563"/>
          </a:xfrm>
        </p:spPr>
        <p:txBody>
          <a:bodyPr>
            <a:normAutofit/>
          </a:bodyPr>
          <a:lstStyle/>
          <a:p>
            <a:pPr algn="l"/>
            <a:r>
              <a:rPr lang="en-IN" dirty="0">
                <a:solidFill>
                  <a:schemeClr val="bg1"/>
                </a:solidFill>
              </a:rPr>
              <a:t>Energy band in solids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6454" y="1599636"/>
            <a:ext cx="9571032" cy="47580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dirty="0"/>
              <a:t>The three types of energy bands in solids are</a:t>
            </a:r>
          </a:p>
          <a:p>
            <a:r>
              <a:rPr lang="en-IN" dirty="0"/>
              <a:t>Valence Band</a:t>
            </a:r>
          </a:p>
          <a:p>
            <a:r>
              <a:rPr lang="en-IN" dirty="0"/>
              <a:t>Conduction band</a:t>
            </a:r>
          </a:p>
          <a:p>
            <a:r>
              <a:rPr lang="en-IN" dirty="0"/>
              <a:t>Forbidden band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2052" name="Picture 4" descr="Image result for Energy bands in soli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184" y="2530723"/>
            <a:ext cx="4068159" cy="331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80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8988" y="0"/>
            <a:ext cx="7357211" cy="1325563"/>
          </a:xfrm>
        </p:spPr>
        <p:txBody>
          <a:bodyPr>
            <a:normAutofit/>
          </a:bodyPr>
          <a:lstStyle/>
          <a:p>
            <a:pPr algn="l"/>
            <a:r>
              <a:rPr lang="en-IN" dirty="0">
                <a:solidFill>
                  <a:schemeClr val="bg1"/>
                </a:solidFill>
              </a:rPr>
              <a:t>Energy band in solids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322" y="1599636"/>
            <a:ext cx="10025164" cy="47580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Valence Band</a:t>
            </a:r>
          </a:p>
          <a:p>
            <a:r>
              <a:rPr lang="en-IN" dirty="0"/>
              <a:t>Electrons occupying the </a:t>
            </a:r>
            <a:r>
              <a:rPr lang="en-IN" b="1" dirty="0"/>
              <a:t>outermost orbit </a:t>
            </a:r>
            <a:r>
              <a:rPr lang="en-IN" dirty="0"/>
              <a:t>or shell of an atom are called </a:t>
            </a:r>
            <a:r>
              <a:rPr lang="en-IN" b="1" dirty="0"/>
              <a:t>Valence electrons</a:t>
            </a:r>
            <a:r>
              <a:rPr lang="en-IN" dirty="0"/>
              <a:t>. Electrons in the valence band has higher energy.</a:t>
            </a:r>
          </a:p>
          <a:p>
            <a:r>
              <a:rPr lang="en-IN" dirty="0"/>
              <a:t>This band may be </a:t>
            </a:r>
            <a:r>
              <a:rPr lang="en-IN" b="1" dirty="0"/>
              <a:t>completely or partially filled</a:t>
            </a:r>
            <a:r>
              <a:rPr lang="en-IN" dirty="0"/>
              <a:t>. Valence electrons are responsible for forming </a:t>
            </a:r>
            <a:r>
              <a:rPr lang="en-IN" b="1" dirty="0"/>
              <a:t>atomic bonds</a:t>
            </a:r>
            <a:r>
              <a:rPr lang="en-IN" dirty="0"/>
              <a:t>.</a:t>
            </a:r>
          </a:p>
          <a:p>
            <a:pPr marL="0" indent="0">
              <a:buNone/>
            </a:pPr>
            <a:r>
              <a:rPr lang="en-IN" b="1" dirty="0"/>
              <a:t>Conduction band</a:t>
            </a:r>
          </a:p>
          <a:p>
            <a:r>
              <a:rPr lang="en-IN" dirty="0"/>
              <a:t>The </a:t>
            </a:r>
            <a:r>
              <a:rPr lang="en-IN" b="1" dirty="0"/>
              <a:t>free electron </a:t>
            </a:r>
            <a:r>
              <a:rPr lang="en-IN" dirty="0"/>
              <a:t>which are responsible for the </a:t>
            </a:r>
            <a:r>
              <a:rPr lang="en-IN" b="1" dirty="0"/>
              <a:t>conduction</a:t>
            </a:r>
            <a:r>
              <a:rPr lang="en-IN" dirty="0"/>
              <a:t> of current is known as </a:t>
            </a:r>
            <a:r>
              <a:rPr lang="en-IN" b="1" dirty="0"/>
              <a:t>conduction electrons.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726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98279" y="169984"/>
            <a:ext cx="6135965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Energy band in solids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6209" y="1599636"/>
            <a:ext cx="10601864" cy="47580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Forbidden band</a:t>
            </a:r>
          </a:p>
          <a:p>
            <a:r>
              <a:rPr lang="en-IN" dirty="0"/>
              <a:t>The </a:t>
            </a:r>
            <a:r>
              <a:rPr lang="en-IN" b="1" dirty="0"/>
              <a:t>gap</a:t>
            </a:r>
            <a:r>
              <a:rPr lang="en-IN" dirty="0"/>
              <a:t> between the </a:t>
            </a:r>
            <a:r>
              <a:rPr lang="en-IN" b="1" dirty="0"/>
              <a:t>valence band </a:t>
            </a:r>
            <a:r>
              <a:rPr lang="en-IN" dirty="0"/>
              <a:t>and the </a:t>
            </a:r>
            <a:r>
              <a:rPr lang="en-IN" b="1" dirty="0"/>
              <a:t>conduction band </a:t>
            </a:r>
            <a:r>
              <a:rPr lang="en-IN" dirty="0"/>
              <a:t>is called as </a:t>
            </a:r>
            <a:r>
              <a:rPr lang="en-IN" b="1" dirty="0"/>
              <a:t>forbidden band or forbidden energy gap</a:t>
            </a:r>
            <a:r>
              <a:rPr lang="en-IN" dirty="0"/>
              <a:t>. </a:t>
            </a:r>
          </a:p>
          <a:p>
            <a:r>
              <a:rPr lang="en-IN" b="1" dirty="0"/>
              <a:t>Greater</a:t>
            </a:r>
            <a:r>
              <a:rPr lang="en-IN" dirty="0"/>
              <a:t> the energy gap, more </a:t>
            </a:r>
            <a:r>
              <a:rPr lang="en-IN" b="1" dirty="0"/>
              <a:t>tightly the valence electrons are bounded to the nucleus.</a:t>
            </a:r>
          </a:p>
          <a:p>
            <a:r>
              <a:rPr lang="en-IN" dirty="0"/>
              <a:t>To </a:t>
            </a:r>
            <a:r>
              <a:rPr lang="en-IN" b="1" dirty="0"/>
              <a:t>push electron </a:t>
            </a:r>
            <a:r>
              <a:rPr lang="en-IN" dirty="0"/>
              <a:t>from the valence to the conduction band, </a:t>
            </a:r>
            <a:r>
              <a:rPr lang="en-IN" b="1" dirty="0"/>
              <a:t>external energy </a:t>
            </a:r>
            <a:r>
              <a:rPr lang="en-IN" dirty="0"/>
              <a:t>equal to the </a:t>
            </a:r>
            <a:r>
              <a:rPr lang="en-IN" b="1" dirty="0"/>
              <a:t>forbidden gap must be supplied.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823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7298" y="347716"/>
            <a:ext cx="9133301" cy="1325563"/>
          </a:xfrm>
        </p:spPr>
        <p:txBody>
          <a:bodyPr>
            <a:normAutofit/>
          </a:bodyPr>
          <a:lstStyle/>
          <a:p>
            <a:pPr algn="l"/>
            <a:r>
              <a:rPr lang="en-IN" sz="2800" dirty="0">
                <a:solidFill>
                  <a:schemeClr val="bg1"/>
                </a:solidFill>
              </a:rPr>
              <a:t>Classification of Solids based on Energy band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948" y="1599636"/>
            <a:ext cx="9638538" cy="47580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Solids are classified as </a:t>
            </a:r>
          </a:p>
          <a:p>
            <a:r>
              <a:rPr lang="en-IN" dirty="0"/>
              <a:t>Insulators</a:t>
            </a:r>
          </a:p>
          <a:p>
            <a:r>
              <a:rPr lang="en-IN" dirty="0"/>
              <a:t>Conductors</a:t>
            </a:r>
          </a:p>
          <a:p>
            <a:r>
              <a:rPr lang="en-IN" dirty="0"/>
              <a:t>Semiconductors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491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072" y="339906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sz="3200" dirty="0">
                <a:solidFill>
                  <a:schemeClr val="bg1"/>
                </a:solidFill>
              </a:rPr>
              <a:t>Classification of Solids based on Energy band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060" y="1467662"/>
            <a:ext cx="10962868" cy="500788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IN" b="1" dirty="0"/>
              <a:t>Insulators</a:t>
            </a:r>
          </a:p>
          <a:p>
            <a:r>
              <a:rPr lang="en-IN" dirty="0"/>
              <a:t>Insulators are materials in which the </a:t>
            </a:r>
            <a:r>
              <a:rPr lang="en-IN" b="1" dirty="0"/>
              <a:t>valence electrons are bound very tightly to the parent atom. </a:t>
            </a:r>
          </a:p>
          <a:p>
            <a:r>
              <a:rPr lang="en-IN" dirty="0"/>
              <a:t>It </a:t>
            </a:r>
            <a:r>
              <a:rPr lang="en-IN" b="1" dirty="0"/>
              <a:t>requires large electric field </a:t>
            </a:r>
            <a:r>
              <a:rPr lang="en-IN" dirty="0"/>
              <a:t>to </a:t>
            </a:r>
            <a:r>
              <a:rPr lang="en-IN" b="1" dirty="0"/>
              <a:t>remove valence electron </a:t>
            </a:r>
            <a:r>
              <a:rPr lang="en-IN" dirty="0"/>
              <a:t>from the attraction of their </a:t>
            </a:r>
            <a:r>
              <a:rPr lang="en-GB" dirty="0"/>
              <a:t>bound state due to the large forbidden energy gap.</a:t>
            </a:r>
            <a:endParaRPr lang="en-IN" dirty="0"/>
          </a:p>
          <a:p>
            <a:r>
              <a:rPr lang="en-IN" dirty="0"/>
              <a:t>Insulator have</a:t>
            </a:r>
          </a:p>
          <a:p>
            <a:pPr lvl="1"/>
            <a:r>
              <a:rPr lang="en-IN" b="1" dirty="0"/>
              <a:t>Full valence band</a:t>
            </a:r>
          </a:p>
          <a:p>
            <a:pPr lvl="1"/>
            <a:r>
              <a:rPr lang="en-IN" b="1" dirty="0"/>
              <a:t>Empty conduction band</a:t>
            </a:r>
          </a:p>
          <a:p>
            <a:pPr lvl="1"/>
            <a:r>
              <a:rPr lang="en-IN" b="1" dirty="0"/>
              <a:t>Large forbidden gap</a:t>
            </a:r>
          </a:p>
          <a:p>
            <a:r>
              <a:rPr lang="en-IN" dirty="0"/>
              <a:t>At room temperature, electron cannot jump from valence to conduction band.</a:t>
            </a:r>
          </a:p>
          <a:p>
            <a:r>
              <a:rPr lang="en-IN" dirty="0"/>
              <a:t>If temperature is increased, valence electrons may acquire energy and move from conduction to the valence band.</a:t>
            </a:r>
          </a:p>
          <a:p>
            <a:r>
              <a:rPr lang="en-IN" dirty="0" err="1"/>
              <a:t>Eg</a:t>
            </a:r>
            <a:r>
              <a:rPr lang="en-IN" dirty="0"/>
              <a:t>: Glass, wood…</a:t>
            </a:r>
          </a:p>
          <a:p>
            <a:pPr marL="0" indent="0">
              <a:buNone/>
            </a:pPr>
            <a:endParaRPr lang="en-IN" b="1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6465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353" y="274073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sz="2800" dirty="0">
                <a:solidFill>
                  <a:schemeClr val="bg1"/>
                </a:solidFill>
              </a:rPr>
              <a:t>Classification of Solids based on Energy band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733" y="1599636"/>
            <a:ext cx="11015758" cy="47580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Conductors</a:t>
            </a:r>
            <a:endParaRPr lang="en-IN" dirty="0"/>
          </a:p>
          <a:p>
            <a:r>
              <a:rPr lang="en-IN" b="1" dirty="0"/>
              <a:t>Conducts current easily</a:t>
            </a:r>
            <a:r>
              <a:rPr lang="en-IN" dirty="0"/>
              <a:t>.</a:t>
            </a:r>
          </a:p>
          <a:p>
            <a:r>
              <a:rPr lang="en-IN" b="1" dirty="0"/>
              <a:t>Plenty of free electrons </a:t>
            </a:r>
            <a:r>
              <a:rPr lang="en-IN" dirty="0"/>
              <a:t>are available for electric conduction.</a:t>
            </a:r>
          </a:p>
          <a:p>
            <a:r>
              <a:rPr lang="en-IN" b="1" dirty="0"/>
              <a:t>Electrons are loosely bound </a:t>
            </a:r>
            <a:r>
              <a:rPr lang="en-IN" dirty="0"/>
              <a:t>with the nuclei. So, it can easily break away from the atom.</a:t>
            </a:r>
          </a:p>
          <a:p>
            <a:r>
              <a:rPr lang="en-IN" dirty="0"/>
              <a:t>Conduction band and valance bands are </a:t>
            </a:r>
            <a:r>
              <a:rPr lang="en-IN" b="1" dirty="0"/>
              <a:t>overlapped</a:t>
            </a:r>
            <a:r>
              <a:rPr lang="en-IN" dirty="0"/>
              <a:t>. </a:t>
            </a:r>
          </a:p>
          <a:p>
            <a:r>
              <a:rPr lang="en-IN" b="1" dirty="0"/>
              <a:t>No forbidden energy gap</a:t>
            </a:r>
            <a:r>
              <a:rPr lang="en-IN" dirty="0"/>
              <a:t>.</a:t>
            </a:r>
          </a:p>
          <a:p>
            <a:r>
              <a:rPr lang="en-IN" dirty="0" err="1"/>
              <a:t>Eg</a:t>
            </a:r>
            <a:r>
              <a:rPr lang="en-IN" dirty="0"/>
              <a:t>: Copper, Aluminium, iron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6354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031" y="274073"/>
            <a:ext cx="10701025" cy="1325563"/>
          </a:xfrm>
        </p:spPr>
        <p:txBody>
          <a:bodyPr>
            <a:normAutofit/>
          </a:bodyPr>
          <a:lstStyle/>
          <a:p>
            <a:pPr algn="ctr"/>
            <a:r>
              <a:rPr lang="en-IN" sz="2800" dirty="0">
                <a:solidFill>
                  <a:schemeClr val="bg1"/>
                </a:solidFill>
              </a:rPr>
              <a:t>Classification of Solids based on Energy band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8483" y="1599636"/>
            <a:ext cx="9749003" cy="475805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IN" b="1" dirty="0"/>
              <a:t>Semi-Conductors</a:t>
            </a:r>
            <a:endParaRPr lang="en-IN" dirty="0"/>
          </a:p>
          <a:p>
            <a:r>
              <a:rPr lang="en-IN" dirty="0"/>
              <a:t>Electrical properties </a:t>
            </a:r>
            <a:r>
              <a:rPr lang="en-IN" b="1" dirty="0"/>
              <a:t>lies between the insulator and good conductor</a:t>
            </a:r>
            <a:r>
              <a:rPr lang="en-IN" dirty="0"/>
              <a:t>.</a:t>
            </a:r>
          </a:p>
          <a:p>
            <a:r>
              <a:rPr lang="en-IN" dirty="0"/>
              <a:t>It has a very narrow </a:t>
            </a:r>
            <a:r>
              <a:rPr lang="en-IN" b="1" dirty="0"/>
              <a:t>energy gap </a:t>
            </a:r>
            <a:r>
              <a:rPr lang="en-IN" dirty="0"/>
              <a:t>at room temperature. The </a:t>
            </a:r>
            <a:r>
              <a:rPr lang="en-IN" b="1" dirty="0"/>
              <a:t>valence band and conduction band are nearly filled.</a:t>
            </a:r>
            <a:endParaRPr lang="en-IN" dirty="0"/>
          </a:p>
          <a:p>
            <a:r>
              <a:rPr lang="en-IN" dirty="0"/>
              <a:t>At low temperature, the </a:t>
            </a:r>
            <a:r>
              <a:rPr lang="en-IN" b="1" dirty="0"/>
              <a:t>valence band is completely filled and the conduction band is empty</a:t>
            </a:r>
            <a:r>
              <a:rPr lang="en-IN" dirty="0"/>
              <a:t>. So, a semiconductor behaves like insulator.</a:t>
            </a:r>
          </a:p>
          <a:p>
            <a:r>
              <a:rPr lang="en-IN" dirty="0"/>
              <a:t>when </a:t>
            </a:r>
            <a:r>
              <a:rPr lang="en-IN" b="1" dirty="0"/>
              <a:t>temperature is increased</a:t>
            </a:r>
            <a:r>
              <a:rPr lang="en-IN" dirty="0"/>
              <a:t>, </a:t>
            </a:r>
            <a:r>
              <a:rPr lang="en-IN" b="1" dirty="0"/>
              <a:t>Valence electrons cross over to the conduction band and the conductivity increases </a:t>
            </a:r>
            <a:r>
              <a:rPr lang="en-IN" dirty="0"/>
              <a:t>(</a:t>
            </a:r>
            <a:r>
              <a:rPr lang="en-IN" dirty="0" err="1"/>
              <a:t>i.e</a:t>
            </a:r>
            <a:r>
              <a:rPr lang="en-IN" dirty="0"/>
              <a:t>) Conductivity increases with rise in temperature.</a:t>
            </a:r>
          </a:p>
          <a:p>
            <a:r>
              <a:rPr lang="en-IN" dirty="0" err="1"/>
              <a:t>Eg</a:t>
            </a:r>
            <a:r>
              <a:rPr lang="en-IN" dirty="0"/>
              <a:t>) Germanium and Silicon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4938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897" y="274073"/>
            <a:ext cx="11014810" cy="1325563"/>
          </a:xfrm>
        </p:spPr>
        <p:txBody>
          <a:bodyPr>
            <a:normAutofit/>
          </a:bodyPr>
          <a:lstStyle/>
          <a:p>
            <a:pPr algn="ctr"/>
            <a:r>
              <a:rPr lang="en-IN" sz="2800" dirty="0">
                <a:solidFill>
                  <a:schemeClr val="bg1"/>
                </a:solidFill>
              </a:rPr>
              <a:t>Classification of Solids based on Energy band theory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5392" y="1599636"/>
            <a:ext cx="8922094" cy="47580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01" y="2254330"/>
            <a:ext cx="7707502" cy="283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2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574" y="150585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Types of Semiconductor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b="1" dirty="0"/>
              <a:t>Types of semiconductor</a:t>
            </a:r>
          </a:p>
          <a:p>
            <a:pPr marL="673707" indent="-673707">
              <a:buFont typeface="+mj-lt"/>
              <a:buAutoNum type="arabicPeriod"/>
            </a:pPr>
            <a:r>
              <a:rPr lang="en-IN" dirty="0"/>
              <a:t>Intrinsic Semiconductor</a:t>
            </a:r>
          </a:p>
          <a:p>
            <a:pPr marL="673707" indent="-673707">
              <a:buFont typeface="+mj-lt"/>
              <a:buAutoNum type="arabicPeriod"/>
            </a:pPr>
            <a:r>
              <a:rPr lang="en-IN" dirty="0"/>
              <a:t>Extrinsic Semiconductor</a:t>
            </a:r>
          </a:p>
          <a:p>
            <a:pPr marL="827469" lvl="2" indent="0">
              <a:buNone/>
            </a:pPr>
            <a:r>
              <a:rPr lang="en-IN" dirty="0"/>
              <a:t>P- Type semiconductor</a:t>
            </a:r>
          </a:p>
          <a:p>
            <a:pPr marL="827469" lvl="2" indent="0">
              <a:buNone/>
            </a:pPr>
            <a:r>
              <a:rPr lang="en-IN" dirty="0"/>
              <a:t>N-Type semiconductor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3059037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8964" y="-58070"/>
            <a:ext cx="7228335" cy="1325563"/>
          </a:xfrm>
        </p:spPr>
        <p:txBody>
          <a:bodyPr>
            <a:normAutofit/>
          </a:bodyPr>
          <a:lstStyle/>
          <a:p>
            <a:pPr algn="l"/>
            <a:r>
              <a:rPr lang="en-IN" dirty="0">
                <a:solidFill>
                  <a:schemeClr val="bg1"/>
                </a:solidFill>
              </a:rPr>
              <a:t>Types of Semiconductor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IN" b="1" dirty="0"/>
              <a:t>Intrinsic Semiconductor</a:t>
            </a:r>
          </a:p>
          <a:p>
            <a:r>
              <a:rPr lang="en-IN" dirty="0"/>
              <a:t>The </a:t>
            </a:r>
            <a:r>
              <a:rPr lang="en-IN" b="1" dirty="0"/>
              <a:t>Pure form of semiconductor </a:t>
            </a:r>
            <a:r>
              <a:rPr lang="en-IN" dirty="0"/>
              <a:t>is called an intrinsic semiconductor.</a:t>
            </a:r>
          </a:p>
          <a:p>
            <a:r>
              <a:rPr lang="en-IN" dirty="0"/>
              <a:t>There is </a:t>
            </a:r>
            <a:r>
              <a:rPr lang="en-IN" b="1" dirty="0"/>
              <a:t>no free charge carrier or may have few</a:t>
            </a:r>
            <a:r>
              <a:rPr lang="en-IN" dirty="0"/>
              <a:t> at </a:t>
            </a:r>
            <a:r>
              <a:rPr lang="en-IN"/>
              <a:t>room temperature</a:t>
            </a:r>
            <a:r>
              <a:rPr lang="en-IN" i="1"/>
              <a:t>.</a:t>
            </a:r>
            <a:endParaRPr lang="en-IN" i="1" dirty="0"/>
          </a:p>
          <a:p>
            <a:r>
              <a:rPr lang="en-IN" dirty="0"/>
              <a:t>It does not </a:t>
            </a:r>
            <a:r>
              <a:rPr lang="en-IN" b="1" dirty="0"/>
              <a:t>conduct current in room temperature</a:t>
            </a:r>
            <a:r>
              <a:rPr lang="en-IN" dirty="0"/>
              <a:t>. It conducts current when the temperature is increased</a:t>
            </a:r>
          </a:p>
          <a:p>
            <a:r>
              <a:rPr lang="en-IN" dirty="0" err="1"/>
              <a:t>Eg</a:t>
            </a:r>
            <a:r>
              <a:rPr lang="en-IN" dirty="0"/>
              <a:t>: </a:t>
            </a:r>
            <a:r>
              <a:rPr lang="en-IN" b="1" dirty="0"/>
              <a:t>Pure Germanium, Pure Silica</a:t>
            </a:r>
          </a:p>
          <a:p>
            <a:pPr marL="0" indent="0">
              <a:buNone/>
            </a:pPr>
            <a:r>
              <a:rPr lang="en-IN" b="1" dirty="0"/>
              <a:t>Extrinsic Semiconductor</a:t>
            </a:r>
          </a:p>
          <a:p>
            <a:r>
              <a:rPr lang="en-IN" dirty="0"/>
              <a:t>The </a:t>
            </a:r>
            <a:r>
              <a:rPr lang="en-IN" b="1" dirty="0"/>
              <a:t>impure form of semiconductor </a:t>
            </a:r>
            <a:r>
              <a:rPr lang="en-IN" dirty="0"/>
              <a:t>is called as the extrinsic semiconductor.</a:t>
            </a:r>
          </a:p>
          <a:p>
            <a:r>
              <a:rPr lang="en-IN" dirty="0" err="1"/>
              <a:t>Eg</a:t>
            </a:r>
            <a:r>
              <a:rPr lang="en-IN" dirty="0"/>
              <a:t>: Impure form of germanium, Impure form of silica.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286519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586" y="95353"/>
            <a:ext cx="11594969" cy="1325563"/>
          </a:xfrm>
        </p:spPr>
        <p:txBody>
          <a:bodyPr>
            <a:normAutofit/>
          </a:bodyPr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Types of Semiconductor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IN" b="1" dirty="0"/>
              <a:t>Doping:</a:t>
            </a:r>
          </a:p>
          <a:p>
            <a:pPr marL="0" indent="0">
              <a:buNone/>
            </a:pPr>
            <a:r>
              <a:rPr lang="en-IN" dirty="0"/>
              <a:t>Doping is the process of </a:t>
            </a:r>
            <a:r>
              <a:rPr lang="en-IN" b="1" dirty="0"/>
              <a:t>adding impurity </a:t>
            </a:r>
            <a:r>
              <a:rPr lang="en-IN" dirty="0"/>
              <a:t>to the semiconductor</a:t>
            </a:r>
          </a:p>
          <a:p>
            <a:pPr marL="0" indent="0">
              <a:buNone/>
            </a:pPr>
            <a:r>
              <a:rPr lang="en-IN" b="1" dirty="0"/>
              <a:t>Procedure:</a:t>
            </a:r>
          </a:p>
          <a:p>
            <a:r>
              <a:rPr lang="en-IN" dirty="0"/>
              <a:t>Melt the semiconductor (Molten semiconductor will be melted to liquid form)</a:t>
            </a:r>
          </a:p>
          <a:p>
            <a:r>
              <a:rPr lang="en-IN" dirty="0"/>
              <a:t>Add </a:t>
            </a:r>
            <a:r>
              <a:rPr lang="en-IN" dirty="0" err="1"/>
              <a:t>pentavalent</a:t>
            </a:r>
            <a:r>
              <a:rPr lang="en-IN" dirty="0"/>
              <a:t> impurity to increase the free electrons</a:t>
            </a:r>
          </a:p>
          <a:p>
            <a:r>
              <a:rPr lang="en-IN" dirty="0"/>
              <a:t>Add trivalent electron to increase the holes (Positive charge).</a:t>
            </a:r>
          </a:p>
          <a:p>
            <a:r>
              <a:rPr lang="en-IN" dirty="0"/>
              <a:t>Cool the silicon to reform its solid crystal structure. </a:t>
            </a:r>
          </a:p>
        </p:txBody>
      </p:sp>
    </p:spTree>
    <p:extLst>
      <p:ext uri="{BB962C8B-B14F-4D97-AF65-F5344CB8AC3E}">
        <p14:creationId xmlns:p14="http://schemas.microsoft.com/office/powerpoint/2010/main" val="6909889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2363" y="31094"/>
            <a:ext cx="7418579" cy="1325563"/>
          </a:xfrm>
        </p:spPr>
        <p:txBody>
          <a:bodyPr/>
          <a:lstStyle/>
          <a:p>
            <a:r>
              <a:rPr lang="en-IN" dirty="0">
                <a:solidFill>
                  <a:schemeClr val="bg1"/>
                </a:solidFill>
              </a:rPr>
              <a:t>Types of Semiconductor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3031" y="1600201"/>
            <a:ext cx="676313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P- Type semiconductor</a:t>
            </a:r>
          </a:p>
          <a:p>
            <a:r>
              <a:rPr lang="en-IN" dirty="0"/>
              <a:t>The impure form of semiconductor in which the doping is done with the </a:t>
            </a:r>
            <a:r>
              <a:rPr lang="en-IN" b="1" dirty="0"/>
              <a:t>trivalent impurity </a:t>
            </a:r>
            <a:r>
              <a:rPr lang="en-IN" dirty="0"/>
              <a:t>(</a:t>
            </a:r>
            <a:r>
              <a:rPr lang="en-IN" b="1" dirty="0"/>
              <a:t>Boron(B), Aluminium(Al) etc..) is called P- Type semiconductor.</a:t>
            </a:r>
          </a:p>
          <a:p>
            <a:r>
              <a:rPr lang="en-IN" dirty="0"/>
              <a:t>In P- Type  semiconductor the majority charge carriers are </a:t>
            </a:r>
            <a:r>
              <a:rPr lang="en-IN" b="1" dirty="0"/>
              <a:t>Holes (+</a:t>
            </a:r>
            <a:r>
              <a:rPr lang="en-IN" b="1" dirty="0" err="1"/>
              <a:t>ive</a:t>
            </a:r>
            <a:r>
              <a:rPr lang="en-IN" b="1" dirty="0"/>
              <a:t> charge) and minority charge carriers are  electrons (- </a:t>
            </a:r>
            <a:r>
              <a:rPr lang="en-IN" b="1" dirty="0" err="1"/>
              <a:t>ive</a:t>
            </a:r>
            <a:r>
              <a:rPr lang="en-IN" b="1" dirty="0"/>
              <a:t>).</a:t>
            </a:r>
          </a:p>
          <a:p>
            <a:pPr marL="0" indent="0">
              <a:buNone/>
            </a:pPr>
            <a:endParaRPr lang="en-IN" dirty="0"/>
          </a:p>
          <a:p>
            <a:endParaRPr lang="en-IN" dirty="0"/>
          </a:p>
          <a:p>
            <a:endParaRPr lang="en-IN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358" y="2599821"/>
            <a:ext cx="2988499" cy="1988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401294" y="6369709"/>
            <a:ext cx="5635293" cy="457198"/>
          </a:xfrm>
        </p:spPr>
        <p:txBody>
          <a:bodyPr/>
          <a:lstStyle/>
          <a:p>
            <a:r>
              <a:rPr lang="en-GB" dirty="0"/>
              <a:t>Lecture – 12 /Electrical and Electronic Principles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5778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4661" y="31094"/>
            <a:ext cx="8019997" cy="1325563"/>
          </a:xfrm>
        </p:spPr>
        <p:txBody>
          <a:bodyPr/>
          <a:lstStyle/>
          <a:p>
            <a:r>
              <a:rPr lang="en-IN" dirty="0">
                <a:solidFill>
                  <a:schemeClr val="bg1"/>
                </a:solidFill>
              </a:rPr>
              <a:t>Types of Semiconductor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7322" y="1600201"/>
            <a:ext cx="724793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N- Type Semiconductor</a:t>
            </a:r>
          </a:p>
          <a:p>
            <a:r>
              <a:rPr lang="en-IN" dirty="0"/>
              <a:t>The impure form of semiconductor in which the doping is done with the </a:t>
            </a:r>
            <a:r>
              <a:rPr lang="en-IN" b="1" dirty="0"/>
              <a:t>pentavalent impurities </a:t>
            </a:r>
            <a:r>
              <a:rPr lang="en-IN" dirty="0"/>
              <a:t>(</a:t>
            </a:r>
            <a:r>
              <a:rPr lang="en-IN" b="1" dirty="0"/>
              <a:t>Phosphorus (P), Antimony(</a:t>
            </a:r>
            <a:r>
              <a:rPr lang="en-IN" b="1" dirty="0" err="1"/>
              <a:t>sb</a:t>
            </a:r>
            <a:r>
              <a:rPr lang="en-IN" b="1" dirty="0"/>
              <a:t>) (etc..) is called N- Type semiconductor.</a:t>
            </a:r>
          </a:p>
          <a:p>
            <a:r>
              <a:rPr lang="en-IN" dirty="0"/>
              <a:t>In N- Type  semiconductor the majority charge carriers are </a:t>
            </a:r>
            <a:r>
              <a:rPr lang="en-IN" b="1" dirty="0"/>
              <a:t>Electrons (-</a:t>
            </a:r>
            <a:r>
              <a:rPr lang="en-IN" b="1" dirty="0" err="1"/>
              <a:t>ive</a:t>
            </a:r>
            <a:r>
              <a:rPr lang="en-IN" b="1" dirty="0"/>
              <a:t> charge) and minority charge carriers are  Holes (+ </a:t>
            </a:r>
            <a:r>
              <a:rPr lang="en-IN" b="1" dirty="0" err="1"/>
              <a:t>ive</a:t>
            </a:r>
            <a:r>
              <a:rPr lang="en-IN" b="1" dirty="0"/>
              <a:t>).</a:t>
            </a:r>
          </a:p>
          <a:p>
            <a:pPr marL="0" indent="0">
              <a:buNone/>
            </a:pPr>
            <a:endParaRPr lang="en-IN" dirty="0"/>
          </a:p>
        </p:txBody>
      </p:sp>
      <p:pic>
        <p:nvPicPr>
          <p:cNvPr id="6" name="Content Placeholder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554" y="3055483"/>
            <a:ext cx="2694831" cy="182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672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806" y="119901"/>
            <a:ext cx="11594969" cy="1325563"/>
          </a:xfrm>
        </p:spPr>
        <p:txBody>
          <a:bodyPr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Types of Semiconductor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Conduction in N type semiconductor</a:t>
            </a:r>
          </a:p>
          <a:p>
            <a:r>
              <a:rPr lang="en-IN" dirty="0"/>
              <a:t>When </a:t>
            </a:r>
            <a:r>
              <a:rPr lang="en-IN" b="1" dirty="0"/>
              <a:t>voltage</a:t>
            </a:r>
            <a:r>
              <a:rPr lang="en-IN" dirty="0"/>
              <a:t> is given to the N- type semiconductor, </a:t>
            </a:r>
            <a:r>
              <a:rPr lang="en-IN" b="1" dirty="0"/>
              <a:t>free electron</a:t>
            </a:r>
            <a:r>
              <a:rPr lang="en-IN" dirty="0"/>
              <a:t> which are available due to the added impurity, move in a direction, </a:t>
            </a:r>
            <a:r>
              <a:rPr lang="en-IN" b="1" dirty="0"/>
              <a:t>towards the positive terminal </a:t>
            </a:r>
            <a:r>
              <a:rPr lang="en-IN" dirty="0"/>
              <a:t>of applied voltage. This movement leads to the flow of current.</a:t>
            </a:r>
          </a:p>
          <a:p>
            <a:r>
              <a:rPr lang="en-IN" dirty="0"/>
              <a:t>In this semiconductor, </a:t>
            </a:r>
            <a:r>
              <a:rPr lang="en-IN" b="1" dirty="0"/>
              <a:t>holes are less in number and Electrons are large in number.</a:t>
            </a:r>
            <a:r>
              <a:rPr lang="en-IN" dirty="0"/>
              <a:t> Hence </a:t>
            </a:r>
            <a:r>
              <a:rPr lang="en-IN" b="1" dirty="0"/>
              <a:t>electron current</a:t>
            </a:r>
            <a:r>
              <a:rPr lang="en-IN" dirty="0"/>
              <a:t> dominated over the hole current.</a:t>
            </a:r>
          </a:p>
          <a:p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05201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395" y="106829"/>
            <a:ext cx="11594969" cy="1325563"/>
          </a:xfrm>
        </p:spPr>
        <p:txBody>
          <a:bodyPr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Types of Semiconductor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2052" name="Picture 4" descr="Image result for conduction in n type semicondu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835" y="1548487"/>
            <a:ext cx="6716330" cy="457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4540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764" y="218091"/>
            <a:ext cx="11594969" cy="1325563"/>
          </a:xfrm>
        </p:spPr>
        <p:txBody>
          <a:bodyPr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Types of Semiconductor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Conduction in P type semiconductor</a:t>
            </a:r>
          </a:p>
          <a:p>
            <a:pPr algn="just"/>
            <a:r>
              <a:rPr lang="en-IN" dirty="0"/>
              <a:t>When voltage is given to the P- type semiconductor, </a:t>
            </a:r>
            <a:r>
              <a:rPr lang="en-IN" b="1" dirty="0"/>
              <a:t>Holes </a:t>
            </a:r>
            <a:r>
              <a:rPr lang="en-IN" dirty="0"/>
              <a:t>moves towards the </a:t>
            </a:r>
            <a:r>
              <a:rPr lang="en-IN" b="1" dirty="0"/>
              <a:t>negative side of the battery</a:t>
            </a:r>
            <a:r>
              <a:rPr lang="en-IN" dirty="0"/>
              <a:t>, the </a:t>
            </a:r>
            <a:r>
              <a:rPr lang="en-IN" b="1" dirty="0"/>
              <a:t>electrons</a:t>
            </a:r>
            <a:r>
              <a:rPr lang="en-IN" dirty="0"/>
              <a:t> move towards the </a:t>
            </a:r>
            <a:r>
              <a:rPr lang="en-IN" b="1" dirty="0"/>
              <a:t>positive side of the battery</a:t>
            </a:r>
          </a:p>
          <a:p>
            <a:pPr algn="just"/>
            <a:r>
              <a:rPr lang="en-IN" dirty="0"/>
              <a:t>In this semiconductor, holes are large in number and Electrons are few in number. Hence </a:t>
            </a:r>
            <a:r>
              <a:rPr lang="en-IN" b="1" dirty="0"/>
              <a:t>hole current</a:t>
            </a:r>
            <a:r>
              <a:rPr lang="en-IN" dirty="0"/>
              <a:t> dominated over the electron current.</a:t>
            </a:r>
          </a:p>
          <a:p>
            <a:endParaRPr lang="en-IN" dirty="0"/>
          </a:p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60160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175" y="76942"/>
            <a:ext cx="11594969" cy="1325563"/>
          </a:xfrm>
        </p:spPr>
        <p:txBody>
          <a:bodyPr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Types of Semiconductor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1026" name="Picture 2" descr="Image result for conduction in n type semiconducto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857" y="1694889"/>
            <a:ext cx="6233590" cy="4580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0200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163" y="126038"/>
            <a:ext cx="11594969" cy="1325563"/>
          </a:xfrm>
        </p:spPr>
        <p:txBody>
          <a:bodyPr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Comparison of semiconductors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8973975"/>
              </p:ext>
            </p:extLst>
          </p:nvPr>
        </p:nvGraphicFramePr>
        <p:xfrm>
          <a:off x="2433794" y="1770642"/>
          <a:ext cx="7887140" cy="3260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19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92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559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3137">
                <a:tc>
                  <a:txBody>
                    <a:bodyPr/>
                    <a:lstStyle/>
                    <a:p>
                      <a:r>
                        <a:rPr lang="en-IN" sz="1600" dirty="0"/>
                        <a:t>Sl.no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1600" dirty="0"/>
                        <a:t>Intrinsic semiconductor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1600" dirty="0"/>
                        <a:t>Extrinsic semiconductor</a:t>
                      </a:r>
                    </a:p>
                  </a:txBody>
                  <a:tcPr marL="82918" marR="82918" marT="41459" marB="41459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3137">
                <a:tc>
                  <a:txBody>
                    <a:bodyPr/>
                    <a:lstStyle/>
                    <a:p>
                      <a:r>
                        <a:rPr lang="en-IN" sz="1600" dirty="0"/>
                        <a:t>1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1800" dirty="0"/>
                        <a:t>Pure</a:t>
                      </a:r>
                      <a:r>
                        <a:rPr lang="en-IN" sz="1800" baseline="0" dirty="0"/>
                        <a:t> form of semiconductor</a:t>
                      </a:r>
                      <a:endParaRPr lang="en-IN" sz="1800" dirty="0"/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pPr marL="0" marR="0" indent="0" algn="l" defTabSz="52143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dirty="0"/>
                        <a:t>Impure form </a:t>
                      </a:r>
                      <a:r>
                        <a:rPr lang="en-IN" sz="1800" baseline="0" dirty="0"/>
                        <a:t>of semiconductor</a:t>
                      </a:r>
                      <a:endParaRPr lang="en-IN" sz="1800" dirty="0"/>
                    </a:p>
                    <a:p>
                      <a:endParaRPr lang="en-IN" sz="1800" dirty="0"/>
                    </a:p>
                  </a:txBody>
                  <a:tcPr marL="82918" marR="82918" marT="41459" marB="4145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1263">
                <a:tc>
                  <a:txBody>
                    <a:bodyPr/>
                    <a:lstStyle/>
                    <a:p>
                      <a:r>
                        <a:rPr lang="en-IN" sz="1600" dirty="0"/>
                        <a:t>2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1800" dirty="0"/>
                        <a:t>Number of electrons and holes are equal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pPr marL="0" marR="0" indent="0" algn="l" defTabSz="52143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800" dirty="0"/>
                        <a:t>Number of electrons and holes are not equal</a:t>
                      </a:r>
                      <a:r>
                        <a:rPr lang="en-IN" sz="1800" baseline="0" dirty="0"/>
                        <a:t> </a:t>
                      </a:r>
                      <a:endParaRPr lang="en-IN" sz="1800" dirty="0"/>
                    </a:p>
                    <a:p>
                      <a:endParaRPr lang="en-IN" sz="1800" dirty="0"/>
                    </a:p>
                  </a:txBody>
                  <a:tcPr marL="82918" marR="82918" marT="41459" marB="4145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3137">
                <a:tc>
                  <a:txBody>
                    <a:bodyPr/>
                    <a:lstStyle/>
                    <a:p>
                      <a:r>
                        <a:rPr lang="en-IN" sz="1600" dirty="0"/>
                        <a:t>3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1800" dirty="0"/>
                        <a:t>Conductivity is poor</a:t>
                      </a:r>
                    </a:p>
                  </a:txBody>
                  <a:tcPr marL="82918" marR="82918" marT="41459" marB="41459"/>
                </a:tc>
                <a:tc>
                  <a:txBody>
                    <a:bodyPr/>
                    <a:lstStyle/>
                    <a:p>
                      <a:r>
                        <a:rPr lang="en-IN" sz="1800" dirty="0"/>
                        <a:t>Conductivity is improved</a:t>
                      </a:r>
                    </a:p>
                  </a:txBody>
                  <a:tcPr marL="82918" marR="82918" marT="41459" marB="41459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1966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09" y="869305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dirty="0"/>
              <a:t>Transport phenomena in semiconductors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10" y="2035209"/>
            <a:ext cx="11431486" cy="4525963"/>
          </a:xfrm>
        </p:spPr>
        <p:txBody>
          <a:bodyPr/>
          <a:lstStyle/>
          <a:p>
            <a:r>
              <a:rPr lang="en-IN" dirty="0"/>
              <a:t>Semiconductor subjected to electrical potential drift, electrons in opposite direction of current and hole in direction of current. The total current due to the drift is called the </a:t>
            </a:r>
            <a:r>
              <a:rPr lang="en-IN" b="1" dirty="0"/>
              <a:t>drift current.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655" y="3624454"/>
            <a:ext cx="5695440" cy="2885356"/>
          </a:xfrm>
          <a:prstGeom prst="rect">
            <a:avLst/>
          </a:prstGeom>
        </p:spPr>
      </p:pic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0AFE6F14-5157-DE89-ECA5-122AE5610223}"/>
              </a:ext>
            </a:extLst>
          </p:cNvPr>
          <p:cNvSpPr txBox="1">
            <a:spLocks/>
          </p:cNvSpPr>
          <p:nvPr/>
        </p:nvSpPr>
        <p:spPr>
          <a:xfrm>
            <a:off x="140390" y="6640973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/>
              <a:t>UWTSD Lectures / ACDA4006 - </a:t>
            </a:r>
            <a:r>
              <a:rPr lang="en-GB" sz="800" b="1" i="1" kern="0">
                <a:latin typeface="Arial" panose="020B0604020202020204" pitchFamily="34" charset="0"/>
                <a:ea typeface="Calibri" panose="020F0502020204030204" pitchFamily="34" charset="0"/>
              </a:rPr>
              <a:t>Electrical and Electronic Principles</a:t>
            </a:r>
          </a:p>
          <a:p>
            <a:r>
              <a:rPr lang="en-GB" sz="800" b="1" i="1"/>
              <a:t> </a:t>
            </a:r>
            <a:endParaRPr lang="en-GB" sz="800" b="1" i="1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E50D656-8BF2-831D-7880-EA95BC1EE764}"/>
              </a:ext>
            </a:extLst>
          </p:cNvPr>
          <p:cNvSpPr txBox="1">
            <a:spLocks/>
          </p:cNvSpPr>
          <p:nvPr/>
        </p:nvSpPr>
        <p:spPr>
          <a:xfrm>
            <a:off x="3989246" y="-150043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b="1" dirty="0">
                <a:solidFill>
                  <a:schemeClr val="bg1"/>
                </a:solidFill>
              </a:rPr>
              <a:t>Semiconductors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3B15DC-9B3A-FC63-56C8-4B78A6A4E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424030" y="6461781"/>
            <a:ext cx="4612557" cy="365125"/>
          </a:xfrm>
        </p:spPr>
        <p:txBody>
          <a:bodyPr/>
          <a:lstStyle/>
          <a:p>
            <a:r>
              <a:rPr lang="en-GB" dirty="0"/>
              <a:t>Lecture – 12 /Electrical and Electronic Principles</a:t>
            </a:r>
          </a:p>
        </p:txBody>
      </p:sp>
    </p:spTree>
    <p:extLst>
      <p:ext uri="{BB962C8B-B14F-4D97-AF65-F5344CB8AC3E}">
        <p14:creationId xmlns:p14="http://schemas.microsoft.com/office/powerpoint/2010/main" val="28474735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388" y="829547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dirty="0"/>
              <a:t>Transport phenomena in semiconductors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12 /Electrical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9154" y="1816270"/>
            <a:ext cx="11338978" cy="16697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IN" b="1" dirty="0"/>
              <a:t>Diffusion current</a:t>
            </a:r>
          </a:p>
          <a:p>
            <a:pPr marL="0" indent="0">
              <a:buNone/>
            </a:pPr>
            <a:r>
              <a:rPr lang="en-IN" dirty="0"/>
              <a:t>Motion of charge carriers from region of higher concentration to the region of lower concentration is called diffusion and the resulting current is called diffusion current.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0E6F4ED-9DFA-8AA0-0E3A-89BEA36B2B65}"/>
              </a:ext>
            </a:extLst>
          </p:cNvPr>
          <p:cNvSpPr txBox="1">
            <a:spLocks/>
          </p:cNvSpPr>
          <p:nvPr/>
        </p:nvSpPr>
        <p:spPr>
          <a:xfrm>
            <a:off x="3989246" y="-150043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b="1" dirty="0">
                <a:solidFill>
                  <a:schemeClr val="bg1"/>
                </a:solidFill>
              </a:rPr>
              <a:t>Semiconductors</a:t>
            </a:r>
          </a:p>
        </p:txBody>
      </p:sp>
      <p:pic>
        <p:nvPicPr>
          <p:cNvPr id="1026" name="Picture 2" descr="Diffusion - Wikipedia">
            <a:extLst>
              <a:ext uri="{FF2B5EF4-FFF2-40B4-BE49-F238E27FC236}">
                <a16:creationId xmlns:a16="http://schemas.microsoft.com/office/drawing/2014/main" id="{97E59F7F-0351-0498-E160-585861262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7147" y="3486044"/>
            <a:ext cx="2836793" cy="236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ffusion current in semicondutors - Semiconductor for You">
            <a:extLst>
              <a:ext uri="{FF2B5EF4-FFF2-40B4-BE49-F238E27FC236}">
                <a16:creationId xmlns:a16="http://schemas.microsoft.com/office/drawing/2014/main" id="{2A40286A-1CAB-A064-2406-2D205BE02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281" y="3673122"/>
            <a:ext cx="5514975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6986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E26878-F3D1-E63C-E847-CFA096232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11542-3155-C979-BA8F-1EA601540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557" y="31094"/>
            <a:ext cx="4742885" cy="1325563"/>
          </a:xfrm>
        </p:spPr>
        <p:txBody>
          <a:bodyPr>
            <a:normAutofit/>
          </a:bodyPr>
          <a:lstStyle/>
          <a:p>
            <a:pPr algn="l"/>
            <a:endParaRPr lang="en-IN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62808-71FC-2394-0597-9CC0D0AF73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579" y="1632446"/>
            <a:ext cx="10359107" cy="4422287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b="1" dirty="0"/>
              <a:t>References: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/>
              <a:t>[1] J. W. Nilsson and S. A. Riedel, </a:t>
            </a:r>
            <a:r>
              <a:rPr lang="en-GB" i="1" dirty="0"/>
              <a:t>Electric Circuits</a:t>
            </a:r>
            <a:r>
              <a:rPr lang="en-GB" dirty="0"/>
              <a:t>, 12th ed. Upper Saddle River, NJ: Pearson, 2019.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/>
              <a:t>[2] </a:t>
            </a:r>
            <a:r>
              <a:rPr lang="en-GB" dirty="0"/>
              <a:t>J. Bird, </a:t>
            </a:r>
            <a:r>
              <a:rPr lang="en-GB" i="1" dirty="0"/>
              <a:t>Electrical Circuit Theory and Technology</a:t>
            </a:r>
            <a:r>
              <a:rPr lang="en-GB" dirty="0"/>
              <a:t>, 7th ed. London: Routledge, 2021.</a:t>
            </a:r>
          </a:p>
          <a:p>
            <a:pPr marL="0" indent="0">
              <a:lnSpc>
                <a:spcPct val="110000"/>
              </a:lnSpc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IN" b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CD9E1A-9F11-733F-03D1-AFAA85367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5145575" cy="365125"/>
          </a:xfrm>
        </p:spPr>
        <p:txBody>
          <a:bodyPr/>
          <a:lstStyle/>
          <a:p>
            <a:r>
              <a:rPr lang="en-IN" dirty="0"/>
              <a:t>Lecture – 12 / Electrical and Electronic Principles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BBD189-593B-1DA5-C4D2-64A06ADF9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7691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7" name="Graphic 26" descr="Smiling Face with No Fill">
            <a:extLst>
              <a:ext uri="{FF2B5EF4-FFF2-40B4-BE49-F238E27FC236}">
                <a16:creationId xmlns:a16="http://schemas.microsoft.com/office/drawing/2014/main" id="{3384C516-C4F0-0622-6119-DE19AF0FA9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3296" y="643466"/>
            <a:ext cx="5568739" cy="5568739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62103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GB" sz="1200" kern="1200">
                <a:solidFill>
                  <a:schemeClr val="tx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Lecture – 12 /Electrical and Electronic Principles</a:t>
            </a:r>
            <a:endParaRPr lang="en-US" sz="1200" kern="1200" dirty="0">
              <a:solidFill>
                <a:schemeClr val="tx1">
                  <a:alpha val="8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http://purl.org/dc/terms/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211f9404-bca0-4bcf-9c1d-965ccb6f8d2d"/>
    <ds:schemaRef ds:uri="http://schemas.microsoft.com/office/infopath/2007/PartnerControls"/>
    <ds:schemaRef ds:uri="http://purl.org/dc/dcmitype/"/>
    <ds:schemaRef ds:uri="303dbf9b-b85b-46a0-94f1-894078c07ecd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1373</Words>
  <Application>Microsoft Office PowerPoint</Application>
  <PresentationFormat>Widescreen</PresentationFormat>
  <Paragraphs>249</Paragraphs>
  <Slides>26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UWTSD 200_Title Page</vt:lpstr>
      <vt:lpstr>UWTSD 200_Title Page 2</vt:lpstr>
      <vt:lpstr>UWTSD 200_Text 4</vt:lpstr>
      <vt:lpstr>PowerPoint Presentation</vt:lpstr>
      <vt:lpstr>Content</vt:lpstr>
      <vt:lpstr>PowerPoint Presentation</vt:lpstr>
      <vt:lpstr>Classification of matters</vt:lpstr>
      <vt:lpstr>Energy band in solids</vt:lpstr>
      <vt:lpstr>Energy band in solids</vt:lpstr>
      <vt:lpstr>Energy band in solids</vt:lpstr>
      <vt:lpstr>Classification of Solids based on Energy band theory</vt:lpstr>
      <vt:lpstr>Classification of Solids based on Energy band theory</vt:lpstr>
      <vt:lpstr>Classification of Solids based on Energy band theory</vt:lpstr>
      <vt:lpstr>Classification of Solids based on Energy band theory</vt:lpstr>
      <vt:lpstr>Classification of Solids based on Energy band theory</vt:lpstr>
      <vt:lpstr>Types of Semiconductor</vt:lpstr>
      <vt:lpstr>Types of Semiconductor</vt:lpstr>
      <vt:lpstr>Types of Semiconductor</vt:lpstr>
      <vt:lpstr>Types of Semiconductor</vt:lpstr>
      <vt:lpstr>Types of Semiconductor</vt:lpstr>
      <vt:lpstr>Types of Semiconductor</vt:lpstr>
      <vt:lpstr>Types of Semiconductor</vt:lpstr>
      <vt:lpstr>Types of Semiconductor</vt:lpstr>
      <vt:lpstr>Types of Semiconductor</vt:lpstr>
      <vt:lpstr>Comparison of semiconductors</vt:lpstr>
      <vt:lpstr>Transport phenomena in semiconductors</vt:lpstr>
      <vt:lpstr>Transport phenomena in semiconductors</vt:lpstr>
      <vt:lpstr>PowerPoint Presentation</vt:lpstr>
      <vt:lpstr>   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155</cp:revision>
  <dcterms:created xsi:type="dcterms:W3CDTF">2021-03-09T15:35:42Z</dcterms:created>
  <dcterms:modified xsi:type="dcterms:W3CDTF">2026-04-27T09:53:42Z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