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7" r:id="rId3"/>
    <p:sldId id="258" r:id="rId4"/>
    <p:sldId id="260" r:id="rId5"/>
    <p:sldId id="265" r:id="rId6"/>
    <p:sldId id="259" r:id="rId7"/>
    <p:sldId id="263" r:id="rId8"/>
    <p:sldId id="264"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59" d="100"/>
          <a:sy n="59" d="100"/>
        </p:scale>
        <p:origin x="96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F0F7-4E8E-4BD4-BFDA-CD06EB26EA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7326CC-5237-4899-B516-2F0F18DAA2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72FA-5F19-4E06-8B19-15DA03226662}"/>
              </a:ext>
            </a:extLst>
          </p:cNvPr>
          <p:cNvSpPr>
            <a:spLocks noGrp="1"/>
          </p:cNvSpPr>
          <p:nvPr>
            <p:ph type="dt" sz="half" idx="10"/>
          </p:nvPr>
        </p:nvSpPr>
        <p:spPr/>
        <p:txBody>
          <a:bodyPr/>
          <a:lstStyle/>
          <a:p>
            <a:fld id="{7811222D-1497-48C5-AB7E-D38FF1BE8D50}" type="datetimeFigureOut">
              <a:rPr lang="en-GB" smtClean="0"/>
              <a:t>12/12/2021</a:t>
            </a:fld>
            <a:endParaRPr lang="en-GB" dirty="0"/>
          </a:p>
        </p:txBody>
      </p:sp>
      <p:sp>
        <p:nvSpPr>
          <p:cNvPr id="5" name="Footer Placeholder 4">
            <a:extLst>
              <a:ext uri="{FF2B5EF4-FFF2-40B4-BE49-F238E27FC236}">
                <a16:creationId xmlns:a16="http://schemas.microsoft.com/office/drawing/2014/main" id="{B5F390E1-755B-4F31-93F0-4D85B31205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8FD5099-F392-4A7A-8AA4-2600B8C26241}"/>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69652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C2BA-7EA0-41AD-8AB5-358E0C8DB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4962A-21E8-4711-8C94-504EF98B6D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081FC-42C3-4514-ADB1-1EABDDF410E7}"/>
              </a:ext>
            </a:extLst>
          </p:cNvPr>
          <p:cNvSpPr>
            <a:spLocks noGrp="1"/>
          </p:cNvSpPr>
          <p:nvPr>
            <p:ph type="dt" sz="half" idx="10"/>
          </p:nvPr>
        </p:nvSpPr>
        <p:spPr/>
        <p:txBody>
          <a:bodyPr/>
          <a:lstStyle/>
          <a:p>
            <a:fld id="{7811222D-1497-48C5-AB7E-D38FF1BE8D50}" type="datetimeFigureOut">
              <a:rPr lang="en-GB" smtClean="0"/>
              <a:t>12/12/2021</a:t>
            </a:fld>
            <a:endParaRPr lang="en-GB" dirty="0"/>
          </a:p>
        </p:txBody>
      </p:sp>
      <p:sp>
        <p:nvSpPr>
          <p:cNvPr id="5" name="Footer Placeholder 4">
            <a:extLst>
              <a:ext uri="{FF2B5EF4-FFF2-40B4-BE49-F238E27FC236}">
                <a16:creationId xmlns:a16="http://schemas.microsoft.com/office/drawing/2014/main" id="{D22AE23C-98FC-485F-9F21-3E013D0CC71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E3F907-A911-408A-AB06-BD28A72EA1C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13618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AA72-8CCF-4814-9961-2D86C36EB1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461034-F4AA-40C9-823D-8040EA13F4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F40AB4-3196-4A37-8CC5-47A0CD865DD7}"/>
              </a:ext>
            </a:extLst>
          </p:cNvPr>
          <p:cNvSpPr>
            <a:spLocks noGrp="1"/>
          </p:cNvSpPr>
          <p:nvPr>
            <p:ph type="dt" sz="half" idx="10"/>
          </p:nvPr>
        </p:nvSpPr>
        <p:spPr/>
        <p:txBody>
          <a:bodyPr/>
          <a:lstStyle/>
          <a:p>
            <a:fld id="{7811222D-1497-48C5-AB7E-D38FF1BE8D50}" type="datetimeFigureOut">
              <a:rPr lang="en-GB" smtClean="0"/>
              <a:t>12/12/2021</a:t>
            </a:fld>
            <a:endParaRPr lang="en-GB" dirty="0"/>
          </a:p>
        </p:txBody>
      </p:sp>
      <p:sp>
        <p:nvSpPr>
          <p:cNvPr id="5" name="Footer Placeholder 4">
            <a:extLst>
              <a:ext uri="{FF2B5EF4-FFF2-40B4-BE49-F238E27FC236}">
                <a16:creationId xmlns:a16="http://schemas.microsoft.com/office/drawing/2014/main" id="{637CD19C-88DF-417F-874E-FF96996A3D2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70220D-7A24-4027-837C-B2174CDFD4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071281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5B66-70B3-433D-8B56-01A8ADB462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97ED0-F091-4181-819A-971A9355BC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F1DAE3-518C-46ED-BAF6-44C5E3F73D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46F341-B327-40E1-8EED-536683A989E3}"/>
              </a:ext>
            </a:extLst>
          </p:cNvPr>
          <p:cNvSpPr>
            <a:spLocks noGrp="1"/>
          </p:cNvSpPr>
          <p:nvPr>
            <p:ph type="dt" sz="half" idx="10"/>
          </p:nvPr>
        </p:nvSpPr>
        <p:spPr/>
        <p:txBody>
          <a:bodyPr/>
          <a:lstStyle/>
          <a:p>
            <a:fld id="{7811222D-1497-48C5-AB7E-D38FF1BE8D50}" type="datetimeFigureOut">
              <a:rPr lang="en-GB" smtClean="0"/>
              <a:t>12/12/2021</a:t>
            </a:fld>
            <a:endParaRPr lang="en-GB" dirty="0"/>
          </a:p>
        </p:txBody>
      </p:sp>
      <p:sp>
        <p:nvSpPr>
          <p:cNvPr id="6" name="Footer Placeholder 5">
            <a:extLst>
              <a:ext uri="{FF2B5EF4-FFF2-40B4-BE49-F238E27FC236}">
                <a16:creationId xmlns:a16="http://schemas.microsoft.com/office/drawing/2014/main" id="{DEBA8E0D-9172-475C-A690-D8B56A4C10F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5621783-D97C-4DC8-9BBC-F841D0958DE3}"/>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389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99D-B6EE-41C4-BE50-44462DE2F8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C21CE6-BC4D-4D6D-92F8-9F1F28D607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3FE63B-A31D-4560-B5D0-D5DB1145F8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4E56A-1DB8-45CA-9F64-B6F561F77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95B422-756D-44DC-9A62-286A5579CF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87175-0388-4874-ABF2-D8456B152DD7}"/>
              </a:ext>
            </a:extLst>
          </p:cNvPr>
          <p:cNvSpPr>
            <a:spLocks noGrp="1"/>
          </p:cNvSpPr>
          <p:nvPr>
            <p:ph type="dt" sz="half" idx="10"/>
          </p:nvPr>
        </p:nvSpPr>
        <p:spPr/>
        <p:txBody>
          <a:bodyPr/>
          <a:lstStyle/>
          <a:p>
            <a:fld id="{7811222D-1497-48C5-AB7E-D38FF1BE8D50}" type="datetimeFigureOut">
              <a:rPr lang="en-GB" smtClean="0"/>
              <a:t>12/12/2021</a:t>
            </a:fld>
            <a:endParaRPr lang="en-GB" dirty="0"/>
          </a:p>
        </p:txBody>
      </p:sp>
      <p:sp>
        <p:nvSpPr>
          <p:cNvPr id="8" name="Footer Placeholder 7">
            <a:extLst>
              <a:ext uri="{FF2B5EF4-FFF2-40B4-BE49-F238E27FC236}">
                <a16:creationId xmlns:a16="http://schemas.microsoft.com/office/drawing/2014/main" id="{E274538B-BD6F-4A56-A479-A97D3C9E53D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B32661B-F8F5-4B75-B5CD-FC121C696036}"/>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782536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CE6D3-31AE-41C3-8245-6A6CA02A1A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69F138-8196-4882-9369-3C6231CB4F4D}"/>
              </a:ext>
            </a:extLst>
          </p:cNvPr>
          <p:cNvSpPr>
            <a:spLocks noGrp="1"/>
          </p:cNvSpPr>
          <p:nvPr>
            <p:ph type="dt" sz="half" idx="10"/>
          </p:nvPr>
        </p:nvSpPr>
        <p:spPr/>
        <p:txBody>
          <a:bodyPr/>
          <a:lstStyle/>
          <a:p>
            <a:fld id="{7811222D-1497-48C5-AB7E-D38FF1BE8D50}" type="datetimeFigureOut">
              <a:rPr lang="en-GB" smtClean="0"/>
              <a:t>12/12/2021</a:t>
            </a:fld>
            <a:endParaRPr lang="en-GB" dirty="0"/>
          </a:p>
        </p:txBody>
      </p:sp>
      <p:sp>
        <p:nvSpPr>
          <p:cNvPr id="4" name="Footer Placeholder 3">
            <a:extLst>
              <a:ext uri="{FF2B5EF4-FFF2-40B4-BE49-F238E27FC236}">
                <a16:creationId xmlns:a16="http://schemas.microsoft.com/office/drawing/2014/main" id="{CBAEF500-F84E-490B-B576-6A6800130FA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260ED19-9D1F-4ADD-9180-95146C1038D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228156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C60785-B0B7-46E4-B09A-11BA6DC526A4}"/>
              </a:ext>
            </a:extLst>
          </p:cNvPr>
          <p:cNvSpPr>
            <a:spLocks noGrp="1"/>
          </p:cNvSpPr>
          <p:nvPr>
            <p:ph type="dt" sz="half" idx="10"/>
          </p:nvPr>
        </p:nvSpPr>
        <p:spPr/>
        <p:txBody>
          <a:bodyPr/>
          <a:lstStyle/>
          <a:p>
            <a:fld id="{7811222D-1497-48C5-AB7E-D38FF1BE8D50}" type="datetimeFigureOut">
              <a:rPr lang="en-GB" smtClean="0"/>
              <a:t>12/12/2021</a:t>
            </a:fld>
            <a:endParaRPr lang="en-GB" dirty="0"/>
          </a:p>
        </p:txBody>
      </p:sp>
      <p:sp>
        <p:nvSpPr>
          <p:cNvPr id="3" name="Footer Placeholder 2">
            <a:extLst>
              <a:ext uri="{FF2B5EF4-FFF2-40B4-BE49-F238E27FC236}">
                <a16:creationId xmlns:a16="http://schemas.microsoft.com/office/drawing/2014/main" id="{45A69350-5D51-46B7-8410-B078E017016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AA4993F-9E27-4D0A-9BC9-2EFE4BA978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5769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86E5-8CE0-40ED-961D-0B78F97C26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66DC49-E25F-4BD5-8AF2-046750C994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8CC0FC-74D9-4920-8E35-FB72D7B8AC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C124B-9CDB-4851-85A9-0CC9F73B1CCC}"/>
              </a:ext>
            </a:extLst>
          </p:cNvPr>
          <p:cNvSpPr>
            <a:spLocks noGrp="1"/>
          </p:cNvSpPr>
          <p:nvPr>
            <p:ph type="dt" sz="half" idx="10"/>
          </p:nvPr>
        </p:nvSpPr>
        <p:spPr/>
        <p:txBody>
          <a:bodyPr/>
          <a:lstStyle/>
          <a:p>
            <a:fld id="{7811222D-1497-48C5-AB7E-D38FF1BE8D50}" type="datetimeFigureOut">
              <a:rPr lang="en-GB" smtClean="0"/>
              <a:t>12/12/2021</a:t>
            </a:fld>
            <a:endParaRPr lang="en-GB" dirty="0"/>
          </a:p>
        </p:txBody>
      </p:sp>
      <p:sp>
        <p:nvSpPr>
          <p:cNvPr id="6" name="Footer Placeholder 5">
            <a:extLst>
              <a:ext uri="{FF2B5EF4-FFF2-40B4-BE49-F238E27FC236}">
                <a16:creationId xmlns:a16="http://schemas.microsoft.com/office/drawing/2014/main" id="{4939243B-0077-4FDA-9EFE-39936A4F757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B344981-D768-4B48-8849-8F74655DE34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8505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A54C-94B8-4F55-AA32-EA7589CD70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AC843E-519D-4E4D-89FB-6E859C8EC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00E5294-EA6B-455E-9177-0C48D36D26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D0268A-424E-4232-86D1-4313B4F3D0B9}"/>
              </a:ext>
            </a:extLst>
          </p:cNvPr>
          <p:cNvSpPr>
            <a:spLocks noGrp="1"/>
          </p:cNvSpPr>
          <p:nvPr>
            <p:ph type="dt" sz="half" idx="10"/>
          </p:nvPr>
        </p:nvSpPr>
        <p:spPr/>
        <p:txBody>
          <a:bodyPr/>
          <a:lstStyle/>
          <a:p>
            <a:fld id="{7811222D-1497-48C5-AB7E-D38FF1BE8D50}" type="datetimeFigureOut">
              <a:rPr lang="en-GB" smtClean="0"/>
              <a:t>12/12/2021</a:t>
            </a:fld>
            <a:endParaRPr lang="en-GB" dirty="0"/>
          </a:p>
        </p:txBody>
      </p:sp>
      <p:sp>
        <p:nvSpPr>
          <p:cNvPr id="6" name="Footer Placeholder 5">
            <a:extLst>
              <a:ext uri="{FF2B5EF4-FFF2-40B4-BE49-F238E27FC236}">
                <a16:creationId xmlns:a16="http://schemas.microsoft.com/office/drawing/2014/main" id="{972CF69B-52E5-4584-A59D-44C105C131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0A6EF42-B6F4-429B-A50E-7E2AFFED9879}"/>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19567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5FAC-D56C-4288-B1CA-298C56C16D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5F06C6-9D41-44D9-B658-2218007147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5F10F0-EA0A-47DC-B570-AAD043C91482}"/>
              </a:ext>
            </a:extLst>
          </p:cNvPr>
          <p:cNvSpPr>
            <a:spLocks noGrp="1"/>
          </p:cNvSpPr>
          <p:nvPr>
            <p:ph type="dt" sz="half" idx="10"/>
          </p:nvPr>
        </p:nvSpPr>
        <p:spPr/>
        <p:txBody>
          <a:bodyPr/>
          <a:lstStyle/>
          <a:p>
            <a:fld id="{7811222D-1497-48C5-AB7E-D38FF1BE8D50}" type="datetimeFigureOut">
              <a:rPr lang="en-GB" smtClean="0"/>
              <a:t>12/12/2021</a:t>
            </a:fld>
            <a:endParaRPr lang="en-GB" dirty="0"/>
          </a:p>
        </p:txBody>
      </p:sp>
      <p:sp>
        <p:nvSpPr>
          <p:cNvPr id="5" name="Footer Placeholder 4">
            <a:extLst>
              <a:ext uri="{FF2B5EF4-FFF2-40B4-BE49-F238E27FC236}">
                <a16:creationId xmlns:a16="http://schemas.microsoft.com/office/drawing/2014/main" id="{B5CE488A-226A-41E2-B0B9-917C376776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1AAF9C-5267-4105-A96C-5C87BD568E5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54128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0933E-835C-45E3-85FA-A1C91E1C64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924868-5CFF-44F8-9213-AFBEAD58C8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9F109-FA34-41DB-AE3D-13917C1EAF30}"/>
              </a:ext>
            </a:extLst>
          </p:cNvPr>
          <p:cNvSpPr>
            <a:spLocks noGrp="1"/>
          </p:cNvSpPr>
          <p:nvPr>
            <p:ph type="dt" sz="half" idx="10"/>
          </p:nvPr>
        </p:nvSpPr>
        <p:spPr/>
        <p:txBody>
          <a:bodyPr/>
          <a:lstStyle/>
          <a:p>
            <a:fld id="{7811222D-1497-48C5-AB7E-D38FF1BE8D50}" type="datetimeFigureOut">
              <a:rPr lang="en-GB" smtClean="0"/>
              <a:t>12/12/2021</a:t>
            </a:fld>
            <a:endParaRPr lang="en-GB" dirty="0"/>
          </a:p>
        </p:txBody>
      </p:sp>
      <p:sp>
        <p:nvSpPr>
          <p:cNvPr id="5" name="Footer Placeholder 4">
            <a:extLst>
              <a:ext uri="{FF2B5EF4-FFF2-40B4-BE49-F238E27FC236}">
                <a16:creationId xmlns:a16="http://schemas.microsoft.com/office/drawing/2014/main" id="{38C24C14-14AA-4C69-A912-B6A0F812FC0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563E128-5EFF-4F1D-B71D-2F67192D2570}"/>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85183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339464-C59E-44DA-8A4D-24CCBD42E1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572B1-3D32-4EB3-B7A8-C989DB00C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2C4B2-C8BF-4398-AEC6-9E94DE14DB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12/12/2021</a:t>
            </a:fld>
            <a:endParaRPr lang="en-GB" dirty="0"/>
          </a:p>
        </p:txBody>
      </p:sp>
      <p:sp>
        <p:nvSpPr>
          <p:cNvPr id="5" name="Footer Placeholder 4">
            <a:extLst>
              <a:ext uri="{FF2B5EF4-FFF2-40B4-BE49-F238E27FC236}">
                <a16:creationId xmlns:a16="http://schemas.microsoft.com/office/drawing/2014/main" id="{F47AAAA8-B015-4476-9C0C-CE8AA6F0B8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53EA97A-3650-4644-9DD1-3C2791C35C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339632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609600" y="771525"/>
            <a:ext cx="10668000" cy="1935162"/>
          </a:xfrm>
        </p:spPr>
        <p:txBody>
          <a:bodyPr>
            <a:normAutofit fontScale="90000"/>
          </a:bodyPr>
          <a:lstStyle/>
          <a:p>
            <a:r>
              <a:rPr lang="en-GB" sz="4400" b="1" dirty="0">
                <a:latin typeface="Arial" panose="020B0604020202020204" pitchFamily="34" charset="0"/>
                <a:cs typeface="Arial" panose="020B0604020202020204" pitchFamily="34" charset="0"/>
              </a:rPr>
              <a:t>Module: Introduction to Research (BMHP5005)</a:t>
            </a:r>
            <a:br>
              <a:rPr lang="en-GB" sz="4400" b="1" dirty="0">
                <a:latin typeface="Arial" panose="020B0604020202020204" pitchFamily="34" charset="0"/>
                <a:cs typeface="Arial" panose="020B0604020202020204" pitchFamily="34" charset="0"/>
              </a:rPr>
            </a:br>
            <a:br>
              <a:rPr lang="en-GB" sz="4400" b="1" dirty="0">
                <a:latin typeface="Arial" panose="020B0604020202020204" pitchFamily="34" charset="0"/>
                <a:cs typeface="Arial" panose="020B0604020202020204" pitchFamily="34" charset="0"/>
              </a:rPr>
            </a:br>
            <a:r>
              <a:rPr lang="en-GB" sz="4400" b="1" dirty="0">
                <a:latin typeface="Arial" panose="020B0604020202020204" pitchFamily="34" charset="0"/>
                <a:cs typeface="Arial" panose="020B0604020202020204" pitchFamily="34" charset="0"/>
              </a:rPr>
              <a:t>Assessment 2: Viva Voce</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371600" y="4000500"/>
            <a:ext cx="9144000" cy="2085975"/>
          </a:xfrm>
        </p:spPr>
        <p:txBody>
          <a:bodyPr>
            <a:normAutofit/>
          </a:bodyPr>
          <a:lstStyle/>
          <a:p>
            <a:pPr algn="l"/>
            <a:r>
              <a:rPr lang="en-GB" sz="2800" dirty="0"/>
              <a:t>Student Name: George Onyeka</a:t>
            </a:r>
          </a:p>
          <a:p>
            <a:pPr algn="l"/>
            <a:endParaRPr lang="en-GB" sz="2800" dirty="0"/>
          </a:p>
          <a:p>
            <a:pPr algn="l"/>
            <a:r>
              <a:rPr lang="en-GB" sz="2800" dirty="0"/>
              <a:t>Student Number: 1919214   </a:t>
            </a: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p:txBody>
          <a:bodyPr>
            <a:normAutofit/>
          </a:bodyPr>
          <a:lstStyle/>
          <a:p>
            <a:pPr>
              <a:buFont typeface="Arial" panose="020B0604020202020204" pitchFamily="34" charset="0"/>
              <a:buChar char="•"/>
            </a:pPr>
            <a:r>
              <a:rPr lang="en-GB" sz="2400" dirty="0">
                <a:latin typeface="Arial" panose="020B0604020202020204" pitchFamily="34" charset="0"/>
                <a:cs typeface="Arial" panose="020B0604020202020204" pitchFamily="34" charset="0"/>
              </a:rPr>
              <a:t>Title: The attitudes, beliefs, and perceptions of the UK population towards contemporary and alternative medicine (CAM)</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Aim: The aim of this research is to examine the ways and attitudes of the UK population towards the use of complementary and alternative medicines.</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The objectives of this research are to explore and analyse articles and publications on this topic and to proffer recommendations.</a:t>
            </a:r>
          </a:p>
          <a:p>
            <a:pPr rtl="0">
              <a:spcBef>
                <a:spcPts val="0"/>
              </a:spcBef>
              <a:spcAft>
                <a:spcPts val="0"/>
              </a:spcAft>
            </a:pPr>
            <a:endParaRPr lang="en-GB" dirty="0"/>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838200" y="1524227"/>
            <a:ext cx="10515600" cy="4351338"/>
          </a:xfrm>
        </p:spPr>
        <p:txBody>
          <a:bodyPr/>
          <a:lstStyle/>
          <a:p>
            <a:pPr rtl="0">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This research is secondary research using a systematic literature review of three different studies that have studied similar topics using a mixed-method. The keywords used are; attitudes, beliefs and perception, contemporary, alternative, traditional, medicine,  treatment, United Kingdom, England, Scotland, UK, Britain,  British. The databases used are PubMed, EBSCO, and Scopus. The inclusion criteria are ten years, from 2011 to 2021, looking at publications on the UK, communication in English. This study will also be looked at through a thematic review. </a:t>
            </a:r>
            <a:endParaRPr lang="en-GB" sz="2400" b="0" dirty="0">
              <a:effectLst/>
              <a:latin typeface="Arial" panose="020B0604020202020204" pitchFamily="34" charset="0"/>
              <a:cs typeface="Arial" panose="020B0604020202020204" pitchFamily="34" charset="0"/>
            </a:endParaRPr>
          </a:p>
          <a:p>
            <a:pPr marL="0" indent="0">
              <a:buNone/>
            </a:pPr>
            <a:br>
              <a:rPr lang="en-GB" dirty="0"/>
            </a:br>
            <a:endParaRPr lang="en-GB" i="1" dirty="0">
              <a:solidFill>
                <a:srgbClr val="0070C0"/>
              </a:solidFill>
            </a:endParaRPr>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3596033246"/>
              </p:ext>
            </p:extLst>
          </p:nvPr>
        </p:nvGraphicFramePr>
        <p:xfrm>
          <a:off x="588936" y="1580376"/>
          <a:ext cx="10764863" cy="3270732"/>
        </p:xfrm>
        <a:graphic>
          <a:graphicData uri="http://schemas.openxmlformats.org/drawingml/2006/table">
            <a:tbl>
              <a:tblPr firstRow="1" firstCol="1" bandRow="1"/>
              <a:tblGrid>
                <a:gridCol w="2524378">
                  <a:extLst>
                    <a:ext uri="{9D8B030D-6E8A-4147-A177-3AD203B41FA5}">
                      <a16:colId xmlns:a16="http://schemas.microsoft.com/office/drawing/2014/main" val="2791120806"/>
                    </a:ext>
                  </a:extLst>
                </a:gridCol>
                <a:gridCol w="2667000">
                  <a:extLst>
                    <a:ext uri="{9D8B030D-6E8A-4147-A177-3AD203B41FA5}">
                      <a16:colId xmlns:a16="http://schemas.microsoft.com/office/drawing/2014/main" val="3589850242"/>
                    </a:ext>
                  </a:extLst>
                </a:gridCol>
                <a:gridCol w="2786743">
                  <a:extLst>
                    <a:ext uri="{9D8B030D-6E8A-4147-A177-3AD203B41FA5}">
                      <a16:colId xmlns:a16="http://schemas.microsoft.com/office/drawing/2014/main" val="2229489048"/>
                    </a:ext>
                  </a:extLst>
                </a:gridCol>
                <a:gridCol w="2786742">
                  <a:extLst>
                    <a:ext uri="{9D8B030D-6E8A-4147-A177-3AD203B41FA5}">
                      <a16:colId xmlns:a16="http://schemas.microsoft.com/office/drawing/2014/main" val="2241838310"/>
                    </a:ext>
                  </a:extLst>
                </a:gridCol>
              </a:tblGrid>
              <a:tr h="521182">
                <a:tc>
                  <a:txBody>
                    <a:bodyPr/>
                    <a:lstStyle/>
                    <a:p>
                      <a:pPr algn="l" fontAlgn="t">
                        <a:spcBef>
                          <a:spcPts val="0"/>
                        </a:spcBef>
                        <a:spcAft>
                          <a:spcPts val="0"/>
                        </a:spcAft>
                      </a:pPr>
                      <a:r>
                        <a:rPr lang="en-GB" sz="1200" b="1" i="0" u="none" strike="noStrike" dirty="0">
                          <a:effectLst/>
                          <a:latin typeface="+mn-lt"/>
                          <a:cs typeface="Times New Roman" panose="02020603050405020304" pitchFamily="18" charset="0"/>
                        </a:rPr>
                        <a:t>Author(s), title, and year of publication</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cs typeface="Times New Roman" panose="02020603050405020304" pitchFamily="18" charset="0"/>
                        </a:rPr>
                        <a:t>Aim of study</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Methods and Sample size and characteristics</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Summary of main findings</a:t>
                      </a:r>
                      <a:endParaRPr lang="en-GB" sz="1200" b="0" i="0" u="none" strike="noStrike" dirty="0">
                        <a:effectLst/>
                        <a:latin typeface="+mn-lt"/>
                      </a:endParaRPr>
                    </a:p>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 </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0">
                <a:tc>
                  <a:txBody>
                    <a:bodyPr/>
                    <a:lstStyle/>
                    <a:p>
                      <a:pPr rtl="0"/>
                      <a:r>
                        <a:rPr lang="en-GB" sz="1800" b="0" i="0" u="none" strike="noStrike" kern="1200" dirty="0">
                          <a:solidFill>
                            <a:schemeClr val="tx1"/>
                          </a:solidFill>
                          <a:effectLst/>
                          <a:latin typeface="+mn-lt"/>
                          <a:ea typeface="+mn-ea"/>
                          <a:cs typeface="+mn-cs"/>
                        </a:rPr>
                        <a:t>Alison</a:t>
                      </a:r>
                      <a:endParaRPr lang="en-GB" b="0" dirty="0">
                        <a:effectLst/>
                      </a:endParaRPr>
                    </a:p>
                    <a:p>
                      <a:pPr rtl="0"/>
                      <a:r>
                        <a:rPr lang="en-GB" sz="1800" b="0" i="0" u="none" strike="noStrike" kern="1200" dirty="0">
                          <a:solidFill>
                            <a:schemeClr val="tx1"/>
                          </a:solidFill>
                          <a:effectLst/>
                          <a:latin typeface="+mn-lt"/>
                          <a:ea typeface="+mn-ea"/>
                          <a:cs typeface="+mn-cs"/>
                        </a:rPr>
                        <a:t>Chisholm.</a:t>
                      </a:r>
                      <a:endParaRPr lang="en-GB" b="0" dirty="0">
                        <a:effectLst/>
                      </a:endParaRPr>
                    </a:p>
                    <a:p>
                      <a:pPr rtl="0"/>
                      <a:r>
                        <a:rPr lang="en-GB" sz="1800" b="0" i="0" u="none" strike="noStrike" kern="1200" dirty="0">
                          <a:solidFill>
                            <a:schemeClr val="tx1"/>
                          </a:solidFill>
                          <a:effectLst/>
                          <a:latin typeface="+mn-lt"/>
                          <a:ea typeface="+mn-ea"/>
                          <a:cs typeface="+mn-cs"/>
                        </a:rPr>
                        <a:t>Exploring UK attitudes towards unlicensed medicines use: a questionnaire-based study of members of</a:t>
                      </a:r>
                      <a:endParaRPr lang="en-GB" b="0" dirty="0">
                        <a:effectLst/>
                      </a:endParaRPr>
                    </a:p>
                    <a:p>
                      <a:pPr rtl="0"/>
                      <a:r>
                        <a:rPr lang="en-GB" sz="1800" b="0" i="0" u="none" strike="noStrike" kern="1200" dirty="0">
                          <a:solidFill>
                            <a:schemeClr val="tx1"/>
                          </a:solidFill>
                          <a:effectLst/>
                          <a:latin typeface="+mn-lt"/>
                          <a:ea typeface="+mn-ea"/>
                          <a:cs typeface="+mn-cs"/>
                        </a:rPr>
                        <a:t>the public and physicians </a:t>
                      </a:r>
                      <a:endParaRPr lang="en-GB" b="0" dirty="0">
                        <a:effectLst/>
                      </a:endParaRPr>
                    </a:p>
                    <a:p>
                      <a:pPr rtl="0"/>
                      <a:r>
                        <a:rPr lang="en-GB" sz="1800" b="0" i="0" u="none" strike="noStrike" kern="1200" dirty="0">
                          <a:solidFill>
                            <a:schemeClr val="tx1"/>
                          </a:solidFill>
                          <a:effectLst/>
                          <a:latin typeface="+mn-lt"/>
                          <a:ea typeface="+mn-ea"/>
                          <a:cs typeface="+mn-cs"/>
                        </a:rPr>
                        <a:t>2012</a:t>
                      </a:r>
                      <a:endParaRPr lang="en-GB" b="0" dirty="0">
                        <a:effectLs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a:r>
                        <a:rPr lang="en-GB" sz="1800" b="0" i="0" u="none" strike="noStrike" kern="1200" dirty="0">
                          <a:solidFill>
                            <a:schemeClr val="tx1"/>
                          </a:solidFill>
                          <a:effectLst/>
                          <a:latin typeface="+mn-lt"/>
                          <a:ea typeface="+mn-ea"/>
                          <a:cs typeface="+mn-cs"/>
                        </a:rPr>
                        <a:t>To use</a:t>
                      </a:r>
                      <a:endParaRPr lang="en-GB" b="0" dirty="0">
                        <a:effectLst/>
                      </a:endParaRPr>
                    </a:p>
                    <a:p>
                      <a:pPr rtl="0"/>
                      <a:r>
                        <a:rPr lang="en-GB" sz="1800" b="0" i="0" u="none" strike="noStrike" kern="1200" dirty="0">
                          <a:solidFill>
                            <a:schemeClr val="tx1"/>
                          </a:solidFill>
                          <a:effectLst/>
                          <a:latin typeface="+mn-lt"/>
                          <a:ea typeface="+mn-ea"/>
                          <a:cs typeface="+mn-cs"/>
                        </a:rPr>
                        <a:t>Questionnaire to do a study in </a:t>
                      </a:r>
                      <a:endParaRPr lang="en-GB" b="0" dirty="0">
                        <a:effectLst/>
                      </a:endParaRPr>
                    </a:p>
                    <a:p>
                      <a:pPr rtl="0"/>
                      <a:r>
                        <a:rPr lang="en-GB" sz="1800" b="0" i="0" u="none" strike="noStrike" kern="1200" dirty="0">
                          <a:solidFill>
                            <a:schemeClr val="tx1"/>
                          </a:solidFill>
                          <a:effectLst/>
                          <a:latin typeface="+mn-lt"/>
                          <a:ea typeface="+mn-ea"/>
                          <a:cs typeface="+mn-cs"/>
                        </a:rPr>
                        <a:t>Measuring</a:t>
                      </a:r>
                      <a:endParaRPr lang="en-GB" b="0" dirty="0">
                        <a:effectLst/>
                      </a:endParaRPr>
                    </a:p>
                    <a:p>
                      <a:pPr rtl="0"/>
                      <a:r>
                        <a:rPr lang="en-GB" sz="1800" b="0" i="0" u="none" strike="noStrike" kern="1200" dirty="0">
                          <a:solidFill>
                            <a:schemeClr val="tx1"/>
                          </a:solidFill>
                          <a:effectLst/>
                          <a:latin typeface="+mn-lt"/>
                          <a:ea typeface="+mn-ea"/>
                          <a:cs typeface="+mn-cs"/>
                        </a:rPr>
                        <a:t>attitude among doctors and patients towards contemporary medicines</a:t>
                      </a:r>
                      <a:endParaRPr lang="en-GB" b="0" dirty="0">
                        <a:effectLst/>
                      </a:endParaRPr>
                    </a:p>
                    <a:p>
                      <a:br>
                        <a:rPr lang="en-GB" dirty="0"/>
                      </a:b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a:r>
                        <a:rPr lang="en-GB" sz="1800" b="0" i="0" u="none" strike="noStrike" kern="1200" dirty="0">
                          <a:solidFill>
                            <a:schemeClr val="tx1"/>
                          </a:solidFill>
                          <a:effectLst/>
                          <a:latin typeface="+mn-lt"/>
                          <a:ea typeface="+mn-ea"/>
                          <a:cs typeface="+mn-cs"/>
                        </a:rPr>
                        <a:t>Patients and doctors with the use of questionnaires and a sample size of 749 and they were mainly adults.</a:t>
                      </a:r>
                      <a:endParaRPr lang="en-GB" b="0" dirty="0">
                        <a:effectLst/>
                      </a:endParaRPr>
                    </a:p>
                    <a:p>
                      <a:br>
                        <a:rPr lang="en-GB" dirty="0"/>
                      </a:b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a:r>
                        <a:rPr lang="en-GB" sz="1800" b="0" i="0" u="none" strike="noStrike" kern="1200" dirty="0">
                          <a:solidFill>
                            <a:schemeClr val="tx1"/>
                          </a:solidFill>
                          <a:effectLst/>
                          <a:latin typeface="+mn-lt"/>
                          <a:ea typeface="+mn-ea"/>
                          <a:cs typeface="+mn-cs"/>
                        </a:rPr>
                        <a:t>Doctors and patients both agree that safety and efficacy are prime objectives when prescribing, almost half of doctors involved expressed their concern that the limitations of the finances was the main reason they prescribed CAM </a:t>
                      </a:r>
                      <a:endParaRPr lang="en-GB" b="0" dirty="0">
                        <a:effectLs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A16DA885-99C4-4D86-8A84-2298F7B42B1C}"/>
              </a:ext>
            </a:extLst>
          </p:cNvPr>
          <p:cNvGraphicFramePr>
            <a:graphicFrameLocks noGrp="1"/>
          </p:cNvGraphicFramePr>
          <p:nvPr>
            <p:extLst>
              <p:ext uri="{D42A27DB-BD31-4B8C-83A1-F6EECF244321}">
                <p14:modId xmlns:p14="http://schemas.microsoft.com/office/powerpoint/2010/main" val="2032750521"/>
              </p:ext>
            </p:extLst>
          </p:nvPr>
        </p:nvGraphicFramePr>
        <p:xfrm>
          <a:off x="370114" y="149592"/>
          <a:ext cx="11266716" cy="6558815"/>
        </p:xfrm>
        <a:graphic>
          <a:graphicData uri="http://schemas.openxmlformats.org/drawingml/2006/table">
            <a:tbl>
              <a:tblPr firstRow="1" bandRow="1">
                <a:tableStyleId>{5940675A-B579-460E-94D1-54222C63F5DA}</a:tableStyleId>
              </a:tblPr>
              <a:tblGrid>
                <a:gridCol w="2816679">
                  <a:extLst>
                    <a:ext uri="{9D8B030D-6E8A-4147-A177-3AD203B41FA5}">
                      <a16:colId xmlns:a16="http://schemas.microsoft.com/office/drawing/2014/main" val="1218552635"/>
                    </a:ext>
                  </a:extLst>
                </a:gridCol>
                <a:gridCol w="2816679">
                  <a:extLst>
                    <a:ext uri="{9D8B030D-6E8A-4147-A177-3AD203B41FA5}">
                      <a16:colId xmlns:a16="http://schemas.microsoft.com/office/drawing/2014/main" val="918457771"/>
                    </a:ext>
                  </a:extLst>
                </a:gridCol>
                <a:gridCol w="2816679">
                  <a:extLst>
                    <a:ext uri="{9D8B030D-6E8A-4147-A177-3AD203B41FA5}">
                      <a16:colId xmlns:a16="http://schemas.microsoft.com/office/drawing/2014/main" val="3191941537"/>
                    </a:ext>
                  </a:extLst>
                </a:gridCol>
                <a:gridCol w="2816679">
                  <a:extLst>
                    <a:ext uri="{9D8B030D-6E8A-4147-A177-3AD203B41FA5}">
                      <a16:colId xmlns:a16="http://schemas.microsoft.com/office/drawing/2014/main" val="1739734731"/>
                    </a:ext>
                  </a:extLst>
                </a:gridCol>
              </a:tblGrid>
              <a:tr h="2864829">
                <a:tc>
                  <a:txBody>
                    <a:bodyPr/>
                    <a:lstStyle/>
                    <a:p>
                      <a:pPr rtl="0"/>
                      <a:r>
                        <a:rPr lang="en-GB" sz="1800" b="0" i="0" u="none" strike="noStrike" kern="1200" dirty="0">
                          <a:solidFill>
                            <a:schemeClr val="tx1"/>
                          </a:solidFill>
                          <a:effectLst/>
                          <a:latin typeface="+mn-lt"/>
                          <a:ea typeface="+mn-ea"/>
                          <a:cs typeface="+mn-cs"/>
                        </a:rPr>
                        <a:t>Sofia </a:t>
                      </a:r>
                      <a:r>
                        <a:rPr lang="en-GB" sz="1800" b="0" i="0" u="none" strike="noStrike" kern="1200" dirty="0" err="1">
                          <a:solidFill>
                            <a:schemeClr val="tx1"/>
                          </a:solidFill>
                          <a:effectLst/>
                          <a:latin typeface="+mn-lt"/>
                          <a:ea typeface="+mn-ea"/>
                          <a:cs typeface="+mn-cs"/>
                        </a:rPr>
                        <a:t>Fionda</a:t>
                      </a:r>
                      <a:r>
                        <a:rPr lang="en-GB" sz="1800" b="0" i="0" u="none" strike="noStrike" kern="1200" dirty="0">
                          <a:solidFill>
                            <a:schemeClr val="tx1"/>
                          </a:solidFill>
                          <a:effectLst/>
                          <a:latin typeface="+mn-lt"/>
                          <a:ea typeface="+mn-ea"/>
                          <a:cs typeface="+mn-cs"/>
                        </a:rPr>
                        <a:t> and Adrian Furnham.</a:t>
                      </a:r>
                      <a:endParaRPr lang="en-GB" b="0" dirty="0">
                        <a:effectLst/>
                      </a:endParaRPr>
                    </a:p>
                    <a:p>
                      <a:pPr rtl="0"/>
                      <a:r>
                        <a:rPr lang="en-GB" sz="1800" b="0" i="0" u="none" strike="noStrike" kern="1200" dirty="0">
                          <a:solidFill>
                            <a:schemeClr val="tx1"/>
                          </a:solidFill>
                          <a:effectLst/>
                          <a:latin typeface="+mn-lt"/>
                          <a:ea typeface="+mn-ea"/>
                          <a:cs typeface="+mn-cs"/>
                        </a:rPr>
                        <a:t>Hypochondriacal attitudes and beliefs, attitudes towards complementary and alternative medicine and modern health worries predicts patient satisfaction</a:t>
                      </a:r>
                      <a:endParaRPr lang="en-GB" b="0" dirty="0">
                        <a:effectLst/>
                      </a:endParaRPr>
                    </a:p>
                    <a:p>
                      <a:pPr rtl="0"/>
                      <a:br>
                        <a:rPr lang="en-GB" b="0" dirty="0">
                          <a:effectLst/>
                        </a:rPr>
                      </a:br>
                      <a:br>
                        <a:rPr lang="en-GB" b="0" dirty="0">
                          <a:effectLst/>
                        </a:rPr>
                      </a:br>
                      <a:r>
                        <a:rPr lang="en-GB" sz="1800" b="0" i="0" u="none" strike="noStrike" kern="1200" dirty="0">
                          <a:solidFill>
                            <a:schemeClr val="tx1"/>
                          </a:solidFill>
                          <a:effectLst/>
                          <a:latin typeface="+mn-lt"/>
                          <a:ea typeface="+mn-ea"/>
                          <a:cs typeface="+mn-cs"/>
                        </a:rPr>
                        <a:t>2014</a:t>
                      </a:r>
                      <a:endParaRPr lang="en-GB" b="0" dirty="0">
                        <a:effectLst/>
                      </a:endParaRPr>
                    </a:p>
                  </a:txBody>
                  <a:tcPr/>
                </a:tc>
                <a:tc>
                  <a:txBody>
                    <a:bodyPr/>
                    <a:lstStyle/>
                    <a:p>
                      <a:pPr rtl="0"/>
                      <a:r>
                        <a:rPr lang="en-GB" sz="1800" b="0" i="0" u="none" strike="noStrike" kern="1200" dirty="0">
                          <a:solidFill>
                            <a:schemeClr val="tx1"/>
                          </a:solidFill>
                          <a:effectLst/>
                          <a:latin typeface="+mn-lt"/>
                          <a:ea typeface="+mn-ea"/>
                          <a:cs typeface="+mn-cs"/>
                        </a:rPr>
                        <a:t>Emphasising on illness anxiety disorder attitudes and perception towards CAM and modern health worries among patients and doctors.</a:t>
                      </a:r>
                      <a:endParaRPr lang="en-GB" b="0" dirty="0">
                        <a:effectLst/>
                      </a:endParaRPr>
                    </a:p>
                  </a:txBody>
                  <a:tcPr/>
                </a:tc>
                <a:tc>
                  <a:txBody>
                    <a:bodyPr/>
                    <a:lstStyle/>
                    <a:p>
                      <a:pPr rtl="0"/>
                      <a:r>
                        <a:rPr lang="en-GB" sz="1800" b="0" i="0" u="none" strike="noStrike" kern="1200" dirty="0">
                          <a:solidFill>
                            <a:schemeClr val="tx1"/>
                          </a:solidFill>
                          <a:effectLst/>
                          <a:latin typeface="+mn-lt"/>
                          <a:ea typeface="+mn-ea"/>
                          <a:cs typeface="+mn-cs"/>
                        </a:rPr>
                        <a:t>Various cultural backgrounds made up the participants, anonymous use of a questionnaire to measure satisfactions of the individual’s and their doctor’s hypochondrial beliefs and attitudes to CAM, modern health worries and personality. A sample size of 215 made up of  adults was involved.</a:t>
                      </a:r>
                      <a:endParaRPr lang="en-GB" b="0" dirty="0">
                        <a:effectLs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tx1"/>
                          </a:solidFill>
                          <a:effectLst/>
                          <a:latin typeface="+mn-lt"/>
                          <a:ea typeface="+mn-ea"/>
                          <a:cs typeface="+mn-cs"/>
                        </a:rPr>
                        <a:t>CAM and modern health worries (MHW) were linked with greater patient dissatisfaction. But CAM had more dissatisfaction.</a:t>
                      </a:r>
                      <a:endParaRPr lang="en-GB" b="0" dirty="0">
                        <a:effectLst/>
                      </a:endParaRPr>
                    </a:p>
                    <a:p>
                      <a:endParaRPr lang="en-GB" dirty="0"/>
                    </a:p>
                  </a:txBody>
                  <a:tcPr/>
                </a:tc>
                <a:extLst>
                  <a:ext uri="{0D108BD9-81ED-4DB2-BD59-A6C34878D82A}">
                    <a16:rowId xmlns:a16="http://schemas.microsoft.com/office/drawing/2014/main" val="1280657876"/>
                  </a:ext>
                </a:extLst>
              </a:tr>
              <a:tr h="3175535">
                <a:tc>
                  <a:txBody>
                    <a:bodyPr/>
                    <a:lstStyle/>
                    <a:p>
                      <a:pPr rtl="0"/>
                      <a:r>
                        <a:rPr lang="en-GB" sz="1800" b="0" i="0" u="none" strike="noStrike" kern="1200" dirty="0">
                          <a:solidFill>
                            <a:schemeClr val="tx1"/>
                          </a:solidFill>
                          <a:effectLst/>
                          <a:latin typeface="+mn-lt"/>
                          <a:ea typeface="+mn-ea"/>
                          <a:cs typeface="+mn-cs"/>
                        </a:rPr>
                        <a:t>Aaron Jarvis, Rachel Perry, Debbie Smith, Rohini Terry, Sarah Peters.</a:t>
                      </a:r>
                      <a:endParaRPr lang="en-GB" b="0" dirty="0">
                        <a:effectLst/>
                      </a:endParaRPr>
                    </a:p>
                    <a:p>
                      <a:pPr rtl="0"/>
                      <a:r>
                        <a:rPr lang="en-GB" sz="1800" b="0" i="0" u="none" strike="noStrike" kern="1200" dirty="0">
                          <a:solidFill>
                            <a:schemeClr val="tx1"/>
                          </a:solidFill>
                          <a:effectLst/>
                          <a:latin typeface="+mn-lt"/>
                          <a:ea typeface="+mn-ea"/>
                          <a:cs typeface="+mn-cs"/>
                        </a:rPr>
                        <a:t>General practitioners’ belief about clinical utility of contemporary and alternative medicine.</a:t>
                      </a:r>
                      <a:endParaRPr lang="en-GB" b="0" dirty="0">
                        <a:effectLst/>
                      </a:endParaRPr>
                    </a:p>
                    <a:p>
                      <a:pPr rtl="0"/>
                      <a:br>
                        <a:rPr lang="en-GB" b="0" dirty="0">
                          <a:effectLst/>
                        </a:rPr>
                      </a:br>
                      <a:r>
                        <a:rPr lang="en-GB" sz="1800" b="0" i="0" u="none" strike="noStrike" kern="1200" dirty="0">
                          <a:solidFill>
                            <a:schemeClr val="tx1"/>
                          </a:solidFill>
                          <a:effectLst/>
                          <a:latin typeface="+mn-lt"/>
                          <a:ea typeface="+mn-ea"/>
                          <a:cs typeface="+mn-cs"/>
                        </a:rPr>
                        <a:t>2015</a:t>
                      </a:r>
                      <a:endParaRPr lang="en-GB" b="0" dirty="0">
                        <a:effectLs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tx1"/>
                          </a:solidFill>
                          <a:effectLst/>
                          <a:latin typeface="+mn-lt"/>
                          <a:ea typeface="+mn-ea"/>
                          <a:cs typeface="+mn-cs"/>
                        </a:rPr>
                        <a:t>To study the belief of GP’s about contemporary and alternative medicine.</a:t>
                      </a:r>
                      <a:endParaRPr lang="en-GB" b="0" dirty="0">
                        <a:effectLst/>
                      </a:endParaRP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tx1"/>
                          </a:solidFill>
                          <a:effectLst/>
                          <a:latin typeface="+mn-lt"/>
                          <a:ea typeface="+mn-ea"/>
                          <a:cs typeface="+mn-cs"/>
                        </a:rPr>
                        <a:t>Qualitative study done on 19 GP’s recruited from Northwest of England. An analysis was done on semi-structured telephone interviews and an inductive thematic analysis.</a:t>
                      </a:r>
                      <a:endParaRPr lang="en-GB" b="0" dirty="0">
                        <a:effectLst/>
                      </a:endParaRPr>
                    </a:p>
                    <a:p>
                      <a:pPr rtl="0"/>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tx1"/>
                          </a:solidFill>
                          <a:effectLst/>
                          <a:latin typeface="+mn-lt"/>
                          <a:ea typeface="+mn-ea"/>
                          <a:cs typeface="+mn-cs"/>
                        </a:rPr>
                        <a:t>Three main findings were made: first is limited evidence, second is patient demand and thirdly, worries over regulations.</a:t>
                      </a:r>
                      <a:endParaRPr lang="en-GB" b="0" dirty="0">
                        <a:effectLst/>
                      </a:endParaRPr>
                    </a:p>
                  </a:txBody>
                  <a:tcPr/>
                </a:tc>
                <a:extLst>
                  <a:ext uri="{0D108BD9-81ED-4DB2-BD59-A6C34878D82A}">
                    <a16:rowId xmlns:a16="http://schemas.microsoft.com/office/drawing/2014/main" val="759407793"/>
                  </a:ext>
                </a:extLst>
              </a:tr>
            </a:tbl>
          </a:graphicData>
        </a:graphic>
      </p:graphicFrame>
    </p:spTree>
    <p:extLst>
      <p:ext uri="{BB962C8B-B14F-4D97-AF65-F5344CB8AC3E}">
        <p14:creationId xmlns:p14="http://schemas.microsoft.com/office/powerpoint/2010/main" val="3574087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Results</a:t>
            </a:r>
            <a:r>
              <a:rPr lang="en-GB" b="1" dirty="0"/>
              <a:t> </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p:txBody>
          <a:bodyPr>
            <a:normAutofit/>
          </a:bodyPr>
          <a:lstStyle/>
          <a:p>
            <a:pPr rtl="0">
              <a:spcBef>
                <a:spcPts val="0"/>
              </a:spcBef>
              <a:spcAft>
                <a:spcPts val="0"/>
              </a:spcAft>
            </a:pPr>
            <a:r>
              <a:rPr lang="en-GB" sz="2400" dirty="0"/>
              <a:t>All three research expressed concerns about the effectiveness of complementary and alternative medicine. Doctors administered complementary and alternative medicine (CAM) because it was inexpensive or because patients requested it, while some patients complained about being supplied with unlicensed CAM medications. Because of their efficacy and safety, licensed medications are still preferred options by a substantial number of doctors and patients.</a:t>
            </a:r>
          </a:p>
        </p:txBody>
      </p:sp>
    </p:spTree>
    <p:extLst>
      <p:ext uri="{BB962C8B-B14F-4D97-AF65-F5344CB8AC3E}">
        <p14:creationId xmlns:p14="http://schemas.microsoft.com/office/powerpoint/2010/main" val="42112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Discussion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p:txBody>
          <a:bodyPr/>
          <a:lstStyle/>
          <a:p>
            <a:pPr marL="0" indent="0" rtl="0">
              <a:spcBef>
                <a:spcPts val="0"/>
              </a:spcBef>
              <a:spcAft>
                <a:spcPts val="0"/>
              </a:spcAft>
              <a:buNone/>
            </a:pPr>
            <a:r>
              <a:rPr lang="en-GB" sz="1800" b="0" i="0" u="none" strike="noStrike" dirty="0">
                <a:solidFill>
                  <a:srgbClr val="000000"/>
                </a:solidFill>
                <a:effectLst/>
                <a:latin typeface="Arial" panose="020B0604020202020204" pitchFamily="34" charset="0"/>
              </a:rPr>
              <a:t>. </a:t>
            </a:r>
            <a:endParaRPr lang="en-GB" sz="2400" b="0" i="0" u="none" strike="noStrike" dirty="0">
              <a:solidFill>
                <a:srgbClr val="000000"/>
              </a:solidFill>
              <a:effectLst/>
              <a:latin typeface="Arial" panose="020B0604020202020204" pitchFamily="34" charset="0"/>
              <a:cs typeface="Arial" panose="020B0604020202020204" pitchFamily="34" charset="0"/>
            </a:endParaRPr>
          </a:p>
          <a:p>
            <a:pPr rtl="0">
              <a:spcBef>
                <a:spcPts val="0"/>
              </a:spcBef>
              <a:spcAft>
                <a:spcPts val="0"/>
              </a:spcAft>
            </a:pPr>
            <a:r>
              <a:rPr lang="en-GB" sz="2400" b="0" dirty="0">
                <a:solidFill>
                  <a:srgbClr val="000000"/>
                </a:solidFill>
                <a:effectLst/>
                <a:latin typeface="Arial" panose="020B0604020202020204" pitchFamily="34" charset="0"/>
                <a:cs typeface="Arial" panose="020B0604020202020204" pitchFamily="34" charset="0"/>
              </a:rPr>
              <a:t>In one of t</a:t>
            </a:r>
            <a:r>
              <a:rPr lang="en-GB" sz="2400" dirty="0">
                <a:solidFill>
                  <a:srgbClr val="000000"/>
                </a:solidFill>
                <a:latin typeface="Arial" panose="020B0604020202020204" pitchFamily="34" charset="0"/>
                <a:cs typeface="Arial" panose="020B0604020202020204" pitchFamily="34" charset="0"/>
              </a:rPr>
              <a:t>he studies, 81% of patients were not happy with being prescribed complementary medicines whilst there were orthodox medicines available though they were more expensive.</a:t>
            </a:r>
          </a:p>
          <a:p>
            <a:pPr rtl="0">
              <a:spcBef>
                <a:spcPts val="0"/>
              </a:spcBef>
              <a:spcAft>
                <a:spcPts val="0"/>
              </a:spcAft>
            </a:pPr>
            <a:r>
              <a:rPr lang="en-GB" sz="2400" b="0" dirty="0">
                <a:solidFill>
                  <a:srgbClr val="000000"/>
                </a:solidFill>
                <a:effectLst/>
                <a:latin typeface="Arial" panose="020B0604020202020204" pitchFamily="34" charset="0"/>
                <a:cs typeface="Arial" panose="020B0604020202020204" pitchFamily="34" charset="0"/>
              </a:rPr>
              <a:t>This study found that there were, limited evidence</a:t>
            </a:r>
            <a:r>
              <a:rPr lang="en-GB" sz="2400" dirty="0">
                <a:solidFill>
                  <a:srgbClr val="000000"/>
                </a:solidFill>
                <a:latin typeface="Arial" panose="020B0604020202020204" pitchFamily="34" charset="0"/>
                <a:cs typeface="Arial" panose="020B0604020202020204" pitchFamily="34" charset="0"/>
              </a:rPr>
              <a:t>, patients’ demand and fears over the regulation of complementary and alternative medicines.</a:t>
            </a:r>
          </a:p>
          <a:p>
            <a:pPr rtl="0">
              <a:spcBef>
                <a:spcPts val="0"/>
              </a:spcBef>
              <a:spcAft>
                <a:spcPts val="0"/>
              </a:spcAft>
            </a:pPr>
            <a:r>
              <a:rPr lang="en-GB" sz="2400" b="0" dirty="0">
                <a:solidFill>
                  <a:srgbClr val="000000"/>
                </a:solidFill>
                <a:effectLst/>
                <a:latin typeface="Arial" panose="020B0604020202020204" pitchFamily="34" charset="0"/>
                <a:cs typeface="Arial" panose="020B0604020202020204" pitchFamily="34" charset="0"/>
              </a:rPr>
              <a:t>From the </a:t>
            </a:r>
            <a:r>
              <a:rPr lang="en-GB" sz="2400" dirty="0">
                <a:solidFill>
                  <a:srgbClr val="000000"/>
                </a:solidFill>
                <a:latin typeface="Arial" panose="020B0604020202020204" pitchFamily="34" charset="0"/>
                <a:cs typeface="Arial" panose="020B0604020202020204" pitchFamily="34" charset="0"/>
              </a:rPr>
              <a:t>studies, one main feature that stood out was the fact that complementary and alternative medicines are not accepted by the people because there either was no research to back them up or they were too cheap and without proper dosage,</a:t>
            </a:r>
            <a:endParaRPr lang="en-GB" sz="2400" b="0" dirty="0">
              <a:effectLst/>
              <a:latin typeface="Arial" panose="020B0604020202020204" pitchFamily="34" charset="0"/>
              <a:cs typeface="Arial" panose="020B0604020202020204" pitchFamily="34" charset="0"/>
            </a:endParaRPr>
          </a:p>
          <a:p>
            <a:pPr marL="0" indent="0">
              <a:buNone/>
            </a:pPr>
            <a:br>
              <a:rPr lang="en-GB" b="0" dirty="0">
                <a:effectLst/>
              </a:rPr>
            </a:br>
            <a:endParaRPr lang="en-GB" dirty="0"/>
          </a:p>
        </p:txBody>
      </p:sp>
    </p:spTree>
    <p:extLst>
      <p:ext uri="{BB962C8B-B14F-4D97-AF65-F5344CB8AC3E}">
        <p14:creationId xmlns:p14="http://schemas.microsoft.com/office/powerpoint/2010/main" val="1687209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990600" y="1978025"/>
            <a:ext cx="10515600" cy="4351338"/>
          </a:xfrm>
        </p:spPr>
        <p:txBody>
          <a:bodyPr>
            <a:normAutofit/>
          </a:bodyPr>
          <a:lstStyle/>
          <a:p>
            <a:pPr>
              <a:spcBef>
                <a:spcPts val="0"/>
              </a:spcBef>
            </a:pPr>
            <a:r>
              <a:rPr lang="en-GB" sz="2400" b="0" i="0" u="none" strike="noStrike" dirty="0">
                <a:solidFill>
                  <a:srgbClr val="000000"/>
                </a:solidFill>
                <a:effectLst/>
                <a:latin typeface="Arial" panose="020B0604020202020204" pitchFamily="34" charset="0"/>
                <a:cs typeface="Arial" panose="020B0604020202020204" pitchFamily="34" charset="0"/>
              </a:rPr>
              <a:t>This research looked at the UK’s public attitudes, beliefs, and perceptions towards complementary and alternative medicines.</a:t>
            </a:r>
            <a:r>
              <a:rPr lang="en-GB" sz="2400" dirty="0">
                <a:solidFill>
                  <a:srgbClr val="000000"/>
                </a:solidFill>
                <a:latin typeface="Arial" panose="020B0604020202020204" pitchFamily="34" charset="0"/>
                <a:cs typeface="Arial" panose="020B0604020202020204" pitchFamily="34" charset="0"/>
              </a:rPr>
              <a:t> </a:t>
            </a:r>
          </a:p>
          <a:p>
            <a:pPr marL="0" indent="0" rtl="0">
              <a:spcBef>
                <a:spcPts val="0"/>
              </a:spcBef>
              <a:spcAft>
                <a:spcPts val="0"/>
              </a:spcAft>
              <a:buNone/>
            </a:pPr>
            <a:endParaRPr lang="en-GB" sz="2400" b="0" dirty="0">
              <a:effectLst/>
              <a:latin typeface="Arial" panose="020B0604020202020204" pitchFamily="34" charset="0"/>
              <a:cs typeface="Arial" panose="020B0604020202020204" pitchFamily="34" charset="0"/>
            </a:endParaRPr>
          </a:p>
          <a:p>
            <a:r>
              <a:rPr lang="en-GB" sz="2400" b="0" dirty="0">
                <a:effectLst/>
                <a:latin typeface="Arial" panose="020B0604020202020204" pitchFamily="34" charset="0"/>
                <a:cs typeface="Arial" panose="020B0604020202020204" pitchFamily="34" charset="0"/>
              </a:rPr>
              <a:t>It shows that complementary and alternative medicine is gradually gaining ground as an important aspect of healthcare provision </a:t>
            </a:r>
            <a:r>
              <a:rPr lang="en-GB" sz="2400" dirty="0">
                <a:latin typeface="Arial" panose="020B0604020202020204" pitchFamily="34" charset="0"/>
                <a:cs typeface="Arial" panose="020B0604020202020204" pitchFamily="34" charset="0"/>
              </a:rPr>
              <a:t>among the populace and the NHS</a:t>
            </a:r>
            <a:r>
              <a:rPr lang="en-GB" sz="2400" b="0" dirty="0">
                <a:effectLst/>
                <a:latin typeface="Arial" panose="020B0604020202020204" pitchFamily="34" charset="0"/>
                <a:cs typeface="Arial" panose="020B0604020202020204" pitchFamily="34" charset="0"/>
              </a:rPr>
              <a:t> in the UK.</a:t>
            </a:r>
            <a:br>
              <a:rPr lang="en-GB" b="0" dirty="0">
                <a:effectLst/>
              </a:rPr>
            </a:br>
            <a:endParaRPr lang="en-US" dirty="0"/>
          </a:p>
        </p:txBody>
      </p:sp>
    </p:spTree>
    <p:extLst>
      <p:ext uri="{BB962C8B-B14F-4D97-AF65-F5344CB8AC3E}">
        <p14:creationId xmlns:p14="http://schemas.microsoft.com/office/powerpoint/2010/main" val="312729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a:xfrm>
            <a:off x="838200" y="1404257"/>
            <a:ext cx="10515600" cy="4772706"/>
          </a:xfrm>
        </p:spPr>
        <p:txBody>
          <a:bodyPr>
            <a:normAutofit fontScale="92500" lnSpcReduction="10000"/>
          </a:bodyPr>
          <a:lstStyle/>
          <a:p>
            <a:endParaRPr lang="en-GB" b="0" i="0" dirty="0">
              <a:solidFill>
                <a:srgbClr val="000000"/>
              </a:solidFill>
              <a:effectLst/>
              <a:latin typeface="Open Sans" panose="020B0606030504020204" pitchFamily="34" charset="0"/>
            </a:endParaRPr>
          </a:p>
          <a:p>
            <a:r>
              <a:rPr lang="en-GB" sz="2000" b="0" i="0" dirty="0" err="1">
                <a:solidFill>
                  <a:srgbClr val="000000"/>
                </a:solidFill>
                <a:effectLst/>
                <a:latin typeface="Arial" panose="020B0604020202020204" pitchFamily="34" charset="0"/>
                <a:cs typeface="Arial" panose="020B0604020202020204" pitchFamily="34" charset="0"/>
              </a:rPr>
              <a:t>Fionda</a:t>
            </a:r>
            <a:r>
              <a:rPr lang="en-GB" sz="2000" b="0" i="0" dirty="0">
                <a:solidFill>
                  <a:srgbClr val="000000"/>
                </a:solidFill>
                <a:effectLst/>
                <a:latin typeface="Arial" panose="020B0604020202020204" pitchFamily="34" charset="0"/>
                <a:cs typeface="Arial" panose="020B0604020202020204" pitchFamily="34" charset="0"/>
              </a:rPr>
              <a:t>, S. and Furnham, A., (2014). Hypochondriacal attitudes and beliefs, attitudes towards complementary and alternative medicine and modern health worries predict patient satisfaction. </a:t>
            </a:r>
            <a:r>
              <a:rPr lang="en-GB" sz="2000" b="0" i="1" dirty="0">
                <a:solidFill>
                  <a:srgbClr val="000000"/>
                </a:solidFill>
                <a:effectLst/>
                <a:latin typeface="Arial" panose="020B0604020202020204" pitchFamily="34" charset="0"/>
                <a:cs typeface="Arial" panose="020B0604020202020204" pitchFamily="34" charset="0"/>
              </a:rPr>
              <a:t>JRSM Open</a:t>
            </a:r>
            <a:r>
              <a:rPr lang="en-GB" sz="2000" b="0" i="0" dirty="0">
                <a:solidFill>
                  <a:srgbClr val="000000"/>
                </a:solidFill>
                <a:effectLst/>
                <a:latin typeface="Arial" panose="020B0604020202020204" pitchFamily="34" charset="0"/>
                <a:cs typeface="Arial" panose="020B0604020202020204" pitchFamily="34" charset="0"/>
              </a:rPr>
              <a:t>, 5(11), p.205427041455165.</a:t>
            </a:r>
          </a:p>
          <a:p>
            <a:r>
              <a:rPr lang="en-GB" sz="2000" b="0" i="0" dirty="0">
                <a:solidFill>
                  <a:srgbClr val="000000"/>
                </a:solidFill>
                <a:effectLst/>
                <a:latin typeface="Arial" panose="020B0604020202020204" pitchFamily="34" charset="0"/>
                <a:cs typeface="Arial" panose="020B0604020202020204" pitchFamily="34" charset="0"/>
              </a:rPr>
              <a:t>Hoffman, C., 2007. Benefits of complementary therapies. </a:t>
            </a:r>
            <a:r>
              <a:rPr lang="en-GB" sz="2000" b="0" i="1" dirty="0">
                <a:solidFill>
                  <a:srgbClr val="000000"/>
                </a:solidFill>
                <a:effectLst/>
                <a:latin typeface="Arial" panose="020B0604020202020204" pitchFamily="34" charset="0"/>
                <a:cs typeface="Arial" panose="020B0604020202020204" pitchFamily="34" charset="0"/>
              </a:rPr>
              <a:t>Breast Cancer Research</a:t>
            </a:r>
            <a:r>
              <a:rPr lang="en-GB" sz="2000" b="0" i="0" dirty="0">
                <a:solidFill>
                  <a:srgbClr val="000000"/>
                </a:solidFill>
                <a:effectLst/>
                <a:latin typeface="Arial" panose="020B0604020202020204" pitchFamily="34" charset="0"/>
                <a:cs typeface="Arial" panose="020B0604020202020204" pitchFamily="34" charset="0"/>
              </a:rPr>
              <a:t>, 9(S2).</a:t>
            </a:r>
            <a:endParaRPr lang="en-GB" sz="2000" dirty="0">
              <a:solidFill>
                <a:srgbClr val="000000"/>
              </a:solidFill>
              <a:latin typeface="Arial" panose="020B0604020202020204" pitchFamily="34" charset="0"/>
              <a:cs typeface="Arial" panose="020B0604020202020204" pitchFamily="34" charset="0"/>
            </a:endParaRPr>
          </a:p>
          <a:p>
            <a:r>
              <a:rPr lang="en-GB" sz="2000" b="0" i="0" dirty="0">
                <a:solidFill>
                  <a:srgbClr val="000000"/>
                </a:solidFill>
                <a:effectLst/>
                <a:latin typeface="Arial" panose="020B0604020202020204" pitchFamily="34" charset="0"/>
                <a:cs typeface="Arial" panose="020B0604020202020204" pitchFamily="34" charset="0"/>
              </a:rPr>
              <a:t>Hunt, K., Coelho, H., Wider, B., Perry, R., Hung, S., Terry, R. and Ernst, E., (2010). Complementary and alternative medicine use in England: results from a national survey. </a:t>
            </a:r>
            <a:r>
              <a:rPr lang="en-GB" sz="2000" b="0" i="1" dirty="0">
                <a:solidFill>
                  <a:srgbClr val="000000"/>
                </a:solidFill>
                <a:effectLst/>
                <a:latin typeface="Arial" panose="020B0604020202020204" pitchFamily="34" charset="0"/>
                <a:cs typeface="Arial" panose="020B0604020202020204" pitchFamily="34" charset="0"/>
              </a:rPr>
              <a:t>International Journal of Clinical Practice</a:t>
            </a:r>
            <a:r>
              <a:rPr lang="en-GB" sz="2000" b="0" i="0" dirty="0">
                <a:solidFill>
                  <a:srgbClr val="000000"/>
                </a:solidFill>
                <a:effectLst/>
                <a:latin typeface="Arial" panose="020B0604020202020204" pitchFamily="34" charset="0"/>
                <a:cs typeface="Arial" panose="020B0604020202020204" pitchFamily="34" charset="0"/>
              </a:rPr>
              <a:t>, 64(11), pp.1496-1502.</a:t>
            </a:r>
          </a:p>
          <a:p>
            <a:r>
              <a:rPr lang="en-GB" sz="2000" b="0" i="0" dirty="0">
                <a:solidFill>
                  <a:srgbClr val="000000"/>
                </a:solidFill>
                <a:effectLst/>
                <a:latin typeface="Arial" panose="020B0604020202020204" pitchFamily="34" charset="0"/>
                <a:cs typeface="Arial" panose="020B0604020202020204" pitchFamily="34" charset="0"/>
              </a:rPr>
              <a:t>Jarvis, A., Perry, R., Smith, D., Terry, R., and Peters, S., (2014). General practitioners’ beliefs about the clinical utility of complementary and alternative medicine. </a:t>
            </a:r>
            <a:r>
              <a:rPr lang="en-GB" sz="2000" b="0" i="1" dirty="0">
                <a:solidFill>
                  <a:srgbClr val="000000"/>
                </a:solidFill>
                <a:effectLst/>
                <a:latin typeface="Arial" panose="020B0604020202020204" pitchFamily="34" charset="0"/>
                <a:cs typeface="Arial" panose="020B0604020202020204" pitchFamily="34" charset="0"/>
              </a:rPr>
              <a:t>Primary Health Care Research &amp; Development</a:t>
            </a:r>
            <a:r>
              <a:rPr lang="en-GB" sz="2000" b="0" i="0" dirty="0">
                <a:solidFill>
                  <a:srgbClr val="000000"/>
                </a:solidFill>
                <a:effectLst/>
                <a:latin typeface="Arial" panose="020B0604020202020204" pitchFamily="34" charset="0"/>
                <a:cs typeface="Arial" panose="020B0604020202020204" pitchFamily="34" charset="0"/>
              </a:rPr>
              <a:t>, 16(03), pp.246-253.</a:t>
            </a:r>
          </a:p>
          <a:p>
            <a:r>
              <a:rPr lang="en-GB" sz="2000" b="0" i="0" dirty="0">
                <a:solidFill>
                  <a:srgbClr val="000000"/>
                </a:solidFill>
                <a:effectLst/>
                <a:latin typeface="Arial" panose="020B0604020202020204" pitchFamily="34" charset="0"/>
                <a:cs typeface="Arial" panose="020B0604020202020204" pitchFamily="34" charset="0"/>
              </a:rPr>
              <a:t>Stoneman, P., Sturgis, P., Allum, N. and Sibley, E., (2013). Incommensurable Worldviews? Is Public Use of Complementary and Alternative Medicines Incompatible with Support for Science and Conventional Medicine?. </a:t>
            </a:r>
            <a:r>
              <a:rPr lang="en-GB" sz="2000" b="0" i="1" dirty="0" err="1">
                <a:solidFill>
                  <a:srgbClr val="000000"/>
                </a:solidFill>
                <a:effectLst/>
                <a:latin typeface="Arial" panose="020B0604020202020204" pitchFamily="34" charset="0"/>
                <a:cs typeface="Arial" panose="020B0604020202020204" pitchFamily="34" charset="0"/>
              </a:rPr>
              <a:t>PLoS</a:t>
            </a:r>
            <a:r>
              <a:rPr lang="en-GB" sz="2000" b="0" i="1" dirty="0">
                <a:solidFill>
                  <a:srgbClr val="000000"/>
                </a:solidFill>
                <a:effectLst/>
                <a:latin typeface="Arial" panose="020B0604020202020204" pitchFamily="34" charset="0"/>
                <a:cs typeface="Arial" panose="020B0604020202020204" pitchFamily="34" charset="0"/>
              </a:rPr>
              <a:t> ONE</a:t>
            </a:r>
            <a:r>
              <a:rPr lang="en-GB" sz="2000" b="0" i="0" dirty="0">
                <a:solidFill>
                  <a:srgbClr val="000000"/>
                </a:solidFill>
                <a:effectLst/>
                <a:latin typeface="Arial" panose="020B0604020202020204" pitchFamily="34" charset="0"/>
                <a:cs typeface="Arial" panose="020B0604020202020204" pitchFamily="34" charset="0"/>
              </a:rPr>
              <a:t>, 8(1), p.e53174.</a:t>
            </a:r>
            <a:endParaRPr lang="en-GB" sz="2000" dirty="0">
              <a:solidFill>
                <a:srgbClr val="000000"/>
              </a:solidFill>
              <a:latin typeface="Arial" panose="020B0604020202020204" pitchFamily="34" charset="0"/>
              <a:cs typeface="Arial" panose="020B0604020202020204" pitchFamily="34" charset="0"/>
            </a:endParaRPr>
          </a:p>
          <a:p>
            <a:r>
              <a:rPr lang="en-GB" sz="2000" b="0" i="0" dirty="0">
                <a:solidFill>
                  <a:srgbClr val="000000"/>
                </a:solidFill>
                <a:effectLst/>
                <a:latin typeface="Arial" panose="020B0604020202020204" pitchFamily="34" charset="0"/>
                <a:cs typeface="Arial" panose="020B0604020202020204" pitchFamily="34" charset="0"/>
              </a:rPr>
              <a:t>Wye, L., Shaw, A., and Sharp, D., (2009). Patient choice and evidence-based decisions: The case of complementary therapies. </a:t>
            </a:r>
            <a:r>
              <a:rPr lang="en-GB" sz="2000" b="0" i="1" dirty="0">
                <a:solidFill>
                  <a:srgbClr val="000000"/>
                </a:solidFill>
                <a:effectLst/>
                <a:latin typeface="Arial" panose="020B0604020202020204" pitchFamily="34" charset="0"/>
                <a:cs typeface="Arial" panose="020B0604020202020204" pitchFamily="34" charset="0"/>
              </a:rPr>
              <a:t>Health Expectations</a:t>
            </a:r>
            <a:r>
              <a:rPr lang="en-GB" sz="2000" b="0" i="0" dirty="0">
                <a:solidFill>
                  <a:srgbClr val="000000"/>
                </a:solidFill>
                <a:effectLst/>
                <a:latin typeface="Arial" panose="020B0604020202020204" pitchFamily="34" charset="0"/>
                <a:cs typeface="Arial" panose="020B0604020202020204" pitchFamily="34" charset="0"/>
              </a:rPr>
              <a:t>, 12(3), pp.321-330.</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41481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999</Words>
  <Application>Microsoft Office PowerPoint</Application>
  <PresentationFormat>Widescreen</PresentationFormat>
  <Paragraphs>62</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Open Sans</vt:lpstr>
      <vt:lpstr>Office Theme</vt:lpstr>
      <vt:lpstr>Module: Introduction to Research (BMHP5005)  Assessment 2: Viva Voce</vt:lpstr>
      <vt:lpstr>Introduction</vt:lpstr>
      <vt:lpstr>Methods</vt:lpstr>
      <vt:lpstr>Literature Review</vt:lpstr>
      <vt:lpstr>PowerPoint Presentation</vt:lpstr>
      <vt:lpstr>Results </vt:lpstr>
      <vt:lpstr>Discussion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George Onyeka (1919241)</cp:lastModifiedBy>
  <cp:revision>19</cp:revision>
  <dcterms:created xsi:type="dcterms:W3CDTF">2020-04-30T09:56:57Z</dcterms:created>
  <dcterms:modified xsi:type="dcterms:W3CDTF">2021-12-13T00:33:40Z</dcterms:modified>
</cp:coreProperties>
</file>