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notesMasterIdLst>
    <p:notesMasterId r:id="rId8"/>
  </p:notesMasterIdLst>
  <p:handoutMasterIdLst>
    <p:handoutMasterId r:id="rId9"/>
  </p:handoutMasterIdLst>
  <p:sldIdLst>
    <p:sldId id="2259" r:id="rId2"/>
    <p:sldId id="2260" r:id="rId3"/>
    <p:sldId id="2261" r:id="rId4"/>
    <p:sldId id="2262" r:id="rId5"/>
    <p:sldId id="2263" r:id="rId6"/>
    <p:sldId id="2264"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896294-1418-4471-AED3-3BDEA9F18F46}" v="17" dt="2025-03-13T18:50:21.1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83"/>
    <p:restoredTop sz="78503"/>
  </p:normalViewPr>
  <p:slideViewPr>
    <p:cSldViewPr snapToGrid="0" snapToObjects="1">
      <p:cViewPr varScale="1">
        <p:scale>
          <a:sx n="61" d="100"/>
          <a:sy n="61" d="100"/>
        </p:scale>
        <p:origin x="1277" y="53"/>
      </p:cViewPr>
      <p:guideLst/>
    </p:cSldViewPr>
  </p:slideViewPr>
  <p:outlineViewPr>
    <p:cViewPr>
      <p:scale>
        <a:sx n="33" d="100"/>
        <a:sy n="33" d="100"/>
      </p:scale>
      <p:origin x="-24"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llyjayne Hands" userId="538b1ce6ca7d80d2" providerId="LiveId" clId="{3B896294-1418-4471-AED3-3BDEA9F18F46}"/>
    <pc:docChg chg="undo redo custSel addSld modSld">
      <pc:chgData name="Millyjayne Hands" userId="538b1ce6ca7d80d2" providerId="LiveId" clId="{3B896294-1418-4471-AED3-3BDEA9F18F46}" dt="2025-03-13T19:02:32.025" v="1360" actId="33524"/>
      <pc:docMkLst>
        <pc:docMk/>
      </pc:docMkLst>
      <pc:sldChg chg="modSp mod">
        <pc:chgData name="Millyjayne Hands" userId="538b1ce6ca7d80d2" providerId="LiveId" clId="{3B896294-1418-4471-AED3-3BDEA9F18F46}" dt="2025-03-13T18:53:19.965" v="1256" actId="20577"/>
        <pc:sldMkLst>
          <pc:docMk/>
          <pc:sldMk cId="4177517018" sldId="2259"/>
        </pc:sldMkLst>
        <pc:graphicFrameChg chg="mod modGraphic">
          <ac:chgData name="Millyjayne Hands" userId="538b1ce6ca7d80d2" providerId="LiveId" clId="{3B896294-1418-4471-AED3-3BDEA9F18F46}" dt="2025-03-13T18:53:19.965" v="1256" actId="20577"/>
          <ac:graphicFrameMkLst>
            <pc:docMk/>
            <pc:sldMk cId="4177517018" sldId="2259"/>
            <ac:graphicFrameMk id="4" creationId="{AD511CA0-7BA0-58C1-D262-84133AD0700C}"/>
          </ac:graphicFrameMkLst>
        </pc:graphicFrameChg>
      </pc:sldChg>
      <pc:sldChg chg="modSp new mod">
        <pc:chgData name="Millyjayne Hands" userId="538b1ce6ca7d80d2" providerId="LiveId" clId="{3B896294-1418-4471-AED3-3BDEA9F18F46}" dt="2025-03-13T18:53:59.269" v="1280" actId="20577"/>
        <pc:sldMkLst>
          <pc:docMk/>
          <pc:sldMk cId="2700543961" sldId="2260"/>
        </pc:sldMkLst>
        <pc:spChg chg="mod">
          <ac:chgData name="Millyjayne Hands" userId="538b1ce6ca7d80d2" providerId="LiveId" clId="{3B896294-1418-4471-AED3-3BDEA9F18F46}" dt="2025-03-13T18:45:34.569" v="1134" actId="1076"/>
          <ac:spMkLst>
            <pc:docMk/>
            <pc:sldMk cId="2700543961" sldId="2260"/>
            <ac:spMk id="2" creationId="{73AD2DA2-3EEB-6C86-4CAF-B09199F2FC36}"/>
          </ac:spMkLst>
        </pc:spChg>
        <pc:spChg chg="mod">
          <ac:chgData name="Millyjayne Hands" userId="538b1ce6ca7d80d2" providerId="LiveId" clId="{3B896294-1418-4471-AED3-3BDEA9F18F46}" dt="2025-03-13T18:53:59.269" v="1280" actId="20577"/>
          <ac:spMkLst>
            <pc:docMk/>
            <pc:sldMk cId="2700543961" sldId="2260"/>
            <ac:spMk id="3" creationId="{C1AFDFDE-7B7E-31ED-F6E7-AF7BD3CB2746}"/>
          </ac:spMkLst>
        </pc:spChg>
      </pc:sldChg>
      <pc:sldChg chg="modSp new mod">
        <pc:chgData name="Millyjayne Hands" userId="538b1ce6ca7d80d2" providerId="LiveId" clId="{3B896294-1418-4471-AED3-3BDEA9F18F46}" dt="2025-03-13T19:02:10.162" v="1359" actId="313"/>
        <pc:sldMkLst>
          <pc:docMk/>
          <pc:sldMk cId="3246040429" sldId="2261"/>
        </pc:sldMkLst>
        <pc:spChg chg="mod">
          <ac:chgData name="Millyjayne Hands" userId="538b1ce6ca7d80d2" providerId="LiveId" clId="{3B896294-1418-4471-AED3-3BDEA9F18F46}" dt="2025-03-13T18:45:16.966" v="1127" actId="1076"/>
          <ac:spMkLst>
            <pc:docMk/>
            <pc:sldMk cId="3246040429" sldId="2261"/>
            <ac:spMk id="2" creationId="{73C9047D-3680-1749-5374-F67228FD7F69}"/>
          </ac:spMkLst>
        </pc:spChg>
        <pc:spChg chg="mod">
          <ac:chgData name="Millyjayne Hands" userId="538b1ce6ca7d80d2" providerId="LiveId" clId="{3B896294-1418-4471-AED3-3BDEA9F18F46}" dt="2025-03-13T19:02:10.162" v="1359" actId="313"/>
          <ac:spMkLst>
            <pc:docMk/>
            <pc:sldMk cId="3246040429" sldId="2261"/>
            <ac:spMk id="3" creationId="{5C30E8E1-6BA7-3BC6-1DAB-217019C66A8D}"/>
          </ac:spMkLst>
        </pc:spChg>
      </pc:sldChg>
      <pc:sldChg chg="modSp new mod">
        <pc:chgData name="Millyjayne Hands" userId="538b1ce6ca7d80d2" providerId="LiveId" clId="{3B896294-1418-4471-AED3-3BDEA9F18F46}" dt="2025-03-13T19:02:32.025" v="1360" actId="33524"/>
        <pc:sldMkLst>
          <pc:docMk/>
          <pc:sldMk cId="1826016670" sldId="2262"/>
        </pc:sldMkLst>
        <pc:spChg chg="mod">
          <ac:chgData name="Millyjayne Hands" userId="538b1ce6ca7d80d2" providerId="LiveId" clId="{3B896294-1418-4471-AED3-3BDEA9F18F46}" dt="2025-03-13T18:44:21.442" v="1115" actId="20577"/>
          <ac:spMkLst>
            <pc:docMk/>
            <pc:sldMk cId="1826016670" sldId="2262"/>
            <ac:spMk id="2" creationId="{D1BAFD8C-104A-60A9-071C-4E54490849B4}"/>
          </ac:spMkLst>
        </pc:spChg>
        <pc:spChg chg="mod">
          <ac:chgData name="Millyjayne Hands" userId="538b1ce6ca7d80d2" providerId="LiveId" clId="{3B896294-1418-4471-AED3-3BDEA9F18F46}" dt="2025-03-13T19:02:32.025" v="1360" actId="33524"/>
          <ac:spMkLst>
            <pc:docMk/>
            <pc:sldMk cId="1826016670" sldId="2262"/>
            <ac:spMk id="3" creationId="{4F7CE100-3D04-5C04-4B9C-3EC74ADE99DC}"/>
          </ac:spMkLst>
        </pc:spChg>
      </pc:sldChg>
      <pc:sldChg chg="modSp new mod">
        <pc:chgData name="Millyjayne Hands" userId="538b1ce6ca7d80d2" providerId="LiveId" clId="{3B896294-1418-4471-AED3-3BDEA9F18F46}" dt="2025-03-13T18:51:01.864" v="1219" actId="20577"/>
        <pc:sldMkLst>
          <pc:docMk/>
          <pc:sldMk cId="3335947506" sldId="2263"/>
        </pc:sldMkLst>
        <pc:spChg chg="mod">
          <ac:chgData name="Millyjayne Hands" userId="538b1ce6ca7d80d2" providerId="LiveId" clId="{3B896294-1418-4471-AED3-3BDEA9F18F46}" dt="2025-03-13T18:48:27.984" v="1197" actId="20577"/>
          <ac:spMkLst>
            <pc:docMk/>
            <pc:sldMk cId="3335947506" sldId="2263"/>
            <ac:spMk id="2" creationId="{E2F69380-5EB1-F770-32A5-3BB6DC9D52BC}"/>
          </ac:spMkLst>
        </pc:spChg>
        <pc:spChg chg="mod">
          <ac:chgData name="Millyjayne Hands" userId="538b1ce6ca7d80d2" providerId="LiveId" clId="{3B896294-1418-4471-AED3-3BDEA9F18F46}" dt="2025-03-13T18:51:01.864" v="1219" actId="20577"/>
          <ac:spMkLst>
            <pc:docMk/>
            <pc:sldMk cId="3335947506" sldId="2263"/>
            <ac:spMk id="3" creationId="{DA2FAE60-689B-4048-111D-8695EF7AA3B5}"/>
          </ac:spMkLst>
        </pc:spChg>
      </pc:sldChg>
      <pc:sldChg chg="addSp delSp modSp new mod">
        <pc:chgData name="Millyjayne Hands" userId="538b1ce6ca7d80d2" providerId="LiveId" clId="{3B896294-1418-4471-AED3-3BDEA9F18F46}" dt="2025-03-13T18:50:21.109" v="1216"/>
        <pc:sldMkLst>
          <pc:docMk/>
          <pc:sldMk cId="981124447" sldId="2264"/>
        </pc:sldMkLst>
        <pc:spChg chg="mod">
          <ac:chgData name="Millyjayne Hands" userId="538b1ce6ca7d80d2" providerId="LiveId" clId="{3B896294-1418-4471-AED3-3BDEA9F18F46}" dt="2025-03-13T18:48:39.757" v="1210" actId="20577"/>
          <ac:spMkLst>
            <pc:docMk/>
            <pc:sldMk cId="981124447" sldId="2264"/>
            <ac:spMk id="2" creationId="{94D13945-40B7-198F-6DE2-3E8C080029C5}"/>
          </ac:spMkLst>
        </pc:spChg>
        <pc:spChg chg="del">
          <ac:chgData name="Millyjayne Hands" userId="538b1ce6ca7d80d2" providerId="LiveId" clId="{3B896294-1418-4471-AED3-3BDEA9F18F46}" dt="2025-03-13T18:49:52.241" v="1211"/>
          <ac:spMkLst>
            <pc:docMk/>
            <pc:sldMk cId="981124447" sldId="2264"/>
            <ac:spMk id="3" creationId="{C2E8B5A0-5D3E-9F6A-22EF-9E366270BD99}"/>
          </ac:spMkLst>
        </pc:spChg>
        <pc:picChg chg="add mod">
          <ac:chgData name="Millyjayne Hands" userId="538b1ce6ca7d80d2" providerId="LiveId" clId="{3B896294-1418-4471-AED3-3BDEA9F18F46}" dt="2025-03-13T18:50:10.252" v="1215" actId="14100"/>
          <ac:picMkLst>
            <pc:docMk/>
            <pc:sldMk cId="981124447" sldId="2264"/>
            <ac:picMk id="4" creationId="{47101902-2127-8C97-AEF8-E909FD6FAA50}"/>
          </ac:picMkLst>
        </pc:picChg>
        <pc:picChg chg="add mod">
          <ac:chgData name="Millyjayne Hands" userId="538b1ce6ca7d80d2" providerId="LiveId" clId="{3B896294-1418-4471-AED3-3BDEA9F18F46}" dt="2025-03-13T18:50:06.371" v="1214" actId="1076"/>
          <ac:picMkLst>
            <pc:docMk/>
            <pc:sldMk cId="981124447" sldId="2264"/>
            <ac:picMk id="5" creationId="{1A99B5FA-53D1-773F-84DD-0294C5466EAE}"/>
          </ac:picMkLst>
        </pc:picChg>
        <pc:picChg chg="add mod">
          <ac:chgData name="Millyjayne Hands" userId="538b1ce6ca7d80d2" providerId="LiveId" clId="{3B896294-1418-4471-AED3-3BDEA9F18F46}" dt="2025-03-13T18:50:21.109" v="1216"/>
          <ac:picMkLst>
            <pc:docMk/>
            <pc:sldMk cId="981124447" sldId="2264"/>
            <ac:picMk id="6" creationId="{444C683A-8D93-A89A-4032-83C3F01B51F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8FB4ED-E8F5-974E-ABA5-B44FE23CBE9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FF3A810-8CDE-1D4E-9549-DB45F8B251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9828DDB-7AE8-BB42-A6D8-E1F81F93515B}" type="datetimeFigureOut">
              <a:rPr lang="en-US" smtClean="0"/>
              <a:t>3/13/2025</a:t>
            </a:fld>
            <a:endParaRPr lang="en-US"/>
          </a:p>
        </p:txBody>
      </p:sp>
      <p:sp>
        <p:nvSpPr>
          <p:cNvPr id="4" name="Footer Placeholder 3">
            <a:extLst>
              <a:ext uri="{FF2B5EF4-FFF2-40B4-BE49-F238E27FC236}">
                <a16:creationId xmlns:a16="http://schemas.microsoft.com/office/drawing/2014/main" id="{4008227D-B859-CE4A-B298-807787BAD7F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1792C1B-2A7F-CE40-ACC2-0DB206B24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61DE4C-D86E-3344-8899-17BAA1B5AA91}" type="slidenum">
              <a:rPr lang="en-US" smtClean="0"/>
              <a:t>‹#›</a:t>
            </a:fld>
            <a:endParaRPr lang="en-US"/>
          </a:p>
        </p:txBody>
      </p:sp>
    </p:spTree>
    <p:extLst>
      <p:ext uri="{BB962C8B-B14F-4D97-AF65-F5344CB8AC3E}">
        <p14:creationId xmlns:p14="http://schemas.microsoft.com/office/powerpoint/2010/main" val="29100705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AD03B6-C382-FC43-B344-8433CE4EA896}" type="datetimeFigureOut">
              <a:rPr lang="en-US" smtClean="0"/>
              <a:t>3/13/2025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D04C9-0A3A-3B49-AB07-2246B6F90D43}" type="slidenum">
              <a:rPr lang="en-US" smtClean="0"/>
              <a:t>‹#›</a:t>
            </a:fld>
            <a:endParaRPr lang="en-US"/>
          </a:p>
        </p:txBody>
      </p:sp>
    </p:spTree>
    <p:extLst>
      <p:ext uri="{BB962C8B-B14F-4D97-AF65-F5344CB8AC3E}">
        <p14:creationId xmlns:p14="http://schemas.microsoft.com/office/powerpoint/2010/main" val="492001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0D04C9-0A3A-3B49-AB07-2246B6F90D43}" type="slidenum">
              <a:rPr lang="en-US" smtClean="0"/>
              <a:t>2</a:t>
            </a:fld>
            <a:endParaRPr lang="en-US"/>
          </a:p>
        </p:txBody>
      </p:sp>
    </p:spTree>
    <p:extLst>
      <p:ext uri="{BB962C8B-B14F-4D97-AF65-F5344CB8AC3E}">
        <p14:creationId xmlns:p14="http://schemas.microsoft.com/office/powerpoint/2010/main" val="2075257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0D04C9-0A3A-3B49-AB07-2246B6F90D43}" type="slidenum">
              <a:rPr lang="en-US" smtClean="0"/>
              <a:t>4</a:t>
            </a:fld>
            <a:endParaRPr lang="en-US"/>
          </a:p>
        </p:txBody>
      </p:sp>
    </p:spTree>
    <p:extLst>
      <p:ext uri="{BB962C8B-B14F-4D97-AF65-F5344CB8AC3E}">
        <p14:creationId xmlns:p14="http://schemas.microsoft.com/office/powerpoint/2010/main" val="3926149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0D04C9-0A3A-3B49-AB07-2246B6F90D43}" type="slidenum">
              <a:rPr lang="en-US" smtClean="0"/>
              <a:t>5</a:t>
            </a:fld>
            <a:endParaRPr lang="en-US"/>
          </a:p>
        </p:txBody>
      </p:sp>
    </p:spTree>
    <p:extLst>
      <p:ext uri="{BB962C8B-B14F-4D97-AF65-F5344CB8AC3E}">
        <p14:creationId xmlns:p14="http://schemas.microsoft.com/office/powerpoint/2010/main" val="3482112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97A38-0A4D-6A42-B30D-4B27DE9208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D7DEAB16-42DD-D04A-9F37-C4A03C8583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8699BB2B-F860-5A4C-B61A-EBB591755D36}"/>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5" name="Footer Placeholder 4">
            <a:extLst>
              <a:ext uri="{FF2B5EF4-FFF2-40B4-BE49-F238E27FC236}">
                <a16:creationId xmlns:a16="http://schemas.microsoft.com/office/drawing/2014/main" id="{EBC35C61-585C-8B47-B2EB-3065F0DDA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1FDF32-24D8-4B4D-86DD-DF599A6DDF37}"/>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56469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823D-B55B-6447-94A6-97DA7C93C1F8}"/>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90F02CEB-69C6-1A4F-80A1-564E38D1986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1A75288-5C15-5241-9144-8AD6743189B3}"/>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5" name="Footer Placeholder 4">
            <a:extLst>
              <a:ext uri="{FF2B5EF4-FFF2-40B4-BE49-F238E27FC236}">
                <a16:creationId xmlns:a16="http://schemas.microsoft.com/office/drawing/2014/main" id="{844CDE0B-7393-4D4E-8CB0-1E5A9BECBF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175F45-E8BE-5C44-A4C8-ADB16587836B}"/>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297075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35940-5964-0B44-BC4D-9982C83D0D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17EB17D5-13E0-554E-9018-45C495394D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2E52EAA-FF23-4147-8813-E024E5EC8D7D}"/>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5" name="Footer Placeholder 4">
            <a:extLst>
              <a:ext uri="{FF2B5EF4-FFF2-40B4-BE49-F238E27FC236}">
                <a16:creationId xmlns:a16="http://schemas.microsoft.com/office/drawing/2014/main" id="{65E8360B-1C43-D645-82BB-49EC6339F5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2D7BF3-7969-9449-852C-C10793964D1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334725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7C860-4376-A14B-9726-F92D5DAD7C5F}"/>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350B6687-3E73-7E44-B9AD-3FB29EF4B4A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CF884AEA-2034-F542-85A6-C1E409A915C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94EB334C-3F5B-A54A-B50F-C52CED9623C5}"/>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6" name="Footer Placeholder 5">
            <a:extLst>
              <a:ext uri="{FF2B5EF4-FFF2-40B4-BE49-F238E27FC236}">
                <a16:creationId xmlns:a16="http://schemas.microsoft.com/office/drawing/2014/main" id="{7CF3B191-0D43-6945-B769-C1E186449C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E9C712-5E77-E14B-A59B-56F122A46B5A}"/>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42811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424B6-42D3-5447-B768-5A9A5E382D2A}"/>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931D0A3C-59C0-3849-96E9-302CBECF2F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5481E58-94A6-994E-8321-E70B699BDFD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8C32CFC9-791F-FC4C-B429-3D1209E16A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029C5DC-FEB8-D340-ACB6-4403654590F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B755D0A6-C346-F746-812E-89F44BD21BCE}"/>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8" name="Footer Placeholder 7">
            <a:extLst>
              <a:ext uri="{FF2B5EF4-FFF2-40B4-BE49-F238E27FC236}">
                <a16:creationId xmlns:a16="http://schemas.microsoft.com/office/drawing/2014/main" id="{DC9B4E12-229E-B34A-84CA-EB2C7ED8338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8CBA23-50BC-F74A-A4BB-B5589F259385}"/>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59525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DE71B-3CBD-1145-9082-CB3C876F9856}"/>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C6AFBCA3-0B57-1142-A7AC-0202C438EC5E}"/>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4" name="Footer Placeholder 3">
            <a:extLst>
              <a:ext uri="{FF2B5EF4-FFF2-40B4-BE49-F238E27FC236}">
                <a16:creationId xmlns:a16="http://schemas.microsoft.com/office/drawing/2014/main" id="{F4FAFF20-8FE1-814E-B64D-35453664FF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E9C3BCE-A85E-B944-8ADA-250B81652D65}"/>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599284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90408B-4FA7-ED46-937B-7E4E112B7032}"/>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3" name="Footer Placeholder 2">
            <a:extLst>
              <a:ext uri="{FF2B5EF4-FFF2-40B4-BE49-F238E27FC236}">
                <a16:creationId xmlns:a16="http://schemas.microsoft.com/office/drawing/2014/main" id="{DDFBF2A1-70C5-244C-B806-08D154A535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C2CFE7-663F-1B4B-B56C-8DB0A5DD7CEC}"/>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176404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82B4C-5B27-F846-8EBA-33ABDFD219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D271784A-FA4C-AC47-B873-202DD81CBA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B25089F7-2AD2-1C40-ACF0-D249E2DDDB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F500E4D-9770-4348-AFF5-A788804F51EA}"/>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6" name="Footer Placeholder 5">
            <a:extLst>
              <a:ext uri="{FF2B5EF4-FFF2-40B4-BE49-F238E27FC236}">
                <a16:creationId xmlns:a16="http://schemas.microsoft.com/office/drawing/2014/main" id="{715F1B8C-73DF-CF44-81B9-CDCE607CE3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A90354-EC0C-1240-B9ED-6E4F0824123D}"/>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143442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F606F-3BEC-554B-A834-50D159B85B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713E0F50-AB31-3646-8836-A70EF0B364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675F6B9E-4FE9-2849-B25D-38DAF2568A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B29424-6014-8548-BB13-D91C75B35076}"/>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6" name="Footer Placeholder 5">
            <a:extLst>
              <a:ext uri="{FF2B5EF4-FFF2-40B4-BE49-F238E27FC236}">
                <a16:creationId xmlns:a16="http://schemas.microsoft.com/office/drawing/2014/main" id="{19D8F14A-ECCA-ED47-AD60-320F5D589F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E73979-E7AD-E140-BA8A-43C719DF894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63224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05B14-301C-784E-8CE2-E3A06C65D303}"/>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08FAFF9C-B0FE-3C4C-A0C5-CAB93616DA1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60A29B1F-B67D-DB42-925B-C992E0E888D6}"/>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5" name="Footer Placeholder 4">
            <a:extLst>
              <a:ext uri="{FF2B5EF4-FFF2-40B4-BE49-F238E27FC236}">
                <a16:creationId xmlns:a16="http://schemas.microsoft.com/office/drawing/2014/main" id="{AFBFE2F9-E423-7A44-A895-BC2E537DF9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A6A2F2-F91F-2A49-A7C2-F7641BE8D81F}"/>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27007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7291D6-D031-5645-BE39-C84225F875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7ACD49CC-A7F1-204E-9F25-E1D69EDC6A3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FC074317-C23E-184C-B6F7-F20E9D7A72F5}"/>
              </a:ext>
            </a:extLst>
          </p:cNvPr>
          <p:cNvSpPr>
            <a:spLocks noGrp="1"/>
          </p:cNvSpPr>
          <p:nvPr>
            <p:ph type="dt" sz="half" idx="10"/>
          </p:nvPr>
        </p:nvSpPr>
        <p:spPr/>
        <p:txBody>
          <a:bodyPr/>
          <a:lstStyle/>
          <a:p>
            <a:fld id="{EF9E98E7-CD54-5744-8A9F-961D2641C34F}" type="datetimeFigureOut">
              <a:rPr lang="en-US" smtClean="0"/>
              <a:t>3/13/2025</a:t>
            </a:fld>
            <a:endParaRPr lang="en-US"/>
          </a:p>
        </p:txBody>
      </p:sp>
      <p:sp>
        <p:nvSpPr>
          <p:cNvPr id="5" name="Footer Placeholder 4">
            <a:extLst>
              <a:ext uri="{FF2B5EF4-FFF2-40B4-BE49-F238E27FC236}">
                <a16:creationId xmlns:a16="http://schemas.microsoft.com/office/drawing/2014/main" id="{41F0CCE7-85C1-054A-8968-3A82A48B6B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55D99-B6F8-1B42-9C77-D907C3F6313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142932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CE9CED-49D2-E143-840E-FD86CD0B84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ACEBA1B6-489A-8B46-B5EF-F9D103ACE9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5C422B0E-83C6-B743-B5A9-56ED5054F7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9E98E7-CD54-5744-8A9F-961D2641C34F}" type="datetimeFigureOut">
              <a:rPr lang="en-US" smtClean="0"/>
              <a:t>3/13/2025</a:t>
            </a:fld>
            <a:endParaRPr lang="en-US"/>
          </a:p>
        </p:txBody>
      </p:sp>
      <p:sp>
        <p:nvSpPr>
          <p:cNvPr id="5" name="Footer Placeholder 4">
            <a:extLst>
              <a:ext uri="{FF2B5EF4-FFF2-40B4-BE49-F238E27FC236}">
                <a16:creationId xmlns:a16="http://schemas.microsoft.com/office/drawing/2014/main" id="{126BF247-4286-0B4E-9C94-B0346DE18C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CA12BDC-0B27-BD46-9696-730BED8C85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124574-EBE9-9946-9BBC-D18A0874C768}" type="slidenum">
              <a:rPr lang="en-US" smtClean="0"/>
              <a:t>‹#›</a:t>
            </a:fld>
            <a:endParaRPr lang="en-US"/>
          </a:p>
        </p:txBody>
      </p:sp>
    </p:spTree>
    <p:extLst>
      <p:ext uri="{BB962C8B-B14F-4D97-AF65-F5344CB8AC3E}">
        <p14:creationId xmlns:p14="http://schemas.microsoft.com/office/powerpoint/2010/main" val="225125122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8F40A-AB3F-E4A8-FBAC-E50DF466AB45}"/>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D511CA0-7BA0-58C1-D262-84133AD0700C}"/>
              </a:ext>
            </a:extLst>
          </p:cNvPr>
          <p:cNvGraphicFramePr>
            <a:graphicFrameLocks noGrp="1"/>
          </p:cNvGraphicFramePr>
          <p:nvPr>
            <p:extLst>
              <p:ext uri="{D42A27DB-BD31-4B8C-83A1-F6EECF244321}">
                <p14:modId xmlns:p14="http://schemas.microsoft.com/office/powerpoint/2010/main" val="3739721263"/>
              </p:ext>
            </p:extLst>
          </p:nvPr>
        </p:nvGraphicFramePr>
        <p:xfrm>
          <a:off x="144167" y="709537"/>
          <a:ext cx="11903658" cy="6607092"/>
        </p:xfrm>
        <a:graphic>
          <a:graphicData uri="http://schemas.openxmlformats.org/drawingml/2006/table">
            <a:tbl>
              <a:tblPr firstRow="1" bandRow="1">
                <a:tableStyleId>{5C22544A-7EE6-4342-B048-85BDC9FD1C3A}</a:tableStyleId>
              </a:tblPr>
              <a:tblGrid>
                <a:gridCol w="3403705">
                  <a:extLst>
                    <a:ext uri="{9D8B030D-6E8A-4147-A177-3AD203B41FA5}">
                      <a16:colId xmlns:a16="http://schemas.microsoft.com/office/drawing/2014/main" val="2738080912"/>
                    </a:ext>
                  </a:extLst>
                </a:gridCol>
                <a:gridCol w="3438144">
                  <a:extLst>
                    <a:ext uri="{9D8B030D-6E8A-4147-A177-3AD203B41FA5}">
                      <a16:colId xmlns:a16="http://schemas.microsoft.com/office/drawing/2014/main" val="3577913332"/>
                    </a:ext>
                  </a:extLst>
                </a:gridCol>
                <a:gridCol w="5061809">
                  <a:extLst>
                    <a:ext uri="{9D8B030D-6E8A-4147-A177-3AD203B41FA5}">
                      <a16:colId xmlns:a16="http://schemas.microsoft.com/office/drawing/2014/main" val="1680325966"/>
                    </a:ext>
                  </a:extLst>
                </a:gridCol>
              </a:tblGrid>
              <a:tr h="848442">
                <a:tc>
                  <a:txBody>
                    <a:bodyPr/>
                    <a:lstStyle/>
                    <a:p>
                      <a:r>
                        <a:rPr lang="cy-GB" sz="1800" b="1" dirty="0">
                          <a:solidFill>
                            <a:schemeClr val="tx1"/>
                          </a:solidFill>
                          <a:latin typeface="Arial"/>
                          <a:cs typeface="Arial"/>
                        </a:rPr>
                        <a:t>Blwyddyn / Year</a:t>
                      </a:r>
                      <a:r>
                        <a:rPr lang="cy-GB" sz="1800" b="0" dirty="0">
                          <a:solidFill>
                            <a:schemeClr val="tx1"/>
                          </a:solidFill>
                          <a:latin typeface="Arial"/>
                          <a:cs typeface="Arial"/>
                        </a:rPr>
                        <a:t>: Blwyddyn 1</a:t>
                      </a:r>
                    </a:p>
                    <a:p>
                      <a:endParaRPr lang="cy-GB" sz="16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600" b="1" dirty="0">
                          <a:solidFill>
                            <a:schemeClr val="tx1"/>
                          </a:solidFill>
                          <a:latin typeface="Arial"/>
                          <a:cs typeface="Arial"/>
                        </a:rPr>
                        <a:t>Maes Dysgu a Phrofiad / Area of Learning and Experience</a:t>
                      </a:r>
                      <a:r>
                        <a:rPr lang="cy-GB" sz="1600" b="0" dirty="0">
                          <a:solidFill>
                            <a:schemeClr val="tx1"/>
                          </a:solidFill>
                          <a:latin typeface="Arial"/>
                          <a:cs typeface="Arial"/>
                        </a:rPr>
                        <a:t>:</a:t>
                      </a:r>
                    </a:p>
                    <a:p>
                      <a:r>
                        <a:rPr lang="cy-GB" sz="1600" b="0" dirty="0">
                          <a:solidFill>
                            <a:schemeClr val="tx1"/>
                          </a:solidFill>
                          <a:latin typeface="Arial"/>
                          <a:cs typeface="Arial"/>
                        </a:rPr>
                        <a:t>Literacy, Language and Communication (Welsh) </a:t>
                      </a:r>
                    </a:p>
                    <a:p>
                      <a:endParaRPr lang="cy-GB" sz="16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600" b="1" dirty="0">
                          <a:solidFill>
                            <a:schemeClr val="tx1"/>
                          </a:solidFill>
                          <a:latin typeface="Arial"/>
                          <a:cs typeface="Arial"/>
                        </a:rPr>
                        <a:t>Amcan y wers / Aims of the lesson</a:t>
                      </a:r>
                      <a:r>
                        <a:rPr lang="cy-GB" sz="1600" b="0" dirty="0">
                          <a:solidFill>
                            <a:schemeClr val="tx1"/>
                          </a:solidFill>
                          <a:latin typeface="Arial"/>
                          <a:cs typeface="Arial"/>
                        </a:rPr>
                        <a:t>:</a:t>
                      </a:r>
                    </a:p>
                    <a:p>
                      <a:pPr marL="285750" indent="-285750">
                        <a:buFont typeface="Arial" panose="020B0604020202020204" pitchFamily="34" charset="0"/>
                        <a:buChar char="•"/>
                      </a:pPr>
                      <a:r>
                        <a:rPr lang="en-US" sz="1400" b="0" dirty="0">
                          <a:solidFill>
                            <a:schemeClr val="tx1"/>
                          </a:solidFill>
                          <a:latin typeface="Arial"/>
                          <a:cs typeface="Arial"/>
                        </a:rPr>
                        <a:t>To listen and respond to the question "Ble </a:t>
                      </a:r>
                      <a:r>
                        <a:rPr lang="en-US" sz="1400" b="0" dirty="0" err="1">
                          <a:solidFill>
                            <a:schemeClr val="tx1"/>
                          </a:solidFill>
                          <a:latin typeface="Arial"/>
                          <a:cs typeface="Arial"/>
                        </a:rPr>
                        <a:t>rwyt</a:t>
                      </a:r>
                      <a:r>
                        <a:rPr lang="en-US" sz="1400" b="0" dirty="0">
                          <a:solidFill>
                            <a:schemeClr val="tx1"/>
                          </a:solidFill>
                          <a:latin typeface="Arial"/>
                          <a:cs typeface="Arial"/>
                        </a:rPr>
                        <a:t> </a:t>
                      </a:r>
                      <a:r>
                        <a:rPr lang="en-US" sz="1400" b="0" dirty="0" err="1">
                          <a:solidFill>
                            <a:schemeClr val="tx1"/>
                          </a:solidFill>
                          <a:latin typeface="Arial"/>
                          <a:cs typeface="Arial"/>
                        </a:rPr>
                        <a:t>ti'n</a:t>
                      </a:r>
                      <a:r>
                        <a:rPr lang="en-US" sz="1400" b="0" dirty="0">
                          <a:solidFill>
                            <a:schemeClr val="tx1"/>
                          </a:solidFill>
                          <a:latin typeface="Arial"/>
                          <a:cs typeface="Arial"/>
                        </a:rPr>
                        <a:t> </a:t>
                      </a:r>
                      <a:r>
                        <a:rPr lang="en-US" sz="1400" b="0" dirty="0" err="1">
                          <a:solidFill>
                            <a:schemeClr val="tx1"/>
                          </a:solidFill>
                          <a:latin typeface="Arial"/>
                          <a:cs typeface="Arial"/>
                        </a:rPr>
                        <a:t>mynd</a:t>
                      </a:r>
                      <a:r>
                        <a:rPr lang="en-US" sz="1400" b="0" dirty="0">
                          <a:solidFill>
                            <a:schemeClr val="tx1"/>
                          </a:solidFill>
                          <a:latin typeface="Arial"/>
                          <a:cs typeface="Arial"/>
                        </a:rPr>
                        <a:t>?" with a simple answer.</a:t>
                      </a:r>
                    </a:p>
                    <a:p>
                      <a:pPr marL="285750" indent="-285750">
                        <a:buFont typeface="Arial" panose="020B0604020202020204" pitchFamily="34" charset="0"/>
                        <a:buChar char="•"/>
                      </a:pPr>
                      <a:r>
                        <a:rPr lang="en-US" sz="1400" b="0" dirty="0">
                          <a:solidFill>
                            <a:schemeClr val="tx1"/>
                          </a:solidFill>
                          <a:latin typeface="Arial"/>
                          <a:cs typeface="Arial"/>
                        </a:rPr>
                        <a:t>To associate Welsh place names with corresponding images and actions.</a:t>
                      </a:r>
                    </a:p>
                    <a:p>
                      <a:pPr marL="285750" indent="-285750">
                        <a:buFont typeface="Arial" panose="020B0604020202020204" pitchFamily="34" charset="0"/>
                        <a:buChar char="•"/>
                      </a:pPr>
                      <a:r>
                        <a:rPr lang="en-US" sz="1400" b="0" dirty="0">
                          <a:solidFill>
                            <a:schemeClr val="tx1"/>
                          </a:solidFill>
                          <a:latin typeface="Arial"/>
                          <a:cs typeface="Arial"/>
                        </a:rPr>
                        <a:t>To reinforce language learning through an interactive game and repetition</a:t>
                      </a:r>
                      <a:endParaRPr lang="cy-GB" sz="1400" b="0" dirty="0">
                        <a:solidFill>
                          <a:schemeClr val="tx1"/>
                        </a:solidFill>
                        <a:latin typeface="Arial"/>
                        <a:cs typeface="Arial"/>
                      </a:endParaRPr>
                    </a:p>
                    <a:p>
                      <a:pPr marL="285750" indent="-285750">
                        <a:buFont typeface="Arial" panose="020B0604020202020204" pitchFamily="34" charset="0"/>
                        <a:buChar char="•"/>
                      </a:pPr>
                      <a:endParaRPr lang="cy-GB" sz="16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34963061"/>
                  </a:ext>
                </a:extLst>
              </a:tr>
              <a:tr h="2027937">
                <a:tc>
                  <a:txBody>
                    <a:bodyPr/>
                    <a:lstStyle/>
                    <a:p>
                      <a:r>
                        <a:rPr lang="cy-GB" sz="1800" b="1" dirty="0">
                          <a:solidFill>
                            <a:schemeClr val="tx1"/>
                          </a:solidFill>
                          <a:latin typeface="Arial"/>
                          <a:cs typeface="Arial"/>
                        </a:rPr>
                        <a:t>Gwybodaeth flaenorol / </a:t>
                      </a:r>
                      <a:r>
                        <a:rPr lang="cy-GB" sz="1800" b="1" dirty="0" err="1">
                          <a:solidFill>
                            <a:schemeClr val="tx1"/>
                          </a:solidFill>
                          <a:latin typeface="Arial"/>
                          <a:cs typeface="Arial"/>
                        </a:rPr>
                        <a:t>Previous</a:t>
                      </a:r>
                      <a:r>
                        <a:rPr lang="cy-GB" sz="1800" b="1" dirty="0">
                          <a:solidFill>
                            <a:schemeClr val="tx1"/>
                          </a:solidFill>
                          <a:latin typeface="Arial"/>
                          <a:cs typeface="Arial"/>
                        </a:rPr>
                        <a:t> </a:t>
                      </a:r>
                      <a:r>
                        <a:rPr lang="cy-GB" sz="1800" b="1" dirty="0" err="1">
                          <a:solidFill>
                            <a:schemeClr val="tx1"/>
                          </a:solidFill>
                          <a:latin typeface="Arial"/>
                          <a:cs typeface="Arial"/>
                        </a:rPr>
                        <a:t>knowledge</a:t>
                      </a:r>
                      <a:r>
                        <a:rPr lang="cy-GB" sz="1800" b="0" dirty="0">
                          <a:solidFill>
                            <a:schemeClr val="tx1"/>
                          </a:solidFill>
                          <a:latin typeface="Arial"/>
                          <a:cs typeface="Arial"/>
                        </a:rPr>
                        <a:t>:</a:t>
                      </a:r>
                    </a:p>
                    <a:p>
                      <a:pPr marL="285750" indent="-285750">
                        <a:buFont typeface="Arial" panose="020B0604020202020204" pitchFamily="34" charset="0"/>
                        <a:buChar char="•"/>
                      </a:pPr>
                      <a:r>
                        <a:rPr lang="en-US" sz="1400" b="0" dirty="0">
                          <a:solidFill>
                            <a:schemeClr val="tx1"/>
                          </a:solidFill>
                          <a:latin typeface="Arial"/>
                          <a:cs typeface="Arial"/>
                        </a:rPr>
                        <a:t>Pupils have practiced </a:t>
                      </a:r>
                      <a:r>
                        <a:rPr lang="en-US" sz="1400" b="0" dirty="0" err="1">
                          <a:solidFill>
                            <a:schemeClr val="tx1"/>
                          </a:solidFill>
                          <a:latin typeface="Arial"/>
                          <a:cs typeface="Arial"/>
                        </a:rPr>
                        <a:t>drillio</a:t>
                      </a:r>
                      <a:r>
                        <a:rPr lang="en-US" sz="1400" b="0" dirty="0">
                          <a:solidFill>
                            <a:schemeClr val="tx1"/>
                          </a:solidFill>
                          <a:latin typeface="Arial"/>
                          <a:cs typeface="Arial"/>
                        </a:rPr>
                        <a:t> (My Turn, Your Turn) in previous Welsh lessons, making them comfortable with call-and-response activities.</a:t>
                      </a:r>
                    </a:p>
                    <a:p>
                      <a:pPr marL="285750" indent="-285750">
                        <a:buFont typeface="Arial" panose="020B0604020202020204" pitchFamily="34" charset="0"/>
                        <a:buChar char="•"/>
                      </a:pPr>
                      <a:r>
                        <a:rPr lang="en-US" sz="1400" b="0" dirty="0">
                          <a:solidFill>
                            <a:schemeClr val="tx1"/>
                          </a:solidFill>
                          <a:latin typeface="Arial"/>
                          <a:cs typeface="Arial"/>
                        </a:rPr>
                        <a:t>Pupils have experience playing simple listening and matching games, such as bingo, to reinforce vocabulary learning.</a:t>
                      </a:r>
                      <a:endParaRPr lang="cy-GB" sz="14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800" b="1" dirty="0">
                          <a:solidFill>
                            <a:schemeClr val="tx1"/>
                          </a:solidFill>
                          <a:latin typeface="Arial"/>
                          <a:cs typeface="Arial"/>
                        </a:rPr>
                        <a:t>Geirfa allweddol / </a:t>
                      </a:r>
                      <a:r>
                        <a:rPr lang="cy-GB" sz="1800" b="1" dirty="0" err="1">
                          <a:solidFill>
                            <a:schemeClr val="tx1"/>
                          </a:solidFill>
                          <a:latin typeface="Arial"/>
                          <a:cs typeface="Arial"/>
                        </a:rPr>
                        <a:t>Key</a:t>
                      </a:r>
                      <a:r>
                        <a:rPr lang="cy-GB" sz="1800" b="1" dirty="0">
                          <a:solidFill>
                            <a:schemeClr val="tx1"/>
                          </a:solidFill>
                          <a:latin typeface="Arial"/>
                          <a:cs typeface="Arial"/>
                        </a:rPr>
                        <a:t> </a:t>
                      </a:r>
                      <a:r>
                        <a:rPr lang="cy-GB" sz="1800" b="1" dirty="0" err="1">
                          <a:solidFill>
                            <a:schemeClr val="tx1"/>
                          </a:solidFill>
                          <a:latin typeface="Arial"/>
                          <a:cs typeface="Arial"/>
                        </a:rPr>
                        <a:t>vocabulary</a:t>
                      </a:r>
                      <a:r>
                        <a:rPr lang="cy-GB" sz="1800" b="1" dirty="0">
                          <a:solidFill>
                            <a:schemeClr val="tx1"/>
                          </a:solidFill>
                          <a:latin typeface="Arial"/>
                          <a:cs typeface="Arial"/>
                        </a:rPr>
                        <a:t>:</a:t>
                      </a:r>
                    </a:p>
                    <a:p>
                      <a:r>
                        <a:rPr lang="cy-GB" sz="1400" b="0" dirty="0">
                          <a:solidFill>
                            <a:schemeClr val="tx1"/>
                          </a:solidFill>
                          <a:latin typeface="Arial"/>
                          <a:cs typeface="Arial"/>
                        </a:rPr>
                        <a:t>Ble rwyt ti'n mynd? </a:t>
                      </a:r>
                    </a:p>
                    <a:p>
                      <a:r>
                        <a:rPr lang="cy-GB" sz="1400" b="0" dirty="0">
                          <a:solidFill>
                            <a:schemeClr val="tx1"/>
                          </a:solidFill>
                          <a:latin typeface="Arial"/>
                          <a:cs typeface="Arial"/>
                        </a:rPr>
                        <a:t>Dw i’n mynd ...  </a:t>
                      </a:r>
                    </a:p>
                    <a:p>
                      <a:r>
                        <a:rPr lang="cy-GB" sz="1400" b="0" dirty="0">
                          <a:solidFill>
                            <a:schemeClr val="tx1"/>
                          </a:solidFill>
                          <a:latin typeface="Arial"/>
                          <a:cs typeface="Arial"/>
                        </a:rPr>
                        <a:t>i’r (siop, pwll nofio, traeth, parc ...)</a:t>
                      </a:r>
                    </a:p>
                    <a:p>
                      <a:r>
                        <a:rPr lang="cy-GB" sz="1400" b="0" dirty="0">
                          <a:solidFill>
                            <a:schemeClr val="tx1"/>
                          </a:solidFill>
                          <a:latin typeface="Arial"/>
                          <a:cs typeface="Arial"/>
                        </a:rPr>
                        <a:t>Da iawn! Arbennig! </a:t>
                      </a:r>
                    </a:p>
                    <a:p>
                      <a:r>
                        <a:rPr lang="cy-GB" sz="1800" b="1" dirty="0">
                          <a:solidFill>
                            <a:schemeClr val="tx1"/>
                          </a:solidFill>
                          <a:latin typeface="Arial"/>
                          <a:cs typeface="Arial"/>
                        </a:rPr>
                        <a:t>Ffocws iaith / Language focus</a:t>
                      </a:r>
                      <a:r>
                        <a:rPr lang="cy-GB" sz="1800" b="0" dirty="0">
                          <a:solidFill>
                            <a:schemeClr val="tx1"/>
                          </a:solidFill>
                          <a:latin typeface="Arial"/>
                          <a:cs typeface="Arial"/>
                        </a:rPr>
                        <a:t>:</a:t>
                      </a:r>
                    </a:p>
                    <a:p>
                      <a:r>
                        <a:rPr lang="en-US" sz="1200" b="0" dirty="0">
                          <a:solidFill>
                            <a:schemeClr val="tx1"/>
                          </a:solidFill>
                          <a:latin typeface="Arial"/>
                          <a:cs typeface="Arial"/>
                        </a:rPr>
                        <a:t>Question structure: "Ble </a:t>
                      </a:r>
                      <a:r>
                        <a:rPr lang="en-US" sz="1200" b="0" dirty="0" err="1">
                          <a:solidFill>
                            <a:schemeClr val="tx1"/>
                          </a:solidFill>
                          <a:latin typeface="Arial"/>
                          <a:cs typeface="Arial"/>
                        </a:rPr>
                        <a:t>rwyt</a:t>
                      </a:r>
                      <a:r>
                        <a:rPr lang="en-US" sz="1200" b="0" dirty="0">
                          <a:solidFill>
                            <a:schemeClr val="tx1"/>
                          </a:solidFill>
                          <a:latin typeface="Arial"/>
                          <a:cs typeface="Arial"/>
                        </a:rPr>
                        <a:t> </a:t>
                      </a:r>
                      <a:r>
                        <a:rPr lang="en-US" sz="1200" b="0" dirty="0" err="1">
                          <a:solidFill>
                            <a:schemeClr val="tx1"/>
                          </a:solidFill>
                          <a:latin typeface="Arial"/>
                          <a:cs typeface="Arial"/>
                        </a:rPr>
                        <a:t>ti'n</a:t>
                      </a:r>
                      <a:r>
                        <a:rPr lang="en-US" sz="1200" b="0" dirty="0">
                          <a:solidFill>
                            <a:schemeClr val="tx1"/>
                          </a:solidFill>
                          <a:latin typeface="Arial"/>
                          <a:cs typeface="Arial"/>
                        </a:rPr>
                        <a:t> </a:t>
                      </a:r>
                      <a:r>
                        <a:rPr lang="en-US" sz="1200" b="0" dirty="0" err="1">
                          <a:solidFill>
                            <a:schemeClr val="tx1"/>
                          </a:solidFill>
                          <a:latin typeface="Arial"/>
                          <a:cs typeface="Arial"/>
                        </a:rPr>
                        <a:t>mynd</a:t>
                      </a:r>
                      <a:r>
                        <a:rPr lang="en-US" sz="1200" b="0" dirty="0">
                          <a:solidFill>
                            <a:schemeClr val="tx1"/>
                          </a:solidFill>
                          <a:latin typeface="Arial"/>
                          <a:cs typeface="Arial"/>
                        </a:rPr>
                        <a:t>?"Sentence structure: "</a:t>
                      </a:r>
                      <a:r>
                        <a:rPr lang="en-US" sz="1200" b="0" dirty="0" err="1">
                          <a:solidFill>
                            <a:schemeClr val="tx1"/>
                          </a:solidFill>
                          <a:latin typeface="Arial"/>
                          <a:cs typeface="Arial"/>
                        </a:rPr>
                        <a:t>Dw</a:t>
                      </a:r>
                      <a:r>
                        <a:rPr lang="en-US" sz="1200" b="0" dirty="0">
                          <a:solidFill>
                            <a:schemeClr val="tx1"/>
                          </a:solidFill>
                          <a:latin typeface="Arial"/>
                          <a:cs typeface="Arial"/>
                        </a:rPr>
                        <a:t> </a:t>
                      </a:r>
                      <a:r>
                        <a:rPr lang="en-US" sz="1200" b="0" dirty="0" err="1">
                          <a:solidFill>
                            <a:schemeClr val="tx1"/>
                          </a:solidFill>
                          <a:latin typeface="Arial"/>
                          <a:cs typeface="Arial"/>
                        </a:rPr>
                        <a:t>i’n</a:t>
                      </a:r>
                      <a:r>
                        <a:rPr lang="en-US" sz="1200" b="0" dirty="0">
                          <a:solidFill>
                            <a:schemeClr val="tx1"/>
                          </a:solidFill>
                          <a:latin typeface="Arial"/>
                          <a:cs typeface="Arial"/>
                        </a:rPr>
                        <a:t> </a:t>
                      </a:r>
                      <a:r>
                        <a:rPr lang="en-US" sz="1200" b="0" dirty="0" err="1">
                          <a:solidFill>
                            <a:schemeClr val="tx1"/>
                          </a:solidFill>
                          <a:latin typeface="Arial"/>
                          <a:cs typeface="Arial"/>
                        </a:rPr>
                        <a:t>mynd</a:t>
                      </a:r>
                      <a:r>
                        <a:rPr lang="en-US" sz="1200" b="0" dirty="0">
                          <a:solidFill>
                            <a:schemeClr val="tx1"/>
                          </a:solidFill>
                          <a:latin typeface="Arial"/>
                          <a:cs typeface="Arial"/>
                        </a:rPr>
                        <a:t> </a:t>
                      </a:r>
                      <a:r>
                        <a:rPr lang="en-US" sz="1200" b="0" dirty="0" err="1">
                          <a:solidFill>
                            <a:schemeClr val="tx1"/>
                          </a:solidFill>
                          <a:latin typeface="Arial"/>
                          <a:cs typeface="Arial"/>
                        </a:rPr>
                        <a:t>i’r</a:t>
                      </a:r>
                      <a:r>
                        <a:rPr lang="en-US" sz="1200" b="0" dirty="0">
                          <a:solidFill>
                            <a:schemeClr val="tx1"/>
                          </a:solidFill>
                          <a:latin typeface="Arial"/>
                          <a:cs typeface="Arial"/>
                        </a:rPr>
                        <a:t>..." followed by a place. Pronunciation practice through </a:t>
                      </a:r>
                      <a:r>
                        <a:rPr lang="en-US" sz="1200" b="0" dirty="0" err="1">
                          <a:solidFill>
                            <a:schemeClr val="tx1"/>
                          </a:solidFill>
                          <a:latin typeface="Arial"/>
                          <a:cs typeface="Arial"/>
                        </a:rPr>
                        <a:t>drillio</a:t>
                      </a:r>
                      <a:r>
                        <a:rPr lang="en-US" sz="1200" b="0" dirty="0">
                          <a:solidFill>
                            <a:schemeClr val="tx1"/>
                          </a:solidFill>
                          <a:latin typeface="Arial"/>
                          <a:cs typeface="Arial"/>
                        </a:rPr>
                        <a:t>. Encouraging responses in full sentences rather than one-word answers. Reinforcing Welsh praise phrases to build confidence and engagement.</a:t>
                      </a:r>
                      <a:endParaRPr lang="cy-GB" sz="12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800" b="1" dirty="0">
                          <a:solidFill>
                            <a:schemeClr val="tx1"/>
                          </a:solidFill>
                          <a:latin typeface="Arial"/>
                          <a:cs typeface="Arial"/>
                        </a:rPr>
                        <a:t>Gweithgareddau addysgu a dysgu / </a:t>
                      </a:r>
                      <a:r>
                        <a:rPr lang="cy-GB" sz="1800" b="1" dirty="0" err="1">
                          <a:solidFill>
                            <a:schemeClr val="tx1"/>
                          </a:solidFill>
                          <a:latin typeface="Arial"/>
                          <a:cs typeface="Arial"/>
                        </a:rPr>
                        <a:t>Teaching</a:t>
                      </a:r>
                      <a:r>
                        <a:rPr lang="cy-GB" sz="1800" b="1" dirty="0">
                          <a:solidFill>
                            <a:schemeClr val="tx1"/>
                          </a:solidFill>
                          <a:latin typeface="Arial"/>
                          <a:cs typeface="Arial"/>
                        </a:rPr>
                        <a:t> </a:t>
                      </a:r>
                      <a:r>
                        <a:rPr lang="cy-GB" sz="1800" b="1" dirty="0" err="1">
                          <a:solidFill>
                            <a:schemeClr val="tx1"/>
                          </a:solidFill>
                          <a:latin typeface="Arial"/>
                          <a:cs typeface="Arial"/>
                        </a:rPr>
                        <a:t>and</a:t>
                      </a:r>
                      <a:r>
                        <a:rPr lang="cy-GB" sz="1800" b="1" dirty="0">
                          <a:solidFill>
                            <a:schemeClr val="tx1"/>
                          </a:solidFill>
                          <a:latin typeface="Arial"/>
                          <a:cs typeface="Arial"/>
                        </a:rPr>
                        <a:t> </a:t>
                      </a:r>
                      <a:r>
                        <a:rPr lang="cy-GB" sz="1800" b="1" dirty="0" err="1">
                          <a:solidFill>
                            <a:schemeClr val="tx1"/>
                          </a:solidFill>
                          <a:latin typeface="Arial"/>
                          <a:cs typeface="Arial"/>
                        </a:rPr>
                        <a:t>Learning</a:t>
                      </a:r>
                      <a:r>
                        <a:rPr lang="cy-GB" sz="1800" b="1" dirty="0">
                          <a:solidFill>
                            <a:schemeClr val="tx1"/>
                          </a:solidFill>
                          <a:latin typeface="Arial"/>
                          <a:cs typeface="Arial"/>
                        </a:rPr>
                        <a:t> </a:t>
                      </a:r>
                      <a:r>
                        <a:rPr lang="cy-GB" sz="1800" b="1" dirty="0" err="1">
                          <a:solidFill>
                            <a:schemeClr val="tx1"/>
                          </a:solidFill>
                          <a:latin typeface="Arial"/>
                          <a:cs typeface="Arial"/>
                        </a:rPr>
                        <a:t>Activities</a:t>
                      </a:r>
                      <a:r>
                        <a:rPr lang="cy-GB" sz="1800" b="0" dirty="0">
                          <a:solidFill>
                            <a:schemeClr val="tx1"/>
                          </a:solidFill>
                          <a:latin typeface="Arial"/>
                          <a:cs typeface="Arial"/>
                        </a:rPr>
                        <a:t>:</a:t>
                      </a:r>
                    </a:p>
                    <a:p>
                      <a:pPr marL="285750" indent="-285750">
                        <a:buFont typeface="Arial" panose="020B0604020202020204" pitchFamily="34" charset="0"/>
                        <a:buChar char="•"/>
                      </a:pPr>
                      <a:r>
                        <a:rPr lang="en-US" sz="1400" b="0" dirty="0">
                          <a:solidFill>
                            <a:schemeClr val="tx1"/>
                          </a:solidFill>
                          <a:latin typeface="Arial"/>
                          <a:cs typeface="Arial"/>
                        </a:rPr>
                        <a:t>Introduction (5 mins):Introduce the phrase "Ble </a:t>
                      </a:r>
                      <a:r>
                        <a:rPr lang="en-US" sz="1400" b="0" dirty="0" err="1">
                          <a:solidFill>
                            <a:schemeClr val="tx1"/>
                          </a:solidFill>
                          <a:latin typeface="Arial"/>
                          <a:cs typeface="Arial"/>
                        </a:rPr>
                        <a:t>rwyt</a:t>
                      </a:r>
                      <a:r>
                        <a:rPr lang="en-US" sz="1400" b="0" dirty="0">
                          <a:solidFill>
                            <a:schemeClr val="tx1"/>
                          </a:solidFill>
                          <a:latin typeface="Arial"/>
                          <a:cs typeface="Arial"/>
                        </a:rPr>
                        <a:t> </a:t>
                      </a:r>
                      <a:r>
                        <a:rPr lang="en-US" sz="1400" b="0" dirty="0" err="1">
                          <a:solidFill>
                            <a:schemeClr val="tx1"/>
                          </a:solidFill>
                          <a:latin typeface="Arial"/>
                          <a:cs typeface="Arial"/>
                        </a:rPr>
                        <a:t>ti'n</a:t>
                      </a:r>
                      <a:r>
                        <a:rPr lang="en-US" sz="1400" b="0" dirty="0">
                          <a:solidFill>
                            <a:schemeClr val="tx1"/>
                          </a:solidFill>
                          <a:latin typeface="Arial"/>
                          <a:cs typeface="Arial"/>
                        </a:rPr>
                        <a:t> </a:t>
                      </a:r>
                      <a:r>
                        <a:rPr lang="en-US" sz="1400" b="0" dirty="0" err="1">
                          <a:solidFill>
                            <a:schemeClr val="tx1"/>
                          </a:solidFill>
                          <a:latin typeface="Arial"/>
                          <a:cs typeface="Arial"/>
                        </a:rPr>
                        <a:t>mynd</a:t>
                      </a:r>
                      <a:r>
                        <a:rPr lang="en-US" sz="1400" b="0" dirty="0">
                          <a:solidFill>
                            <a:schemeClr val="tx1"/>
                          </a:solidFill>
                          <a:latin typeface="Arial"/>
                          <a:cs typeface="Arial"/>
                        </a:rPr>
                        <a:t>?" using </a:t>
                      </a:r>
                      <a:r>
                        <a:rPr lang="en-US" sz="1400" b="0" dirty="0" err="1">
                          <a:solidFill>
                            <a:schemeClr val="tx1"/>
                          </a:solidFill>
                          <a:latin typeface="Arial"/>
                          <a:cs typeface="Arial"/>
                        </a:rPr>
                        <a:t>drillio</a:t>
                      </a:r>
                      <a:r>
                        <a:rPr lang="en-US" sz="1400" b="0" dirty="0">
                          <a:solidFill>
                            <a:schemeClr val="tx1"/>
                          </a:solidFill>
                          <a:latin typeface="Arial"/>
                          <a:cs typeface="Arial"/>
                        </a:rPr>
                        <a:t> (My Turn, Your Turn).Use varied tones of voice to keep engagement high. Encourage whole-class repetition.</a:t>
                      </a:r>
                    </a:p>
                    <a:p>
                      <a:pPr marL="285750" indent="-285750">
                        <a:buFont typeface="Arial" panose="020B0604020202020204" pitchFamily="34" charset="0"/>
                        <a:buChar char="•"/>
                      </a:pPr>
                      <a:r>
                        <a:rPr lang="en-US" sz="1400" b="0" dirty="0">
                          <a:solidFill>
                            <a:schemeClr val="tx1"/>
                          </a:solidFill>
                          <a:latin typeface="Arial"/>
                          <a:cs typeface="Arial"/>
                        </a:rPr>
                        <a:t>Main Activity (15 mins):Introduce place names with corresponding actions. Pupils copy actions to reinforce meaning.</a:t>
                      </a:r>
                    </a:p>
                    <a:p>
                      <a:pPr marL="285750" indent="-285750">
                        <a:buFont typeface="Arial" panose="020B0604020202020204" pitchFamily="34" charset="0"/>
                        <a:buChar char="•"/>
                      </a:pPr>
                      <a:r>
                        <a:rPr lang="cy-GB" sz="1400" b="0" dirty="0">
                          <a:solidFill>
                            <a:schemeClr val="tx1"/>
                          </a:solidFill>
                          <a:latin typeface="Arial"/>
                          <a:cs typeface="Arial"/>
                        </a:rPr>
                        <a:t>Bingo Game (10 mins):Pupils listen for place names and mark their bingo cards accordingly.Reinforce listening and recognition skills through game-based learning.Celebrate participation with Welsh praise phrases ("Da iawn!", “Arbennig!")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4300836"/>
                  </a:ext>
                </a:extLst>
              </a:tr>
              <a:tr h="2400852">
                <a:tc>
                  <a:txBody>
                    <a:bodyPr/>
                    <a:lstStyle/>
                    <a:p>
                      <a:r>
                        <a:rPr lang="cy-GB" sz="1800" b="1" dirty="0">
                          <a:solidFill>
                            <a:schemeClr val="tx1"/>
                          </a:solidFill>
                          <a:latin typeface="Arial"/>
                          <a:cs typeface="Arial"/>
                        </a:rPr>
                        <a:t>Adnoddau / </a:t>
                      </a:r>
                      <a:r>
                        <a:rPr lang="cy-GB" sz="1800" b="1" dirty="0" err="1">
                          <a:solidFill>
                            <a:schemeClr val="tx1"/>
                          </a:solidFill>
                          <a:latin typeface="Arial"/>
                          <a:cs typeface="Arial"/>
                        </a:rPr>
                        <a:t>Resources</a:t>
                      </a:r>
                      <a:r>
                        <a:rPr lang="cy-GB" sz="1800" b="0" dirty="0">
                          <a:solidFill>
                            <a:schemeClr val="tx1"/>
                          </a:solidFill>
                          <a:latin typeface="Arial"/>
                          <a:cs typeface="Arial"/>
                        </a:rPr>
                        <a:t>:</a:t>
                      </a:r>
                    </a:p>
                    <a:p>
                      <a:pPr marL="285750" indent="-285750">
                        <a:buFont typeface="Arial" panose="020B0604020202020204" pitchFamily="34" charset="0"/>
                        <a:buChar char="•"/>
                      </a:pPr>
                      <a:r>
                        <a:rPr lang="en-US" sz="1400" b="0" dirty="0">
                          <a:solidFill>
                            <a:schemeClr val="tx1"/>
                          </a:solidFill>
                          <a:latin typeface="Arial"/>
                          <a:cs typeface="Arial"/>
                        </a:rPr>
                        <a:t>Bingo boards with images of locations</a:t>
                      </a:r>
                    </a:p>
                    <a:p>
                      <a:pPr marL="285750" indent="-285750">
                        <a:buFont typeface="Arial" panose="020B0604020202020204" pitchFamily="34" charset="0"/>
                        <a:buChar char="•"/>
                      </a:pPr>
                      <a:r>
                        <a:rPr lang="en-US" sz="1400" b="0" dirty="0">
                          <a:solidFill>
                            <a:schemeClr val="tx1"/>
                          </a:solidFill>
                          <a:latin typeface="Arial"/>
                          <a:cs typeface="Arial"/>
                        </a:rPr>
                        <a:t>Visual aids for actions</a:t>
                      </a:r>
                    </a:p>
                    <a:p>
                      <a:pPr marL="285750" indent="-285750">
                        <a:buFont typeface="Arial" panose="020B0604020202020204" pitchFamily="34" charset="0"/>
                        <a:buChar char="•"/>
                      </a:pPr>
                      <a:r>
                        <a:rPr lang="en-US" sz="1400" b="0" dirty="0">
                          <a:solidFill>
                            <a:schemeClr val="tx1"/>
                          </a:solidFill>
                          <a:latin typeface="Arial"/>
                          <a:cs typeface="Arial"/>
                        </a:rPr>
                        <a:t>Interactive whiteboard </a:t>
                      </a:r>
                    </a:p>
                    <a:p>
                      <a:pPr marL="285750" indent="-285750">
                        <a:buFont typeface="Arial" panose="020B0604020202020204" pitchFamily="34" charset="0"/>
                        <a:buChar char="•"/>
                      </a:pPr>
                      <a:endParaRPr lang="cy-GB" sz="1600" b="0" dirty="0">
                        <a:solidFill>
                          <a:schemeClr val="tx1"/>
                        </a:solidFill>
                        <a:latin typeface="Arial"/>
                        <a:cs typeface="Arial"/>
                      </a:endParaRPr>
                    </a:p>
                    <a:p>
                      <a:pPr marL="285750" indent="-285750">
                        <a:buFont typeface="Arial" panose="020B0604020202020204" pitchFamily="34" charset="0"/>
                        <a:buChar char="•"/>
                      </a:pPr>
                      <a:endParaRPr lang="cy-GB" sz="18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97145260"/>
                  </a:ext>
                </a:extLst>
              </a:tr>
            </a:tbl>
          </a:graphicData>
        </a:graphic>
      </p:graphicFrame>
      <p:pic>
        <p:nvPicPr>
          <p:cNvPr id="2" name="Picture 1">
            <a:extLst>
              <a:ext uri="{FF2B5EF4-FFF2-40B4-BE49-F238E27FC236}">
                <a16:creationId xmlns:a16="http://schemas.microsoft.com/office/drawing/2014/main" id="{F8816EA3-B307-DCC1-ADA6-C3A760AD3018}"/>
              </a:ext>
            </a:extLst>
          </p:cNvPr>
          <p:cNvPicPr>
            <a:picLocks noChangeAspect="1"/>
          </p:cNvPicPr>
          <p:nvPr/>
        </p:nvPicPr>
        <p:blipFill rotWithShape="1">
          <a:blip r:embed="rId2"/>
          <a:srcRect t="16882" b="13406"/>
          <a:stretch/>
        </p:blipFill>
        <p:spPr>
          <a:xfrm>
            <a:off x="0" y="6143871"/>
            <a:ext cx="12192000" cy="768157"/>
          </a:xfrm>
          <a:prstGeom prst="rect">
            <a:avLst/>
          </a:prstGeom>
        </p:spPr>
      </p:pic>
      <p:sp>
        <p:nvSpPr>
          <p:cNvPr id="3" name="TextBox 2">
            <a:extLst>
              <a:ext uri="{FF2B5EF4-FFF2-40B4-BE49-F238E27FC236}">
                <a16:creationId xmlns:a16="http://schemas.microsoft.com/office/drawing/2014/main" id="{FD82EBB6-618D-C1AA-2CB2-E1A2264D3154}"/>
              </a:ext>
            </a:extLst>
          </p:cNvPr>
          <p:cNvSpPr txBox="1"/>
          <p:nvPr/>
        </p:nvSpPr>
        <p:spPr>
          <a:xfrm>
            <a:off x="2235760" y="0"/>
            <a:ext cx="7720472" cy="707886"/>
          </a:xfrm>
          <a:prstGeom prst="rect">
            <a:avLst/>
          </a:prstGeom>
          <a:noFill/>
        </p:spPr>
        <p:txBody>
          <a:bodyPr wrap="square" rtlCol="0">
            <a:spAutoFit/>
          </a:bodyPr>
          <a:lstStyle/>
          <a:p>
            <a:pPr algn="ctr"/>
            <a:r>
              <a:rPr lang="cy-GB" sz="4000" b="1" dirty="0">
                <a:latin typeface="Arial" panose="020B0604020202020204" pitchFamily="34" charset="0"/>
                <a:cs typeface="Arial" panose="020B0604020202020204" pitchFamily="34" charset="0"/>
              </a:rPr>
              <a:t>Cynllun gwers / Lesson plan</a:t>
            </a:r>
          </a:p>
        </p:txBody>
      </p:sp>
    </p:spTree>
    <p:extLst>
      <p:ext uri="{BB962C8B-B14F-4D97-AF65-F5344CB8AC3E}">
        <p14:creationId xmlns:p14="http://schemas.microsoft.com/office/powerpoint/2010/main" val="4177517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D2DA2-3EEB-6C86-4CAF-B09199F2FC36}"/>
              </a:ext>
            </a:extLst>
          </p:cNvPr>
          <p:cNvSpPr>
            <a:spLocks noGrp="1"/>
          </p:cNvSpPr>
          <p:nvPr>
            <p:ph type="title"/>
          </p:nvPr>
        </p:nvSpPr>
        <p:spPr>
          <a:xfrm>
            <a:off x="838200" y="0"/>
            <a:ext cx="10515600" cy="1325563"/>
          </a:xfrm>
        </p:spPr>
        <p:txBody>
          <a:bodyPr/>
          <a:lstStyle/>
          <a:p>
            <a:r>
              <a:rPr lang="en-GB" dirty="0"/>
              <a:t>Lesson Evaluation </a:t>
            </a:r>
          </a:p>
        </p:txBody>
      </p:sp>
      <p:sp>
        <p:nvSpPr>
          <p:cNvPr id="3" name="Content Placeholder 2">
            <a:extLst>
              <a:ext uri="{FF2B5EF4-FFF2-40B4-BE49-F238E27FC236}">
                <a16:creationId xmlns:a16="http://schemas.microsoft.com/office/drawing/2014/main" id="{C1AFDFDE-7B7E-31ED-F6E7-AF7BD3CB2746}"/>
              </a:ext>
            </a:extLst>
          </p:cNvPr>
          <p:cNvSpPr>
            <a:spLocks noGrp="1"/>
          </p:cNvSpPr>
          <p:nvPr>
            <p:ph idx="1"/>
          </p:nvPr>
        </p:nvSpPr>
        <p:spPr>
          <a:xfrm>
            <a:off x="838200" y="1112620"/>
            <a:ext cx="10515600" cy="5032375"/>
          </a:xfrm>
        </p:spPr>
        <p:txBody>
          <a:bodyPr>
            <a:noAutofit/>
          </a:bodyPr>
          <a:lstStyle/>
          <a:p>
            <a:r>
              <a:rPr lang="en-US" sz="2000" dirty="0"/>
              <a:t>The aim of this lesson was to teach Year 1 pupils to use the Welsh phrase "Ble </a:t>
            </a:r>
            <a:r>
              <a:rPr lang="en-US" sz="2000" dirty="0" err="1"/>
              <a:t>rwyt</a:t>
            </a:r>
            <a:r>
              <a:rPr lang="en-US" sz="2000" dirty="0"/>
              <a:t> </a:t>
            </a:r>
            <a:r>
              <a:rPr lang="en-US" sz="2000" dirty="0" err="1"/>
              <a:t>ti'n</a:t>
            </a:r>
            <a:r>
              <a:rPr lang="en-US" sz="2000" dirty="0"/>
              <a:t> </a:t>
            </a:r>
            <a:r>
              <a:rPr lang="en-US" sz="2000" dirty="0" err="1"/>
              <a:t>mynd</a:t>
            </a:r>
            <a:r>
              <a:rPr lang="en-US" sz="2000" dirty="0"/>
              <a:t>?" (Where are you going?) in a fun and engaging way. We used </a:t>
            </a:r>
            <a:r>
              <a:rPr lang="en-US" sz="2000" dirty="0" err="1"/>
              <a:t>drillio</a:t>
            </a:r>
            <a:r>
              <a:rPr lang="en-US" sz="2000" dirty="0"/>
              <a:t> (drilling), actions, and a bingo game to help reinforce their learning. These strategies were chosen because they support language learning and keep young children engaged, which aligns with the Welsh Government’s aim for bilingualism in the Curriculum for Wales (Welsh Government, 2022). (Donaldson, 2015) suggests that lessons that are interactive and fun help reinforce vocabulary. The lesson was broken down into three key parts: an introduction, a main activity, and a bingo game. Each part was designed to support language learning in a different way. I started with </a:t>
            </a:r>
            <a:r>
              <a:rPr lang="en-US" sz="2000" dirty="0" err="1"/>
              <a:t>drillio</a:t>
            </a:r>
            <a:r>
              <a:rPr lang="en-US" sz="2000" dirty="0"/>
              <a:t>, where I said the phrase and the children repeated it back. This method is great for helping with pronunciation and building confidence (Lightbown &amp; Spada, 2013). To keep the children engaged,  I changed my tone of voice and used hand gestures to encourage enthusiasm, following (Donaldson ,2015) suggestion about active learning. Next, I introduced place names like "</a:t>
            </a:r>
            <a:r>
              <a:rPr lang="en-US" sz="2000" dirty="0" err="1"/>
              <a:t>siop</a:t>
            </a:r>
            <a:r>
              <a:rPr lang="en-US" sz="2000" dirty="0"/>
              <a:t>" (shop) and "</a:t>
            </a:r>
            <a:r>
              <a:rPr lang="en-US" sz="2000" dirty="0" err="1"/>
              <a:t>traeth</a:t>
            </a:r>
            <a:r>
              <a:rPr lang="en-US" sz="2000" dirty="0"/>
              <a:t>" (beach) with actions. Using movement helps children remember words better because it connects language to physical activity (Asher, 1969; Welsh Government, 2022). We also practiced answering "Ble </a:t>
            </a:r>
            <a:r>
              <a:rPr lang="en-US" sz="2000" dirty="0" err="1"/>
              <a:t>rwyt</a:t>
            </a:r>
            <a:r>
              <a:rPr lang="en-US" sz="2000" dirty="0"/>
              <a:t> </a:t>
            </a:r>
            <a:r>
              <a:rPr lang="en-US" sz="2000" dirty="0" err="1"/>
              <a:t>ti'n</a:t>
            </a:r>
            <a:r>
              <a:rPr lang="en-US" sz="2000" dirty="0"/>
              <a:t> </a:t>
            </a:r>
            <a:r>
              <a:rPr lang="en-US" sz="2000" dirty="0" err="1"/>
              <a:t>mynd</a:t>
            </a:r>
            <a:r>
              <a:rPr lang="en-US" sz="2000" dirty="0"/>
              <a:t>?" in full sentences (e.g., "</a:t>
            </a:r>
            <a:r>
              <a:rPr lang="en-US" sz="2000" dirty="0" err="1"/>
              <a:t>Dwi’n</a:t>
            </a:r>
            <a:r>
              <a:rPr lang="en-US" sz="2000" dirty="0"/>
              <a:t> </a:t>
            </a:r>
            <a:r>
              <a:rPr lang="en-US" sz="2000" dirty="0" err="1"/>
              <a:t>mynd</a:t>
            </a:r>
            <a:r>
              <a:rPr lang="en-US" sz="2000" dirty="0"/>
              <a:t> </a:t>
            </a:r>
            <a:r>
              <a:rPr lang="en-US" sz="2000" dirty="0" err="1"/>
              <a:t>i’r</a:t>
            </a:r>
            <a:r>
              <a:rPr lang="en-US" sz="2000" dirty="0"/>
              <a:t> parc") to help them build more natural responses. To finish, we played a bingo game where the children had to match words to pictures. This reinforced their listening skills and vocabulary in a fun, low-pressure way. Play-based learning is great for motivation and helps children absorb new information naturally (Gee, 2005). It also encouraged them to listen carefully, as they had to identify words to mark on their bingo boards.</a:t>
            </a:r>
            <a:endParaRPr lang="en-GB" sz="2000" dirty="0"/>
          </a:p>
        </p:txBody>
      </p:sp>
    </p:spTree>
    <p:extLst>
      <p:ext uri="{BB962C8B-B14F-4D97-AF65-F5344CB8AC3E}">
        <p14:creationId xmlns:p14="http://schemas.microsoft.com/office/powerpoint/2010/main" val="2700543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9047D-3680-1749-5374-F67228FD7F69}"/>
              </a:ext>
            </a:extLst>
          </p:cNvPr>
          <p:cNvSpPr>
            <a:spLocks noGrp="1"/>
          </p:cNvSpPr>
          <p:nvPr>
            <p:ph type="title"/>
          </p:nvPr>
        </p:nvSpPr>
        <p:spPr>
          <a:xfrm>
            <a:off x="838200" y="0"/>
            <a:ext cx="10515600" cy="1325563"/>
          </a:xfrm>
        </p:spPr>
        <p:txBody>
          <a:bodyPr/>
          <a:lstStyle/>
          <a:p>
            <a:r>
              <a:rPr lang="en-GB" dirty="0"/>
              <a:t>Lesson Evaluation </a:t>
            </a:r>
          </a:p>
        </p:txBody>
      </p:sp>
      <p:sp>
        <p:nvSpPr>
          <p:cNvPr id="3" name="Content Placeholder 2">
            <a:extLst>
              <a:ext uri="{FF2B5EF4-FFF2-40B4-BE49-F238E27FC236}">
                <a16:creationId xmlns:a16="http://schemas.microsoft.com/office/drawing/2014/main" id="{5C30E8E1-6BA7-3BC6-1DAB-217019C66A8D}"/>
              </a:ext>
            </a:extLst>
          </p:cNvPr>
          <p:cNvSpPr>
            <a:spLocks noGrp="1"/>
          </p:cNvSpPr>
          <p:nvPr>
            <p:ph idx="1"/>
          </p:nvPr>
        </p:nvSpPr>
        <p:spPr>
          <a:xfrm>
            <a:off x="838200" y="970766"/>
            <a:ext cx="10515600" cy="5649239"/>
          </a:xfrm>
        </p:spPr>
        <p:txBody>
          <a:bodyPr>
            <a:noAutofit/>
          </a:bodyPr>
          <a:lstStyle/>
          <a:p>
            <a:r>
              <a:rPr lang="en-US" sz="2000" dirty="0"/>
              <a:t>The </a:t>
            </a:r>
            <a:r>
              <a:rPr lang="en-US" sz="2000" dirty="0" err="1"/>
              <a:t>drillio</a:t>
            </a:r>
            <a:r>
              <a:rPr lang="en-US" sz="2000" dirty="0"/>
              <a:t> method worked well for getting the children to say "Ble </a:t>
            </a:r>
            <a:r>
              <a:rPr lang="en-US" sz="2000" dirty="0" err="1"/>
              <a:t>rwyt</a:t>
            </a:r>
            <a:r>
              <a:rPr lang="en-US" sz="2000" dirty="0"/>
              <a:t> </a:t>
            </a:r>
            <a:r>
              <a:rPr lang="en-US" sz="2000" dirty="0" err="1"/>
              <a:t>ti'n</a:t>
            </a:r>
            <a:r>
              <a:rPr lang="en-US" sz="2000" dirty="0"/>
              <a:t> </a:t>
            </a:r>
            <a:r>
              <a:rPr lang="en-US" sz="2000" dirty="0" err="1"/>
              <a:t>mynd</a:t>
            </a:r>
            <a:r>
              <a:rPr lang="en-US" sz="2000" dirty="0"/>
              <a:t>?" with confidence. Research shows that repetition and modeling are key for early language learning (Krashen, 1982) By the end of the session, most children could say the phrase without hesitation. The children producing their own actions for the words kept the children focused and made learning more fun. Kinesthetic learners responded well to this approach (Asher, 1969). Using pictures alongside words helped the children make connections between sounds and meanings. This approach is recommended for language learning (Ellis, 1997). While most children could answer with a place name, some needed extra help forming full sentences. This suggests they need more scaffolding and practice with sentence structure.</a:t>
            </a:r>
          </a:p>
          <a:p>
            <a:endParaRPr lang="en-US" sz="2000" dirty="0"/>
          </a:p>
          <a:p>
            <a:r>
              <a:rPr lang="en-US" sz="2000" dirty="0"/>
              <a:t>Some children needed more help forming full responses. In future lessons, I could use sentence starters on the whiteboard or have simple sentence-building exercises to make it easier for them to put words together. A few children found it tricky to remember the words without extra prompts. To help, I could introduce word banks, small-group activities, or even allow some children to use props to act out their sentences. Additionally, since the Curriculum for Wales encourages digital learning, I could add a simple interactive element, like an online quiz or recorded audio prompts, to reinforce learning in a different way (Welsh Government, 2022). Finally, pairing up the children for more speaking activities would give them extra practice using the phrases naturally. Research shows that learning through social interaction is effective (Swain &amp; Lapkin, 1995)</a:t>
            </a:r>
            <a:endParaRPr lang="en-GB" sz="2000" dirty="0"/>
          </a:p>
        </p:txBody>
      </p:sp>
    </p:spTree>
    <p:extLst>
      <p:ext uri="{BB962C8B-B14F-4D97-AF65-F5344CB8AC3E}">
        <p14:creationId xmlns:p14="http://schemas.microsoft.com/office/powerpoint/2010/main" val="3246040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AFD8C-104A-60A9-071C-4E54490849B4}"/>
              </a:ext>
            </a:extLst>
          </p:cNvPr>
          <p:cNvSpPr>
            <a:spLocks noGrp="1"/>
          </p:cNvSpPr>
          <p:nvPr>
            <p:ph type="title"/>
          </p:nvPr>
        </p:nvSpPr>
        <p:spPr/>
        <p:txBody>
          <a:bodyPr/>
          <a:lstStyle/>
          <a:p>
            <a:r>
              <a:rPr lang="en-GB" dirty="0"/>
              <a:t>Lesson Evaluation </a:t>
            </a:r>
          </a:p>
        </p:txBody>
      </p:sp>
      <p:sp>
        <p:nvSpPr>
          <p:cNvPr id="3" name="Content Placeholder 2">
            <a:extLst>
              <a:ext uri="{FF2B5EF4-FFF2-40B4-BE49-F238E27FC236}">
                <a16:creationId xmlns:a16="http://schemas.microsoft.com/office/drawing/2014/main" id="{4F7CE100-3D04-5C04-4B9C-3EC74ADE99DC}"/>
              </a:ext>
            </a:extLst>
          </p:cNvPr>
          <p:cNvSpPr>
            <a:spLocks noGrp="1"/>
          </p:cNvSpPr>
          <p:nvPr>
            <p:ph idx="1"/>
          </p:nvPr>
        </p:nvSpPr>
        <p:spPr/>
        <p:txBody>
          <a:bodyPr>
            <a:normAutofit lnSpcReduction="10000"/>
          </a:bodyPr>
          <a:lstStyle/>
          <a:p>
            <a:r>
              <a:rPr lang="en-US" sz="2000" dirty="0"/>
              <a:t>This lesson was a fun and interactive way to get Year 1 pupils using Welsh. The mix of </a:t>
            </a:r>
            <a:r>
              <a:rPr lang="en-US" sz="2000" dirty="0" err="1"/>
              <a:t>drillio</a:t>
            </a:r>
            <a:r>
              <a:rPr lang="en-US" sz="2000" dirty="0"/>
              <a:t>, actions, and games helped to keep them engaged and supported their language learning in line with the Curriculum for Wales. While most children picked up the key phrases well, adding more scaffolding for full sentences, differentiation, and digital tools could improve future lessons. Moving forward, I’ll focus on developing sentence-building activities, role-play scenarios, and more peer interaction to help pupils progress further.</a:t>
            </a:r>
          </a:p>
          <a:p>
            <a:r>
              <a:rPr lang="en-US" sz="2000" dirty="0"/>
              <a:t>Reflecting on how the lesson went, it showed me how important it is to use different, engaging methods to help children pick up a new language. The children were enthusiastic and took part well, which proved that interactive teaching works. Even the quieter ones joined in more when they had clear support and encouragement. This just shows how important it is to create a safe and positive learning space where every child feels comfortable using Welsh. Looking ahead, I want to make my Welsh lessons even more hands-on by bringing in real-life situations and using digital tools to make learning more fun. I’ll also keep working on ways to support all learners, making sure they each get what they need to move forward at their own speed. Reflecting on this lesson has given me ideas on how to keep improving my teaching so that my pupils feel more confident using Welsh in their everyday lives.</a:t>
            </a:r>
            <a:endParaRPr lang="en-GB" sz="2000" dirty="0"/>
          </a:p>
        </p:txBody>
      </p:sp>
    </p:spTree>
    <p:extLst>
      <p:ext uri="{BB962C8B-B14F-4D97-AF65-F5344CB8AC3E}">
        <p14:creationId xmlns:p14="http://schemas.microsoft.com/office/powerpoint/2010/main" val="1826016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69380-5EB1-F770-32A5-3BB6DC9D52B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DA2FAE60-689B-4048-111D-8695EF7AA3B5}"/>
              </a:ext>
            </a:extLst>
          </p:cNvPr>
          <p:cNvSpPr>
            <a:spLocks noGrp="1"/>
          </p:cNvSpPr>
          <p:nvPr>
            <p:ph idx="1"/>
          </p:nvPr>
        </p:nvSpPr>
        <p:spPr>
          <a:xfrm>
            <a:off x="838200" y="1443254"/>
            <a:ext cx="10515600" cy="5049621"/>
          </a:xfrm>
        </p:spPr>
        <p:txBody>
          <a:bodyPr>
            <a:normAutofit fontScale="77500" lnSpcReduction="20000"/>
          </a:bodyPr>
          <a:lstStyle/>
          <a:p>
            <a:pPr>
              <a:buFont typeface="Arial" panose="020B0604020202020204" pitchFamily="34" charset="0"/>
              <a:buChar char="•"/>
            </a:pPr>
            <a:r>
              <a:rPr lang="en-US" sz="2900" dirty="0"/>
              <a:t>Asher, J. J. (1969) ‘The total physical response approach to second language learning’, </a:t>
            </a:r>
            <a:r>
              <a:rPr lang="en-US" sz="2900" i="1" dirty="0"/>
              <a:t>The Modern Language Journal</a:t>
            </a:r>
            <a:r>
              <a:rPr lang="en-US" sz="2900" dirty="0"/>
              <a:t>, 53(1), pp. 3-17.</a:t>
            </a:r>
          </a:p>
          <a:p>
            <a:pPr>
              <a:buFont typeface="Arial" panose="020B0604020202020204" pitchFamily="34" charset="0"/>
              <a:buChar char="•"/>
            </a:pPr>
            <a:r>
              <a:rPr lang="en-US" sz="2900" dirty="0"/>
              <a:t>Donaldson, G. (2015) </a:t>
            </a:r>
            <a:r>
              <a:rPr lang="en-US" sz="2900" i="1" dirty="0"/>
              <a:t>Successful Futures: Independent Review of Curriculum and Assessment Arrangements in Wales.</a:t>
            </a:r>
            <a:r>
              <a:rPr lang="en-US" sz="2900" dirty="0"/>
              <a:t> Cardiff: Welsh Government.</a:t>
            </a:r>
          </a:p>
          <a:p>
            <a:pPr>
              <a:buFont typeface="Arial" panose="020B0604020202020204" pitchFamily="34" charset="0"/>
              <a:buChar char="•"/>
            </a:pPr>
            <a:r>
              <a:rPr lang="en-US" sz="2900" dirty="0"/>
              <a:t>Ellis, R. (1997) </a:t>
            </a:r>
            <a:r>
              <a:rPr lang="en-US" sz="2900" i="1" dirty="0"/>
              <a:t>Second Language Acquisition.</a:t>
            </a:r>
            <a:r>
              <a:rPr lang="en-US" sz="2900" dirty="0"/>
              <a:t> Oxford: Oxford University Press.</a:t>
            </a:r>
          </a:p>
          <a:p>
            <a:pPr>
              <a:buFont typeface="Arial" panose="020B0604020202020204" pitchFamily="34" charset="0"/>
              <a:buChar char="•"/>
            </a:pPr>
            <a:r>
              <a:rPr lang="en-US" sz="2900" dirty="0"/>
              <a:t>Gee, J. P. (2005) </a:t>
            </a:r>
            <a:r>
              <a:rPr lang="en-US" sz="2900" i="1" dirty="0"/>
              <a:t>Why Video Games Are Good for Your Soul: Pleasure and Learning.</a:t>
            </a:r>
            <a:r>
              <a:rPr lang="en-US" sz="2900" dirty="0"/>
              <a:t> Melbourne: Common Ground.</a:t>
            </a:r>
          </a:p>
          <a:p>
            <a:pPr>
              <a:buFont typeface="Arial" panose="020B0604020202020204" pitchFamily="34" charset="0"/>
              <a:buChar char="•"/>
            </a:pPr>
            <a:r>
              <a:rPr lang="en-US" sz="2900" dirty="0"/>
              <a:t>Krashen, S. (1982) </a:t>
            </a:r>
            <a:r>
              <a:rPr lang="en-US" sz="2900" i="1" dirty="0"/>
              <a:t>Principles and Practice in Second Language Acquisition.</a:t>
            </a:r>
            <a:r>
              <a:rPr lang="en-US" sz="2900" dirty="0"/>
              <a:t> Oxford: Pergamon Press.</a:t>
            </a:r>
          </a:p>
          <a:p>
            <a:pPr>
              <a:buFont typeface="Arial" panose="020B0604020202020204" pitchFamily="34" charset="0"/>
              <a:buChar char="•"/>
            </a:pPr>
            <a:r>
              <a:rPr lang="en-US" sz="2900" dirty="0"/>
              <a:t>Lightbown, P. and Spada, N. (2013) </a:t>
            </a:r>
            <a:r>
              <a:rPr lang="en-US" sz="2900" i="1" dirty="0"/>
              <a:t>How Languages are Learned.</a:t>
            </a:r>
            <a:r>
              <a:rPr lang="en-US" sz="2900" dirty="0"/>
              <a:t> 4th </a:t>
            </a:r>
            <a:r>
              <a:rPr lang="en-US" sz="2900" dirty="0" err="1"/>
              <a:t>edn</a:t>
            </a:r>
            <a:r>
              <a:rPr lang="en-US" sz="2900" dirty="0"/>
              <a:t>. Oxford: Oxford University Press.</a:t>
            </a:r>
          </a:p>
          <a:p>
            <a:pPr>
              <a:buFont typeface="Arial" panose="020B0604020202020204" pitchFamily="34" charset="0"/>
              <a:buChar char="•"/>
            </a:pPr>
            <a:r>
              <a:rPr lang="en-US" sz="2900" dirty="0"/>
              <a:t>Swain, M. and Lapkin, S. (1995) ‘Problems in output and the cognitive processes they generate: A step towards second language learning’, </a:t>
            </a:r>
            <a:r>
              <a:rPr lang="en-US" sz="2900" i="1" dirty="0"/>
              <a:t>Applied Linguistics</a:t>
            </a:r>
            <a:r>
              <a:rPr lang="en-US" sz="2900" dirty="0"/>
              <a:t>, 16(3), pp. 371-391.</a:t>
            </a:r>
          </a:p>
          <a:p>
            <a:pPr>
              <a:buFont typeface="Arial" panose="020B0604020202020204" pitchFamily="34" charset="0"/>
              <a:buChar char="•"/>
            </a:pPr>
            <a:r>
              <a:rPr lang="en-US" sz="2900" dirty="0"/>
              <a:t>Welsh Government (2022) </a:t>
            </a:r>
            <a:r>
              <a:rPr lang="en-US" sz="2900" i="1" dirty="0"/>
              <a:t>Curriculum for Wales Guidance.</a:t>
            </a:r>
            <a:r>
              <a:rPr lang="en-US" sz="2900" dirty="0"/>
              <a:t> Available at: https://hwb.gov.wales/curriculum-for-wales (Accessed: 13/03/2025).</a:t>
            </a:r>
          </a:p>
          <a:p>
            <a:endParaRPr lang="en-GB" dirty="0"/>
          </a:p>
        </p:txBody>
      </p:sp>
    </p:spTree>
    <p:extLst>
      <p:ext uri="{BB962C8B-B14F-4D97-AF65-F5344CB8AC3E}">
        <p14:creationId xmlns:p14="http://schemas.microsoft.com/office/powerpoint/2010/main" val="3335947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13945-40B7-198F-6DE2-3E8C080029C5}"/>
              </a:ext>
            </a:extLst>
          </p:cNvPr>
          <p:cNvSpPr>
            <a:spLocks noGrp="1"/>
          </p:cNvSpPr>
          <p:nvPr>
            <p:ph type="title"/>
          </p:nvPr>
        </p:nvSpPr>
        <p:spPr/>
        <p:txBody>
          <a:bodyPr/>
          <a:lstStyle/>
          <a:p>
            <a:r>
              <a:rPr lang="en-GB" dirty="0"/>
              <a:t>Resources </a:t>
            </a:r>
          </a:p>
        </p:txBody>
      </p:sp>
      <p:pic>
        <p:nvPicPr>
          <p:cNvPr id="4" name="Content Placeholder 4">
            <a:extLst>
              <a:ext uri="{FF2B5EF4-FFF2-40B4-BE49-F238E27FC236}">
                <a16:creationId xmlns:a16="http://schemas.microsoft.com/office/drawing/2014/main" id="{47101902-2127-8C97-AEF8-E909FD6FAA50}"/>
              </a:ext>
            </a:extLst>
          </p:cNvPr>
          <p:cNvPicPr>
            <a:picLocks noGrp="1" noChangeAspect="1"/>
          </p:cNvPicPr>
          <p:nvPr>
            <p:ph idx="1"/>
          </p:nvPr>
        </p:nvPicPr>
        <p:blipFill>
          <a:blip r:embed="rId2"/>
          <a:stretch>
            <a:fillRect/>
          </a:stretch>
        </p:blipFill>
        <p:spPr>
          <a:xfrm>
            <a:off x="838200" y="1544023"/>
            <a:ext cx="5832037" cy="4167845"/>
          </a:xfrm>
        </p:spPr>
      </p:pic>
      <p:pic>
        <p:nvPicPr>
          <p:cNvPr id="5" name="Picture 4">
            <a:extLst>
              <a:ext uri="{FF2B5EF4-FFF2-40B4-BE49-F238E27FC236}">
                <a16:creationId xmlns:a16="http://schemas.microsoft.com/office/drawing/2014/main" id="{1A99B5FA-53D1-773F-84DD-0294C5466EAE}"/>
              </a:ext>
            </a:extLst>
          </p:cNvPr>
          <p:cNvPicPr>
            <a:picLocks noChangeAspect="1"/>
          </p:cNvPicPr>
          <p:nvPr/>
        </p:nvPicPr>
        <p:blipFill>
          <a:blip r:embed="rId3"/>
          <a:stretch>
            <a:fillRect/>
          </a:stretch>
        </p:blipFill>
        <p:spPr>
          <a:xfrm>
            <a:off x="7221934" y="772054"/>
            <a:ext cx="4131866" cy="2656946"/>
          </a:xfrm>
          <a:prstGeom prst="rect">
            <a:avLst/>
          </a:prstGeom>
        </p:spPr>
      </p:pic>
      <p:pic>
        <p:nvPicPr>
          <p:cNvPr id="6" name="Picture 5">
            <a:extLst>
              <a:ext uri="{FF2B5EF4-FFF2-40B4-BE49-F238E27FC236}">
                <a16:creationId xmlns:a16="http://schemas.microsoft.com/office/drawing/2014/main" id="{444C683A-8D93-A89A-4032-83C3F01B51FE}"/>
              </a:ext>
            </a:extLst>
          </p:cNvPr>
          <p:cNvPicPr>
            <a:picLocks noChangeAspect="1"/>
          </p:cNvPicPr>
          <p:nvPr/>
        </p:nvPicPr>
        <p:blipFill>
          <a:blip r:embed="rId4"/>
          <a:stretch>
            <a:fillRect/>
          </a:stretch>
        </p:blipFill>
        <p:spPr>
          <a:xfrm>
            <a:off x="6946965" y="3736054"/>
            <a:ext cx="2849671" cy="2849671"/>
          </a:xfrm>
          <a:prstGeom prst="rect">
            <a:avLst/>
          </a:prstGeom>
        </p:spPr>
      </p:pic>
    </p:spTree>
    <p:extLst>
      <p:ext uri="{BB962C8B-B14F-4D97-AF65-F5344CB8AC3E}">
        <p14:creationId xmlns:p14="http://schemas.microsoft.com/office/powerpoint/2010/main" val="9811244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12989</TotalTime>
  <Words>1467</Words>
  <Application>Microsoft Office PowerPoint</Application>
  <PresentationFormat>Widescreen</PresentationFormat>
  <Paragraphs>48</Paragraphs>
  <Slides>6</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PowerPoint Presentation</vt:lpstr>
      <vt:lpstr>Lesson Evaluation </vt:lpstr>
      <vt:lpstr>Lesson Evaluation </vt:lpstr>
      <vt:lpstr>Lesson Evaluation </vt:lpstr>
      <vt:lpstr>References </vt:lpstr>
      <vt:lpstr>Resources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 Evans</dc:creator>
  <cp:lastModifiedBy>Millyjayne Hands</cp:lastModifiedBy>
  <cp:revision>99</cp:revision>
  <cp:lastPrinted>2021-10-08T07:29:29Z</cp:lastPrinted>
  <dcterms:created xsi:type="dcterms:W3CDTF">2021-09-26T10:48:16Z</dcterms:created>
  <dcterms:modified xsi:type="dcterms:W3CDTF">2025-03-13T19:02:33Z</dcterms:modified>
</cp:coreProperties>
</file>